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5" r:id="rId2"/>
    <p:sldId id="257" r:id="rId3"/>
    <p:sldId id="266" r:id="rId4"/>
    <p:sldId id="258" r:id="rId5"/>
    <p:sldId id="259" r:id="rId6"/>
    <p:sldId id="260" r:id="rId7"/>
    <p:sldId id="261" r:id="rId8"/>
    <p:sldId id="262" r:id="rId9"/>
    <p:sldId id="267" r:id="rId10"/>
    <p:sldId id="263" r:id="rId11"/>
    <p:sldId id="264"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1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ECCAB5-D7F1-4BA3-9363-A2F88E492C84}"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D7CF08BE-898E-438B-8604-2629C72493AB}">
      <dgm:prSet phldrT="[Text]" custT="1"/>
      <dgm:spPr/>
      <dgm:t>
        <a:bodyPr/>
        <a:lstStyle/>
        <a:p>
          <a:r>
            <a:rPr lang="en-US" sz="1400" b="1" dirty="0" err="1">
              <a:solidFill>
                <a:srgbClr val="0070C0"/>
              </a:solidFill>
            </a:rPr>
            <a:t>Bicinchoninic</a:t>
          </a:r>
          <a:r>
            <a:rPr lang="en-US" sz="1400" b="1" dirty="0">
              <a:solidFill>
                <a:srgbClr val="0070C0"/>
              </a:solidFill>
            </a:rPr>
            <a:t> acid method</a:t>
          </a:r>
        </a:p>
      </dgm:t>
    </dgm:pt>
    <dgm:pt modelId="{BFDB6BBC-EE1F-4A24-9855-4C940142543D}" type="parTrans" cxnId="{633E1CC6-D32C-4AE4-9539-A7DAB94FB769}">
      <dgm:prSet/>
      <dgm:spPr/>
      <dgm:t>
        <a:bodyPr/>
        <a:lstStyle/>
        <a:p>
          <a:endParaRPr lang="en-US"/>
        </a:p>
      </dgm:t>
    </dgm:pt>
    <dgm:pt modelId="{F8056F1B-5A94-44E8-A76A-B91EC638C40A}" type="sibTrans" cxnId="{633E1CC6-D32C-4AE4-9539-A7DAB94FB769}">
      <dgm:prSet/>
      <dgm:spPr/>
      <dgm:t>
        <a:bodyPr/>
        <a:lstStyle/>
        <a:p>
          <a:endParaRPr lang="en-US"/>
        </a:p>
      </dgm:t>
    </dgm:pt>
    <dgm:pt modelId="{BA847B9B-7175-4111-8ECA-47F42C2C8174}">
      <dgm:prSet phldrT="[Text]" custT="1"/>
      <dgm:spPr/>
      <dgm:t>
        <a:bodyPr/>
        <a:lstStyle/>
        <a:p>
          <a:r>
            <a:rPr lang="en-US" sz="1600" b="1" dirty="0" err="1">
              <a:solidFill>
                <a:srgbClr val="0070C0"/>
              </a:solidFill>
            </a:rPr>
            <a:t>lowry</a:t>
          </a:r>
          <a:endParaRPr lang="en-US" sz="1600" b="1" dirty="0">
            <a:solidFill>
              <a:srgbClr val="0070C0"/>
            </a:solidFill>
          </a:endParaRPr>
        </a:p>
      </dgm:t>
    </dgm:pt>
    <dgm:pt modelId="{518538C2-47A0-44CE-AEE1-02C1D18D7603}" type="parTrans" cxnId="{60FC3681-E190-4FCD-B310-333041ED52B5}">
      <dgm:prSet/>
      <dgm:spPr/>
      <dgm:t>
        <a:bodyPr/>
        <a:lstStyle/>
        <a:p>
          <a:endParaRPr lang="en-US"/>
        </a:p>
      </dgm:t>
    </dgm:pt>
    <dgm:pt modelId="{9FDA6F61-FA55-4B44-8C73-A9A5BDF43610}" type="sibTrans" cxnId="{60FC3681-E190-4FCD-B310-333041ED52B5}">
      <dgm:prSet/>
      <dgm:spPr/>
      <dgm:t>
        <a:bodyPr/>
        <a:lstStyle/>
        <a:p>
          <a:endParaRPr lang="en-US"/>
        </a:p>
      </dgm:t>
    </dgm:pt>
    <dgm:pt modelId="{90FCB787-7A37-4032-B8DB-A24470E054F8}">
      <dgm:prSet phldrT="[Text]" custT="1"/>
      <dgm:spPr/>
      <dgm:t>
        <a:bodyPr/>
        <a:lstStyle/>
        <a:p>
          <a:r>
            <a:rPr lang="en-US" sz="1600" b="1" dirty="0">
              <a:solidFill>
                <a:srgbClr val="0070C0"/>
              </a:solidFill>
            </a:rPr>
            <a:t>Bradford</a:t>
          </a:r>
        </a:p>
      </dgm:t>
    </dgm:pt>
    <dgm:pt modelId="{726D64DD-9596-439C-B6A6-E83D1D9EC60F}" type="parTrans" cxnId="{04B56600-63C8-4A0A-BFFD-408FD984D1C4}">
      <dgm:prSet/>
      <dgm:spPr/>
      <dgm:t>
        <a:bodyPr/>
        <a:lstStyle/>
        <a:p>
          <a:endParaRPr lang="en-US"/>
        </a:p>
      </dgm:t>
    </dgm:pt>
    <dgm:pt modelId="{8B5D351B-A823-4C8A-B053-6D94E56B1E8D}" type="sibTrans" cxnId="{04B56600-63C8-4A0A-BFFD-408FD984D1C4}">
      <dgm:prSet/>
      <dgm:spPr/>
      <dgm:t>
        <a:bodyPr/>
        <a:lstStyle/>
        <a:p>
          <a:endParaRPr lang="en-US"/>
        </a:p>
      </dgm:t>
    </dgm:pt>
    <dgm:pt modelId="{58B0B52E-4C6A-48DE-A130-9ECB89B0C867}">
      <dgm:prSet custT="1"/>
      <dgm:spPr/>
      <dgm:t>
        <a:bodyPr/>
        <a:lstStyle/>
        <a:p>
          <a:r>
            <a:rPr lang="en-US" sz="1400" b="1" dirty="0">
              <a:solidFill>
                <a:srgbClr val="0070C0"/>
              </a:solidFill>
            </a:rPr>
            <a:t>Warburg </a:t>
          </a:r>
          <a:r>
            <a:rPr lang="en-US" sz="1400" b="1" dirty="0" err="1">
              <a:solidFill>
                <a:srgbClr val="0070C0"/>
              </a:solidFill>
            </a:rPr>
            <a:t>christian</a:t>
          </a:r>
          <a:r>
            <a:rPr lang="en-US" sz="1400" b="1" dirty="0">
              <a:solidFill>
                <a:srgbClr val="0070C0"/>
              </a:solidFill>
            </a:rPr>
            <a:t> </a:t>
          </a:r>
        </a:p>
        <a:p>
          <a:r>
            <a:rPr lang="en-US" sz="1400" b="1" dirty="0">
              <a:solidFill>
                <a:srgbClr val="0070C0"/>
              </a:solidFill>
            </a:rPr>
            <a:t>(A280/A260)</a:t>
          </a:r>
        </a:p>
      </dgm:t>
    </dgm:pt>
    <dgm:pt modelId="{1BD8F4D9-6005-424E-B4B2-EE1921D8EF4B}" type="parTrans" cxnId="{635DD53C-C44C-42C7-8EC3-1E2E12E4BC9F}">
      <dgm:prSet/>
      <dgm:spPr/>
      <dgm:t>
        <a:bodyPr/>
        <a:lstStyle/>
        <a:p>
          <a:endParaRPr lang="en-US"/>
        </a:p>
      </dgm:t>
    </dgm:pt>
    <dgm:pt modelId="{7FA9440C-2AD0-4718-8D4E-2ABC32AB6613}" type="sibTrans" cxnId="{635DD53C-C44C-42C7-8EC3-1E2E12E4BC9F}">
      <dgm:prSet/>
      <dgm:spPr/>
      <dgm:t>
        <a:bodyPr/>
        <a:lstStyle/>
        <a:p>
          <a:endParaRPr lang="en-US"/>
        </a:p>
      </dgm:t>
    </dgm:pt>
    <dgm:pt modelId="{4D385C3F-0308-41B6-9E06-8387726B1AA9}">
      <dgm:prSet phldrT="[Text]" phldr="1"/>
      <dgm:spPr>
        <a:solidFill>
          <a:schemeClr val="bg1">
            <a:lumMod val="65000"/>
          </a:schemeClr>
        </a:solidFill>
        <a:ln>
          <a:solidFill>
            <a:schemeClr val="accent1"/>
          </a:solidFill>
        </a:ln>
      </dgm:spPr>
      <dgm:t>
        <a:bodyPr/>
        <a:lstStyle/>
        <a:p>
          <a:endParaRPr lang="en-US" dirty="0"/>
        </a:p>
      </dgm:t>
    </dgm:pt>
    <dgm:pt modelId="{73FCC7AE-9068-410C-A6FD-15AE885E4F4C}" type="sibTrans" cxnId="{5773629F-47CD-4DE5-90F0-1211F9145F91}">
      <dgm:prSet/>
      <dgm:spPr/>
      <dgm:t>
        <a:bodyPr/>
        <a:lstStyle/>
        <a:p>
          <a:endParaRPr lang="en-US"/>
        </a:p>
      </dgm:t>
    </dgm:pt>
    <dgm:pt modelId="{B943BC60-B47F-4F4F-A8C3-F1600695E85B}" type="parTrans" cxnId="{5773629F-47CD-4DE5-90F0-1211F9145F91}">
      <dgm:prSet/>
      <dgm:spPr/>
      <dgm:t>
        <a:bodyPr/>
        <a:lstStyle/>
        <a:p>
          <a:endParaRPr lang="en-US"/>
        </a:p>
      </dgm:t>
    </dgm:pt>
    <dgm:pt modelId="{808EE95C-1151-4150-A34E-0EF5D57013BE}">
      <dgm:prSet custT="1"/>
      <dgm:spPr/>
      <dgm:t>
        <a:bodyPr/>
        <a:lstStyle/>
        <a:p>
          <a:r>
            <a:rPr lang="en-US" sz="1800" b="1" dirty="0">
              <a:solidFill>
                <a:srgbClr val="0070C0"/>
              </a:solidFill>
            </a:rPr>
            <a:t>biuret</a:t>
          </a:r>
        </a:p>
      </dgm:t>
    </dgm:pt>
    <dgm:pt modelId="{98CCDFFA-D138-49BA-8073-7C411F8C01BB}" type="parTrans" cxnId="{E0302D43-D01E-4B95-B2AA-8631E00B13D6}">
      <dgm:prSet/>
      <dgm:spPr/>
      <dgm:t>
        <a:bodyPr/>
        <a:lstStyle/>
        <a:p>
          <a:endParaRPr lang="en-US"/>
        </a:p>
      </dgm:t>
    </dgm:pt>
    <dgm:pt modelId="{237A8BB4-07A4-4E78-94E1-43E70F5B17CF}" type="sibTrans" cxnId="{E0302D43-D01E-4B95-B2AA-8631E00B13D6}">
      <dgm:prSet/>
      <dgm:spPr/>
      <dgm:t>
        <a:bodyPr/>
        <a:lstStyle/>
        <a:p>
          <a:endParaRPr lang="en-US"/>
        </a:p>
      </dgm:t>
    </dgm:pt>
    <dgm:pt modelId="{B35FBB57-0CD4-42D1-B846-5F38281FC7FB}" type="pres">
      <dgm:prSet presAssocID="{11ECCAB5-D7F1-4BA3-9363-A2F88E492C84}" presName="Name0" presStyleCnt="0">
        <dgm:presLayoutVars>
          <dgm:orgChart val="1"/>
          <dgm:chPref val="1"/>
          <dgm:dir/>
          <dgm:animOne val="branch"/>
          <dgm:animLvl val="lvl"/>
          <dgm:resizeHandles/>
        </dgm:presLayoutVars>
      </dgm:prSet>
      <dgm:spPr/>
    </dgm:pt>
    <dgm:pt modelId="{2BC0F996-1D10-4B3B-AFF0-D85E6BC8A8C7}" type="pres">
      <dgm:prSet presAssocID="{4D385C3F-0308-41B6-9E06-8387726B1AA9}" presName="hierRoot1" presStyleCnt="0">
        <dgm:presLayoutVars>
          <dgm:hierBranch val="init"/>
        </dgm:presLayoutVars>
      </dgm:prSet>
      <dgm:spPr/>
    </dgm:pt>
    <dgm:pt modelId="{03113619-219B-4C00-B3CC-096591587C58}" type="pres">
      <dgm:prSet presAssocID="{4D385C3F-0308-41B6-9E06-8387726B1AA9}" presName="rootComposite1" presStyleCnt="0"/>
      <dgm:spPr/>
    </dgm:pt>
    <dgm:pt modelId="{2576E2F9-8D86-4F76-A999-F7912026DE38}" type="pres">
      <dgm:prSet presAssocID="{4D385C3F-0308-41B6-9E06-8387726B1AA9}" presName="rootText1" presStyleLbl="alignAcc1" presStyleIdx="0" presStyleCnt="0" custFlipVert="1" custFlipHor="1" custScaleX="34332" custScaleY="23282">
        <dgm:presLayoutVars>
          <dgm:chPref val="3"/>
        </dgm:presLayoutVars>
      </dgm:prSet>
      <dgm:spPr/>
    </dgm:pt>
    <dgm:pt modelId="{8C9BA5AA-F806-4BA7-8858-76E99C40045C}" type="pres">
      <dgm:prSet presAssocID="{4D385C3F-0308-41B6-9E06-8387726B1AA9}" presName="topArc1" presStyleLbl="parChTrans1D1" presStyleIdx="0" presStyleCnt="12"/>
      <dgm:spPr/>
    </dgm:pt>
    <dgm:pt modelId="{9E5F29B0-B489-4FF1-ABFA-C94452BCBE1F}" type="pres">
      <dgm:prSet presAssocID="{4D385C3F-0308-41B6-9E06-8387726B1AA9}" presName="bottomArc1" presStyleLbl="parChTrans1D1" presStyleIdx="1" presStyleCnt="12"/>
      <dgm:spPr/>
    </dgm:pt>
    <dgm:pt modelId="{FB57D7DC-1431-415E-9168-58AE00D90885}" type="pres">
      <dgm:prSet presAssocID="{4D385C3F-0308-41B6-9E06-8387726B1AA9}" presName="topConnNode1" presStyleLbl="node1" presStyleIdx="0" presStyleCnt="0"/>
      <dgm:spPr/>
    </dgm:pt>
    <dgm:pt modelId="{B58EA221-8698-40A5-9E18-B9EAA65F1E28}" type="pres">
      <dgm:prSet presAssocID="{4D385C3F-0308-41B6-9E06-8387726B1AA9}" presName="hierChild2" presStyleCnt="0"/>
      <dgm:spPr/>
    </dgm:pt>
    <dgm:pt modelId="{D0FDCA8A-5FA0-4DC1-8A93-13F9A846D798}" type="pres">
      <dgm:prSet presAssocID="{BFDB6BBC-EE1F-4A24-9855-4C940142543D}" presName="Name28" presStyleLbl="parChTrans1D2" presStyleIdx="0" presStyleCnt="5"/>
      <dgm:spPr/>
    </dgm:pt>
    <dgm:pt modelId="{A6F9D443-C965-4A23-817C-165008EB8650}" type="pres">
      <dgm:prSet presAssocID="{D7CF08BE-898E-438B-8604-2629C72493AB}" presName="hierRoot2" presStyleCnt="0">
        <dgm:presLayoutVars>
          <dgm:hierBranch val="init"/>
        </dgm:presLayoutVars>
      </dgm:prSet>
      <dgm:spPr/>
    </dgm:pt>
    <dgm:pt modelId="{EE927C28-5E10-466C-9848-95B7F14AC670}" type="pres">
      <dgm:prSet presAssocID="{D7CF08BE-898E-438B-8604-2629C72493AB}" presName="rootComposite2" presStyleCnt="0"/>
      <dgm:spPr/>
    </dgm:pt>
    <dgm:pt modelId="{74301F37-4C9A-4C5C-AFDB-A0FAB0716227}" type="pres">
      <dgm:prSet presAssocID="{D7CF08BE-898E-438B-8604-2629C72493AB}" presName="rootText2" presStyleLbl="alignAcc1" presStyleIdx="0" presStyleCnt="0">
        <dgm:presLayoutVars>
          <dgm:chPref val="3"/>
        </dgm:presLayoutVars>
      </dgm:prSet>
      <dgm:spPr/>
    </dgm:pt>
    <dgm:pt modelId="{6D1B336C-E513-44B3-B596-A1200C5A6CE3}" type="pres">
      <dgm:prSet presAssocID="{D7CF08BE-898E-438B-8604-2629C72493AB}" presName="topArc2" presStyleLbl="parChTrans1D1" presStyleIdx="2" presStyleCnt="12"/>
      <dgm:spPr/>
    </dgm:pt>
    <dgm:pt modelId="{4BDB0E54-0AF3-416B-A403-F756DBEB3463}" type="pres">
      <dgm:prSet presAssocID="{D7CF08BE-898E-438B-8604-2629C72493AB}" presName="bottomArc2" presStyleLbl="parChTrans1D1" presStyleIdx="3" presStyleCnt="12"/>
      <dgm:spPr/>
    </dgm:pt>
    <dgm:pt modelId="{2386ECE8-2A62-45B4-9222-5D933712A3C0}" type="pres">
      <dgm:prSet presAssocID="{D7CF08BE-898E-438B-8604-2629C72493AB}" presName="topConnNode2" presStyleLbl="node2" presStyleIdx="0" presStyleCnt="0"/>
      <dgm:spPr/>
    </dgm:pt>
    <dgm:pt modelId="{55663581-5990-4AFF-BE73-69B5CB7A9D1B}" type="pres">
      <dgm:prSet presAssocID="{D7CF08BE-898E-438B-8604-2629C72493AB}" presName="hierChild4" presStyleCnt="0"/>
      <dgm:spPr/>
    </dgm:pt>
    <dgm:pt modelId="{47F912C4-72B9-4FFF-971F-DC7FDDEE51A6}" type="pres">
      <dgm:prSet presAssocID="{D7CF08BE-898E-438B-8604-2629C72493AB}" presName="hierChild5" presStyleCnt="0"/>
      <dgm:spPr/>
    </dgm:pt>
    <dgm:pt modelId="{EFE5D115-0AE4-4744-BC7A-97561DB8F6F3}" type="pres">
      <dgm:prSet presAssocID="{98CCDFFA-D138-49BA-8073-7C411F8C01BB}" presName="Name28" presStyleLbl="parChTrans1D2" presStyleIdx="1" presStyleCnt="5"/>
      <dgm:spPr/>
    </dgm:pt>
    <dgm:pt modelId="{F3B96A72-D880-4721-97C6-6CB328DDA114}" type="pres">
      <dgm:prSet presAssocID="{808EE95C-1151-4150-A34E-0EF5D57013BE}" presName="hierRoot2" presStyleCnt="0">
        <dgm:presLayoutVars>
          <dgm:hierBranch val="init"/>
        </dgm:presLayoutVars>
      </dgm:prSet>
      <dgm:spPr/>
    </dgm:pt>
    <dgm:pt modelId="{0DFCABDB-77AA-4FFA-9195-4664CE65B244}" type="pres">
      <dgm:prSet presAssocID="{808EE95C-1151-4150-A34E-0EF5D57013BE}" presName="rootComposite2" presStyleCnt="0"/>
      <dgm:spPr/>
    </dgm:pt>
    <dgm:pt modelId="{8306947C-0DD4-4EC2-9983-545E180A50FD}" type="pres">
      <dgm:prSet presAssocID="{808EE95C-1151-4150-A34E-0EF5D57013BE}" presName="rootText2" presStyleLbl="alignAcc1" presStyleIdx="0" presStyleCnt="0">
        <dgm:presLayoutVars>
          <dgm:chPref val="3"/>
        </dgm:presLayoutVars>
      </dgm:prSet>
      <dgm:spPr/>
    </dgm:pt>
    <dgm:pt modelId="{D0F430A7-AF7A-469C-B8B9-1C3FC3A96A37}" type="pres">
      <dgm:prSet presAssocID="{808EE95C-1151-4150-A34E-0EF5D57013BE}" presName="topArc2" presStyleLbl="parChTrans1D1" presStyleIdx="4" presStyleCnt="12"/>
      <dgm:spPr/>
    </dgm:pt>
    <dgm:pt modelId="{DE787FDC-17CE-465B-B9BC-8ACB7C6EA3D6}" type="pres">
      <dgm:prSet presAssocID="{808EE95C-1151-4150-A34E-0EF5D57013BE}" presName="bottomArc2" presStyleLbl="parChTrans1D1" presStyleIdx="5" presStyleCnt="12"/>
      <dgm:spPr/>
    </dgm:pt>
    <dgm:pt modelId="{B1CB5FCE-BF78-47FE-8160-FBC049934867}" type="pres">
      <dgm:prSet presAssocID="{808EE95C-1151-4150-A34E-0EF5D57013BE}" presName="topConnNode2" presStyleLbl="node2" presStyleIdx="0" presStyleCnt="0"/>
      <dgm:spPr/>
    </dgm:pt>
    <dgm:pt modelId="{8EA4A128-5E57-404A-A895-B37B408B9A41}" type="pres">
      <dgm:prSet presAssocID="{808EE95C-1151-4150-A34E-0EF5D57013BE}" presName="hierChild4" presStyleCnt="0"/>
      <dgm:spPr/>
    </dgm:pt>
    <dgm:pt modelId="{C279A748-1D72-4989-9698-90F6A1AA49DF}" type="pres">
      <dgm:prSet presAssocID="{808EE95C-1151-4150-A34E-0EF5D57013BE}" presName="hierChild5" presStyleCnt="0"/>
      <dgm:spPr/>
    </dgm:pt>
    <dgm:pt modelId="{C8B63B35-9AEB-4081-B405-ED8FC2CA6A0B}" type="pres">
      <dgm:prSet presAssocID="{518538C2-47A0-44CE-AEE1-02C1D18D7603}" presName="Name28" presStyleLbl="parChTrans1D2" presStyleIdx="2" presStyleCnt="5"/>
      <dgm:spPr/>
    </dgm:pt>
    <dgm:pt modelId="{25DAAE72-C259-4FC5-97D8-1D5BC63F0677}" type="pres">
      <dgm:prSet presAssocID="{BA847B9B-7175-4111-8ECA-47F42C2C8174}" presName="hierRoot2" presStyleCnt="0">
        <dgm:presLayoutVars>
          <dgm:hierBranch val="init"/>
        </dgm:presLayoutVars>
      </dgm:prSet>
      <dgm:spPr/>
    </dgm:pt>
    <dgm:pt modelId="{E23413FC-498A-41CE-B0EC-1DB72F5715A1}" type="pres">
      <dgm:prSet presAssocID="{BA847B9B-7175-4111-8ECA-47F42C2C8174}" presName="rootComposite2" presStyleCnt="0"/>
      <dgm:spPr/>
    </dgm:pt>
    <dgm:pt modelId="{EBE35AB1-7135-4C57-835B-86846AD963EF}" type="pres">
      <dgm:prSet presAssocID="{BA847B9B-7175-4111-8ECA-47F42C2C8174}" presName="rootText2" presStyleLbl="alignAcc1" presStyleIdx="0" presStyleCnt="0">
        <dgm:presLayoutVars>
          <dgm:chPref val="3"/>
        </dgm:presLayoutVars>
      </dgm:prSet>
      <dgm:spPr/>
    </dgm:pt>
    <dgm:pt modelId="{244A8CC9-DA68-4645-AE67-0421674109BB}" type="pres">
      <dgm:prSet presAssocID="{BA847B9B-7175-4111-8ECA-47F42C2C8174}" presName="topArc2" presStyleLbl="parChTrans1D1" presStyleIdx="6" presStyleCnt="12"/>
      <dgm:spPr/>
    </dgm:pt>
    <dgm:pt modelId="{A02D784D-DC2F-474A-ABFC-0CF92709A064}" type="pres">
      <dgm:prSet presAssocID="{BA847B9B-7175-4111-8ECA-47F42C2C8174}" presName="bottomArc2" presStyleLbl="parChTrans1D1" presStyleIdx="7" presStyleCnt="12"/>
      <dgm:spPr/>
    </dgm:pt>
    <dgm:pt modelId="{D9397173-3917-4C0F-AA99-595816DF9929}" type="pres">
      <dgm:prSet presAssocID="{BA847B9B-7175-4111-8ECA-47F42C2C8174}" presName="topConnNode2" presStyleLbl="node2" presStyleIdx="0" presStyleCnt="0"/>
      <dgm:spPr/>
    </dgm:pt>
    <dgm:pt modelId="{C766D871-8E6C-4509-8472-F9500FB5472B}" type="pres">
      <dgm:prSet presAssocID="{BA847B9B-7175-4111-8ECA-47F42C2C8174}" presName="hierChild4" presStyleCnt="0"/>
      <dgm:spPr/>
    </dgm:pt>
    <dgm:pt modelId="{D2D00A01-2639-4F8E-81C7-78BE7650AEC6}" type="pres">
      <dgm:prSet presAssocID="{BA847B9B-7175-4111-8ECA-47F42C2C8174}" presName="hierChild5" presStyleCnt="0"/>
      <dgm:spPr/>
    </dgm:pt>
    <dgm:pt modelId="{BCA019A1-6834-4D73-B6B6-FB05CB826836}" type="pres">
      <dgm:prSet presAssocID="{726D64DD-9596-439C-B6A6-E83D1D9EC60F}" presName="Name28" presStyleLbl="parChTrans1D2" presStyleIdx="3" presStyleCnt="5"/>
      <dgm:spPr/>
    </dgm:pt>
    <dgm:pt modelId="{823AC04C-F7BB-4EDE-9645-F3611A611C6B}" type="pres">
      <dgm:prSet presAssocID="{90FCB787-7A37-4032-B8DB-A24470E054F8}" presName="hierRoot2" presStyleCnt="0">
        <dgm:presLayoutVars>
          <dgm:hierBranch val="init"/>
        </dgm:presLayoutVars>
      </dgm:prSet>
      <dgm:spPr/>
    </dgm:pt>
    <dgm:pt modelId="{E5CFFF6C-C446-4EBE-9A92-61EF26F28B78}" type="pres">
      <dgm:prSet presAssocID="{90FCB787-7A37-4032-B8DB-A24470E054F8}" presName="rootComposite2" presStyleCnt="0"/>
      <dgm:spPr/>
    </dgm:pt>
    <dgm:pt modelId="{312FC7AC-BD10-4ACE-AEAF-6BEC15ACE3D8}" type="pres">
      <dgm:prSet presAssocID="{90FCB787-7A37-4032-B8DB-A24470E054F8}" presName="rootText2" presStyleLbl="alignAcc1" presStyleIdx="0" presStyleCnt="0">
        <dgm:presLayoutVars>
          <dgm:chPref val="3"/>
        </dgm:presLayoutVars>
      </dgm:prSet>
      <dgm:spPr/>
    </dgm:pt>
    <dgm:pt modelId="{FD55A6D2-7A09-430C-8BDF-9538289C6F7D}" type="pres">
      <dgm:prSet presAssocID="{90FCB787-7A37-4032-B8DB-A24470E054F8}" presName="topArc2" presStyleLbl="parChTrans1D1" presStyleIdx="8" presStyleCnt="12"/>
      <dgm:spPr/>
    </dgm:pt>
    <dgm:pt modelId="{9FD28633-31ED-4167-A25B-C5736A521469}" type="pres">
      <dgm:prSet presAssocID="{90FCB787-7A37-4032-B8DB-A24470E054F8}" presName="bottomArc2" presStyleLbl="parChTrans1D1" presStyleIdx="9" presStyleCnt="12"/>
      <dgm:spPr/>
    </dgm:pt>
    <dgm:pt modelId="{B7F48253-1450-4101-8724-7A6078450112}" type="pres">
      <dgm:prSet presAssocID="{90FCB787-7A37-4032-B8DB-A24470E054F8}" presName="topConnNode2" presStyleLbl="node2" presStyleIdx="0" presStyleCnt="0"/>
      <dgm:spPr/>
    </dgm:pt>
    <dgm:pt modelId="{3C95D74B-DAAD-4793-9A30-ABB00F4387C8}" type="pres">
      <dgm:prSet presAssocID="{90FCB787-7A37-4032-B8DB-A24470E054F8}" presName="hierChild4" presStyleCnt="0"/>
      <dgm:spPr/>
    </dgm:pt>
    <dgm:pt modelId="{23983812-20BB-420C-A53C-42D84BFF7EE3}" type="pres">
      <dgm:prSet presAssocID="{90FCB787-7A37-4032-B8DB-A24470E054F8}" presName="hierChild5" presStyleCnt="0"/>
      <dgm:spPr/>
    </dgm:pt>
    <dgm:pt modelId="{31218CE4-5441-4B2E-A4BC-B3AABC96C1E9}" type="pres">
      <dgm:prSet presAssocID="{1BD8F4D9-6005-424E-B4B2-EE1921D8EF4B}" presName="Name28" presStyleLbl="parChTrans1D2" presStyleIdx="4" presStyleCnt="5"/>
      <dgm:spPr/>
    </dgm:pt>
    <dgm:pt modelId="{119E3D5F-3E4B-4715-890C-C8F1A1A1B676}" type="pres">
      <dgm:prSet presAssocID="{58B0B52E-4C6A-48DE-A130-9ECB89B0C867}" presName="hierRoot2" presStyleCnt="0">
        <dgm:presLayoutVars>
          <dgm:hierBranch val="init"/>
        </dgm:presLayoutVars>
      </dgm:prSet>
      <dgm:spPr/>
    </dgm:pt>
    <dgm:pt modelId="{1305EF4B-795D-4F5F-AE91-376582A6CCC8}" type="pres">
      <dgm:prSet presAssocID="{58B0B52E-4C6A-48DE-A130-9ECB89B0C867}" presName="rootComposite2" presStyleCnt="0"/>
      <dgm:spPr/>
    </dgm:pt>
    <dgm:pt modelId="{F8145313-4F1B-4BC3-B48F-939A48074092}" type="pres">
      <dgm:prSet presAssocID="{58B0B52E-4C6A-48DE-A130-9ECB89B0C867}" presName="rootText2" presStyleLbl="alignAcc1" presStyleIdx="0" presStyleCnt="0">
        <dgm:presLayoutVars>
          <dgm:chPref val="3"/>
        </dgm:presLayoutVars>
      </dgm:prSet>
      <dgm:spPr/>
    </dgm:pt>
    <dgm:pt modelId="{A4888930-BBBA-4907-9964-AF1B37A53DDB}" type="pres">
      <dgm:prSet presAssocID="{58B0B52E-4C6A-48DE-A130-9ECB89B0C867}" presName="topArc2" presStyleLbl="parChTrans1D1" presStyleIdx="10" presStyleCnt="12"/>
      <dgm:spPr/>
    </dgm:pt>
    <dgm:pt modelId="{CFD07514-A271-49CE-85B0-396157FE4CE7}" type="pres">
      <dgm:prSet presAssocID="{58B0B52E-4C6A-48DE-A130-9ECB89B0C867}" presName="bottomArc2" presStyleLbl="parChTrans1D1" presStyleIdx="11" presStyleCnt="12"/>
      <dgm:spPr/>
    </dgm:pt>
    <dgm:pt modelId="{496AAFA1-EA01-4D6D-9887-2E84B08D8D88}" type="pres">
      <dgm:prSet presAssocID="{58B0B52E-4C6A-48DE-A130-9ECB89B0C867}" presName="topConnNode2" presStyleLbl="node2" presStyleIdx="0" presStyleCnt="0"/>
      <dgm:spPr/>
    </dgm:pt>
    <dgm:pt modelId="{96EA2CB5-A939-416A-A34D-A04FC23B9CF2}" type="pres">
      <dgm:prSet presAssocID="{58B0B52E-4C6A-48DE-A130-9ECB89B0C867}" presName="hierChild4" presStyleCnt="0"/>
      <dgm:spPr/>
    </dgm:pt>
    <dgm:pt modelId="{9BEADEE4-8738-43B0-91E5-5047587907BF}" type="pres">
      <dgm:prSet presAssocID="{58B0B52E-4C6A-48DE-A130-9ECB89B0C867}" presName="hierChild5" presStyleCnt="0"/>
      <dgm:spPr/>
    </dgm:pt>
    <dgm:pt modelId="{A55A8341-4433-4233-B74C-06758A88E006}" type="pres">
      <dgm:prSet presAssocID="{4D385C3F-0308-41B6-9E06-8387726B1AA9}" presName="hierChild3" presStyleCnt="0"/>
      <dgm:spPr/>
    </dgm:pt>
  </dgm:ptLst>
  <dgm:cxnLst>
    <dgm:cxn modelId="{07F49CF8-8F44-450C-9C71-56F139D29F7D}" type="presOf" srcId="{D7CF08BE-898E-438B-8604-2629C72493AB}" destId="{2386ECE8-2A62-45B4-9222-5D933712A3C0}" srcOrd="1" destOrd="0" presId="urn:microsoft.com/office/officeart/2008/layout/HalfCircleOrganizationChart"/>
    <dgm:cxn modelId="{220DB185-8F3A-4734-A625-8320BD846462}" type="presOf" srcId="{1BD8F4D9-6005-424E-B4B2-EE1921D8EF4B}" destId="{31218CE4-5441-4B2E-A4BC-B3AABC96C1E9}" srcOrd="0" destOrd="0" presId="urn:microsoft.com/office/officeart/2008/layout/HalfCircleOrganizationChart"/>
    <dgm:cxn modelId="{32D81BCB-E21D-47BC-89F9-88AE08AEBD75}" type="presOf" srcId="{90FCB787-7A37-4032-B8DB-A24470E054F8}" destId="{312FC7AC-BD10-4ACE-AEAF-6BEC15ACE3D8}" srcOrd="0" destOrd="0" presId="urn:microsoft.com/office/officeart/2008/layout/HalfCircleOrganizationChart"/>
    <dgm:cxn modelId="{38832C72-480D-4B56-BA39-0CAAA6ADE695}" type="presOf" srcId="{D7CF08BE-898E-438B-8604-2629C72493AB}" destId="{74301F37-4C9A-4C5C-AFDB-A0FAB0716227}" srcOrd="0" destOrd="0" presId="urn:microsoft.com/office/officeart/2008/layout/HalfCircleOrganizationChart"/>
    <dgm:cxn modelId="{CBBB8099-4697-412B-B9D9-5780DD5EBB00}" type="presOf" srcId="{4D385C3F-0308-41B6-9E06-8387726B1AA9}" destId="{2576E2F9-8D86-4F76-A999-F7912026DE38}" srcOrd="0" destOrd="0" presId="urn:microsoft.com/office/officeart/2008/layout/HalfCircleOrganizationChart"/>
    <dgm:cxn modelId="{635DD53C-C44C-42C7-8EC3-1E2E12E4BC9F}" srcId="{4D385C3F-0308-41B6-9E06-8387726B1AA9}" destId="{58B0B52E-4C6A-48DE-A130-9ECB89B0C867}" srcOrd="4" destOrd="0" parTransId="{1BD8F4D9-6005-424E-B4B2-EE1921D8EF4B}" sibTransId="{7FA9440C-2AD0-4718-8D4E-2ABC32AB6613}"/>
    <dgm:cxn modelId="{1A2EC698-21EB-45C2-A065-0E3228559EEF}" type="presOf" srcId="{90FCB787-7A37-4032-B8DB-A24470E054F8}" destId="{B7F48253-1450-4101-8724-7A6078450112}" srcOrd="1" destOrd="0" presId="urn:microsoft.com/office/officeart/2008/layout/HalfCircleOrganizationChart"/>
    <dgm:cxn modelId="{FE44AD55-216A-4DB0-88FE-CA40B660D3D0}" type="presOf" srcId="{BFDB6BBC-EE1F-4A24-9855-4C940142543D}" destId="{D0FDCA8A-5FA0-4DC1-8A93-13F9A846D798}" srcOrd="0" destOrd="0" presId="urn:microsoft.com/office/officeart/2008/layout/HalfCircleOrganizationChart"/>
    <dgm:cxn modelId="{63023268-8A42-413B-878D-DCE9C996E552}" type="presOf" srcId="{808EE95C-1151-4150-A34E-0EF5D57013BE}" destId="{B1CB5FCE-BF78-47FE-8160-FBC049934867}" srcOrd="1" destOrd="0" presId="urn:microsoft.com/office/officeart/2008/layout/HalfCircleOrganizationChart"/>
    <dgm:cxn modelId="{D2E0793E-79F2-47D6-BB46-A3794442A486}" type="presOf" srcId="{58B0B52E-4C6A-48DE-A130-9ECB89B0C867}" destId="{F8145313-4F1B-4BC3-B48F-939A48074092}" srcOrd="0" destOrd="0" presId="urn:microsoft.com/office/officeart/2008/layout/HalfCircleOrganizationChart"/>
    <dgm:cxn modelId="{DB99F764-CF58-4967-8A83-4D766DFB622A}" type="presOf" srcId="{518538C2-47A0-44CE-AEE1-02C1D18D7603}" destId="{C8B63B35-9AEB-4081-B405-ED8FC2CA6A0B}" srcOrd="0" destOrd="0" presId="urn:microsoft.com/office/officeart/2008/layout/HalfCircleOrganizationChart"/>
    <dgm:cxn modelId="{60FC3681-E190-4FCD-B310-333041ED52B5}" srcId="{4D385C3F-0308-41B6-9E06-8387726B1AA9}" destId="{BA847B9B-7175-4111-8ECA-47F42C2C8174}" srcOrd="2" destOrd="0" parTransId="{518538C2-47A0-44CE-AEE1-02C1D18D7603}" sibTransId="{9FDA6F61-FA55-4B44-8C73-A9A5BDF43610}"/>
    <dgm:cxn modelId="{D66336DC-9AF0-4E53-9FA4-0FE373B8E4C4}" type="presOf" srcId="{BA847B9B-7175-4111-8ECA-47F42C2C8174}" destId="{D9397173-3917-4C0F-AA99-595816DF9929}" srcOrd="1" destOrd="0" presId="urn:microsoft.com/office/officeart/2008/layout/HalfCircleOrganizationChart"/>
    <dgm:cxn modelId="{CEC9231F-7A63-4434-9483-61B53E2FBA16}" type="presOf" srcId="{808EE95C-1151-4150-A34E-0EF5D57013BE}" destId="{8306947C-0DD4-4EC2-9983-545E180A50FD}" srcOrd="0" destOrd="0" presId="urn:microsoft.com/office/officeart/2008/layout/HalfCircleOrganizationChart"/>
    <dgm:cxn modelId="{D2FBF639-BC62-42B2-91AD-74C107258B2C}" type="presOf" srcId="{726D64DD-9596-439C-B6A6-E83D1D9EC60F}" destId="{BCA019A1-6834-4D73-B6B6-FB05CB826836}" srcOrd="0" destOrd="0" presId="urn:microsoft.com/office/officeart/2008/layout/HalfCircleOrganizationChart"/>
    <dgm:cxn modelId="{4803F73A-6FDD-48B7-BF4C-5B5D96F343E0}" type="presOf" srcId="{11ECCAB5-D7F1-4BA3-9363-A2F88E492C84}" destId="{B35FBB57-0CD4-42D1-B846-5F38281FC7FB}" srcOrd="0" destOrd="0" presId="urn:microsoft.com/office/officeart/2008/layout/HalfCircleOrganizationChart"/>
    <dgm:cxn modelId="{5773629F-47CD-4DE5-90F0-1211F9145F91}" srcId="{11ECCAB5-D7F1-4BA3-9363-A2F88E492C84}" destId="{4D385C3F-0308-41B6-9E06-8387726B1AA9}" srcOrd="0" destOrd="0" parTransId="{B943BC60-B47F-4F4F-A8C3-F1600695E85B}" sibTransId="{73FCC7AE-9068-410C-A6FD-15AE885E4F4C}"/>
    <dgm:cxn modelId="{04B56600-63C8-4A0A-BFFD-408FD984D1C4}" srcId="{4D385C3F-0308-41B6-9E06-8387726B1AA9}" destId="{90FCB787-7A37-4032-B8DB-A24470E054F8}" srcOrd="3" destOrd="0" parTransId="{726D64DD-9596-439C-B6A6-E83D1D9EC60F}" sibTransId="{8B5D351B-A823-4C8A-B053-6D94E56B1E8D}"/>
    <dgm:cxn modelId="{633E1CC6-D32C-4AE4-9539-A7DAB94FB769}" srcId="{4D385C3F-0308-41B6-9E06-8387726B1AA9}" destId="{D7CF08BE-898E-438B-8604-2629C72493AB}" srcOrd="0" destOrd="0" parTransId="{BFDB6BBC-EE1F-4A24-9855-4C940142543D}" sibTransId="{F8056F1B-5A94-44E8-A76A-B91EC638C40A}"/>
    <dgm:cxn modelId="{E0302D43-D01E-4B95-B2AA-8631E00B13D6}" srcId="{4D385C3F-0308-41B6-9E06-8387726B1AA9}" destId="{808EE95C-1151-4150-A34E-0EF5D57013BE}" srcOrd="1" destOrd="0" parTransId="{98CCDFFA-D138-49BA-8073-7C411F8C01BB}" sibTransId="{237A8BB4-07A4-4E78-94E1-43E70F5B17CF}"/>
    <dgm:cxn modelId="{533274C1-26F8-4497-8997-E15CC2B8C1E0}" type="presOf" srcId="{98CCDFFA-D138-49BA-8073-7C411F8C01BB}" destId="{EFE5D115-0AE4-4744-BC7A-97561DB8F6F3}" srcOrd="0" destOrd="0" presId="urn:microsoft.com/office/officeart/2008/layout/HalfCircleOrganizationChart"/>
    <dgm:cxn modelId="{F43D3B4F-7841-4438-B778-81374EF31EB2}" type="presOf" srcId="{58B0B52E-4C6A-48DE-A130-9ECB89B0C867}" destId="{496AAFA1-EA01-4D6D-9887-2E84B08D8D88}" srcOrd="1" destOrd="0" presId="urn:microsoft.com/office/officeart/2008/layout/HalfCircleOrganizationChart"/>
    <dgm:cxn modelId="{AEEA0B23-7CFA-468E-8249-B5B7FC6EF32D}" type="presOf" srcId="{4D385C3F-0308-41B6-9E06-8387726B1AA9}" destId="{FB57D7DC-1431-415E-9168-58AE00D90885}" srcOrd="1" destOrd="0" presId="urn:microsoft.com/office/officeart/2008/layout/HalfCircleOrganizationChart"/>
    <dgm:cxn modelId="{A56C6F72-8FFD-47D3-AD6C-1E72D52B0EAA}" type="presOf" srcId="{BA847B9B-7175-4111-8ECA-47F42C2C8174}" destId="{EBE35AB1-7135-4C57-835B-86846AD963EF}" srcOrd="0" destOrd="0" presId="urn:microsoft.com/office/officeart/2008/layout/HalfCircleOrganizationChart"/>
    <dgm:cxn modelId="{4087FFEB-EA26-4F81-8F48-C5E65BDEEBD3}" type="presParOf" srcId="{B35FBB57-0CD4-42D1-B846-5F38281FC7FB}" destId="{2BC0F996-1D10-4B3B-AFF0-D85E6BC8A8C7}" srcOrd="0" destOrd="0" presId="urn:microsoft.com/office/officeart/2008/layout/HalfCircleOrganizationChart"/>
    <dgm:cxn modelId="{4DC4F89B-A0AB-4649-A14D-B276D03FBAD7}" type="presParOf" srcId="{2BC0F996-1D10-4B3B-AFF0-D85E6BC8A8C7}" destId="{03113619-219B-4C00-B3CC-096591587C58}" srcOrd="0" destOrd="0" presId="urn:microsoft.com/office/officeart/2008/layout/HalfCircleOrganizationChart"/>
    <dgm:cxn modelId="{7A920989-FBC9-4BE8-A9EA-2E00611E1AD3}" type="presParOf" srcId="{03113619-219B-4C00-B3CC-096591587C58}" destId="{2576E2F9-8D86-4F76-A999-F7912026DE38}" srcOrd="0" destOrd="0" presId="urn:microsoft.com/office/officeart/2008/layout/HalfCircleOrganizationChart"/>
    <dgm:cxn modelId="{D11E3F43-AF52-439F-9931-5A599C306F86}" type="presParOf" srcId="{03113619-219B-4C00-B3CC-096591587C58}" destId="{8C9BA5AA-F806-4BA7-8858-76E99C40045C}" srcOrd="1" destOrd="0" presId="urn:microsoft.com/office/officeart/2008/layout/HalfCircleOrganizationChart"/>
    <dgm:cxn modelId="{34B5C344-C786-4154-8A32-B088015F8FCB}" type="presParOf" srcId="{03113619-219B-4C00-B3CC-096591587C58}" destId="{9E5F29B0-B489-4FF1-ABFA-C94452BCBE1F}" srcOrd="2" destOrd="0" presId="urn:microsoft.com/office/officeart/2008/layout/HalfCircleOrganizationChart"/>
    <dgm:cxn modelId="{3124BE60-50CB-4C0C-B1D5-700B714ECFC6}" type="presParOf" srcId="{03113619-219B-4C00-B3CC-096591587C58}" destId="{FB57D7DC-1431-415E-9168-58AE00D90885}" srcOrd="3" destOrd="0" presId="urn:microsoft.com/office/officeart/2008/layout/HalfCircleOrganizationChart"/>
    <dgm:cxn modelId="{933AB7DF-0F75-4108-A7E1-D5F62097E3B3}" type="presParOf" srcId="{2BC0F996-1D10-4B3B-AFF0-D85E6BC8A8C7}" destId="{B58EA221-8698-40A5-9E18-B9EAA65F1E28}" srcOrd="1" destOrd="0" presId="urn:microsoft.com/office/officeart/2008/layout/HalfCircleOrganizationChart"/>
    <dgm:cxn modelId="{F1AB06F1-54B1-4BE8-B2B8-B6A45056DC57}" type="presParOf" srcId="{B58EA221-8698-40A5-9E18-B9EAA65F1E28}" destId="{D0FDCA8A-5FA0-4DC1-8A93-13F9A846D798}" srcOrd="0" destOrd="0" presId="urn:microsoft.com/office/officeart/2008/layout/HalfCircleOrganizationChart"/>
    <dgm:cxn modelId="{FADAFA36-DCF4-462E-AE03-C60B042FFAF9}" type="presParOf" srcId="{B58EA221-8698-40A5-9E18-B9EAA65F1E28}" destId="{A6F9D443-C965-4A23-817C-165008EB8650}" srcOrd="1" destOrd="0" presId="urn:microsoft.com/office/officeart/2008/layout/HalfCircleOrganizationChart"/>
    <dgm:cxn modelId="{338C9BBD-A8C9-457E-9875-F67A89647697}" type="presParOf" srcId="{A6F9D443-C965-4A23-817C-165008EB8650}" destId="{EE927C28-5E10-466C-9848-95B7F14AC670}" srcOrd="0" destOrd="0" presId="urn:microsoft.com/office/officeart/2008/layout/HalfCircleOrganizationChart"/>
    <dgm:cxn modelId="{108647B9-3869-427F-8A5F-609E060FFE9E}" type="presParOf" srcId="{EE927C28-5E10-466C-9848-95B7F14AC670}" destId="{74301F37-4C9A-4C5C-AFDB-A0FAB0716227}" srcOrd="0" destOrd="0" presId="urn:microsoft.com/office/officeart/2008/layout/HalfCircleOrganizationChart"/>
    <dgm:cxn modelId="{82C9CF99-C04A-4728-9667-8BC8E40427BF}" type="presParOf" srcId="{EE927C28-5E10-466C-9848-95B7F14AC670}" destId="{6D1B336C-E513-44B3-B596-A1200C5A6CE3}" srcOrd="1" destOrd="0" presId="urn:microsoft.com/office/officeart/2008/layout/HalfCircleOrganizationChart"/>
    <dgm:cxn modelId="{69C576ED-C1B9-4B9A-ACDB-D76ABEAE091D}" type="presParOf" srcId="{EE927C28-5E10-466C-9848-95B7F14AC670}" destId="{4BDB0E54-0AF3-416B-A403-F756DBEB3463}" srcOrd="2" destOrd="0" presId="urn:microsoft.com/office/officeart/2008/layout/HalfCircleOrganizationChart"/>
    <dgm:cxn modelId="{4CC84986-4526-4164-9B84-10C9FE677841}" type="presParOf" srcId="{EE927C28-5E10-466C-9848-95B7F14AC670}" destId="{2386ECE8-2A62-45B4-9222-5D933712A3C0}" srcOrd="3" destOrd="0" presId="urn:microsoft.com/office/officeart/2008/layout/HalfCircleOrganizationChart"/>
    <dgm:cxn modelId="{0CF78FD9-E02B-47BB-B4E3-A85DA0A4CA61}" type="presParOf" srcId="{A6F9D443-C965-4A23-817C-165008EB8650}" destId="{55663581-5990-4AFF-BE73-69B5CB7A9D1B}" srcOrd="1" destOrd="0" presId="urn:microsoft.com/office/officeart/2008/layout/HalfCircleOrganizationChart"/>
    <dgm:cxn modelId="{5A4E4DC8-E829-49F9-A38F-4EF77AEE2841}" type="presParOf" srcId="{A6F9D443-C965-4A23-817C-165008EB8650}" destId="{47F912C4-72B9-4FFF-971F-DC7FDDEE51A6}" srcOrd="2" destOrd="0" presId="urn:microsoft.com/office/officeart/2008/layout/HalfCircleOrganizationChart"/>
    <dgm:cxn modelId="{5B0590D1-4CE2-478F-BB35-55C682F889A7}" type="presParOf" srcId="{B58EA221-8698-40A5-9E18-B9EAA65F1E28}" destId="{EFE5D115-0AE4-4744-BC7A-97561DB8F6F3}" srcOrd="2" destOrd="0" presId="urn:microsoft.com/office/officeart/2008/layout/HalfCircleOrganizationChart"/>
    <dgm:cxn modelId="{C30FC2F3-9A1F-445D-A418-CECBE3F81F3F}" type="presParOf" srcId="{B58EA221-8698-40A5-9E18-B9EAA65F1E28}" destId="{F3B96A72-D880-4721-97C6-6CB328DDA114}" srcOrd="3" destOrd="0" presId="urn:microsoft.com/office/officeart/2008/layout/HalfCircleOrganizationChart"/>
    <dgm:cxn modelId="{1485B794-6101-446D-82A3-2FDA643AD64A}" type="presParOf" srcId="{F3B96A72-D880-4721-97C6-6CB328DDA114}" destId="{0DFCABDB-77AA-4FFA-9195-4664CE65B244}" srcOrd="0" destOrd="0" presId="urn:microsoft.com/office/officeart/2008/layout/HalfCircleOrganizationChart"/>
    <dgm:cxn modelId="{6FF39020-FA5E-44DA-8A35-FED911265F5E}" type="presParOf" srcId="{0DFCABDB-77AA-4FFA-9195-4664CE65B244}" destId="{8306947C-0DD4-4EC2-9983-545E180A50FD}" srcOrd="0" destOrd="0" presId="urn:microsoft.com/office/officeart/2008/layout/HalfCircleOrganizationChart"/>
    <dgm:cxn modelId="{42D315EB-795C-484D-B31F-D61041D97042}" type="presParOf" srcId="{0DFCABDB-77AA-4FFA-9195-4664CE65B244}" destId="{D0F430A7-AF7A-469C-B8B9-1C3FC3A96A37}" srcOrd="1" destOrd="0" presId="urn:microsoft.com/office/officeart/2008/layout/HalfCircleOrganizationChart"/>
    <dgm:cxn modelId="{958A5000-A43E-4F96-9549-058762432C53}" type="presParOf" srcId="{0DFCABDB-77AA-4FFA-9195-4664CE65B244}" destId="{DE787FDC-17CE-465B-B9BC-8ACB7C6EA3D6}" srcOrd="2" destOrd="0" presId="urn:microsoft.com/office/officeart/2008/layout/HalfCircleOrganizationChart"/>
    <dgm:cxn modelId="{715753F8-5606-4996-9861-15EF28F79EE4}" type="presParOf" srcId="{0DFCABDB-77AA-4FFA-9195-4664CE65B244}" destId="{B1CB5FCE-BF78-47FE-8160-FBC049934867}" srcOrd="3" destOrd="0" presId="urn:microsoft.com/office/officeart/2008/layout/HalfCircleOrganizationChart"/>
    <dgm:cxn modelId="{5E1667CB-61E7-4AD8-B41E-6D955D2B06B6}" type="presParOf" srcId="{F3B96A72-D880-4721-97C6-6CB328DDA114}" destId="{8EA4A128-5E57-404A-A895-B37B408B9A41}" srcOrd="1" destOrd="0" presId="urn:microsoft.com/office/officeart/2008/layout/HalfCircleOrganizationChart"/>
    <dgm:cxn modelId="{0D1E314E-5758-4B16-96AB-442B0CB272E8}" type="presParOf" srcId="{F3B96A72-D880-4721-97C6-6CB328DDA114}" destId="{C279A748-1D72-4989-9698-90F6A1AA49DF}" srcOrd="2" destOrd="0" presId="urn:microsoft.com/office/officeart/2008/layout/HalfCircleOrganizationChart"/>
    <dgm:cxn modelId="{75AA2944-7746-4037-A1DA-D992366A355A}" type="presParOf" srcId="{B58EA221-8698-40A5-9E18-B9EAA65F1E28}" destId="{C8B63B35-9AEB-4081-B405-ED8FC2CA6A0B}" srcOrd="4" destOrd="0" presId="urn:microsoft.com/office/officeart/2008/layout/HalfCircleOrganizationChart"/>
    <dgm:cxn modelId="{C124D0BB-1FBB-43C3-9243-5AB5927192D0}" type="presParOf" srcId="{B58EA221-8698-40A5-9E18-B9EAA65F1E28}" destId="{25DAAE72-C259-4FC5-97D8-1D5BC63F0677}" srcOrd="5" destOrd="0" presId="urn:microsoft.com/office/officeart/2008/layout/HalfCircleOrganizationChart"/>
    <dgm:cxn modelId="{20E98B68-8794-4920-B082-EC7D7AA4D1D7}" type="presParOf" srcId="{25DAAE72-C259-4FC5-97D8-1D5BC63F0677}" destId="{E23413FC-498A-41CE-B0EC-1DB72F5715A1}" srcOrd="0" destOrd="0" presId="urn:microsoft.com/office/officeart/2008/layout/HalfCircleOrganizationChart"/>
    <dgm:cxn modelId="{36EAD406-8AA0-4FDF-A22F-C98718A1016E}" type="presParOf" srcId="{E23413FC-498A-41CE-B0EC-1DB72F5715A1}" destId="{EBE35AB1-7135-4C57-835B-86846AD963EF}" srcOrd="0" destOrd="0" presId="urn:microsoft.com/office/officeart/2008/layout/HalfCircleOrganizationChart"/>
    <dgm:cxn modelId="{3534287F-C7A7-4385-81BA-B3931F9B461A}" type="presParOf" srcId="{E23413FC-498A-41CE-B0EC-1DB72F5715A1}" destId="{244A8CC9-DA68-4645-AE67-0421674109BB}" srcOrd="1" destOrd="0" presId="urn:microsoft.com/office/officeart/2008/layout/HalfCircleOrganizationChart"/>
    <dgm:cxn modelId="{5291CB82-8B98-41D7-81CE-5CDFF5759636}" type="presParOf" srcId="{E23413FC-498A-41CE-B0EC-1DB72F5715A1}" destId="{A02D784D-DC2F-474A-ABFC-0CF92709A064}" srcOrd="2" destOrd="0" presId="urn:microsoft.com/office/officeart/2008/layout/HalfCircleOrganizationChart"/>
    <dgm:cxn modelId="{84E6BC69-B926-421D-96E1-D6A45AA8E9F4}" type="presParOf" srcId="{E23413FC-498A-41CE-B0EC-1DB72F5715A1}" destId="{D9397173-3917-4C0F-AA99-595816DF9929}" srcOrd="3" destOrd="0" presId="urn:microsoft.com/office/officeart/2008/layout/HalfCircleOrganizationChart"/>
    <dgm:cxn modelId="{76EB0CC8-D9DB-4078-82F2-17303B34DA30}" type="presParOf" srcId="{25DAAE72-C259-4FC5-97D8-1D5BC63F0677}" destId="{C766D871-8E6C-4509-8472-F9500FB5472B}" srcOrd="1" destOrd="0" presId="urn:microsoft.com/office/officeart/2008/layout/HalfCircleOrganizationChart"/>
    <dgm:cxn modelId="{80644C72-6640-4D52-AADC-735EB3D88211}" type="presParOf" srcId="{25DAAE72-C259-4FC5-97D8-1D5BC63F0677}" destId="{D2D00A01-2639-4F8E-81C7-78BE7650AEC6}" srcOrd="2" destOrd="0" presId="urn:microsoft.com/office/officeart/2008/layout/HalfCircleOrganizationChart"/>
    <dgm:cxn modelId="{A2F3A414-1462-4B0F-8632-F9CDB05175D5}" type="presParOf" srcId="{B58EA221-8698-40A5-9E18-B9EAA65F1E28}" destId="{BCA019A1-6834-4D73-B6B6-FB05CB826836}" srcOrd="6" destOrd="0" presId="urn:microsoft.com/office/officeart/2008/layout/HalfCircleOrganizationChart"/>
    <dgm:cxn modelId="{EE4CA3F8-2174-4016-BFC4-5D50744BC6C4}" type="presParOf" srcId="{B58EA221-8698-40A5-9E18-B9EAA65F1E28}" destId="{823AC04C-F7BB-4EDE-9645-F3611A611C6B}" srcOrd="7" destOrd="0" presId="urn:microsoft.com/office/officeart/2008/layout/HalfCircleOrganizationChart"/>
    <dgm:cxn modelId="{2D6AE3BA-EB96-4CC1-BE94-338D640AF69C}" type="presParOf" srcId="{823AC04C-F7BB-4EDE-9645-F3611A611C6B}" destId="{E5CFFF6C-C446-4EBE-9A92-61EF26F28B78}" srcOrd="0" destOrd="0" presId="urn:microsoft.com/office/officeart/2008/layout/HalfCircleOrganizationChart"/>
    <dgm:cxn modelId="{91F55132-9891-489D-9A1B-43468697B01A}" type="presParOf" srcId="{E5CFFF6C-C446-4EBE-9A92-61EF26F28B78}" destId="{312FC7AC-BD10-4ACE-AEAF-6BEC15ACE3D8}" srcOrd="0" destOrd="0" presId="urn:microsoft.com/office/officeart/2008/layout/HalfCircleOrganizationChart"/>
    <dgm:cxn modelId="{A6C0E997-5E63-4A45-BAF3-4BE227A296FF}" type="presParOf" srcId="{E5CFFF6C-C446-4EBE-9A92-61EF26F28B78}" destId="{FD55A6D2-7A09-430C-8BDF-9538289C6F7D}" srcOrd="1" destOrd="0" presId="urn:microsoft.com/office/officeart/2008/layout/HalfCircleOrganizationChart"/>
    <dgm:cxn modelId="{9B8A814B-330A-4808-9644-42382806029D}" type="presParOf" srcId="{E5CFFF6C-C446-4EBE-9A92-61EF26F28B78}" destId="{9FD28633-31ED-4167-A25B-C5736A521469}" srcOrd="2" destOrd="0" presId="urn:microsoft.com/office/officeart/2008/layout/HalfCircleOrganizationChart"/>
    <dgm:cxn modelId="{6A9843E1-C07F-4552-90ED-0663F4199D3F}" type="presParOf" srcId="{E5CFFF6C-C446-4EBE-9A92-61EF26F28B78}" destId="{B7F48253-1450-4101-8724-7A6078450112}" srcOrd="3" destOrd="0" presId="urn:microsoft.com/office/officeart/2008/layout/HalfCircleOrganizationChart"/>
    <dgm:cxn modelId="{786A8A1D-1398-42FE-A014-F741A59671C1}" type="presParOf" srcId="{823AC04C-F7BB-4EDE-9645-F3611A611C6B}" destId="{3C95D74B-DAAD-4793-9A30-ABB00F4387C8}" srcOrd="1" destOrd="0" presId="urn:microsoft.com/office/officeart/2008/layout/HalfCircleOrganizationChart"/>
    <dgm:cxn modelId="{5C03D7C2-2046-40E2-A6F2-BFE9C49F7E47}" type="presParOf" srcId="{823AC04C-F7BB-4EDE-9645-F3611A611C6B}" destId="{23983812-20BB-420C-A53C-42D84BFF7EE3}" srcOrd="2" destOrd="0" presId="urn:microsoft.com/office/officeart/2008/layout/HalfCircleOrganizationChart"/>
    <dgm:cxn modelId="{2F210219-D25C-4FB1-BD97-3D3859D47CAE}" type="presParOf" srcId="{B58EA221-8698-40A5-9E18-B9EAA65F1E28}" destId="{31218CE4-5441-4B2E-A4BC-B3AABC96C1E9}" srcOrd="8" destOrd="0" presId="urn:microsoft.com/office/officeart/2008/layout/HalfCircleOrganizationChart"/>
    <dgm:cxn modelId="{D5B5D808-06B6-49B4-8328-4AB2C97496DF}" type="presParOf" srcId="{B58EA221-8698-40A5-9E18-B9EAA65F1E28}" destId="{119E3D5F-3E4B-4715-890C-C8F1A1A1B676}" srcOrd="9" destOrd="0" presId="urn:microsoft.com/office/officeart/2008/layout/HalfCircleOrganizationChart"/>
    <dgm:cxn modelId="{FFC5281D-7049-47EB-BB0A-D83E5C77A15E}" type="presParOf" srcId="{119E3D5F-3E4B-4715-890C-C8F1A1A1B676}" destId="{1305EF4B-795D-4F5F-AE91-376582A6CCC8}" srcOrd="0" destOrd="0" presId="urn:microsoft.com/office/officeart/2008/layout/HalfCircleOrganizationChart"/>
    <dgm:cxn modelId="{0DD741C6-695F-4E45-AD1E-2CCF1B43D829}" type="presParOf" srcId="{1305EF4B-795D-4F5F-AE91-376582A6CCC8}" destId="{F8145313-4F1B-4BC3-B48F-939A48074092}" srcOrd="0" destOrd="0" presId="urn:microsoft.com/office/officeart/2008/layout/HalfCircleOrganizationChart"/>
    <dgm:cxn modelId="{271EADAF-41D5-4CCA-8379-9A8E55E8ECF2}" type="presParOf" srcId="{1305EF4B-795D-4F5F-AE91-376582A6CCC8}" destId="{A4888930-BBBA-4907-9964-AF1B37A53DDB}" srcOrd="1" destOrd="0" presId="urn:microsoft.com/office/officeart/2008/layout/HalfCircleOrganizationChart"/>
    <dgm:cxn modelId="{F99CDEB3-41E6-4970-B247-13DCEA7EAE35}" type="presParOf" srcId="{1305EF4B-795D-4F5F-AE91-376582A6CCC8}" destId="{CFD07514-A271-49CE-85B0-396157FE4CE7}" srcOrd="2" destOrd="0" presId="urn:microsoft.com/office/officeart/2008/layout/HalfCircleOrganizationChart"/>
    <dgm:cxn modelId="{AC5E613E-5EAD-4794-B7E6-F45EE9534B0B}" type="presParOf" srcId="{1305EF4B-795D-4F5F-AE91-376582A6CCC8}" destId="{496AAFA1-EA01-4D6D-9887-2E84B08D8D88}" srcOrd="3" destOrd="0" presId="urn:microsoft.com/office/officeart/2008/layout/HalfCircleOrganizationChart"/>
    <dgm:cxn modelId="{312D6A5D-0002-44B0-872F-5E2421F89694}" type="presParOf" srcId="{119E3D5F-3E4B-4715-890C-C8F1A1A1B676}" destId="{96EA2CB5-A939-416A-A34D-A04FC23B9CF2}" srcOrd="1" destOrd="0" presId="urn:microsoft.com/office/officeart/2008/layout/HalfCircleOrganizationChart"/>
    <dgm:cxn modelId="{36072515-6D56-47E0-AA64-2D1C1748B261}" type="presParOf" srcId="{119E3D5F-3E4B-4715-890C-C8F1A1A1B676}" destId="{9BEADEE4-8738-43B0-91E5-5047587907BF}" srcOrd="2" destOrd="0" presId="urn:microsoft.com/office/officeart/2008/layout/HalfCircleOrganizationChart"/>
    <dgm:cxn modelId="{0A0E0413-721D-4796-B9CC-05AC05B6AF28}" type="presParOf" srcId="{2BC0F996-1D10-4B3B-AFF0-D85E6BC8A8C7}" destId="{A55A8341-4433-4233-B74C-06758A88E006}"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18CE4-5441-4B2E-A4BC-B3AABC96C1E9}">
      <dsp:nvSpPr>
        <dsp:cNvPr id="0" name=""/>
        <dsp:cNvSpPr/>
      </dsp:nvSpPr>
      <dsp:spPr>
        <a:xfrm>
          <a:off x="4114799" y="1765109"/>
          <a:ext cx="3409628" cy="295876"/>
        </a:xfrm>
        <a:custGeom>
          <a:avLst/>
          <a:gdLst/>
          <a:ahLst/>
          <a:cxnLst/>
          <a:rect l="0" t="0" r="0" b="0"/>
          <a:pathLst>
            <a:path>
              <a:moveTo>
                <a:pt x="0" y="0"/>
              </a:moveTo>
              <a:lnTo>
                <a:pt x="0" y="147938"/>
              </a:lnTo>
              <a:lnTo>
                <a:pt x="3409628" y="147938"/>
              </a:lnTo>
              <a:lnTo>
                <a:pt x="3409628" y="2958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A019A1-6834-4D73-B6B6-FB05CB826836}">
      <dsp:nvSpPr>
        <dsp:cNvPr id="0" name=""/>
        <dsp:cNvSpPr/>
      </dsp:nvSpPr>
      <dsp:spPr>
        <a:xfrm>
          <a:off x="4114799" y="1765109"/>
          <a:ext cx="1704814" cy="295876"/>
        </a:xfrm>
        <a:custGeom>
          <a:avLst/>
          <a:gdLst/>
          <a:ahLst/>
          <a:cxnLst/>
          <a:rect l="0" t="0" r="0" b="0"/>
          <a:pathLst>
            <a:path>
              <a:moveTo>
                <a:pt x="0" y="0"/>
              </a:moveTo>
              <a:lnTo>
                <a:pt x="0" y="147938"/>
              </a:lnTo>
              <a:lnTo>
                <a:pt x="1704814" y="147938"/>
              </a:lnTo>
              <a:lnTo>
                <a:pt x="1704814" y="2958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B63B35-9AEB-4081-B405-ED8FC2CA6A0B}">
      <dsp:nvSpPr>
        <dsp:cNvPr id="0" name=""/>
        <dsp:cNvSpPr/>
      </dsp:nvSpPr>
      <dsp:spPr>
        <a:xfrm>
          <a:off x="4069079" y="1765109"/>
          <a:ext cx="91440" cy="295876"/>
        </a:xfrm>
        <a:custGeom>
          <a:avLst/>
          <a:gdLst/>
          <a:ahLst/>
          <a:cxnLst/>
          <a:rect l="0" t="0" r="0" b="0"/>
          <a:pathLst>
            <a:path>
              <a:moveTo>
                <a:pt x="45720" y="0"/>
              </a:moveTo>
              <a:lnTo>
                <a:pt x="45720" y="2958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E5D115-0AE4-4744-BC7A-97561DB8F6F3}">
      <dsp:nvSpPr>
        <dsp:cNvPr id="0" name=""/>
        <dsp:cNvSpPr/>
      </dsp:nvSpPr>
      <dsp:spPr>
        <a:xfrm>
          <a:off x="2409985" y="1765109"/>
          <a:ext cx="1704814" cy="295876"/>
        </a:xfrm>
        <a:custGeom>
          <a:avLst/>
          <a:gdLst/>
          <a:ahLst/>
          <a:cxnLst/>
          <a:rect l="0" t="0" r="0" b="0"/>
          <a:pathLst>
            <a:path>
              <a:moveTo>
                <a:pt x="1704814" y="0"/>
              </a:moveTo>
              <a:lnTo>
                <a:pt x="1704814" y="147938"/>
              </a:lnTo>
              <a:lnTo>
                <a:pt x="0" y="147938"/>
              </a:lnTo>
              <a:lnTo>
                <a:pt x="0" y="2958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FDCA8A-5FA0-4DC1-8A93-13F9A846D798}">
      <dsp:nvSpPr>
        <dsp:cNvPr id="0" name=""/>
        <dsp:cNvSpPr/>
      </dsp:nvSpPr>
      <dsp:spPr>
        <a:xfrm>
          <a:off x="705171" y="1765109"/>
          <a:ext cx="3409628" cy="295876"/>
        </a:xfrm>
        <a:custGeom>
          <a:avLst/>
          <a:gdLst/>
          <a:ahLst/>
          <a:cxnLst/>
          <a:rect l="0" t="0" r="0" b="0"/>
          <a:pathLst>
            <a:path>
              <a:moveTo>
                <a:pt x="3409628" y="0"/>
              </a:moveTo>
              <a:lnTo>
                <a:pt x="3409628" y="147938"/>
              </a:lnTo>
              <a:lnTo>
                <a:pt x="0" y="147938"/>
              </a:lnTo>
              <a:lnTo>
                <a:pt x="0" y="2958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9BA5AA-F806-4BA7-8858-76E99C40045C}">
      <dsp:nvSpPr>
        <dsp:cNvPr id="0" name=""/>
        <dsp:cNvSpPr/>
      </dsp:nvSpPr>
      <dsp:spPr>
        <a:xfrm flipH="1" flipV="1">
          <a:off x="3993870" y="1601094"/>
          <a:ext cx="241858" cy="164014"/>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5F29B0-B489-4FF1-ABFA-C94452BCBE1F}">
      <dsp:nvSpPr>
        <dsp:cNvPr id="0" name=""/>
        <dsp:cNvSpPr/>
      </dsp:nvSpPr>
      <dsp:spPr>
        <a:xfrm flipH="1" flipV="1">
          <a:off x="3993870" y="1601094"/>
          <a:ext cx="241858" cy="164014"/>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76E2F9-8D86-4F76-A999-F7912026DE38}">
      <dsp:nvSpPr>
        <dsp:cNvPr id="0" name=""/>
        <dsp:cNvSpPr/>
      </dsp:nvSpPr>
      <dsp:spPr>
        <a:xfrm flipH="1" flipV="1">
          <a:off x="3872941" y="1630617"/>
          <a:ext cx="483716" cy="10496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en-US" sz="700" kern="1200" dirty="0"/>
        </a:p>
      </dsp:txBody>
      <dsp:txXfrm rot="10800000">
        <a:off x="3872941" y="1630617"/>
        <a:ext cx="483716" cy="104969"/>
      </dsp:txXfrm>
    </dsp:sp>
    <dsp:sp modelId="{6D1B336C-E513-44B3-B596-A1200C5A6CE3}">
      <dsp:nvSpPr>
        <dsp:cNvPr id="0" name=""/>
        <dsp:cNvSpPr/>
      </dsp:nvSpPr>
      <dsp:spPr>
        <a:xfrm>
          <a:off x="352937" y="2060985"/>
          <a:ext cx="704468" cy="704468"/>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DB0E54-0AF3-416B-A403-F756DBEB3463}">
      <dsp:nvSpPr>
        <dsp:cNvPr id="0" name=""/>
        <dsp:cNvSpPr/>
      </dsp:nvSpPr>
      <dsp:spPr>
        <a:xfrm>
          <a:off x="352937" y="2060985"/>
          <a:ext cx="704468" cy="704468"/>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301F37-4C9A-4C5C-AFDB-A0FAB0716227}">
      <dsp:nvSpPr>
        <dsp:cNvPr id="0" name=""/>
        <dsp:cNvSpPr/>
      </dsp:nvSpPr>
      <dsp:spPr>
        <a:xfrm>
          <a:off x="703" y="2187790"/>
          <a:ext cx="1408937" cy="45085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err="1">
              <a:solidFill>
                <a:srgbClr val="0070C0"/>
              </a:solidFill>
            </a:rPr>
            <a:t>Bicinchoninic</a:t>
          </a:r>
          <a:r>
            <a:rPr lang="en-US" sz="1400" b="1" kern="1200" dirty="0">
              <a:solidFill>
                <a:srgbClr val="0070C0"/>
              </a:solidFill>
            </a:rPr>
            <a:t> acid method</a:t>
          </a:r>
        </a:p>
      </dsp:txBody>
      <dsp:txXfrm>
        <a:off x="703" y="2187790"/>
        <a:ext cx="1408937" cy="450859"/>
      </dsp:txXfrm>
    </dsp:sp>
    <dsp:sp modelId="{D0F430A7-AF7A-469C-B8B9-1C3FC3A96A37}">
      <dsp:nvSpPr>
        <dsp:cNvPr id="0" name=""/>
        <dsp:cNvSpPr/>
      </dsp:nvSpPr>
      <dsp:spPr>
        <a:xfrm>
          <a:off x="2057751" y="2060985"/>
          <a:ext cx="704468" cy="704468"/>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87FDC-17CE-465B-B9BC-8ACB7C6EA3D6}">
      <dsp:nvSpPr>
        <dsp:cNvPr id="0" name=""/>
        <dsp:cNvSpPr/>
      </dsp:nvSpPr>
      <dsp:spPr>
        <a:xfrm>
          <a:off x="2057751" y="2060985"/>
          <a:ext cx="704468" cy="704468"/>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6947C-0DD4-4EC2-9983-545E180A50FD}">
      <dsp:nvSpPr>
        <dsp:cNvPr id="0" name=""/>
        <dsp:cNvSpPr/>
      </dsp:nvSpPr>
      <dsp:spPr>
        <a:xfrm>
          <a:off x="1705517" y="2187790"/>
          <a:ext cx="1408937" cy="45085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rPr>
            <a:t>biuret</a:t>
          </a:r>
        </a:p>
      </dsp:txBody>
      <dsp:txXfrm>
        <a:off x="1705517" y="2187790"/>
        <a:ext cx="1408937" cy="450859"/>
      </dsp:txXfrm>
    </dsp:sp>
    <dsp:sp modelId="{244A8CC9-DA68-4645-AE67-0421674109BB}">
      <dsp:nvSpPr>
        <dsp:cNvPr id="0" name=""/>
        <dsp:cNvSpPr/>
      </dsp:nvSpPr>
      <dsp:spPr>
        <a:xfrm>
          <a:off x="3762565" y="2060985"/>
          <a:ext cx="704468" cy="704468"/>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D784D-DC2F-474A-ABFC-0CF92709A064}">
      <dsp:nvSpPr>
        <dsp:cNvPr id="0" name=""/>
        <dsp:cNvSpPr/>
      </dsp:nvSpPr>
      <dsp:spPr>
        <a:xfrm>
          <a:off x="3762565" y="2060985"/>
          <a:ext cx="704468" cy="704468"/>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E35AB1-7135-4C57-835B-86846AD963EF}">
      <dsp:nvSpPr>
        <dsp:cNvPr id="0" name=""/>
        <dsp:cNvSpPr/>
      </dsp:nvSpPr>
      <dsp:spPr>
        <a:xfrm>
          <a:off x="3410331" y="2187790"/>
          <a:ext cx="1408937" cy="45085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err="1">
              <a:solidFill>
                <a:srgbClr val="0070C0"/>
              </a:solidFill>
            </a:rPr>
            <a:t>lowry</a:t>
          </a:r>
          <a:endParaRPr lang="en-US" sz="1600" b="1" kern="1200" dirty="0">
            <a:solidFill>
              <a:srgbClr val="0070C0"/>
            </a:solidFill>
          </a:endParaRPr>
        </a:p>
      </dsp:txBody>
      <dsp:txXfrm>
        <a:off x="3410331" y="2187790"/>
        <a:ext cx="1408937" cy="450859"/>
      </dsp:txXfrm>
    </dsp:sp>
    <dsp:sp modelId="{FD55A6D2-7A09-430C-8BDF-9538289C6F7D}">
      <dsp:nvSpPr>
        <dsp:cNvPr id="0" name=""/>
        <dsp:cNvSpPr/>
      </dsp:nvSpPr>
      <dsp:spPr>
        <a:xfrm>
          <a:off x="5467379" y="2060985"/>
          <a:ext cx="704468" cy="704468"/>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D28633-31ED-4167-A25B-C5736A521469}">
      <dsp:nvSpPr>
        <dsp:cNvPr id="0" name=""/>
        <dsp:cNvSpPr/>
      </dsp:nvSpPr>
      <dsp:spPr>
        <a:xfrm>
          <a:off x="5467379" y="2060985"/>
          <a:ext cx="704468" cy="704468"/>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2FC7AC-BD10-4ACE-AEAF-6BEC15ACE3D8}">
      <dsp:nvSpPr>
        <dsp:cNvPr id="0" name=""/>
        <dsp:cNvSpPr/>
      </dsp:nvSpPr>
      <dsp:spPr>
        <a:xfrm>
          <a:off x="5115145" y="2187790"/>
          <a:ext cx="1408937" cy="45085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070C0"/>
              </a:solidFill>
            </a:rPr>
            <a:t>Bradford</a:t>
          </a:r>
        </a:p>
      </dsp:txBody>
      <dsp:txXfrm>
        <a:off x="5115145" y="2187790"/>
        <a:ext cx="1408937" cy="450859"/>
      </dsp:txXfrm>
    </dsp:sp>
    <dsp:sp modelId="{A4888930-BBBA-4907-9964-AF1B37A53DDB}">
      <dsp:nvSpPr>
        <dsp:cNvPr id="0" name=""/>
        <dsp:cNvSpPr/>
      </dsp:nvSpPr>
      <dsp:spPr>
        <a:xfrm>
          <a:off x="7172193" y="2060985"/>
          <a:ext cx="704468" cy="704468"/>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D07514-A271-49CE-85B0-396157FE4CE7}">
      <dsp:nvSpPr>
        <dsp:cNvPr id="0" name=""/>
        <dsp:cNvSpPr/>
      </dsp:nvSpPr>
      <dsp:spPr>
        <a:xfrm>
          <a:off x="7172193" y="2060985"/>
          <a:ext cx="704468" cy="704468"/>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45313-4F1B-4BC3-B48F-939A48074092}">
      <dsp:nvSpPr>
        <dsp:cNvPr id="0" name=""/>
        <dsp:cNvSpPr/>
      </dsp:nvSpPr>
      <dsp:spPr>
        <a:xfrm>
          <a:off x="6819959" y="2187790"/>
          <a:ext cx="1408937" cy="450859"/>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70C0"/>
              </a:solidFill>
            </a:rPr>
            <a:t>Warburg </a:t>
          </a:r>
          <a:r>
            <a:rPr lang="en-US" sz="1400" b="1" kern="1200" dirty="0" err="1">
              <a:solidFill>
                <a:srgbClr val="0070C0"/>
              </a:solidFill>
            </a:rPr>
            <a:t>christian</a:t>
          </a:r>
          <a:r>
            <a:rPr lang="en-US" sz="1400" b="1" kern="1200" dirty="0">
              <a:solidFill>
                <a:srgbClr val="0070C0"/>
              </a:solidFill>
            </a:rPr>
            <a:t> </a:t>
          </a:r>
        </a:p>
        <a:p>
          <a:pPr marL="0" lvl="0" indent="0" algn="ctr" defTabSz="622300">
            <a:lnSpc>
              <a:spcPct val="90000"/>
            </a:lnSpc>
            <a:spcBef>
              <a:spcPct val="0"/>
            </a:spcBef>
            <a:spcAft>
              <a:spcPct val="35000"/>
            </a:spcAft>
            <a:buNone/>
          </a:pPr>
          <a:r>
            <a:rPr lang="en-US" sz="1400" b="1" kern="1200" dirty="0">
              <a:solidFill>
                <a:srgbClr val="0070C0"/>
              </a:solidFill>
            </a:rPr>
            <a:t>(A280/A260)</a:t>
          </a:r>
        </a:p>
      </dsp:txBody>
      <dsp:txXfrm>
        <a:off x="6819959" y="2187790"/>
        <a:ext cx="1408937" cy="450859"/>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7289BAF-5861-43E4-99C7-B931AB50C2B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A1E06-B39B-4936-944B-884897CF291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74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89BAF-5861-43E4-99C7-B931AB50C2B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A1E06-B39B-4936-944B-884897CF2916}" type="slidenum">
              <a:rPr lang="en-US" smtClean="0"/>
              <a:t>‹#›</a:t>
            </a:fld>
            <a:endParaRPr lang="en-US"/>
          </a:p>
        </p:txBody>
      </p:sp>
    </p:spTree>
    <p:extLst>
      <p:ext uri="{BB962C8B-B14F-4D97-AF65-F5344CB8AC3E}">
        <p14:creationId xmlns:p14="http://schemas.microsoft.com/office/powerpoint/2010/main" val="150357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89BAF-5861-43E4-99C7-B931AB50C2B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A1E06-B39B-4936-944B-884897CF291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45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89BAF-5861-43E4-99C7-B931AB50C2B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A1E06-B39B-4936-944B-884897CF2916}" type="slidenum">
              <a:rPr lang="en-US" smtClean="0"/>
              <a:t>‹#›</a:t>
            </a:fld>
            <a:endParaRPr lang="en-US"/>
          </a:p>
        </p:txBody>
      </p:sp>
    </p:spTree>
    <p:extLst>
      <p:ext uri="{BB962C8B-B14F-4D97-AF65-F5344CB8AC3E}">
        <p14:creationId xmlns:p14="http://schemas.microsoft.com/office/powerpoint/2010/main" val="375572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289BAF-5861-43E4-99C7-B931AB50C2B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A1E06-B39B-4936-944B-884897CF291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65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289BAF-5861-43E4-99C7-B931AB50C2B1}"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A1E06-B39B-4936-944B-884897CF2916}" type="slidenum">
              <a:rPr lang="en-US" smtClean="0"/>
              <a:t>‹#›</a:t>
            </a:fld>
            <a:endParaRPr lang="en-US"/>
          </a:p>
        </p:txBody>
      </p:sp>
    </p:spTree>
    <p:extLst>
      <p:ext uri="{BB962C8B-B14F-4D97-AF65-F5344CB8AC3E}">
        <p14:creationId xmlns:p14="http://schemas.microsoft.com/office/powerpoint/2010/main" val="334889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289BAF-5861-43E4-99C7-B931AB50C2B1}"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A1E06-B39B-4936-944B-884897CF2916}" type="slidenum">
              <a:rPr lang="en-US" smtClean="0"/>
              <a:t>‹#›</a:t>
            </a:fld>
            <a:endParaRPr lang="en-US"/>
          </a:p>
        </p:txBody>
      </p:sp>
    </p:spTree>
    <p:extLst>
      <p:ext uri="{BB962C8B-B14F-4D97-AF65-F5344CB8AC3E}">
        <p14:creationId xmlns:p14="http://schemas.microsoft.com/office/powerpoint/2010/main" val="206961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289BAF-5861-43E4-99C7-B931AB50C2B1}"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A1E06-B39B-4936-944B-884897CF2916}" type="slidenum">
              <a:rPr lang="en-US" smtClean="0"/>
              <a:t>‹#›</a:t>
            </a:fld>
            <a:endParaRPr lang="en-US"/>
          </a:p>
        </p:txBody>
      </p:sp>
    </p:spTree>
    <p:extLst>
      <p:ext uri="{BB962C8B-B14F-4D97-AF65-F5344CB8AC3E}">
        <p14:creationId xmlns:p14="http://schemas.microsoft.com/office/powerpoint/2010/main" val="24801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89BAF-5861-43E4-99C7-B931AB50C2B1}"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A1E06-B39B-4936-944B-884897CF2916}" type="slidenum">
              <a:rPr lang="en-US" smtClean="0"/>
              <a:t>‹#›</a:t>
            </a:fld>
            <a:endParaRPr lang="en-US"/>
          </a:p>
        </p:txBody>
      </p:sp>
    </p:spTree>
    <p:extLst>
      <p:ext uri="{BB962C8B-B14F-4D97-AF65-F5344CB8AC3E}">
        <p14:creationId xmlns:p14="http://schemas.microsoft.com/office/powerpoint/2010/main" val="233879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289BAF-5861-43E4-99C7-B931AB50C2B1}"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A1E06-B39B-4936-944B-884897CF2916}" type="slidenum">
              <a:rPr lang="en-US" smtClean="0"/>
              <a:t>‹#›</a:t>
            </a:fld>
            <a:endParaRPr lang="en-US"/>
          </a:p>
        </p:txBody>
      </p:sp>
    </p:spTree>
    <p:extLst>
      <p:ext uri="{BB962C8B-B14F-4D97-AF65-F5344CB8AC3E}">
        <p14:creationId xmlns:p14="http://schemas.microsoft.com/office/powerpoint/2010/main" val="337138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289BAF-5861-43E4-99C7-B931AB50C2B1}"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A1E06-B39B-4936-944B-884897CF291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37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7289BAF-5861-43E4-99C7-B931AB50C2B1}" type="datetimeFigureOut">
              <a:rPr lang="en-US" smtClean="0"/>
              <a:t>10/15/2016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4EA1E06-B39B-4936-944B-884897CF291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11476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1"/>
            <a:ext cx="9108240" cy="4821237"/>
          </a:xfrm>
          <a:solidFill>
            <a:schemeClr val="accent4">
              <a:lumMod val="20000"/>
              <a:lumOff val="80000"/>
            </a:schemeClr>
          </a:solidFill>
          <a:ln w="76200">
            <a:solidFill>
              <a:schemeClr val="accent5">
                <a:lumMod val="50000"/>
              </a:schemeClr>
            </a:solidFill>
          </a:ln>
        </p:spPr>
        <p:txBody>
          <a:bodyPr/>
          <a:lstStyle/>
          <a:p>
            <a:r>
              <a:rPr lang="en-US" dirty="0"/>
              <a:t>Quantitative Proteins Estimation by </a:t>
            </a:r>
            <a:r>
              <a:rPr lang="en-US" dirty="0" err="1"/>
              <a:t>lowry</a:t>
            </a:r>
            <a:r>
              <a:rPr lang="en-US" dirty="0"/>
              <a:t> method</a:t>
            </a:r>
            <a:br>
              <a:rPr lang="en-US" dirty="0"/>
            </a:br>
            <a:endParaRPr lang="en-US" dirty="0"/>
          </a:p>
        </p:txBody>
      </p:sp>
    </p:spTree>
    <p:extLst>
      <p:ext uri="{BB962C8B-B14F-4D97-AF65-F5344CB8AC3E}">
        <p14:creationId xmlns:p14="http://schemas.microsoft.com/office/powerpoint/2010/main" val="257582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880" y="591906"/>
            <a:ext cx="8041440" cy="1442674"/>
          </a:xfrm>
        </p:spPr>
        <p:txBody>
          <a:bodyPr/>
          <a:lstStyle/>
          <a:p>
            <a:r>
              <a:rPr lang="en-US" dirty="0"/>
              <a:t>Standard Curve</a:t>
            </a:r>
          </a:p>
        </p:txBody>
      </p:sp>
      <p:sp>
        <p:nvSpPr>
          <p:cNvPr id="3" name="Content Placeholder 2"/>
          <p:cNvSpPr>
            <a:spLocks noGrp="1"/>
          </p:cNvSpPr>
          <p:nvPr>
            <p:ph idx="1"/>
          </p:nvPr>
        </p:nvSpPr>
        <p:spPr>
          <a:xfrm>
            <a:off x="990600" y="1226574"/>
            <a:ext cx="10972800" cy="5203216"/>
          </a:xfrm>
        </p:spPr>
        <p:txBody>
          <a:bodyPr/>
          <a:lstStyle/>
          <a:p>
            <a:pPr marL="0" indent="0">
              <a:buNone/>
            </a:pPr>
            <a:endParaRPr lang="en-US" dirty="0"/>
          </a:p>
          <a:p>
            <a:r>
              <a:rPr lang="en-US" dirty="0"/>
              <a:t>The amount of protein in the sample can be estimated using a standard curve of a selected standard protein solution such as (Bovine serum Albumin)BSA.</a:t>
            </a:r>
          </a:p>
          <a:p>
            <a:endParaRPr lang="en-US" dirty="0">
              <a:latin typeface="Calibri" pitchFamily="34" charset="0"/>
            </a:endParaRPr>
          </a:p>
          <a:p>
            <a:pPr marL="0" indent="0">
              <a:buNone/>
            </a:pPr>
            <a:endParaRPr lang="en-US" sz="1800" dirty="0"/>
          </a:p>
        </p:txBody>
      </p:sp>
      <p:grpSp>
        <p:nvGrpSpPr>
          <p:cNvPr id="10" name="Group 9"/>
          <p:cNvGrpSpPr/>
          <p:nvPr/>
        </p:nvGrpSpPr>
        <p:grpSpPr>
          <a:xfrm>
            <a:off x="4800600" y="2595786"/>
            <a:ext cx="5486399" cy="4086703"/>
            <a:chOff x="2057400" y="2701022"/>
            <a:chExt cx="4572000" cy="4127671"/>
          </a:xfrm>
        </p:grpSpPr>
        <p:pic>
          <p:nvPicPr>
            <p:cNvPr id="4" name="Picture 2" descr="http://alliancechemistry.weebly.com/uploads/8/8/4/9/8849208/8801771_orig.png?346"/>
            <p:cNvPicPr>
              <a:picLocks noChangeAspect="1" noChangeArrowheads="1"/>
            </p:cNvPicPr>
            <p:nvPr/>
          </p:nvPicPr>
          <p:blipFill rotWithShape="1">
            <a:blip r:embed="rId2">
              <a:extLst>
                <a:ext uri="{28A0092B-C50C-407E-A947-70E740481C1C}">
                  <a14:useLocalDpi xmlns:a14="http://schemas.microsoft.com/office/drawing/2010/main" val="0"/>
                </a:ext>
              </a:extLst>
            </a:blip>
            <a:srcRect r="18511"/>
            <a:stretch/>
          </p:blipFill>
          <p:spPr bwMode="auto">
            <a:xfrm>
              <a:off x="2057400" y="2701022"/>
              <a:ext cx="4572000" cy="3321485"/>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2819400" y="4148822"/>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572000" y="4148822"/>
              <a:ext cx="0" cy="1143000"/>
            </a:xfrm>
            <a:prstGeom prst="line">
              <a:avLst/>
            </a:prstGeom>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419600" y="5139422"/>
              <a:ext cx="304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Elbow Connector 7"/>
            <p:cNvCxnSpPr>
              <a:stCxn id="7" idx="6"/>
            </p:cNvCxnSpPr>
            <p:nvPr/>
          </p:nvCxnSpPr>
          <p:spPr>
            <a:xfrm>
              <a:off x="4724400" y="5291822"/>
              <a:ext cx="533400" cy="914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0" y="6206222"/>
              <a:ext cx="2057400" cy="622471"/>
            </a:xfrm>
            <a:prstGeom prst="rect">
              <a:avLst/>
            </a:prstGeom>
            <a:noFill/>
          </p:spPr>
          <p:txBody>
            <a:bodyPr wrap="square" rtlCol="0">
              <a:spAutoFit/>
            </a:bodyPr>
            <a:lstStyle/>
            <a:p>
              <a:r>
                <a:rPr lang="en-US" sz="1400" dirty="0"/>
                <a:t>Concentration of unknown sample</a:t>
              </a:r>
            </a:p>
          </p:txBody>
        </p:sp>
      </p:grpSp>
      <p:sp>
        <p:nvSpPr>
          <p:cNvPr id="11" name="TextBox 10"/>
          <p:cNvSpPr txBox="1"/>
          <p:nvPr/>
        </p:nvSpPr>
        <p:spPr>
          <a:xfrm>
            <a:off x="504324" y="3207977"/>
            <a:ext cx="2895600" cy="2862322"/>
          </a:xfrm>
          <a:prstGeom prst="rect">
            <a:avLst/>
          </a:prstGeom>
          <a:solidFill>
            <a:schemeClr val="accent2">
              <a:lumMod val="20000"/>
              <a:lumOff val="80000"/>
            </a:schemeClr>
          </a:solidFill>
          <a:ln>
            <a:solidFill>
              <a:schemeClr val="tx1">
                <a:lumMod val="75000"/>
                <a:lumOff val="25000"/>
              </a:schemeClr>
            </a:solidFill>
          </a:ln>
        </p:spPr>
        <p:txBody>
          <a:bodyPr wrap="square" rtlCol="0">
            <a:spAutoFit/>
          </a:bodyPr>
          <a:lstStyle/>
          <a:p>
            <a:pPr algn="ctr"/>
            <a:r>
              <a:rPr lang="en-US" b="1" dirty="0">
                <a:latin typeface="Calibri" pitchFamily="34" charset="0"/>
              </a:rPr>
              <a:t>Standard curve are most commonly used to determine </a:t>
            </a:r>
          </a:p>
          <a:p>
            <a:pPr algn="ctr"/>
            <a:r>
              <a:rPr lang="en-US" b="1" dirty="0">
                <a:latin typeface="Calibri" pitchFamily="34" charset="0"/>
              </a:rPr>
              <a:t>    the concentration of a substance, using serial dilution of </a:t>
            </a:r>
          </a:p>
          <a:p>
            <a:pPr algn="ctr"/>
            <a:r>
              <a:rPr lang="en-US" b="1" dirty="0">
                <a:latin typeface="Calibri" pitchFamily="34" charset="0"/>
              </a:rPr>
              <a:t>    solutions of  known concentrations(standard solutions)</a:t>
            </a:r>
            <a:endParaRPr lang="en-US" b="1" dirty="0"/>
          </a:p>
          <a:p>
            <a:endParaRPr lang="en-US" dirty="0"/>
          </a:p>
        </p:txBody>
      </p:sp>
    </p:spTree>
    <p:extLst>
      <p:ext uri="{BB962C8B-B14F-4D97-AF65-F5344CB8AC3E}">
        <p14:creationId xmlns:p14="http://schemas.microsoft.com/office/powerpoint/2010/main" val="1760311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76400" y="381000"/>
            <a:ext cx="6019800" cy="369332"/>
          </a:xfrm>
          <a:prstGeom prst="rect">
            <a:avLst/>
          </a:prstGeom>
          <a:noFill/>
        </p:spPr>
        <p:txBody>
          <a:bodyPr wrap="square" rtlCol="0">
            <a:spAutoFit/>
          </a:bodyPr>
          <a:lstStyle/>
          <a:p>
            <a:r>
              <a:rPr lang="en-US" dirty="0"/>
              <a:t>Set up 7 tubes as follows:</a:t>
            </a:r>
          </a:p>
        </p:txBody>
      </p:sp>
      <p:sp>
        <p:nvSpPr>
          <p:cNvPr id="7" name="Rectangle 6"/>
          <p:cNvSpPr/>
          <p:nvPr/>
        </p:nvSpPr>
        <p:spPr>
          <a:xfrm>
            <a:off x="1371600" y="4847366"/>
            <a:ext cx="9220200" cy="1754326"/>
          </a:xfrm>
          <a:prstGeom prst="rect">
            <a:avLst/>
          </a:prstGeom>
        </p:spPr>
        <p:txBody>
          <a:bodyPr wrap="square">
            <a:spAutoFit/>
          </a:bodyPr>
          <a:lstStyle/>
          <a:p>
            <a:r>
              <a:rPr lang="en-US" dirty="0"/>
              <a:t> Add 3ml </a:t>
            </a:r>
            <a:r>
              <a:rPr lang="en-US" b="1" dirty="0">
                <a:solidFill>
                  <a:srgbClr val="0033CC"/>
                </a:solidFill>
              </a:rPr>
              <a:t>reagent C </a:t>
            </a:r>
            <a:r>
              <a:rPr lang="en-US" dirty="0"/>
              <a:t>(include copper and alkaline reagent) to all tubes.</a:t>
            </a:r>
          </a:p>
          <a:p>
            <a:r>
              <a:rPr lang="en-US" dirty="0"/>
              <a:t> Mix and let stand at room temperature for 15 min. </a:t>
            </a:r>
          </a:p>
          <a:p>
            <a:r>
              <a:rPr lang="en-US" dirty="0"/>
              <a:t>3. Add 0.5 ml of </a:t>
            </a:r>
            <a:r>
              <a:rPr lang="en-US" dirty="0" err="1"/>
              <a:t>Folin-Ciocalteu</a:t>
            </a:r>
            <a:r>
              <a:rPr lang="en-US" dirty="0"/>
              <a:t> reagent. (Add this reagent to one tube at a time and  immediately after adding it mix well). </a:t>
            </a:r>
          </a:p>
          <a:p>
            <a:r>
              <a:rPr lang="en-US" dirty="0"/>
              <a:t>4. Let the tubes stand at room temperature for 45 min. 5. Read absorbance at 720 nm against the blank. </a:t>
            </a:r>
          </a:p>
        </p:txBody>
      </p:sp>
      <p:graphicFrame>
        <p:nvGraphicFramePr>
          <p:cNvPr id="4" name="Table 3"/>
          <p:cNvGraphicFramePr>
            <a:graphicFrameLocks noGrp="1"/>
          </p:cNvGraphicFramePr>
          <p:nvPr>
            <p:extLst>
              <p:ext uri="{D42A27DB-BD31-4B8C-83A1-F6EECF244321}">
                <p14:modId xmlns:p14="http://schemas.microsoft.com/office/powerpoint/2010/main" val="1330752123"/>
              </p:ext>
            </p:extLst>
          </p:nvPr>
        </p:nvGraphicFramePr>
        <p:xfrm>
          <a:off x="1676400" y="750332"/>
          <a:ext cx="8458199" cy="4074911"/>
        </p:xfrm>
        <a:graphic>
          <a:graphicData uri="http://schemas.openxmlformats.org/drawingml/2006/table">
            <a:tbl>
              <a:tblPr firstRow="1" firstCol="1" bandRow="1">
                <a:tableStyleId>{5C22544A-7EE6-4342-B048-85BDC9FD1C3A}</a:tableStyleId>
              </a:tblPr>
              <a:tblGrid>
                <a:gridCol w="1290843">
                  <a:extLst>
                    <a:ext uri="{9D8B030D-6E8A-4147-A177-3AD203B41FA5}">
                      <a16:colId xmlns:a16="http://schemas.microsoft.com/office/drawing/2014/main" val="1840669186"/>
                    </a:ext>
                  </a:extLst>
                </a:gridCol>
                <a:gridCol w="1492935">
                  <a:extLst>
                    <a:ext uri="{9D8B030D-6E8A-4147-A177-3AD203B41FA5}">
                      <a16:colId xmlns:a16="http://schemas.microsoft.com/office/drawing/2014/main" val="3861017352"/>
                    </a:ext>
                  </a:extLst>
                </a:gridCol>
                <a:gridCol w="3094851">
                  <a:extLst>
                    <a:ext uri="{9D8B030D-6E8A-4147-A177-3AD203B41FA5}">
                      <a16:colId xmlns:a16="http://schemas.microsoft.com/office/drawing/2014/main" val="224236671"/>
                    </a:ext>
                  </a:extLst>
                </a:gridCol>
                <a:gridCol w="2579570">
                  <a:extLst>
                    <a:ext uri="{9D8B030D-6E8A-4147-A177-3AD203B41FA5}">
                      <a16:colId xmlns:a16="http://schemas.microsoft.com/office/drawing/2014/main" val="1583834817"/>
                    </a:ext>
                  </a:extLst>
                </a:gridCol>
              </a:tblGrid>
              <a:tr h="957860">
                <a:tc>
                  <a:txBody>
                    <a:bodyPr/>
                    <a:lstStyle/>
                    <a:p>
                      <a:pPr marL="0" marR="0" algn="ctr" rtl="0">
                        <a:lnSpc>
                          <a:spcPct val="115000"/>
                        </a:lnSpc>
                        <a:spcBef>
                          <a:spcPts val="0"/>
                        </a:spcBef>
                        <a:spcAft>
                          <a:spcPts val="0"/>
                        </a:spcAft>
                      </a:pPr>
                      <a:r>
                        <a:rPr lang="en-US" sz="1800">
                          <a:effectLst/>
                        </a:rPr>
                        <a:t>Tube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Water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Bovine serum albumin Standard</a:t>
                      </a:r>
                      <a:endParaRPr lang="en-US" sz="1600">
                        <a:effectLst/>
                      </a:endParaRPr>
                    </a:p>
                    <a:p>
                      <a:pPr marL="0" marR="0" algn="ctr" rtl="0">
                        <a:lnSpc>
                          <a:spcPct val="115000"/>
                        </a:lnSpc>
                        <a:spcBef>
                          <a:spcPts val="0"/>
                        </a:spcBef>
                        <a:spcAft>
                          <a:spcPts val="0"/>
                        </a:spcAft>
                      </a:pPr>
                      <a:r>
                        <a:rPr lang="en-US" sz="1800">
                          <a:effectLst/>
                        </a:rPr>
                        <a:t>Concentration</a:t>
                      </a:r>
                      <a:endParaRPr lang="en-US" sz="1600">
                        <a:effectLst/>
                      </a:endParaRPr>
                    </a:p>
                    <a:p>
                      <a:pPr marL="0" marR="0" algn="ctr" rtl="0">
                        <a:lnSpc>
                          <a:spcPct val="115000"/>
                        </a:lnSpc>
                        <a:spcBef>
                          <a:spcPts val="0"/>
                        </a:spcBef>
                        <a:spcAft>
                          <a:spcPts val="0"/>
                        </a:spcAft>
                      </a:pPr>
                      <a:r>
                        <a:rPr lang="en-US" sz="1800">
                          <a:effectLst/>
                        </a:rPr>
                        <a:t>[100mg/dl]</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sample </a:t>
                      </a:r>
                      <a:endParaRPr lang="en-US" sz="1600" dirty="0">
                        <a:effectLst/>
                      </a:endParaRPr>
                    </a:p>
                    <a:p>
                      <a:pPr marL="0" marR="0" algn="ctr" rtl="0">
                        <a:lnSpc>
                          <a:spcPct val="115000"/>
                        </a:lnSpc>
                        <a:spcBef>
                          <a:spcPts val="0"/>
                        </a:spcBef>
                        <a:spcAft>
                          <a:spcPts val="0"/>
                        </a:spcAft>
                      </a:pPr>
                      <a:r>
                        <a:rPr lang="en-US" sz="1600" dirty="0">
                          <a:effectLst/>
                        </a:rPr>
                        <a:t>[unknown</a:t>
                      </a:r>
                      <a:r>
                        <a:rPr lang="en-US" sz="1800" dirty="0">
                          <a:effectLst/>
                        </a:rPr>
                        <a:t> </a:t>
                      </a:r>
                      <a:r>
                        <a:rPr lang="en-US" sz="1600" dirty="0">
                          <a:effectLst/>
                        </a:rPr>
                        <a:t> concentration]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2845484"/>
                  </a:ext>
                </a:extLst>
              </a:tr>
              <a:tr h="402000">
                <a:tc>
                  <a:txBody>
                    <a:bodyPr/>
                    <a:lstStyle/>
                    <a:p>
                      <a:pPr marL="0" marR="0" algn="ctr" rtl="0">
                        <a:lnSpc>
                          <a:spcPct val="115000"/>
                        </a:lnSpc>
                        <a:spcBef>
                          <a:spcPts val="0"/>
                        </a:spcBef>
                        <a:spcAft>
                          <a:spcPts val="0"/>
                        </a:spcAft>
                      </a:pPr>
                      <a:r>
                        <a:rPr lang="en-US" sz="1800" dirty="0">
                          <a:effectLst/>
                        </a:rPr>
                        <a:t>Blank</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1 ml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76089887"/>
                  </a:ext>
                </a:extLst>
              </a:tr>
              <a:tr h="407785">
                <a:tc>
                  <a:txBody>
                    <a:bodyPr/>
                    <a:lstStyle/>
                    <a:p>
                      <a:pPr marL="0" marR="0" algn="ctr" rtl="0">
                        <a:lnSpc>
                          <a:spcPct val="115000"/>
                        </a:lnSpc>
                        <a:spcBef>
                          <a:spcPts val="0"/>
                        </a:spcBef>
                        <a:spcAft>
                          <a:spcPts val="0"/>
                        </a:spcAft>
                      </a:pPr>
                      <a:r>
                        <a:rPr lang="en-US" sz="1800">
                          <a:effectLst/>
                        </a:rPr>
                        <a:t>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0.8 ml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0.2 ml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93132680"/>
                  </a:ext>
                </a:extLst>
              </a:tr>
              <a:tr h="400072">
                <a:tc>
                  <a:txBody>
                    <a:bodyPr/>
                    <a:lstStyle/>
                    <a:p>
                      <a:pPr marL="0" marR="0" algn="ctr" rtl="0">
                        <a:lnSpc>
                          <a:spcPct val="115000"/>
                        </a:lnSpc>
                        <a:spcBef>
                          <a:spcPts val="0"/>
                        </a:spcBef>
                        <a:spcAft>
                          <a:spcPts val="0"/>
                        </a:spcAft>
                      </a:pPr>
                      <a:r>
                        <a:rPr lang="en-US" sz="1800">
                          <a:effectLst/>
                        </a:rPr>
                        <a:t>B</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0.6 ml</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0.4 ml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05281144"/>
                  </a:ext>
                </a:extLst>
              </a:tr>
              <a:tr h="391396">
                <a:tc>
                  <a:txBody>
                    <a:bodyPr/>
                    <a:lstStyle/>
                    <a:p>
                      <a:pPr marL="0" marR="0" algn="ctr" rtl="0">
                        <a:lnSpc>
                          <a:spcPct val="115000"/>
                        </a:lnSpc>
                        <a:spcBef>
                          <a:spcPts val="0"/>
                        </a:spcBef>
                        <a:spcAft>
                          <a:spcPts val="0"/>
                        </a:spcAft>
                      </a:pPr>
                      <a:r>
                        <a:rPr lang="en-US" sz="1800">
                          <a:effectLst/>
                        </a:rPr>
                        <a:t>C</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0.4 ml</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0.6 </a:t>
                      </a:r>
                      <a:r>
                        <a:rPr lang="en-US" sz="1800" dirty="0" err="1">
                          <a:effectLst/>
                        </a:rPr>
                        <a:t>lm</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56763916"/>
                  </a:ext>
                </a:extLst>
              </a:tr>
              <a:tr h="411641">
                <a:tc>
                  <a:txBody>
                    <a:bodyPr/>
                    <a:lstStyle/>
                    <a:p>
                      <a:pPr marL="0" marR="0" algn="ctr" rtl="0">
                        <a:lnSpc>
                          <a:spcPct val="115000"/>
                        </a:lnSpc>
                        <a:spcBef>
                          <a:spcPts val="0"/>
                        </a:spcBef>
                        <a:spcAft>
                          <a:spcPts val="0"/>
                        </a:spcAft>
                      </a:pPr>
                      <a:r>
                        <a:rPr lang="en-US" sz="1800">
                          <a:effectLst/>
                        </a:rPr>
                        <a:t>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0.2 ml</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0.8 ml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3650717"/>
                  </a:ext>
                </a:extLst>
              </a:tr>
              <a:tr h="403929">
                <a:tc>
                  <a:txBody>
                    <a:bodyPr/>
                    <a:lstStyle/>
                    <a:p>
                      <a:pPr marL="0" marR="0" algn="ctr" rtl="0">
                        <a:lnSpc>
                          <a:spcPct val="115000"/>
                        </a:lnSpc>
                        <a:spcBef>
                          <a:spcPts val="0"/>
                        </a:spcBef>
                        <a:spcAft>
                          <a:spcPts val="0"/>
                        </a:spcAft>
                      </a:pPr>
                      <a:r>
                        <a:rPr lang="en-US" sz="1800">
                          <a:effectLst/>
                        </a:rPr>
                        <a:t>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1.0 ml</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69180826"/>
                  </a:ext>
                </a:extLst>
              </a:tr>
              <a:tr h="396216">
                <a:tc>
                  <a:txBody>
                    <a:bodyPr/>
                    <a:lstStyle/>
                    <a:p>
                      <a:pPr marL="0" marR="0" algn="ctr" rtl="0">
                        <a:lnSpc>
                          <a:spcPct val="115000"/>
                        </a:lnSpc>
                        <a:spcBef>
                          <a:spcPts val="0"/>
                        </a:spcBef>
                        <a:spcAft>
                          <a:spcPts val="0"/>
                        </a:spcAft>
                      </a:pPr>
                      <a:r>
                        <a:rPr lang="en-US" sz="1800">
                          <a:effectLst/>
                        </a:rPr>
                        <a:t>F</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800" dirty="0">
                          <a:effectLst/>
                        </a:rPr>
                        <a:t>1.0 ml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85275424"/>
                  </a:ext>
                </a:extLst>
              </a:tr>
            </a:tbl>
          </a:graphicData>
        </a:graphic>
      </p:graphicFrame>
    </p:spTree>
    <p:extLst>
      <p:ext uri="{BB962C8B-B14F-4D97-AF65-F5344CB8AC3E}">
        <p14:creationId xmlns:p14="http://schemas.microsoft.com/office/powerpoint/2010/main" val="108858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4205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Importance of determining concentration of protein</a:t>
            </a:r>
          </a:p>
        </p:txBody>
      </p:sp>
      <p:sp>
        <p:nvSpPr>
          <p:cNvPr id="3" name="Content Placeholder 2"/>
          <p:cNvSpPr>
            <a:spLocks noGrp="1"/>
          </p:cNvSpPr>
          <p:nvPr>
            <p:ph idx="1"/>
          </p:nvPr>
        </p:nvSpPr>
        <p:spPr>
          <a:xfrm>
            <a:off x="1024128" y="2362200"/>
            <a:ext cx="10786872" cy="3505200"/>
          </a:xfrm>
        </p:spPr>
        <p:txBody>
          <a:bodyPr>
            <a:normAutofit/>
          </a:bodyPr>
          <a:lstStyle/>
          <a:p>
            <a:pPr>
              <a:buFont typeface="Wingdings" panose="05000000000000000000" pitchFamily="2" charset="2"/>
              <a:buChar char="§"/>
            </a:pPr>
            <a:r>
              <a:rPr lang="en-US" b="1" dirty="0">
                <a:solidFill>
                  <a:srgbClr val="0070C0"/>
                </a:solidFill>
              </a:rPr>
              <a:t>Quantitative assays </a:t>
            </a:r>
            <a:r>
              <a:rPr lang="en-US" dirty="0"/>
              <a:t>Determine the concentration of a substance</a:t>
            </a:r>
          </a:p>
          <a:p>
            <a:pPr>
              <a:buFont typeface="Wingdings" panose="05000000000000000000" pitchFamily="2" charset="2"/>
              <a:buChar char="§"/>
            </a:pPr>
            <a:endParaRPr lang="en-US" dirty="0"/>
          </a:p>
          <a:p>
            <a:pPr>
              <a:buFont typeface="Wingdings" panose="05000000000000000000" pitchFamily="2" charset="2"/>
              <a:buChar char="§"/>
            </a:pPr>
            <a:r>
              <a:rPr lang="en-US" dirty="0"/>
              <a:t>Protein assays are one of the most widely used methods in life science research. Estimation of protein concentration is necessary in protein purification, cell biology, molecular biology and other research applications.</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r>
              <a:rPr lang="en-US" dirty="0"/>
              <a:t>Is necessary before processing protein samples for isolation, separation and analysis.</a:t>
            </a:r>
          </a:p>
          <a:p>
            <a:endParaRPr lang="en-US" dirty="0"/>
          </a:p>
          <a:p>
            <a:endParaRPr lang="en-US" dirty="0"/>
          </a:p>
        </p:txBody>
      </p:sp>
    </p:spTree>
    <p:extLst>
      <p:ext uri="{BB962C8B-B14F-4D97-AF65-F5344CB8AC3E}">
        <p14:creationId xmlns:p14="http://schemas.microsoft.com/office/powerpoint/2010/main" val="241224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pPr marL="0" indent="0">
              <a:buNone/>
            </a:pPr>
            <a:r>
              <a:rPr lang="en-US" dirty="0"/>
              <a:t>You have different egg samples, and you want to estimate the protein concentration in each, how you will do 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First, you must know that there are many method for protein determination,</a:t>
            </a:r>
          </a:p>
          <a:p>
            <a:pPr marL="0" indent="0">
              <a:buNone/>
            </a:pPr>
            <a:r>
              <a:rPr lang="en-US" dirty="0"/>
              <a:t>               </a:t>
            </a:r>
          </a:p>
          <a:p>
            <a:pPr marL="0" indent="0">
              <a:buNone/>
            </a:pPr>
            <a:r>
              <a:rPr lang="en-US" dirty="0"/>
              <a:t> </a:t>
            </a:r>
          </a:p>
        </p:txBody>
      </p:sp>
      <p:pic>
        <p:nvPicPr>
          <p:cNvPr id="1026" name="Picture 2" descr="Image result for eg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819400"/>
            <a:ext cx="2493818"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14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lumMod val="75000"/>
                  </a:schemeClr>
                </a:solidFill>
              </a:rPr>
              <a:t>Specificity and Sensitivity of the method</a:t>
            </a:r>
          </a:p>
        </p:txBody>
      </p:sp>
      <p:sp>
        <p:nvSpPr>
          <p:cNvPr id="4" name="TextBox 3"/>
          <p:cNvSpPr txBox="1"/>
          <p:nvPr/>
        </p:nvSpPr>
        <p:spPr>
          <a:xfrm>
            <a:off x="7162800" y="4669781"/>
            <a:ext cx="4724400" cy="923330"/>
          </a:xfrm>
          <a:prstGeom prst="rect">
            <a:avLst/>
          </a:prstGeom>
          <a:noFill/>
        </p:spPr>
        <p:txBody>
          <a:bodyPr wrap="square" rtlCol="0">
            <a:spAutoFit/>
          </a:bodyPr>
          <a:lstStyle/>
          <a:p>
            <a:r>
              <a:rPr lang="en-US" dirty="0"/>
              <a:t> </a:t>
            </a:r>
            <a:r>
              <a:rPr lang="en-US" b="1" dirty="0">
                <a:solidFill>
                  <a:srgbClr val="0070C0"/>
                </a:solidFill>
              </a:rPr>
              <a:t>Specificity</a:t>
            </a:r>
            <a:r>
              <a:rPr lang="en-US" dirty="0"/>
              <a:t> of an assay relates to how good the assay is in discriminating between the requested </a:t>
            </a:r>
            <a:r>
              <a:rPr lang="en-US" dirty="0" err="1"/>
              <a:t>analyte</a:t>
            </a:r>
            <a:r>
              <a:rPr lang="en-US" dirty="0"/>
              <a:t> and interfering substances</a:t>
            </a:r>
          </a:p>
        </p:txBody>
      </p:sp>
      <p:cxnSp>
        <p:nvCxnSpPr>
          <p:cNvPr id="6" name="Elbow Connector 5"/>
          <p:cNvCxnSpPr/>
          <p:nvPr/>
        </p:nvCxnSpPr>
        <p:spPr>
          <a:xfrm rot="16200000" flipH="1">
            <a:off x="7467600" y="2852584"/>
            <a:ext cx="1905000" cy="1600200"/>
          </a:xfrm>
          <a:prstGeom prst="bentConnector3">
            <a:avLst>
              <a:gd name="adj1" fmla="val 1037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Elbow Connector 6"/>
          <p:cNvCxnSpPr/>
          <p:nvPr/>
        </p:nvCxnSpPr>
        <p:spPr>
          <a:xfrm rot="5400000">
            <a:off x="2743200" y="2852584"/>
            <a:ext cx="1905000" cy="1600200"/>
          </a:xfrm>
          <a:prstGeom prst="bentConnector3">
            <a:avLst>
              <a:gd name="adj1" fmla="val 1037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50164" y="4669781"/>
            <a:ext cx="5334000" cy="646331"/>
          </a:xfrm>
          <a:prstGeom prst="rect">
            <a:avLst/>
          </a:prstGeom>
        </p:spPr>
        <p:txBody>
          <a:bodyPr wrap="square">
            <a:spAutoFit/>
          </a:bodyPr>
          <a:lstStyle/>
          <a:p>
            <a:r>
              <a:rPr lang="en-US" b="1" dirty="0">
                <a:solidFill>
                  <a:srgbClr val="0070C0"/>
                </a:solidFill>
              </a:rPr>
              <a:t>Sensitivity </a:t>
            </a:r>
            <a:r>
              <a:rPr lang="en-US" dirty="0"/>
              <a:t>of an assay is a measure of how little of the </a:t>
            </a:r>
            <a:r>
              <a:rPr lang="en-US" dirty="0" err="1"/>
              <a:t>analyte</a:t>
            </a:r>
            <a:r>
              <a:rPr lang="en-US" dirty="0"/>
              <a:t> the method can detect</a:t>
            </a:r>
          </a:p>
        </p:txBody>
      </p:sp>
    </p:spTree>
    <p:extLst>
      <p:ext uri="{BB962C8B-B14F-4D97-AF65-F5344CB8AC3E}">
        <p14:creationId xmlns:p14="http://schemas.microsoft.com/office/powerpoint/2010/main" val="399654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There are many Spectrophotometric method for determining the protein concentration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36390973"/>
              </p:ext>
            </p:extLst>
          </p:nvPr>
        </p:nvGraphicFramePr>
        <p:xfrm>
          <a:off x="1828800" y="609601"/>
          <a:ext cx="8229600"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905000" y="3886200"/>
            <a:ext cx="8458200" cy="2308324"/>
          </a:xfrm>
          <a:prstGeom prst="rect">
            <a:avLst/>
          </a:prstGeom>
        </p:spPr>
        <p:txBody>
          <a:bodyPr wrap="square">
            <a:spAutoFit/>
          </a:bodyPr>
          <a:lstStyle/>
          <a:p>
            <a:r>
              <a:rPr lang="en-US" b="1" dirty="0">
                <a:solidFill>
                  <a:schemeClr val="accent2">
                    <a:lumMod val="75000"/>
                  </a:schemeClr>
                </a:solidFill>
              </a:rPr>
              <a:t>There are a wide variety of protein assays available. but  each assay has its own advantages and limitations</a:t>
            </a:r>
          </a:p>
          <a:p>
            <a:endParaRPr lang="en-US" dirty="0"/>
          </a:p>
          <a:p>
            <a:r>
              <a:rPr lang="en-US" dirty="0"/>
              <a:t>The factors that you should consider in choosing a method:</a:t>
            </a:r>
          </a:p>
          <a:p>
            <a:pPr marL="285750" indent="-285750">
              <a:buFont typeface="Arial" pitchFamily="34" charset="0"/>
              <a:buChar char="•"/>
            </a:pPr>
            <a:r>
              <a:rPr lang="en-US" b="1" dirty="0"/>
              <a:t>Sensitivity</a:t>
            </a:r>
          </a:p>
          <a:p>
            <a:pPr marL="285750" indent="-285750">
              <a:buFont typeface="Arial" pitchFamily="34" charset="0"/>
              <a:buChar char="•"/>
            </a:pPr>
            <a:r>
              <a:rPr lang="en-US" b="1" dirty="0"/>
              <a:t>The presence of interfering substance</a:t>
            </a:r>
          </a:p>
          <a:p>
            <a:pPr marL="285750" indent="-285750">
              <a:buFont typeface="Arial" pitchFamily="34" charset="0"/>
              <a:buChar char="•"/>
            </a:pPr>
            <a:r>
              <a:rPr lang="en-US" b="1" dirty="0"/>
              <a:t>Time available of the assay</a:t>
            </a:r>
          </a:p>
          <a:p>
            <a:pPr marL="285750" indent="-285750">
              <a:buFont typeface="Arial" pitchFamily="34" charset="0"/>
              <a:buChar char="•"/>
            </a:pPr>
            <a:endParaRPr lang="en-US" dirty="0"/>
          </a:p>
        </p:txBody>
      </p:sp>
    </p:spTree>
    <p:extLst>
      <p:ext uri="{BB962C8B-B14F-4D97-AF65-F5344CB8AC3E}">
        <p14:creationId xmlns:p14="http://schemas.microsoft.com/office/powerpoint/2010/main" val="195223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1786774"/>
              </p:ext>
            </p:extLst>
          </p:nvPr>
        </p:nvGraphicFramePr>
        <p:xfrm>
          <a:off x="838200" y="2084832"/>
          <a:ext cx="10744200" cy="4511040"/>
        </p:xfrm>
        <a:graphic>
          <a:graphicData uri="http://schemas.openxmlformats.org/drawingml/2006/table">
            <a:tbl>
              <a:tblPr firstRow="1" bandRow="1">
                <a:tableStyleId>{5C22544A-7EE6-4342-B048-85BDC9FD1C3A}</a:tableStyleId>
              </a:tblPr>
              <a:tblGrid>
                <a:gridCol w="2148840">
                  <a:extLst>
                    <a:ext uri="{9D8B030D-6E8A-4147-A177-3AD203B41FA5}">
                      <a16:colId xmlns:a16="http://schemas.microsoft.com/office/drawing/2014/main" val="20000"/>
                    </a:ext>
                  </a:extLst>
                </a:gridCol>
                <a:gridCol w="2148840">
                  <a:extLst>
                    <a:ext uri="{9D8B030D-6E8A-4147-A177-3AD203B41FA5}">
                      <a16:colId xmlns:a16="http://schemas.microsoft.com/office/drawing/2014/main" val="20001"/>
                    </a:ext>
                  </a:extLst>
                </a:gridCol>
                <a:gridCol w="2148840">
                  <a:extLst>
                    <a:ext uri="{9D8B030D-6E8A-4147-A177-3AD203B41FA5}">
                      <a16:colId xmlns:a16="http://schemas.microsoft.com/office/drawing/2014/main" val="20002"/>
                    </a:ext>
                  </a:extLst>
                </a:gridCol>
                <a:gridCol w="2148840">
                  <a:extLst>
                    <a:ext uri="{9D8B030D-6E8A-4147-A177-3AD203B41FA5}">
                      <a16:colId xmlns:a16="http://schemas.microsoft.com/office/drawing/2014/main" val="20003"/>
                    </a:ext>
                  </a:extLst>
                </a:gridCol>
                <a:gridCol w="2148840">
                  <a:extLst>
                    <a:ext uri="{9D8B030D-6E8A-4147-A177-3AD203B41FA5}">
                      <a16:colId xmlns:a16="http://schemas.microsoft.com/office/drawing/2014/main" val="20004"/>
                    </a:ext>
                  </a:extLst>
                </a:gridCol>
              </a:tblGrid>
              <a:tr h="370840">
                <a:tc>
                  <a:txBody>
                    <a:bodyPr/>
                    <a:lstStyle/>
                    <a:p>
                      <a:r>
                        <a:rPr lang="en-US" sz="2000" b="1" dirty="0"/>
                        <a:t>Method</a:t>
                      </a:r>
                    </a:p>
                  </a:txBody>
                  <a:tcPr/>
                </a:tc>
                <a:tc>
                  <a:txBody>
                    <a:bodyPr/>
                    <a:lstStyle/>
                    <a:p>
                      <a:r>
                        <a:rPr lang="en-US" sz="2000" b="1" dirty="0"/>
                        <a:t>sensitivity</a:t>
                      </a:r>
                    </a:p>
                  </a:txBody>
                  <a:tcPr/>
                </a:tc>
                <a:tc>
                  <a:txBody>
                    <a:bodyPr/>
                    <a:lstStyle/>
                    <a:p>
                      <a:r>
                        <a:rPr lang="en-US" sz="2000" b="1" dirty="0"/>
                        <a:t>Time</a:t>
                      </a:r>
                    </a:p>
                  </a:txBody>
                  <a:tcPr/>
                </a:tc>
                <a:tc>
                  <a:txBody>
                    <a:bodyPr/>
                    <a:lstStyle/>
                    <a:p>
                      <a:r>
                        <a:rPr lang="en-US" sz="2000" b="1" dirty="0"/>
                        <a:t>Reagent</a:t>
                      </a:r>
                    </a:p>
                  </a:txBody>
                  <a:tcPr/>
                </a:tc>
                <a:tc>
                  <a:txBody>
                    <a:bodyPr/>
                    <a:lstStyle/>
                    <a:p>
                      <a:endParaRPr lang="en-US" sz="2000" b="1" dirty="0"/>
                    </a:p>
                  </a:txBody>
                  <a:tcPr/>
                </a:tc>
                <a:extLst>
                  <a:ext uri="{0D108BD9-81ED-4DB2-BD59-A6C34878D82A}">
                    <a16:rowId xmlns:a16="http://schemas.microsoft.com/office/drawing/2014/main" val="10000"/>
                  </a:ext>
                </a:extLst>
              </a:tr>
              <a:tr h="370840">
                <a:tc>
                  <a:txBody>
                    <a:bodyPr/>
                    <a:lstStyle/>
                    <a:p>
                      <a:r>
                        <a:rPr lang="en-US" sz="2000" b="1" dirty="0">
                          <a:solidFill>
                            <a:schemeClr val="accent2">
                              <a:lumMod val="75000"/>
                            </a:schemeClr>
                          </a:solidFill>
                        </a:rPr>
                        <a:t>Biuret</a:t>
                      </a:r>
                    </a:p>
                  </a:txBody>
                  <a:tcPr/>
                </a:tc>
                <a:tc>
                  <a:txBody>
                    <a:bodyPr/>
                    <a:lstStyle/>
                    <a:p>
                      <a:r>
                        <a:rPr lang="en-US" sz="2000" b="1" dirty="0"/>
                        <a:t>Low</a:t>
                      </a:r>
                    </a:p>
                    <a:p>
                      <a:r>
                        <a:rPr lang="en-US" sz="2000" b="1" dirty="0"/>
                        <a:t>(1-20 mg)</a:t>
                      </a:r>
                    </a:p>
                  </a:txBody>
                  <a:tcPr/>
                </a:tc>
                <a:tc>
                  <a:txBody>
                    <a:bodyPr/>
                    <a:lstStyle/>
                    <a:p>
                      <a:r>
                        <a:rPr lang="en-US" sz="2000" b="1" dirty="0"/>
                        <a:t>20-30 min</a:t>
                      </a:r>
                    </a:p>
                  </a:txBody>
                  <a:tcPr/>
                </a:tc>
                <a:tc>
                  <a:txBody>
                    <a:bodyPr/>
                    <a:lstStyle/>
                    <a:p>
                      <a:r>
                        <a:rPr lang="en-US" sz="1600" b="1" dirty="0"/>
                        <a:t>Alkaline</a:t>
                      </a:r>
                      <a:r>
                        <a:rPr lang="en-US" sz="1600" b="1" baseline="0" dirty="0"/>
                        <a:t> copper-</a:t>
                      </a:r>
                      <a:r>
                        <a:rPr lang="en-US" sz="1600" b="1" baseline="0" dirty="0" err="1"/>
                        <a:t>sulphate</a:t>
                      </a:r>
                      <a:endParaRPr lang="en-US" sz="1600" b="1" dirty="0"/>
                    </a:p>
                  </a:txBody>
                  <a:tcPr/>
                </a:tc>
                <a:tc>
                  <a:txBody>
                    <a:bodyPr/>
                    <a:lstStyle/>
                    <a:p>
                      <a:r>
                        <a:rPr lang="en-US" sz="2000" b="1" dirty="0"/>
                        <a:t>Destructive to protein samples</a:t>
                      </a:r>
                    </a:p>
                  </a:txBody>
                  <a:tcPr/>
                </a:tc>
                <a:extLst>
                  <a:ext uri="{0D108BD9-81ED-4DB2-BD59-A6C34878D82A}">
                    <a16:rowId xmlns:a16="http://schemas.microsoft.com/office/drawing/2014/main" val="10001"/>
                  </a:ext>
                </a:extLst>
              </a:tr>
              <a:tr h="370840">
                <a:tc>
                  <a:txBody>
                    <a:bodyPr/>
                    <a:lstStyle/>
                    <a:p>
                      <a:r>
                        <a:rPr lang="en-US" sz="2000" b="1" dirty="0">
                          <a:solidFill>
                            <a:schemeClr val="accent2">
                              <a:lumMod val="75000"/>
                            </a:schemeClr>
                          </a:solidFill>
                        </a:rPr>
                        <a:t>Lowry</a:t>
                      </a:r>
                    </a:p>
                  </a:txBody>
                  <a:tcPr/>
                </a:tc>
                <a:tc>
                  <a:txBody>
                    <a:bodyPr/>
                    <a:lstStyle/>
                    <a:p>
                      <a:r>
                        <a:rPr lang="en-US" sz="2000" b="1" dirty="0"/>
                        <a:t>High</a:t>
                      </a:r>
                    </a:p>
                    <a:p>
                      <a:r>
                        <a:rPr lang="en-US" sz="2000" b="1" dirty="0"/>
                        <a:t>(-5 µg)</a:t>
                      </a:r>
                    </a:p>
                  </a:txBody>
                  <a:tcPr/>
                </a:tc>
                <a:tc>
                  <a:txBody>
                    <a:bodyPr/>
                    <a:lstStyle/>
                    <a:p>
                      <a:r>
                        <a:rPr lang="en-US" sz="2000" b="1" dirty="0"/>
                        <a:t>40-60min</a:t>
                      </a:r>
                    </a:p>
                  </a:txBody>
                  <a:tcPr/>
                </a:tc>
                <a:tc>
                  <a:txBody>
                    <a:bodyPr/>
                    <a:lstStyle/>
                    <a:p>
                      <a:r>
                        <a:rPr lang="en-US" sz="2000" b="1" dirty="0"/>
                        <a:t>Cu+</a:t>
                      </a:r>
                    </a:p>
                    <a:p>
                      <a:r>
                        <a:rPr lang="en-US" sz="2000" b="1" dirty="0" err="1"/>
                        <a:t>Folin-Ciocalteu</a:t>
                      </a:r>
                      <a:r>
                        <a:rPr lang="en-US" sz="2000" b="1" dirty="0"/>
                        <a:t> reagent </a:t>
                      </a:r>
                    </a:p>
                  </a:txBody>
                  <a:tcPr/>
                </a:tc>
                <a:tc>
                  <a:txBody>
                    <a:bodyPr/>
                    <a:lstStyle/>
                    <a:p>
                      <a:r>
                        <a:rPr lang="en-US" sz="2000" b="1" dirty="0"/>
                        <a:t>Destructive to protein samples</a:t>
                      </a:r>
                    </a:p>
                  </a:txBody>
                  <a:tcPr/>
                </a:tc>
                <a:extLst>
                  <a:ext uri="{0D108BD9-81ED-4DB2-BD59-A6C34878D82A}">
                    <a16:rowId xmlns:a16="http://schemas.microsoft.com/office/drawing/2014/main" val="10002"/>
                  </a:ext>
                </a:extLst>
              </a:tr>
              <a:tr h="370840">
                <a:tc>
                  <a:txBody>
                    <a:bodyPr/>
                    <a:lstStyle/>
                    <a:p>
                      <a:r>
                        <a:rPr lang="en-US" sz="2000" b="1" dirty="0">
                          <a:solidFill>
                            <a:schemeClr val="accent2">
                              <a:lumMod val="75000"/>
                            </a:schemeClr>
                          </a:solidFill>
                        </a:rPr>
                        <a:t>Bradford</a:t>
                      </a:r>
                    </a:p>
                  </a:txBody>
                  <a:tcPr/>
                </a:tc>
                <a:tc>
                  <a:txBody>
                    <a:bodyPr/>
                    <a:lstStyle/>
                    <a:p>
                      <a:r>
                        <a:rPr lang="en-US" sz="2000" b="1" dirty="0"/>
                        <a:t>High (-1 µg )</a:t>
                      </a:r>
                    </a:p>
                  </a:txBody>
                  <a:tcPr/>
                </a:tc>
                <a:tc>
                  <a:txBody>
                    <a:bodyPr/>
                    <a:lstStyle/>
                    <a:p>
                      <a:r>
                        <a:rPr lang="en-US" sz="2000" b="1" dirty="0"/>
                        <a:t>15min</a:t>
                      </a:r>
                    </a:p>
                  </a:txBody>
                  <a:tcPr/>
                </a:tc>
                <a:tc>
                  <a:txBody>
                    <a:bodyPr/>
                    <a:lstStyle/>
                    <a:p>
                      <a:r>
                        <a:rPr lang="en-US" sz="1600" b="1" dirty="0" err="1"/>
                        <a:t>Coomassie</a:t>
                      </a:r>
                      <a:r>
                        <a:rPr lang="en-US" sz="1600" b="1" dirty="0"/>
                        <a:t> brilliant blue G-250 </a:t>
                      </a:r>
                    </a:p>
                  </a:txBody>
                  <a:tcPr/>
                </a:tc>
                <a:tc>
                  <a:txBody>
                    <a:bodyPr/>
                    <a:lstStyle/>
                    <a:p>
                      <a:r>
                        <a:rPr lang="en-US" sz="2000" b="1" dirty="0"/>
                        <a:t>Destructive to protein samples</a:t>
                      </a:r>
                    </a:p>
                  </a:txBody>
                  <a:tcPr/>
                </a:tc>
                <a:extLst>
                  <a:ext uri="{0D108BD9-81ED-4DB2-BD59-A6C34878D82A}">
                    <a16:rowId xmlns:a16="http://schemas.microsoft.com/office/drawing/2014/main" val="10003"/>
                  </a:ext>
                </a:extLst>
              </a:tr>
              <a:tr h="370840">
                <a:tc>
                  <a:txBody>
                    <a:bodyPr/>
                    <a:lstStyle/>
                    <a:p>
                      <a:r>
                        <a:rPr lang="en-US" sz="2000" b="1" dirty="0">
                          <a:solidFill>
                            <a:schemeClr val="accent2">
                              <a:lumMod val="75000"/>
                            </a:schemeClr>
                          </a:solidFill>
                        </a:rPr>
                        <a:t>BCA</a:t>
                      </a:r>
                    </a:p>
                  </a:txBody>
                  <a:tcPr/>
                </a:tc>
                <a:tc>
                  <a:txBody>
                    <a:bodyPr/>
                    <a:lstStyle/>
                    <a:p>
                      <a:r>
                        <a:rPr lang="en-US" sz="2000" b="1" dirty="0"/>
                        <a:t>High(1 µg )</a:t>
                      </a:r>
                    </a:p>
                  </a:txBody>
                  <a:tcPr/>
                </a:tc>
                <a:tc>
                  <a:txBody>
                    <a:bodyPr/>
                    <a:lstStyle/>
                    <a:p>
                      <a:r>
                        <a:rPr lang="en-US" sz="2000" b="1" dirty="0"/>
                        <a:t>60 min</a:t>
                      </a:r>
                    </a:p>
                  </a:txBody>
                  <a:tcPr/>
                </a:tc>
                <a:tc>
                  <a:txBody>
                    <a:bodyPr/>
                    <a:lstStyle/>
                    <a:p>
                      <a:r>
                        <a:rPr lang="en-US" sz="2000" b="1" dirty="0"/>
                        <a:t>Cu+2,</a:t>
                      </a:r>
                      <a:r>
                        <a:rPr lang="en-US" sz="2000" b="1" dirty="0">
                          <a:solidFill>
                            <a:schemeClr val="accent1">
                              <a:lumMod val="75000"/>
                            </a:schemeClr>
                          </a:solidFill>
                        </a:rPr>
                        <a:t> </a:t>
                      </a:r>
                      <a:r>
                        <a:rPr lang="en-US" sz="2000" b="1" dirty="0" err="1">
                          <a:solidFill>
                            <a:schemeClr val="accent1">
                              <a:lumMod val="75000"/>
                            </a:schemeClr>
                          </a:solidFill>
                        </a:rPr>
                        <a:t>Bicinchoninic</a:t>
                      </a:r>
                      <a:r>
                        <a:rPr lang="en-US" sz="2000" b="1" dirty="0">
                          <a:solidFill>
                            <a:schemeClr val="accent1">
                              <a:lumMod val="75000"/>
                            </a:schemeClr>
                          </a:solidFill>
                        </a:rPr>
                        <a:t> acid </a:t>
                      </a:r>
                      <a:endParaRPr lang="en-US" sz="2000" b="1" dirty="0"/>
                    </a:p>
                  </a:txBody>
                  <a:tcPr/>
                </a:tc>
                <a:tc>
                  <a:txBody>
                    <a:bodyPr/>
                    <a:lstStyle/>
                    <a:p>
                      <a:r>
                        <a:rPr lang="en-US" sz="2000" b="1" dirty="0"/>
                        <a:t>Destructive to protein samples</a:t>
                      </a:r>
                    </a:p>
                  </a:txBody>
                  <a:tcPr/>
                </a:tc>
                <a:extLst>
                  <a:ext uri="{0D108BD9-81ED-4DB2-BD59-A6C34878D82A}">
                    <a16:rowId xmlns:a16="http://schemas.microsoft.com/office/drawing/2014/main" val="10004"/>
                  </a:ext>
                </a:extLst>
              </a:tr>
              <a:tr h="370840">
                <a:tc>
                  <a:txBody>
                    <a:bodyPr/>
                    <a:lstStyle/>
                    <a:p>
                      <a:r>
                        <a:rPr lang="en-US" sz="2000" b="1" dirty="0">
                          <a:solidFill>
                            <a:schemeClr val="accent2">
                              <a:lumMod val="75000"/>
                            </a:schemeClr>
                          </a:solidFill>
                        </a:rPr>
                        <a:t>Warburg </a:t>
                      </a:r>
                      <a:r>
                        <a:rPr lang="en-US" sz="2000" b="1" dirty="0" err="1">
                          <a:solidFill>
                            <a:schemeClr val="accent2">
                              <a:lumMod val="75000"/>
                            </a:schemeClr>
                          </a:solidFill>
                        </a:rPr>
                        <a:t>christian</a:t>
                      </a:r>
                      <a:r>
                        <a:rPr lang="en-US" sz="2000" b="1" dirty="0">
                          <a:solidFill>
                            <a:schemeClr val="accent2">
                              <a:lumMod val="75000"/>
                            </a:schemeClr>
                          </a:solidFill>
                        </a:rPr>
                        <a:t> </a:t>
                      </a:r>
                    </a:p>
                    <a:p>
                      <a:r>
                        <a:rPr lang="en-US" sz="2000" b="1" dirty="0">
                          <a:solidFill>
                            <a:schemeClr val="accent2">
                              <a:lumMod val="75000"/>
                            </a:schemeClr>
                          </a:solidFill>
                        </a:rPr>
                        <a:t>(A280/A260)</a:t>
                      </a:r>
                    </a:p>
                    <a:p>
                      <a:endParaRPr lang="en-US" sz="2000" b="1" dirty="0">
                        <a:solidFill>
                          <a:schemeClr val="accent2">
                            <a:lumMod val="75000"/>
                          </a:schemeClr>
                        </a:solidFill>
                      </a:endParaRPr>
                    </a:p>
                  </a:txBody>
                  <a:tcPr/>
                </a:tc>
                <a:tc>
                  <a:txBody>
                    <a:bodyPr/>
                    <a:lstStyle/>
                    <a:p>
                      <a:r>
                        <a:rPr lang="en-US" sz="2000" b="1" dirty="0"/>
                        <a:t>Moderate</a:t>
                      </a:r>
                    </a:p>
                    <a:p>
                      <a:r>
                        <a:rPr lang="en-US" sz="2000" b="1" dirty="0"/>
                        <a:t>(50-100 µg )</a:t>
                      </a:r>
                    </a:p>
                  </a:txBody>
                  <a:tcPr/>
                </a:tc>
                <a:tc>
                  <a:txBody>
                    <a:bodyPr/>
                    <a:lstStyle/>
                    <a:p>
                      <a:r>
                        <a:rPr lang="en-US" sz="2000" b="1" dirty="0"/>
                        <a:t>-----</a:t>
                      </a:r>
                    </a:p>
                  </a:txBody>
                  <a:tcPr/>
                </a:tc>
                <a:tc>
                  <a:txBody>
                    <a:bodyPr/>
                    <a:lstStyle/>
                    <a:p>
                      <a:r>
                        <a:rPr lang="en-US" sz="2000" b="1" dirty="0"/>
                        <a:t>No reagent</a:t>
                      </a:r>
                    </a:p>
                  </a:txBody>
                  <a:tcPr/>
                </a:tc>
                <a:tc>
                  <a:txBody>
                    <a:bodyPr/>
                    <a:lstStyle/>
                    <a:p>
                      <a:r>
                        <a:rPr lang="en-US" sz="2000" b="1" dirty="0"/>
                        <a: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2976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228600"/>
            <a:ext cx="8041440" cy="1442674"/>
          </a:xfrm>
        </p:spPr>
        <p:txBody>
          <a:bodyPr/>
          <a:lstStyle/>
          <a:p>
            <a:r>
              <a:rPr lang="en-US" dirty="0"/>
              <a:t>Lowery Method</a:t>
            </a:r>
          </a:p>
        </p:txBody>
      </p:sp>
      <p:sp>
        <p:nvSpPr>
          <p:cNvPr id="3" name="Content Placeholder 2"/>
          <p:cNvSpPr>
            <a:spLocks noGrp="1"/>
          </p:cNvSpPr>
          <p:nvPr>
            <p:ph idx="1"/>
          </p:nvPr>
        </p:nvSpPr>
        <p:spPr>
          <a:xfrm>
            <a:off x="811161" y="1371600"/>
            <a:ext cx="11353800" cy="3048000"/>
          </a:xfrm>
        </p:spPr>
        <p:txBody>
          <a:bodyPr>
            <a:normAutofit/>
          </a:bodyPr>
          <a:lstStyle/>
          <a:p>
            <a:r>
              <a:rPr lang="en-US" b="1" dirty="0">
                <a:solidFill>
                  <a:schemeClr val="accent2">
                    <a:lumMod val="75000"/>
                  </a:schemeClr>
                </a:solidFill>
              </a:rPr>
              <a:t>Is based on two chemical reactions:</a:t>
            </a:r>
          </a:p>
          <a:p>
            <a:pPr marL="0" indent="0">
              <a:buNone/>
            </a:pPr>
            <a:endParaRPr lang="en-US" b="1" dirty="0">
              <a:solidFill>
                <a:schemeClr val="accent2">
                  <a:lumMod val="75000"/>
                </a:schemeClr>
              </a:solidFill>
            </a:endParaRPr>
          </a:p>
          <a:p>
            <a:r>
              <a:rPr lang="en-US" b="1" dirty="0">
                <a:solidFill>
                  <a:srgbClr val="00B050"/>
                </a:solidFill>
              </a:rPr>
              <a:t>The first reaction</a:t>
            </a:r>
            <a:r>
              <a:rPr lang="en-US" dirty="0"/>
              <a:t> is the reduction of </a:t>
            </a:r>
            <a:r>
              <a:rPr lang="en-US" b="1" dirty="0"/>
              <a:t>copper ions</a:t>
            </a:r>
            <a:r>
              <a:rPr lang="en-US" dirty="0"/>
              <a:t> under alkaline conditions, which forms a complex with peptide bonds .</a:t>
            </a:r>
          </a:p>
          <a:p>
            <a:r>
              <a:rPr lang="en-US" b="1" dirty="0">
                <a:solidFill>
                  <a:srgbClr val="00B050"/>
                </a:solidFill>
              </a:rPr>
              <a:t>The second </a:t>
            </a:r>
            <a:r>
              <a:rPr lang="en-US" dirty="0"/>
              <a:t>is the reduction of </a:t>
            </a:r>
            <a:r>
              <a:rPr lang="en-US" dirty="0" err="1"/>
              <a:t>Folin-Ciocalteu</a:t>
            </a:r>
            <a:r>
              <a:rPr lang="en-US" dirty="0"/>
              <a:t> reagent by the copper-peptide bond complex, which subsequently causes a color change of the solution into </a:t>
            </a:r>
            <a:r>
              <a:rPr lang="en-US" b="1" dirty="0"/>
              <a:t>blue</a:t>
            </a:r>
            <a:r>
              <a:rPr lang="en-US" dirty="0"/>
              <a:t> with an absorption in the range of 650 to 750 nm detectable with a spectrophotometer.</a:t>
            </a:r>
          </a:p>
        </p:txBody>
      </p:sp>
      <p:pic>
        <p:nvPicPr>
          <p:cNvPr id="1026" name="Picture 2" descr="Protein Quantitation Fig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19600"/>
            <a:ext cx="9399016" cy="2209800"/>
          </a:xfrm>
          <a:prstGeom prst="rect">
            <a:avLst/>
          </a:prstGeom>
          <a:noFill/>
          <a:ln w="57150">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pic>
        <p:nvPicPr>
          <p:cNvPr id="4098" name="Picture 2" descr="http://www.jascoinc.com/sf-images/applications/figure-8-color-change-after-adding-phenol-regent.png?sfvrsn=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6216" y="4790767"/>
            <a:ext cx="2005314" cy="146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35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Lowery Method</a:t>
            </a:r>
          </a:p>
        </p:txBody>
      </p:sp>
      <p:sp>
        <p:nvSpPr>
          <p:cNvPr id="3" name="Content Placeholder 2"/>
          <p:cNvSpPr>
            <a:spLocks noGrp="1"/>
          </p:cNvSpPr>
          <p:nvPr>
            <p:ph idx="1"/>
          </p:nvPr>
        </p:nvSpPr>
        <p:spPr>
          <a:xfrm>
            <a:off x="1038876" y="2286000"/>
            <a:ext cx="9829800" cy="1570124"/>
          </a:xfrm>
        </p:spPr>
        <p:txBody>
          <a:bodyPr>
            <a:normAutofit/>
          </a:bodyPr>
          <a:lstStyle/>
          <a:p>
            <a:endParaRPr lang="en-US" dirty="0"/>
          </a:p>
          <a:p>
            <a:pPr>
              <a:buFont typeface="Wingdings" panose="05000000000000000000" pitchFamily="2" charset="2"/>
              <a:buChar char="§"/>
            </a:pPr>
            <a:r>
              <a:rPr lang="en-US" dirty="0"/>
              <a:t>The advantages of this assay are its sensitivity, and most importantly, accuracy</a:t>
            </a:r>
          </a:p>
          <a:p>
            <a:r>
              <a:rPr lang="en-US" dirty="0"/>
              <a:t>However, it requires more time than other assays </a:t>
            </a:r>
          </a:p>
          <a:p>
            <a:endParaRPr lang="en-US" dirty="0"/>
          </a:p>
          <a:p>
            <a:endParaRPr lang="en-US" dirty="0"/>
          </a:p>
          <a:p>
            <a:endParaRPr lang="en-US" dirty="0"/>
          </a:p>
        </p:txBody>
      </p:sp>
    </p:spTree>
    <p:extLst>
      <p:ext uri="{BB962C8B-B14F-4D97-AF65-F5344CB8AC3E}">
        <p14:creationId xmlns:p14="http://schemas.microsoft.com/office/powerpoint/2010/main" val="1038759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757084" y="2017111"/>
            <a:ext cx="9720073" cy="4023360"/>
          </a:xfrm>
        </p:spPr>
        <p:txBody>
          <a:bodyPr>
            <a:normAutofit fontScale="92500" lnSpcReduction="10000"/>
          </a:bodyPr>
          <a:lstStyle/>
          <a:p>
            <a:pPr>
              <a:buFont typeface="Wingdings" panose="05000000000000000000" pitchFamily="2" charset="2"/>
              <a:buChar char="§"/>
            </a:pPr>
            <a:r>
              <a:rPr lang="en-US" dirty="0"/>
              <a:t>You have different egg samples, and you want to estimate the protein concentration in each, how you will do it?</a:t>
            </a:r>
          </a:p>
          <a:p>
            <a:pPr>
              <a:buFont typeface="Wingdings" panose="05000000000000000000" pitchFamily="2" charset="2"/>
              <a:buChar char="§"/>
            </a:pPr>
            <a:r>
              <a:rPr lang="en-US" dirty="0"/>
              <a:t>There is a linear relationship between absorbance and concentration.</a:t>
            </a:r>
          </a:p>
          <a:p>
            <a:pPr>
              <a:buFont typeface="Wingdings" panose="05000000000000000000" pitchFamily="2" charset="2"/>
              <a:buChar char="§"/>
            </a:pPr>
            <a:r>
              <a:rPr lang="en-US" dirty="0"/>
              <a:t>First you must have the following,</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dirty="0"/>
              <a:t> </a:t>
            </a:r>
          </a:p>
        </p:txBody>
      </p:sp>
      <p:pic>
        <p:nvPicPr>
          <p:cNvPr id="1026" name="Picture 2" descr="Image result for eg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96400" y="256032"/>
            <a:ext cx="2493818"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est t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5052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4572000"/>
            <a:ext cx="1925655" cy="954107"/>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rPr>
              <a:t>Your sample</a:t>
            </a:r>
          </a:p>
          <a:p>
            <a:pPr algn="ctr"/>
            <a:r>
              <a:rPr lang="en-US" sz="2800" dirty="0">
                <a:ln w="0"/>
                <a:solidFill>
                  <a:srgbClr val="0033CC"/>
                </a:solidFill>
                <a:effectLst>
                  <a:outerShdw blurRad="38100" dist="19050" dir="2700000" algn="tl" rotWithShape="0">
                    <a:schemeClr val="dk1">
                      <a:alpha val="40000"/>
                    </a:schemeClr>
                  </a:outerShdw>
                </a:effectLst>
              </a:rPr>
              <a:t>??</a:t>
            </a:r>
            <a:endParaRPr lang="en-US" sz="2800" b="0" cap="none" spc="0" dirty="0">
              <a:ln w="0"/>
              <a:solidFill>
                <a:srgbClr val="0033CC"/>
              </a:solidFill>
              <a:effectLst>
                <a:outerShdw blurRad="38100" dist="19050" dir="2700000" algn="tl" rotWithShape="0">
                  <a:schemeClr val="dk1">
                    <a:alpha val="40000"/>
                  </a:schemeClr>
                </a:outerShdw>
              </a:effectLst>
            </a:endParaRPr>
          </a:p>
        </p:txBody>
      </p:sp>
      <p:pic>
        <p:nvPicPr>
          <p:cNvPr id="7" name="Picture 2" descr="Image result for test 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6090" y="3484772"/>
            <a:ext cx="1010794" cy="101079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test 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2162" y="3484772"/>
            <a:ext cx="1010794" cy="101079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test 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8234" y="3484772"/>
            <a:ext cx="1010794" cy="101079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test 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4446" y="3484772"/>
            <a:ext cx="1010794" cy="10107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03690" y="4561217"/>
            <a:ext cx="3079882" cy="954107"/>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rPr>
              <a:t>Standard solutions</a:t>
            </a:r>
          </a:p>
          <a:p>
            <a:pPr algn="ctr"/>
            <a:r>
              <a:rPr lang="en-US" sz="2800" dirty="0">
                <a:ln w="0"/>
                <a:solidFill>
                  <a:srgbClr val="0033CC"/>
                </a:solidFill>
                <a:effectLst>
                  <a:outerShdw blurRad="38100" dist="19050" dir="2700000" algn="tl" rotWithShape="0">
                    <a:schemeClr val="dk1">
                      <a:alpha val="40000"/>
                    </a:schemeClr>
                  </a:outerShdw>
                </a:effectLst>
              </a:rPr>
              <a:t>Known concentration</a:t>
            </a:r>
            <a:endParaRPr lang="en-US" sz="2800" b="0" cap="none" spc="0" dirty="0">
              <a:ln w="0"/>
              <a:solidFill>
                <a:srgbClr val="0033CC"/>
              </a:solidFill>
              <a:effectLst>
                <a:outerShdw blurRad="38100" dist="19050" dir="2700000" algn="tl" rotWithShape="0">
                  <a:schemeClr val="dk1">
                    <a:alpha val="40000"/>
                  </a:schemeClr>
                </a:outerShdw>
              </a:effectLst>
            </a:endParaRPr>
          </a:p>
        </p:txBody>
      </p:sp>
      <p:sp>
        <p:nvSpPr>
          <p:cNvPr id="5" name="TextBox 4"/>
          <p:cNvSpPr txBox="1"/>
          <p:nvPr/>
        </p:nvSpPr>
        <p:spPr>
          <a:xfrm>
            <a:off x="757084" y="5791200"/>
            <a:ext cx="7701116" cy="369332"/>
          </a:xfrm>
          <a:prstGeom prst="rect">
            <a:avLst/>
          </a:prstGeom>
          <a:noFill/>
        </p:spPr>
        <p:txBody>
          <a:bodyPr wrap="square" rtlCol="0">
            <a:spAutoFit/>
          </a:bodyPr>
          <a:lstStyle/>
          <a:p>
            <a:r>
              <a:rPr lang="en-US" dirty="0"/>
              <a:t>You must measure the absorbance of all the tube, then draw a standard curve  </a:t>
            </a:r>
          </a:p>
        </p:txBody>
      </p:sp>
    </p:spTree>
    <p:extLst>
      <p:ext uri="{BB962C8B-B14F-4D97-AF65-F5344CB8AC3E}">
        <p14:creationId xmlns:p14="http://schemas.microsoft.com/office/powerpoint/2010/main" val="1690100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12715</TotalTime>
  <Words>650</Words>
  <Application>Microsoft Office PowerPoint</Application>
  <PresentationFormat>Widescreen</PresentationFormat>
  <Paragraphs>139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Tw Cen MT</vt:lpstr>
      <vt:lpstr>Tw Cen MT Condensed</vt:lpstr>
      <vt:lpstr>Wingdings</vt:lpstr>
      <vt:lpstr>Wingdings 3</vt:lpstr>
      <vt:lpstr>Integral</vt:lpstr>
      <vt:lpstr>Quantitative Proteins Estimation by lowry method </vt:lpstr>
      <vt:lpstr>Importance of determining concentration of protein</vt:lpstr>
      <vt:lpstr>Example</vt:lpstr>
      <vt:lpstr>Specificity and Sensitivity of the method</vt:lpstr>
      <vt:lpstr>There are many Spectrophotometric method for determining the protein concentration  </vt:lpstr>
      <vt:lpstr>PowerPoint Presentation</vt:lpstr>
      <vt:lpstr>Lowery Method</vt:lpstr>
      <vt:lpstr>Lowery Method</vt:lpstr>
      <vt:lpstr>Example</vt:lpstr>
      <vt:lpstr>Standard Curve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 first</dc:creator>
  <cp:lastModifiedBy>first first</cp:lastModifiedBy>
  <cp:revision>58</cp:revision>
  <dcterms:created xsi:type="dcterms:W3CDTF">2013-10-03T16:39:00Z</dcterms:created>
  <dcterms:modified xsi:type="dcterms:W3CDTF">2016-10-16T08:28:32Z</dcterms:modified>
</cp:coreProperties>
</file>