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7" r:id="rId7"/>
    <p:sldId id="261" r:id="rId8"/>
    <p:sldId id="262" r:id="rId9"/>
    <p:sldId id="263" r:id="rId10"/>
    <p:sldId id="264" r:id="rId11"/>
    <p:sldId id="265" r:id="rId12"/>
    <p:sldId id="266" r:id="rId13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66" d="100"/>
          <a:sy n="66" d="100"/>
        </p:scale>
        <p:origin x="-150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مستطيل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مستطيل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مستطيل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مستطيل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مستطيل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مستطيل مستدير الزوايا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مستطيل مستدير الزوايا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مستطيل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مستطيل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مستطيل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مستطيل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عنوان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9" name="عنوان فرعي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28" name="عنصر نائب للتاريخ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DBF4C878-DF86-40EA-A8B1-9F837BEBACFD}" type="datetimeFigureOut">
              <a:rPr lang="ar-SA" smtClean="0"/>
              <a:t>12/11/34</a:t>
            </a:fld>
            <a:endParaRPr lang="ar-SA"/>
          </a:p>
        </p:txBody>
      </p:sp>
      <p:sp>
        <p:nvSpPr>
          <p:cNvPr id="17" name="عنصر نائب للتذييل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ar-SA"/>
          </a:p>
        </p:txBody>
      </p:sp>
      <p:sp>
        <p:nvSpPr>
          <p:cNvPr id="29" name="عنصر نائب لرقم الشريحة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970F06D8-4E12-4049-AF15-3D382B9888C6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F4C878-DF86-40EA-A8B1-9F837BEBACFD}" type="datetimeFigureOut">
              <a:rPr lang="ar-SA" smtClean="0"/>
              <a:t>12/11/34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0F06D8-4E12-4049-AF15-3D382B9888C6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F4C878-DF86-40EA-A8B1-9F837BEBACFD}" type="datetimeFigureOut">
              <a:rPr lang="ar-SA" smtClean="0"/>
              <a:t>12/11/34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0F06D8-4E12-4049-AF15-3D382B9888C6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F4C878-DF86-40EA-A8B1-9F837BEBACFD}" type="datetimeFigureOut">
              <a:rPr lang="ar-SA" smtClean="0"/>
              <a:t>12/11/34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0F06D8-4E12-4049-AF15-3D382B9888C6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F4C878-DF86-40EA-A8B1-9F837BEBACFD}" type="datetimeFigureOut">
              <a:rPr lang="ar-SA" smtClean="0"/>
              <a:t>12/11/34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0F06D8-4E12-4049-AF15-3D382B9888C6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F4C878-DF86-40EA-A8B1-9F837BEBACFD}" type="datetimeFigureOut">
              <a:rPr lang="ar-SA" smtClean="0"/>
              <a:t>12/11/34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0F06D8-4E12-4049-AF15-3D382B9888C6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26" name="عنصر نائب للتاريخ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DBF4C878-DF86-40EA-A8B1-9F837BEBACFD}" type="datetimeFigureOut">
              <a:rPr lang="ar-SA" smtClean="0"/>
              <a:t>12/11/34</a:t>
            </a:fld>
            <a:endParaRPr lang="ar-SA"/>
          </a:p>
        </p:txBody>
      </p:sp>
      <p:sp>
        <p:nvSpPr>
          <p:cNvPr id="27" name="عنصر نائب لرقم الشريحة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970F06D8-4E12-4049-AF15-3D382B9888C6}" type="slidenum">
              <a:rPr lang="ar-SA" smtClean="0"/>
              <a:t>‹#›</a:t>
            </a:fld>
            <a:endParaRPr lang="ar-SA"/>
          </a:p>
        </p:txBody>
      </p:sp>
      <p:sp>
        <p:nvSpPr>
          <p:cNvPr id="28" name="عنصر نائب للتذييل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DBF4C878-DF86-40EA-A8B1-9F837BEBACFD}" type="datetimeFigureOut">
              <a:rPr lang="ar-SA" smtClean="0"/>
              <a:t>12/11/34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970F06D8-4E12-4049-AF15-3D382B9888C6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F4C878-DF86-40EA-A8B1-9F837BEBACFD}" type="datetimeFigureOut">
              <a:rPr lang="ar-SA" smtClean="0"/>
              <a:t>12/11/34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0F06D8-4E12-4049-AF15-3D382B9888C6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F4C878-DF86-40EA-A8B1-9F837BEBACFD}" type="datetimeFigureOut">
              <a:rPr lang="ar-SA" smtClean="0"/>
              <a:t>12/11/34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0F06D8-4E12-4049-AF15-3D382B9888C6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ar-SA" smtClean="0"/>
              <a:t>انقر فوق الرمز لإضافة صورة</a:t>
            </a:r>
            <a:endParaRPr kumimoji="0" lang="en-US" dirty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F4C878-DF86-40EA-A8B1-9F837BEBACFD}" type="datetimeFigureOut">
              <a:rPr lang="ar-SA" smtClean="0"/>
              <a:t>12/11/34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0F06D8-4E12-4049-AF15-3D382B9888C6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مستطيل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مستطيل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مستطيل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مستطيل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مستطيل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مستطيل مستدير الزوايا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مستطيل مستدير الزوايا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مستطيل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مستطيل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مستطيل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مستطيل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مستطيل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مستطيل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عنصر نائب للعنوان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3" name="عنصر نائب للنص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14" name="عنصر نائب للتاريخ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DBF4C878-DF86-40EA-A8B1-9F837BEBACFD}" type="datetimeFigureOut">
              <a:rPr lang="ar-SA" smtClean="0"/>
              <a:t>12/11/34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ar-SA"/>
          </a:p>
        </p:txBody>
      </p:sp>
      <p:sp>
        <p:nvSpPr>
          <p:cNvPr id="23" name="عنصر نائب لرقم الشريحة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970F06D8-4E12-4049-AF15-3D382B9888C6}" type="slidenum">
              <a:rPr lang="ar-SA" smtClean="0"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1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r" rtl="1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r" rtl="1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r" rtl="1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r" rtl="1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r" rtl="1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r" rtl="1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r" rtl="1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r" rtl="1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r" rtl="1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251520" y="1628800"/>
            <a:ext cx="8686800" cy="1603177"/>
          </a:xfrm>
        </p:spPr>
        <p:txBody>
          <a:bodyPr>
            <a:normAutofit/>
          </a:bodyPr>
          <a:lstStyle/>
          <a:p>
            <a:pPr algn="ctr" rtl="0"/>
            <a:r>
              <a:rPr lang="en-US" sz="2800" b="1" dirty="0" err="1" smtClean="0"/>
              <a:t>Spectrophotometric</a:t>
            </a:r>
            <a:r>
              <a:rPr lang="en-US" sz="2800" b="1" dirty="0" smtClean="0"/>
              <a:t> methods for </a:t>
            </a:r>
            <a:br>
              <a:rPr lang="en-US" sz="2800" b="1" dirty="0" smtClean="0"/>
            </a:br>
            <a:r>
              <a:rPr lang="en-US" sz="2800" b="1" dirty="0" smtClean="0"/>
              <a:t>determination of proteins</a:t>
            </a:r>
            <a:endParaRPr lang="ar-SA" sz="2800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rtl="0"/>
            <a:r>
              <a:rPr lang="en-US" b="1" dirty="0" smtClean="0">
                <a:latin typeface="Calibri" pitchFamily="34" charset="0"/>
              </a:rPr>
              <a:t>BCH 333 [practical]</a:t>
            </a:r>
            <a:endParaRPr lang="ar-SA" b="1" dirty="0">
              <a:latin typeface="Calibri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179512" y="836712"/>
            <a:ext cx="889248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endParaRPr lang="en-GB" sz="2000" dirty="0" smtClean="0">
              <a:latin typeface="Calibri" pitchFamily="34" charset="0"/>
            </a:endParaRPr>
          </a:p>
          <a:p>
            <a:pPr algn="l" rtl="0"/>
            <a:r>
              <a:rPr lang="en-US" sz="2000" dirty="0" smtClean="0">
                <a:latin typeface="Calibri" pitchFamily="34" charset="0"/>
              </a:rPr>
              <a:t>-Calculate </a:t>
            </a:r>
            <a:r>
              <a:rPr lang="en-US" sz="2000" dirty="0">
                <a:latin typeface="Calibri" pitchFamily="34" charset="0"/>
              </a:rPr>
              <a:t>the protein concentration in the unknown from the following equation:</a:t>
            </a:r>
            <a:endParaRPr lang="en-GB" sz="2000" dirty="0">
              <a:latin typeface="Calibri" pitchFamily="34" charset="0"/>
            </a:endParaRPr>
          </a:p>
          <a:p>
            <a:pPr algn="l" rtl="0"/>
            <a:endParaRPr lang="en-GB" sz="2000" dirty="0" smtClean="0">
              <a:latin typeface="Calibri" pitchFamily="34" charset="0"/>
            </a:endParaRPr>
          </a:p>
          <a:p>
            <a:pPr algn="l" rtl="0"/>
            <a:endParaRPr lang="en-GB" sz="2000" dirty="0">
              <a:latin typeface="Calibri" pitchFamily="34" charset="0"/>
            </a:endParaRPr>
          </a:p>
          <a:p>
            <a:pPr algn="l" rtl="0"/>
            <a:r>
              <a:rPr lang="en-GB" sz="2000" dirty="0" smtClean="0">
                <a:latin typeface="Calibri" pitchFamily="34" charset="0"/>
              </a:rPr>
              <a:t>-[A280 </a:t>
            </a:r>
            <a:r>
              <a:rPr lang="en-GB" sz="2000" dirty="0">
                <a:latin typeface="Calibri" pitchFamily="34" charset="0"/>
              </a:rPr>
              <a:t>x correction factor </a:t>
            </a:r>
            <a:r>
              <a:rPr lang="en-GB" sz="2000" dirty="0" smtClean="0">
                <a:latin typeface="Calibri" pitchFamily="34" charset="0"/>
              </a:rPr>
              <a:t>=……… mg/ml protein].</a:t>
            </a:r>
          </a:p>
          <a:p>
            <a:pPr algn="l" rtl="0"/>
            <a:endParaRPr lang="en-GB" sz="2000" dirty="0" smtClean="0">
              <a:latin typeface="Calibri" pitchFamily="34" charset="0"/>
            </a:endParaRPr>
          </a:p>
          <a:p>
            <a:pPr algn="l" rtl="0"/>
            <a:r>
              <a:rPr lang="en-GB" sz="2000" dirty="0" smtClean="0">
                <a:latin typeface="Calibri" pitchFamily="34" charset="0"/>
              </a:rPr>
              <a:t>-or</a:t>
            </a:r>
            <a:r>
              <a:rPr lang="en-US" sz="2000" dirty="0">
                <a:latin typeface="Calibri" pitchFamily="34" charset="0"/>
              </a:rPr>
              <a:t> </a:t>
            </a:r>
            <a:r>
              <a:rPr lang="en-US" sz="2000" dirty="0" smtClean="0">
                <a:latin typeface="Calibri" pitchFamily="34" charset="0"/>
              </a:rPr>
              <a:t>[groves formula]:</a:t>
            </a:r>
          </a:p>
          <a:p>
            <a:pPr algn="l" rtl="0"/>
            <a:endParaRPr lang="en-US" sz="2000" dirty="0" smtClean="0">
              <a:latin typeface="Calibri" pitchFamily="34" charset="0"/>
            </a:endParaRPr>
          </a:p>
          <a:p>
            <a:pPr algn="l" rtl="0"/>
            <a:r>
              <a:rPr lang="en-US" sz="2000" dirty="0" smtClean="0">
                <a:latin typeface="Calibri" pitchFamily="34" charset="0"/>
              </a:rPr>
              <a:t>Protein concentration [mg/ml]=[1.55 X</a:t>
            </a:r>
            <a:r>
              <a:rPr lang="en-GB" sz="2000" dirty="0">
                <a:latin typeface="Calibri" pitchFamily="34" charset="0"/>
              </a:rPr>
              <a:t> </a:t>
            </a:r>
            <a:r>
              <a:rPr lang="en-GB" sz="2000" dirty="0" smtClean="0">
                <a:latin typeface="Calibri" pitchFamily="34" charset="0"/>
              </a:rPr>
              <a:t>A280]-[0.76 X A260] </a:t>
            </a:r>
            <a:endParaRPr lang="en-GB" sz="2000" dirty="0">
              <a:latin typeface="Calibri" pitchFamily="34" charset="0"/>
            </a:endParaRPr>
          </a:p>
          <a:p>
            <a:pPr algn="l" rtl="0"/>
            <a:endParaRPr lang="en-GB" sz="2000" dirty="0" smtClean="0">
              <a:latin typeface="Calibri" pitchFamily="34" charset="0"/>
            </a:endParaRPr>
          </a:p>
          <a:p>
            <a:pPr algn="l"/>
            <a:r>
              <a:rPr lang="en-GB" sz="2000" dirty="0">
                <a:latin typeface="Calibri" pitchFamily="34" charset="0"/>
              </a:rPr>
              <a:t>A280 _________</a:t>
            </a:r>
          </a:p>
          <a:p>
            <a:pPr algn="l"/>
            <a:r>
              <a:rPr lang="en-GB" sz="2000" dirty="0">
                <a:latin typeface="Calibri" pitchFamily="34" charset="0"/>
              </a:rPr>
              <a:t>A260 __________</a:t>
            </a:r>
          </a:p>
          <a:p>
            <a:pPr algn="l"/>
            <a:r>
              <a:rPr lang="en-GB" sz="2000" dirty="0">
                <a:latin typeface="Calibri" pitchFamily="34" charset="0"/>
              </a:rPr>
              <a:t>A280/ A260 _________</a:t>
            </a:r>
          </a:p>
          <a:p>
            <a:pPr algn="l"/>
            <a:r>
              <a:rPr lang="en-GB" sz="2000" dirty="0">
                <a:latin typeface="Calibri" pitchFamily="34" charset="0"/>
              </a:rPr>
              <a:t>Correction factor ______________</a:t>
            </a:r>
          </a:p>
          <a:p>
            <a:pPr algn="l"/>
            <a:r>
              <a:rPr lang="en-GB" sz="2000" dirty="0">
                <a:latin typeface="Calibri" pitchFamily="34" charset="0"/>
              </a:rPr>
              <a:t>Unknown concentration ________________________ mg/ml</a:t>
            </a:r>
            <a:endParaRPr lang="en-GB" sz="2000" dirty="0" smtClean="0">
              <a:latin typeface="Calibri" pitchFamily="34" charset="0"/>
            </a:endParaRPr>
          </a:p>
          <a:p>
            <a:pPr algn="l" rtl="0"/>
            <a:endParaRPr lang="en-GB" sz="2000" dirty="0">
              <a:latin typeface="Calibri" pitchFamily="34" charset="0"/>
            </a:endParaRPr>
          </a:p>
          <a:p>
            <a:pPr algn="l" rtl="0"/>
            <a:endParaRPr lang="en-GB" sz="2000" dirty="0" smtClean="0">
              <a:latin typeface="Calibri" pitchFamily="34" charset="0"/>
            </a:endParaRPr>
          </a:p>
          <a:p>
            <a:pPr algn="l" rtl="0"/>
            <a:endParaRPr lang="ar-SA" sz="2000" dirty="0">
              <a:latin typeface="Calibri" pitchFamily="34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179512" y="2924944"/>
            <a:ext cx="9230562" cy="132343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endParaRPr lang="en-US" sz="2000" dirty="0">
              <a:latin typeface="Calibri" pitchFamily="34" charset="0"/>
            </a:endParaRPr>
          </a:p>
          <a:p>
            <a:pPr algn="l" rtl="0"/>
            <a:r>
              <a:rPr lang="en-US" sz="2000" dirty="0" smtClean="0">
                <a:latin typeface="Calibri" pitchFamily="34" charset="0"/>
              </a:rPr>
              <a:t>-A </a:t>
            </a:r>
            <a:r>
              <a:rPr lang="en-US" sz="2000" dirty="0">
                <a:latin typeface="Calibri" pitchFamily="34" charset="0"/>
              </a:rPr>
              <a:t>protein solution that has a low A280/A260 ratio</a:t>
            </a:r>
            <a:r>
              <a:rPr lang="en-US" sz="2000" dirty="0" smtClean="0">
                <a:latin typeface="Calibri" pitchFamily="34" charset="0"/>
              </a:rPr>
              <a:t>: </a:t>
            </a:r>
            <a:r>
              <a:rPr lang="en-GB" sz="2000" dirty="0">
                <a:latin typeface="Calibri" pitchFamily="34" charset="0"/>
              </a:rPr>
              <a:t>Highly contaminated by </a:t>
            </a:r>
            <a:r>
              <a:rPr lang="en-GB" sz="2000" dirty="0" smtClean="0">
                <a:latin typeface="Calibri" pitchFamily="34" charset="0"/>
              </a:rPr>
              <a:t>DNA.</a:t>
            </a:r>
          </a:p>
          <a:p>
            <a:pPr algn="l" rtl="0"/>
            <a:endParaRPr lang="en-GB" sz="2000" dirty="0">
              <a:latin typeface="Calibri" pitchFamily="34" charset="0"/>
            </a:endParaRPr>
          </a:p>
          <a:p>
            <a:pPr algn="l" rtl="0"/>
            <a:r>
              <a:rPr lang="en-GB" sz="2000" dirty="0" smtClean="0">
                <a:latin typeface="Calibri" pitchFamily="34" charset="0"/>
              </a:rPr>
              <a:t>[It </a:t>
            </a:r>
            <a:r>
              <a:rPr lang="en-US" sz="2000" dirty="0" smtClean="0">
                <a:latin typeface="Calibri" pitchFamily="34" charset="0"/>
              </a:rPr>
              <a:t>shows </a:t>
            </a:r>
            <a:r>
              <a:rPr lang="en-US" sz="2000" dirty="0">
                <a:latin typeface="Calibri" pitchFamily="34" charset="0"/>
              </a:rPr>
              <a:t>a higher absorbance at 260nm comparing to absorbance at 280nm.</a:t>
            </a:r>
            <a:endParaRPr lang="ar-SA" sz="2000" dirty="0">
              <a:latin typeface="Calibri" pitchFamily="34" charset="0"/>
            </a:endParaRPr>
          </a:p>
        </p:txBody>
      </p:sp>
      <p:sp>
        <p:nvSpPr>
          <p:cNvPr id="3" name="مستطيل 2"/>
          <p:cNvSpPr/>
          <p:nvPr/>
        </p:nvSpPr>
        <p:spPr>
          <a:xfrm>
            <a:off x="179512" y="908720"/>
            <a:ext cx="8875116" cy="134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US" sz="2000" dirty="0" smtClean="0">
                <a:latin typeface="Calibri" pitchFamily="34" charset="0"/>
              </a:rPr>
              <a:t>-A protein solution that has a high A280/A260 ratio: </a:t>
            </a:r>
            <a:r>
              <a:rPr lang="en-GB" sz="2000" dirty="0" smtClean="0">
                <a:latin typeface="Calibri" pitchFamily="34" charset="0"/>
              </a:rPr>
              <a:t>Less contaminated by DNA.</a:t>
            </a:r>
          </a:p>
          <a:p>
            <a:pPr algn="l" rtl="0"/>
            <a:endParaRPr lang="en-GB" sz="2000" dirty="0">
              <a:latin typeface="Calibri" pitchFamily="34" charset="0"/>
            </a:endParaRPr>
          </a:p>
          <a:p>
            <a:pPr algn="l" rtl="0"/>
            <a:r>
              <a:rPr lang="en-GB" sz="2000" dirty="0">
                <a:latin typeface="Calibri" pitchFamily="34" charset="0"/>
              </a:rPr>
              <a:t>[</a:t>
            </a:r>
            <a:r>
              <a:rPr lang="en-GB" sz="2000" dirty="0" smtClean="0">
                <a:latin typeface="Calibri" pitchFamily="34" charset="0"/>
              </a:rPr>
              <a:t>It </a:t>
            </a:r>
            <a:r>
              <a:rPr lang="en-US" sz="2000" dirty="0" smtClean="0">
                <a:latin typeface="Calibri" pitchFamily="34" charset="0"/>
              </a:rPr>
              <a:t>shows </a:t>
            </a:r>
            <a:r>
              <a:rPr lang="en-US" sz="2000" dirty="0">
                <a:latin typeface="Calibri" pitchFamily="34" charset="0"/>
              </a:rPr>
              <a:t>a </a:t>
            </a:r>
            <a:r>
              <a:rPr lang="en-US" sz="2000" dirty="0" smtClean="0">
                <a:latin typeface="Calibri" pitchFamily="34" charset="0"/>
              </a:rPr>
              <a:t>lower absorbance at 260nm </a:t>
            </a:r>
            <a:r>
              <a:rPr lang="en-US" sz="2000" dirty="0">
                <a:latin typeface="Calibri" pitchFamily="34" charset="0"/>
              </a:rPr>
              <a:t>comparing to absorbance at 280nm.</a:t>
            </a:r>
            <a:endParaRPr lang="en-GB" sz="2000" dirty="0" smtClean="0">
              <a:latin typeface="Calibri" pitchFamily="34" charset="0"/>
            </a:endParaRPr>
          </a:p>
          <a:p>
            <a:pPr algn="l" rtl="0"/>
            <a:endParaRPr lang="ar-SA" sz="2000" dirty="0">
              <a:latin typeface="Calibri" pitchFamily="34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539552" y="836712"/>
            <a:ext cx="8280920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GB" sz="2000" b="1" dirty="0" smtClean="0">
                <a:latin typeface="Calibri" pitchFamily="34" charset="0"/>
              </a:rPr>
              <a:t>Questions:</a:t>
            </a:r>
          </a:p>
          <a:p>
            <a:pPr algn="l" rtl="0"/>
            <a:endParaRPr lang="en-GB" sz="2000" dirty="0">
              <a:latin typeface="Calibri" pitchFamily="34" charset="0"/>
            </a:endParaRPr>
          </a:p>
          <a:p>
            <a:pPr algn="l" rtl="0"/>
            <a:r>
              <a:rPr lang="en-GB" sz="2000" dirty="0" smtClean="0">
                <a:latin typeface="Calibri" pitchFamily="34" charset="0"/>
              </a:rPr>
              <a:t>-Reaction </a:t>
            </a:r>
            <a:r>
              <a:rPr lang="en-GB" sz="2000" dirty="0">
                <a:latin typeface="Calibri" pitchFamily="34" charset="0"/>
              </a:rPr>
              <a:t>requires alkaline </a:t>
            </a:r>
            <a:r>
              <a:rPr lang="en-GB" sz="2000" dirty="0" smtClean="0">
                <a:latin typeface="Calibri" pitchFamily="34" charset="0"/>
              </a:rPr>
              <a:t>condition?</a:t>
            </a:r>
          </a:p>
          <a:p>
            <a:pPr algn="l" rtl="0"/>
            <a:endParaRPr lang="en-GB" sz="2000" dirty="0" smtClean="0">
              <a:latin typeface="Calibri" pitchFamily="34" charset="0"/>
            </a:endParaRPr>
          </a:p>
          <a:p>
            <a:pPr algn="l" rtl="0"/>
            <a:r>
              <a:rPr lang="en-GB" sz="2000" dirty="0" smtClean="0">
                <a:latin typeface="Calibri" pitchFamily="34" charset="0"/>
              </a:rPr>
              <a:t>-</a:t>
            </a:r>
            <a:r>
              <a:rPr lang="en-US" sz="2000" dirty="0">
                <a:latin typeface="Calibri" pitchFamily="34" charset="0"/>
              </a:rPr>
              <a:t>methods depends on the absorption properties of proteins molecules in the </a:t>
            </a:r>
            <a:r>
              <a:rPr lang="en-US" sz="2000" dirty="0" smtClean="0">
                <a:latin typeface="Calibri" pitchFamily="34" charset="0"/>
              </a:rPr>
              <a:t>solution?</a:t>
            </a:r>
          </a:p>
          <a:p>
            <a:pPr algn="l" rtl="0"/>
            <a:endParaRPr lang="en-US" sz="2000" dirty="0" smtClean="0">
              <a:latin typeface="Calibri" pitchFamily="34" charset="0"/>
            </a:endParaRPr>
          </a:p>
          <a:p>
            <a:pPr algn="l" rtl="0"/>
            <a:r>
              <a:rPr lang="en-US" sz="2000" dirty="0" smtClean="0">
                <a:latin typeface="Calibri" pitchFamily="34" charset="0"/>
              </a:rPr>
              <a:t>-</a:t>
            </a:r>
            <a:r>
              <a:rPr lang="en-US" sz="2000" dirty="0" err="1">
                <a:latin typeface="Calibri" pitchFamily="34" charset="0"/>
              </a:rPr>
              <a:t>Bicinchoninic</a:t>
            </a:r>
            <a:r>
              <a:rPr lang="en-US" sz="2000" dirty="0">
                <a:latin typeface="Calibri" pitchFamily="34" charset="0"/>
              </a:rPr>
              <a:t> acid method and </a:t>
            </a:r>
            <a:r>
              <a:rPr lang="en-US" sz="2000" dirty="0" err="1">
                <a:latin typeface="Calibri" pitchFamily="34" charset="0"/>
              </a:rPr>
              <a:t>biuret</a:t>
            </a:r>
            <a:r>
              <a:rPr lang="en-US" sz="2000" dirty="0">
                <a:latin typeface="Calibri" pitchFamily="34" charset="0"/>
              </a:rPr>
              <a:t> test are both quantitative tests and depend on reducing </a:t>
            </a:r>
            <a:r>
              <a:rPr lang="en-US" sz="2000" dirty="0" smtClean="0">
                <a:latin typeface="Calibri" pitchFamily="34" charset="0"/>
              </a:rPr>
              <a:t>Cu+2.    [     ]</a:t>
            </a:r>
          </a:p>
          <a:p>
            <a:pPr algn="l" rtl="0"/>
            <a:endParaRPr lang="ar-SA" sz="2000" dirty="0">
              <a:latin typeface="Calibri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251520" y="620688"/>
            <a:ext cx="8712968" cy="40626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GB" sz="2400" b="1" dirty="0">
                <a:latin typeface="Calibri" pitchFamily="34" charset="0"/>
              </a:rPr>
              <a:t>Objectives:</a:t>
            </a:r>
            <a:endParaRPr lang="en-US" sz="2400" dirty="0" smtClean="0">
              <a:latin typeface="Calibri" pitchFamily="34" charset="0"/>
            </a:endParaRPr>
          </a:p>
          <a:p>
            <a:pPr algn="l" rtl="0"/>
            <a:endParaRPr lang="en-US" dirty="0">
              <a:latin typeface="Calibri" pitchFamily="34" charset="0"/>
            </a:endParaRPr>
          </a:p>
          <a:p>
            <a:pPr algn="l" rtl="0"/>
            <a:r>
              <a:rPr lang="en-US" dirty="0" smtClean="0">
                <a:latin typeface="Calibri" pitchFamily="34" charset="0"/>
              </a:rPr>
              <a:t>Determination </a:t>
            </a:r>
            <a:r>
              <a:rPr lang="en-US" dirty="0">
                <a:latin typeface="Calibri" pitchFamily="34" charset="0"/>
              </a:rPr>
              <a:t>of proteins using three </a:t>
            </a:r>
            <a:r>
              <a:rPr lang="en-US" dirty="0" err="1">
                <a:latin typeface="Calibri" pitchFamily="34" charset="0"/>
              </a:rPr>
              <a:t>spectrophotometric</a:t>
            </a:r>
            <a:r>
              <a:rPr lang="en-US" dirty="0">
                <a:latin typeface="Calibri" pitchFamily="34" charset="0"/>
              </a:rPr>
              <a:t> </a:t>
            </a:r>
            <a:r>
              <a:rPr lang="en-US" dirty="0" smtClean="0">
                <a:latin typeface="Calibri" pitchFamily="34" charset="0"/>
              </a:rPr>
              <a:t>methods:</a:t>
            </a:r>
          </a:p>
          <a:p>
            <a:pPr algn="l" rtl="0"/>
            <a:endParaRPr lang="en-US" dirty="0" smtClean="0">
              <a:latin typeface="Calibri" pitchFamily="34" charset="0"/>
            </a:endParaRPr>
          </a:p>
          <a:p>
            <a:pPr marL="342900" indent="-342900" algn="l" rtl="0">
              <a:buAutoNum type="arabicPeriod"/>
            </a:pPr>
            <a:r>
              <a:rPr lang="en-US" dirty="0" err="1" smtClean="0">
                <a:latin typeface="Calibri" pitchFamily="34" charset="0"/>
              </a:rPr>
              <a:t>Bicinchoninic</a:t>
            </a:r>
            <a:r>
              <a:rPr lang="en-US" dirty="0" smtClean="0">
                <a:latin typeface="Calibri" pitchFamily="34" charset="0"/>
              </a:rPr>
              <a:t> </a:t>
            </a:r>
            <a:r>
              <a:rPr lang="en-US" dirty="0">
                <a:latin typeface="Calibri" pitchFamily="34" charset="0"/>
              </a:rPr>
              <a:t>acid (BCA, Smith) </a:t>
            </a:r>
            <a:r>
              <a:rPr lang="en-US" dirty="0" smtClean="0">
                <a:latin typeface="Calibri" pitchFamily="34" charset="0"/>
              </a:rPr>
              <a:t>Method.</a:t>
            </a:r>
          </a:p>
          <a:p>
            <a:pPr marL="342900" indent="-342900" algn="l" rtl="0">
              <a:buAutoNum type="arabicPeriod"/>
            </a:pPr>
            <a:endParaRPr lang="en-US" b="1" dirty="0">
              <a:latin typeface="Calibri" pitchFamily="34" charset="0"/>
            </a:endParaRPr>
          </a:p>
          <a:p>
            <a:pPr marL="342900" indent="-342900" algn="l" rtl="0">
              <a:buAutoNum type="arabicPeriod"/>
            </a:pPr>
            <a:endParaRPr lang="en-US" b="1" dirty="0" smtClean="0">
              <a:latin typeface="Calibri" pitchFamily="34" charset="0"/>
            </a:endParaRPr>
          </a:p>
          <a:p>
            <a:pPr marL="342900" indent="-342900" algn="l" rtl="0">
              <a:buAutoNum type="arabicPeriod"/>
            </a:pPr>
            <a:r>
              <a:rPr lang="en-GB" dirty="0" smtClean="0">
                <a:latin typeface="Calibri" pitchFamily="34" charset="0"/>
              </a:rPr>
              <a:t>Bradford Method.</a:t>
            </a:r>
          </a:p>
          <a:p>
            <a:pPr marL="342900" indent="-342900" algn="l" rtl="0">
              <a:buAutoNum type="arabicPeriod"/>
            </a:pPr>
            <a:endParaRPr lang="en-GB" b="1" dirty="0">
              <a:latin typeface="Calibri" pitchFamily="34" charset="0"/>
            </a:endParaRPr>
          </a:p>
          <a:p>
            <a:pPr marL="342900" indent="-342900" algn="l" rtl="0">
              <a:buAutoNum type="arabicPeriod"/>
            </a:pPr>
            <a:endParaRPr lang="en-GB" b="1" dirty="0" smtClean="0">
              <a:latin typeface="Calibri" pitchFamily="34" charset="0"/>
            </a:endParaRPr>
          </a:p>
          <a:p>
            <a:pPr marL="342900" indent="-342900" algn="l" rtl="0">
              <a:buAutoNum type="arabicPeriod"/>
            </a:pPr>
            <a:r>
              <a:rPr lang="en-US" dirty="0">
                <a:latin typeface="Calibri" pitchFamily="34" charset="0"/>
              </a:rPr>
              <a:t>Warburg-Christian Method ( A280/ A260 Method</a:t>
            </a:r>
            <a:r>
              <a:rPr lang="en-US" dirty="0" smtClean="0">
                <a:latin typeface="Calibri" pitchFamily="34" charset="0"/>
              </a:rPr>
              <a:t>).</a:t>
            </a:r>
            <a:endParaRPr lang="en-GB" dirty="0" smtClean="0">
              <a:latin typeface="Calibri" pitchFamily="34" charset="0"/>
            </a:endParaRPr>
          </a:p>
          <a:p>
            <a:pPr marL="342900" indent="-342900" algn="l" rtl="0">
              <a:buAutoNum type="arabicPeriod"/>
            </a:pPr>
            <a:endParaRPr lang="en-GB" b="1" dirty="0">
              <a:latin typeface="Calibri" pitchFamily="34" charset="0"/>
            </a:endParaRPr>
          </a:p>
          <a:p>
            <a:pPr marL="342900" indent="-342900" algn="l" rtl="0">
              <a:buAutoNum type="arabicPeriod"/>
            </a:pPr>
            <a:endParaRPr lang="en-GB" b="1" dirty="0" smtClean="0">
              <a:latin typeface="Calibri" pitchFamily="34" charset="0"/>
            </a:endParaRPr>
          </a:p>
          <a:p>
            <a:pPr marL="342900" indent="-342900" algn="l" rtl="0">
              <a:buAutoNum type="arabicPeriod"/>
            </a:pPr>
            <a:endParaRPr lang="en-US" dirty="0">
              <a:latin typeface="Calibri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1475656" y="1916832"/>
            <a:ext cx="148553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 rtl="0"/>
            <a:r>
              <a:rPr lang="en-GB" sz="2000" dirty="0">
                <a:latin typeface="Calibri" pitchFamily="34" charset="0"/>
              </a:rPr>
              <a:t>Quantitative</a:t>
            </a:r>
            <a:endParaRPr lang="ar-SA" sz="2000" dirty="0">
              <a:latin typeface="Calibri" pitchFamily="34" charset="0"/>
            </a:endParaRPr>
          </a:p>
        </p:txBody>
      </p:sp>
      <p:sp>
        <p:nvSpPr>
          <p:cNvPr id="3" name="مستطيل 2"/>
          <p:cNvSpPr/>
          <p:nvPr/>
        </p:nvSpPr>
        <p:spPr>
          <a:xfrm>
            <a:off x="6522881" y="1772816"/>
            <a:ext cx="132600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 rtl="0"/>
            <a:r>
              <a:rPr lang="en-GB" sz="2000" dirty="0" smtClean="0">
                <a:latin typeface="Calibri" pitchFamily="34" charset="0"/>
              </a:rPr>
              <a:t>Qualitative</a:t>
            </a:r>
            <a:endParaRPr lang="ar-SA" sz="2000" dirty="0">
              <a:latin typeface="Calibri" pitchFamily="34" charset="0"/>
            </a:endParaRPr>
          </a:p>
        </p:txBody>
      </p:sp>
      <p:sp>
        <p:nvSpPr>
          <p:cNvPr id="4" name="مستطيل 3"/>
          <p:cNvSpPr/>
          <p:nvPr/>
        </p:nvSpPr>
        <p:spPr>
          <a:xfrm>
            <a:off x="5436096" y="2708920"/>
            <a:ext cx="3384376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rtl="0"/>
            <a:r>
              <a:rPr lang="en-US" sz="2000" dirty="0" smtClean="0">
                <a:latin typeface="Calibri" pitchFamily="34" charset="0"/>
              </a:rPr>
              <a:t>refers to descriptions or distinctions based on some quality or characteristic rather than on some quantity or measured value. It can be a form of analysis that yields the identity of a compound.</a:t>
            </a:r>
            <a:endParaRPr lang="ar-SA" sz="2000" dirty="0">
              <a:latin typeface="Calibri" pitchFamily="34" charset="0"/>
            </a:endParaRPr>
          </a:p>
        </p:txBody>
      </p:sp>
      <p:sp>
        <p:nvSpPr>
          <p:cNvPr id="5" name="مستطيل 4"/>
          <p:cNvSpPr/>
          <p:nvPr/>
        </p:nvSpPr>
        <p:spPr>
          <a:xfrm>
            <a:off x="899592" y="2708920"/>
            <a:ext cx="280831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rtl="0"/>
            <a:r>
              <a:rPr lang="en-US" sz="2000" dirty="0" smtClean="0">
                <a:latin typeface="Calibri" pitchFamily="34" charset="0"/>
              </a:rPr>
              <a:t>refers to a type of information based in quantities or else quantifiable data</a:t>
            </a:r>
            <a:endParaRPr lang="ar-SA" sz="2000" dirty="0">
              <a:latin typeface="Calibri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539552" y="908720"/>
            <a:ext cx="7758608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US" sz="2400" dirty="0" smtClean="0">
                <a:latin typeface="Calibri" pitchFamily="34" charset="0"/>
              </a:rPr>
              <a:t>-In </a:t>
            </a:r>
            <a:r>
              <a:rPr lang="en-US" sz="2400" dirty="0">
                <a:latin typeface="Calibri" pitchFamily="34" charset="0"/>
              </a:rPr>
              <a:t>this experiment three of these methods will be studied. Two are newer methods which </a:t>
            </a:r>
            <a:r>
              <a:rPr lang="en-US" sz="2400" dirty="0" smtClean="0">
                <a:latin typeface="Calibri" pitchFamily="34" charset="0"/>
              </a:rPr>
              <a:t>are widely </a:t>
            </a:r>
            <a:r>
              <a:rPr lang="en-US" sz="2400" dirty="0">
                <a:latin typeface="Calibri" pitchFamily="34" charset="0"/>
              </a:rPr>
              <a:t>used and one is an older method. </a:t>
            </a:r>
            <a:endParaRPr lang="en-US" sz="2400" dirty="0" smtClean="0">
              <a:latin typeface="Calibri" pitchFamily="34" charset="0"/>
            </a:endParaRPr>
          </a:p>
          <a:p>
            <a:pPr algn="l" rtl="0"/>
            <a:endParaRPr lang="en-US" sz="2400" dirty="0">
              <a:latin typeface="Calibri" pitchFamily="34" charset="0"/>
            </a:endParaRPr>
          </a:p>
          <a:p>
            <a:pPr algn="l" rtl="0"/>
            <a:endParaRPr lang="en-US" sz="2400" dirty="0" smtClean="0">
              <a:latin typeface="Calibri" pitchFamily="34" charset="0"/>
            </a:endParaRPr>
          </a:p>
          <a:p>
            <a:pPr algn="l" rtl="0"/>
            <a:endParaRPr lang="en-US" sz="2400" dirty="0">
              <a:latin typeface="Calibri" pitchFamily="34" charset="0"/>
            </a:endParaRPr>
          </a:p>
          <a:p>
            <a:pPr algn="l" rtl="0"/>
            <a:r>
              <a:rPr lang="en-US" sz="2400" dirty="0" smtClean="0">
                <a:latin typeface="Calibri" pitchFamily="34" charset="0"/>
              </a:rPr>
              <a:t>-In </a:t>
            </a:r>
            <a:r>
              <a:rPr lang="en-US" sz="2400" dirty="0">
                <a:latin typeface="Calibri" pitchFamily="34" charset="0"/>
              </a:rPr>
              <a:t>the newer methods chemical reagents are added </a:t>
            </a:r>
            <a:r>
              <a:rPr lang="en-US" sz="2400" dirty="0" smtClean="0">
                <a:latin typeface="Calibri" pitchFamily="34" charset="0"/>
              </a:rPr>
              <a:t>to the </a:t>
            </a:r>
            <a:r>
              <a:rPr lang="en-US" sz="2400" dirty="0">
                <a:latin typeface="Calibri" pitchFamily="34" charset="0"/>
              </a:rPr>
              <a:t>protein solutions to develop a </a:t>
            </a:r>
            <a:r>
              <a:rPr lang="en-US" sz="2400" dirty="0" err="1">
                <a:latin typeface="Calibri" pitchFamily="34" charset="0"/>
              </a:rPr>
              <a:t>colour</a:t>
            </a:r>
            <a:r>
              <a:rPr lang="en-US" sz="2400" dirty="0">
                <a:latin typeface="Calibri" pitchFamily="34" charset="0"/>
              </a:rPr>
              <a:t> whose intensity is measured in a spectrophotometer.</a:t>
            </a:r>
          </a:p>
          <a:p>
            <a:pPr algn="l" rtl="0"/>
            <a:r>
              <a:rPr lang="en-US" sz="2400" dirty="0">
                <a:latin typeface="Calibri" pitchFamily="34" charset="0"/>
              </a:rPr>
              <a:t>The third method relies on direct </a:t>
            </a:r>
            <a:r>
              <a:rPr lang="en-US" sz="2400" dirty="0" err="1">
                <a:latin typeface="Calibri" pitchFamily="34" charset="0"/>
              </a:rPr>
              <a:t>spectrophotometric</a:t>
            </a:r>
            <a:r>
              <a:rPr lang="en-US" sz="2400" dirty="0">
                <a:latin typeface="Calibri" pitchFamily="34" charset="0"/>
              </a:rPr>
              <a:t> measurement.</a:t>
            </a:r>
            <a:endParaRPr lang="ar-SA" sz="2400" dirty="0">
              <a:latin typeface="Calibri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395536" y="764704"/>
            <a:ext cx="8748464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US" sz="2000" b="1" dirty="0" smtClean="0">
                <a:latin typeface="Calibri" pitchFamily="34" charset="0"/>
              </a:rPr>
              <a:t>1.Bicinchoninic </a:t>
            </a:r>
            <a:r>
              <a:rPr lang="en-US" sz="2000" b="1" dirty="0">
                <a:latin typeface="Calibri" pitchFamily="34" charset="0"/>
              </a:rPr>
              <a:t>acid (BCA, Smith) </a:t>
            </a:r>
            <a:r>
              <a:rPr lang="en-US" sz="2000" b="1" dirty="0" smtClean="0">
                <a:latin typeface="Calibri" pitchFamily="34" charset="0"/>
              </a:rPr>
              <a:t>Method:</a:t>
            </a:r>
          </a:p>
          <a:p>
            <a:pPr algn="l" rtl="0"/>
            <a:endParaRPr lang="en-US" sz="2000" b="1" dirty="0" smtClean="0">
              <a:latin typeface="Calibri" pitchFamily="34" charset="0"/>
            </a:endParaRPr>
          </a:p>
          <a:p>
            <a:pPr algn="l" rtl="0"/>
            <a:endParaRPr lang="en-US" sz="2000" b="1" dirty="0">
              <a:latin typeface="Calibri" pitchFamily="34" charset="0"/>
            </a:endParaRPr>
          </a:p>
          <a:p>
            <a:pPr algn="l" rtl="0"/>
            <a:r>
              <a:rPr lang="en-US" sz="2000" dirty="0" smtClean="0">
                <a:latin typeface="Calibri" pitchFamily="34" charset="0"/>
              </a:rPr>
              <a:t>-The </a:t>
            </a:r>
            <a:r>
              <a:rPr lang="en-US" sz="2000" dirty="0">
                <a:latin typeface="Calibri" pitchFamily="34" charset="0"/>
              </a:rPr>
              <a:t>method has a high sensitivity, as low as 1 </a:t>
            </a:r>
            <a:r>
              <a:rPr lang="en-US" sz="2000" dirty="0" err="1">
                <a:latin typeface="Calibri" pitchFamily="34" charset="0"/>
              </a:rPr>
              <a:t>μg</a:t>
            </a:r>
            <a:r>
              <a:rPr lang="en-US" sz="2000" dirty="0">
                <a:latin typeface="Calibri" pitchFamily="34" charset="0"/>
              </a:rPr>
              <a:t> protein can </a:t>
            </a:r>
            <a:r>
              <a:rPr lang="en-US" sz="2000" dirty="0" smtClean="0">
                <a:latin typeface="Calibri" pitchFamily="34" charset="0"/>
              </a:rPr>
              <a:t>be </a:t>
            </a:r>
            <a:r>
              <a:rPr lang="en-GB" sz="2000" dirty="0" smtClean="0">
                <a:latin typeface="Calibri" pitchFamily="34" charset="0"/>
              </a:rPr>
              <a:t>detected</a:t>
            </a:r>
            <a:r>
              <a:rPr lang="en-GB" sz="2000" dirty="0">
                <a:latin typeface="Calibri" pitchFamily="34" charset="0"/>
              </a:rPr>
              <a:t>.</a:t>
            </a:r>
          </a:p>
          <a:p>
            <a:pPr algn="l" rtl="0"/>
            <a:endParaRPr lang="en-US" sz="2000" dirty="0" smtClean="0">
              <a:latin typeface="Calibri" pitchFamily="34" charset="0"/>
            </a:endParaRPr>
          </a:p>
          <a:p>
            <a:pPr algn="l" rtl="0"/>
            <a:r>
              <a:rPr lang="en-US" sz="2000" dirty="0" smtClean="0">
                <a:latin typeface="Calibri" pitchFamily="34" charset="0"/>
              </a:rPr>
              <a:t>-The </a:t>
            </a:r>
            <a:r>
              <a:rPr lang="en-US" sz="2000" dirty="0">
                <a:latin typeface="Calibri" pitchFamily="34" charset="0"/>
              </a:rPr>
              <a:t>reagents are available as kits.</a:t>
            </a:r>
            <a:endParaRPr lang="en-US" sz="2000" b="1" dirty="0" smtClean="0">
              <a:latin typeface="Calibri" pitchFamily="34" charset="0"/>
            </a:endParaRPr>
          </a:p>
          <a:p>
            <a:pPr algn="l" rtl="0"/>
            <a:endParaRPr lang="en-US" sz="2000" b="1" dirty="0">
              <a:latin typeface="Calibri" pitchFamily="34" charset="0"/>
            </a:endParaRPr>
          </a:p>
          <a:p>
            <a:pPr algn="l" rtl="0"/>
            <a:r>
              <a:rPr lang="en-GB" sz="2000" b="1" dirty="0">
                <a:latin typeface="Calibri" pitchFamily="34" charset="0"/>
              </a:rPr>
              <a:t>Principle:</a:t>
            </a:r>
          </a:p>
          <a:p>
            <a:pPr algn="l" rtl="0"/>
            <a:endParaRPr lang="en-US" sz="2000" dirty="0" smtClean="0">
              <a:latin typeface="Calibri" pitchFamily="34" charset="0"/>
            </a:endParaRPr>
          </a:p>
          <a:p>
            <a:pPr algn="l" rtl="0"/>
            <a:r>
              <a:rPr lang="en-US" sz="2000" dirty="0" smtClean="0">
                <a:latin typeface="Calibri" pitchFamily="34" charset="0"/>
              </a:rPr>
              <a:t>The </a:t>
            </a:r>
            <a:r>
              <a:rPr lang="en-US" sz="2000" dirty="0">
                <a:latin typeface="Calibri" pitchFamily="34" charset="0"/>
              </a:rPr>
              <a:t>blue </a:t>
            </a:r>
            <a:r>
              <a:rPr lang="en-US" sz="2000" dirty="0" err="1">
                <a:latin typeface="Calibri" pitchFamily="34" charset="0"/>
              </a:rPr>
              <a:t>colour</a:t>
            </a:r>
            <a:r>
              <a:rPr lang="en-US" sz="2000" dirty="0">
                <a:latin typeface="Calibri" pitchFamily="34" charset="0"/>
              </a:rPr>
              <a:t> resulting from this method is due to </a:t>
            </a:r>
            <a:endParaRPr lang="en-US" sz="2000" dirty="0" smtClean="0">
              <a:latin typeface="Calibri" pitchFamily="34" charset="0"/>
            </a:endParaRPr>
          </a:p>
          <a:p>
            <a:pPr algn="l" rtl="0"/>
            <a:endParaRPr lang="en-US" sz="2000" dirty="0">
              <a:latin typeface="Calibri" pitchFamily="34" charset="0"/>
            </a:endParaRPr>
          </a:p>
          <a:p>
            <a:pPr marL="457200" indent="-457200" algn="l" rtl="0">
              <a:buAutoNum type="alphaLcParenR"/>
            </a:pPr>
            <a:r>
              <a:rPr lang="en-US" sz="2000" dirty="0" smtClean="0">
                <a:latin typeface="Calibri" pitchFamily="34" charset="0"/>
              </a:rPr>
              <a:t>complex </a:t>
            </a:r>
            <a:r>
              <a:rPr lang="en-US" sz="2000" dirty="0">
                <a:latin typeface="Calibri" pitchFamily="34" charset="0"/>
              </a:rPr>
              <a:t>formation of the </a:t>
            </a:r>
            <a:r>
              <a:rPr lang="en-US" sz="2000" dirty="0" err="1">
                <a:latin typeface="Calibri" pitchFamily="34" charset="0"/>
              </a:rPr>
              <a:t>nitrogens</a:t>
            </a:r>
            <a:r>
              <a:rPr lang="en-US" sz="2000" dirty="0">
                <a:latin typeface="Calibri" pitchFamily="34" charset="0"/>
              </a:rPr>
              <a:t> </a:t>
            </a:r>
            <a:r>
              <a:rPr lang="en-US" sz="2000" dirty="0" smtClean="0">
                <a:latin typeface="Calibri" pitchFamily="34" charset="0"/>
              </a:rPr>
              <a:t>of the </a:t>
            </a:r>
            <a:r>
              <a:rPr lang="en-US" sz="2000" dirty="0">
                <a:latin typeface="Calibri" pitchFamily="34" charset="0"/>
              </a:rPr>
              <a:t>peptide bonds with Cu2+ producing Cu+ under alkaline </a:t>
            </a:r>
            <a:r>
              <a:rPr lang="en-US" sz="2000" dirty="0" smtClean="0">
                <a:latin typeface="Calibri" pitchFamily="34" charset="0"/>
              </a:rPr>
              <a:t>conditions. </a:t>
            </a:r>
          </a:p>
          <a:p>
            <a:pPr marL="457200" indent="-457200" algn="l" rtl="0"/>
            <a:endParaRPr lang="en-US" sz="2000" dirty="0">
              <a:latin typeface="Calibri" pitchFamily="34" charset="0"/>
            </a:endParaRPr>
          </a:p>
          <a:p>
            <a:pPr marL="457200" indent="-457200" algn="l" rtl="0"/>
            <a:endParaRPr lang="en-US" sz="2000" dirty="0" smtClean="0">
              <a:latin typeface="Calibri" pitchFamily="34" charset="0"/>
            </a:endParaRPr>
          </a:p>
          <a:p>
            <a:pPr marL="457200" indent="-457200" algn="l" rtl="0"/>
            <a:r>
              <a:rPr lang="en-US" sz="2000" dirty="0" smtClean="0">
                <a:latin typeface="Calibri" pitchFamily="34" charset="0"/>
              </a:rPr>
              <a:t>b</a:t>
            </a:r>
            <a:r>
              <a:rPr lang="en-US" sz="2000" dirty="0">
                <a:latin typeface="Calibri" pitchFamily="34" charset="0"/>
              </a:rPr>
              <a:t>) </a:t>
            </a:r>
            <a:r>
              <a:rPr lang="en-US" sz="2000" dirty="0" smtClean="0">
                <a:latin typeface="Calibri" pitchFamily="34" charset="0"/>
              </a:rPr>
              <a:t>  Cu</a:t>
            </a:r>
            <a:r>
              <a:rPr lang="en-US" sz="2000" dirty="0">
                <a:latin typeface="Calibri" pitchFamily="34" charset="0"/>
              </a:rPr>
              <a:t>+ </a:t>
            </a:r>
            <a:r>
              <a:rPr lang="en-US" sz="2000" dirty="0" err="1">
                <a:latin typeface="Calibri" pitchFamily="34" charset="0"/>
              </a:rPr>
              <a:t>chelated</a:t>
            </a:r>
            <a:r>
              <a:rPr lang="en-US" sz="2000" dirty="0">
                <a:latin typeface="Calibri" pitchFamily="34" charset="0"/>
              </a:rPr>
              <a:t> by </a:t>
            </a:r>
            <a:r>
              <a:rPr lang="en-US" sz="2000" dirty="0" smtClean="0">
                <a:latin typeface="Calibri" pitchFamily="34" charset="0"/>
              </a:rPr>
              <a:t>BCA to </a:t>
            </a:r>
            <a:r>
              <a:rPr lang="en-US" sz="2000" dirty="0">
                <a:latin typeface="Calibri" pitchFamily="34" charset="0"/>
              </a:rPr>
              <a:t>produce a copper-BCA complex with maximum absorption (</a:t>
            </a:r>
            <a:r>
              <a:rPr lang="en-US" sz="2000" dirty="0" err="1">
                <a:latin typeface="Calibri" pitchFamily="34" charset="0"/>
              </a:rPr>
              <a:t>λmax</a:t>
            </a:r>
            <a:r>
              <a:rPr lang="en-US" sz="2000" dirty="0">
                <a:latin typeface="Calibri" pitchFamily="34" charset="0"/>
              </a:rPr>
              <a:t>) of 562 nm.</a:t>
            </a:r>
            <a:endParaRPr lang="ar-SA" sz="2000" dirty="0">
              <a:latin typeface="Calibri" pitchFamily="34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318" t="40780" r="43662" b="25614"/>
          <a:stretch/>
        </p:blipFill>
        <p:spPr bwMode="auto">
          <a:xfrm>
            <a:off x="1115616" y="1628800"/>
            <a:ext cx="7092178" cy="35245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4896032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323528" y="692696"/>
            <a:ext cx="864096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GB" sz="2000" b="1" dirty="0" smtClean="0">
                <a:latin typeface="Calibri" pitchFamily="34" charset="0"/>
              </a:rPr>
              <a:t>2.Bradford Method:</a:t>
            </a:r>
          </a:p>
          <a:p>
            <a:pPr algn="l" rtl="0"/>
            <a:endParaRPr lang="en-GB" sz="2000" b="1" dirty="0" smtClean="0">
              <a:latin typeface="Calibri" pitchFamily="34" charset="0"/>
            </a:endParaRPr>
          </a:p>
          <a:p>
            <a:pPr algn="l" rtl="0"/>
            <a:r>
              <a:rPr lang="en-US" sz="2000" dirty="0" smtClean="0">
                <a:latin typeface="Calibri" pitchFamily="34" charset="0"/>
              </a:rPr>
              <a:t>-This </a:t>
            </a:r>
            <a:r>
              <a:rPr lang="en-US" sz="2000" dirty="0">
                <a:latin typeface="Calibri" pitchFamily="34" charset="0"/>
              </a:rPr>
              <a:t>method is based on protein binding of a dye to </a:t>
            </a:r>
            <a:r>
              <a:rPr lang="en-US" sz="2000" dirty="0" err="1">
                <a:latin typeface="Calibri" pitchFamily="34" charset="0"/>
              </a:rPr>
              <a:t>arginine</a:t>
            </a:r>
            <a:r>
              <a:rPr lang="en-US" sz="2000" dirty="0">
                <a:latin typeface="Calibri" pitchFamily="34" charset="0"/>
              </a:rPr>
              <a:t> </a:t>
            </a:r>
            <a:r>
              <a:rPr lang="en-US" sz="2000" dirty="0" smtClean="0">
                <a:latin typeface="Calibri" pitchFamily="34" charset="0"/>
              </a:rPr>
              <a:t>residues.</a:t>
            </a:r>
          </a:p>
          <a:p>
            <a:pPr algn="l" rtl="0"/>
            <a:endParaRPr lang="en-US" sz="2000" dirty="0" smtClean="0">
              <a:latin typeface="Calibri" pitchFamily="34" charset="0"/>
            </a:endParaRPr>
          </a:p>
          <a:p>
            <a:pPr algn="l" rtl="0"/>
            <a:r>
              <a:rPr lang="en-GB" sz="2000" dirty="0" smtClean="0">
                <a:latin typeface="Calibri" pitchFamily="34" charset="0"/>
              </a:rPr>
              <a:t> -Fast,</a:t>
            </a:r>
            <a:r>
              <a:rPr lang="en-GB" sz="2000" dirty="0">
                <a:latin typeface="Calibri" pitchFamily="34" charset="0"/>
              </a:rPr>
              <a:t> </a:t>
            </a:r>
            <a:r>
              <a:rPr lang="en-GB" sz="2000" dirty="0" smtClean="0">
                <a:latin typeface="Calibri" pitchFamily="34" charset="0"/>
              </a:rPr>
              <a:t>accurate and </a:t>
            </a:r>
            <a:r>
              <a:rPr lang="en-US" sz="2000" dirty="0">
                <a:latin typeface="Calibri" pitchFamily="34" charset="0"/>
              </a:rPr>
              <a:t>high sensitivity </a:t>
            </a:r>
            <a:r>
              <a:rPr lang="en-US" sz="2000" dirty="0" smtClean="0">
                <a:latin typeface="Calibri" pitchFamily="34" charset="0"/>
              </a:rPr>
              <a:t>[1 </a:t>
            </a:r>
            <a:r>
              <a:rPr lang="en-US" sz="2000" dirty="0" err="1">
                <a:latin typeface="Calibri" pitchFamily="34" charset="0"/>
              </a:rPr>
              <a:t>μg</a:t>
            </a:r>
            <a:r>
              <a:rPr lang="en-US" sz="2000" dirty="0">
                <a:latin typeface="Calibri" pitchFamily="34" charset="0"/>
              </a:rPr>
              <a:t> protein can </a:t>
            </a:r>
            <a:r>
              <a:rPr lang="en-US" sz="2000" dirty="0" smtClean="0">
                <a:latin typeface="Calibri" pitchFamily="34" charset="0"/>
              </a:rPr>
              <a:t>be </a:t>
            </a:r>
            <a:r>
              <a:rPr lang="en-GB" sz="2000" dirty="0" smtClean="0">
                <a:latin typeface="Calibri" pitchFamily="34" charset="0"/>
              </a:rPr>
              <a:t>detected].</a:t>
            </a:r>
          </a:p>
          <a:p>
            <a:pPr algn="l" rtl="0">
              <a:buFontTx/>
              <a:buChar char="-"/>
            </a:pPr>
            <a:endParaRPr lang="en-GB" sz="2000" dirty="0">
              <a:latin typeface="Calibri" pitchFamily="34" charset="0"/>
            </a:endParaRPr>
          </a:p>
          <a:p>
            <a:pPr algn="l" rtl="0"/>
            <a:endParaRPr lang="en-GB" sz="2000" dirty="0" smtClean="0">
              <a:latin typeface="Calibri" pitchFamily="34" charset="0"/>
            </a:endParaRPr>
          </a:p>
          <a:p>
            <a:pPr algn="l" rtl="0">
              <a:buFontTx/>
              <a:buChar char="-"/>
            </a:pPr>
            <a:endParaRPr lang="en-GB" sz="2000" dirty="0">
              <a:latin typeface="Calibri" pitchFamily="34" charset="0"/>
            </a:endParaRPr>
          </a:p>
          <a:p>
            <a:pPr algn="l" rtl="0"/>
            <a:r>
              <a:rPr lang="en-US" sz="2000" dirty="0" smtClean="0">
                <a:latin typeface="Calibri" pitchFamily="34" charset="0"/>
              </a:rPr>
              <a:t>-The </a:t>
            </a:r>
            <a:r>
              <a:rPr lang="en-US" sz="2000" dirty="0">
                <a:latin typeface="Calibri" pitchFamily="34" charset="0"/>
              </a:rPr>
              <a:t>method is recommended </a:t>
            </a:r>
            <a:r>
              <a:rPr lang="en-US" sz="2000" dirty="0" smtClean="0">
                <a:latin typeface="Calibri" pitchFamily="34" charset="0"/>
              </a:rPr>
              <a:t>for general </a:t>
            </a:r>
            <a:r>
              <a:rPr lang="en-US" sz="2000" dirty="0">
                <a:latin typeface="Calibri" pitchFamily="34" charset="0"/>
              </a:rPr>
              <a:t>use, especially for determining protein content of cell fractions and assessing </a:t>
            </a:r>
            <a:r>
              <a:rPr lang="en-US" sz="2000" dirty="0" smtClean="0">
                <a:latin typeface="Calibri" pitchFamily="34" charset="0"/>
              </a:rPr>
              <a:t>protein </a:t>
            </a:r>
            <a:r>
              <a:rPr lang="en-GB" sz="2000" dirty="0" smtClean="0">
                <a:latin typeface="Calibri" pitchFamily="34" charset="0"/>
              </a:rPr>
              <a:t>concentrations </a:t>
            </a:r>
            <a:r>
              <a:rPr lang="en-GB" sz="2000" dirty="0">
                <a:latin typeface="Calibri" pitchFamily="34" charset="0"/>
              </a:rPr>
              <a:t>for </a:t>
            </a:r>
            <a:r>
              <a:rPr lang="en-GB" sz="2000" dirty="0" smtClean="0">
                <a:latin typeface="Calibri" pitchFamily="34" charset="0"/>
              </a:rPr>
              <a:t>gel electrophoresis,</a:t>
            </a:r>
            <a:r>
              <a:rPr lang="en-US" sz="2000" dirty="0"/>
              <a:t> </a:t>
            </a:r>
            <a:r>
              <a:rPr lang="en-US" sz="2000" dirty="0">
                <a:latin typeface="Calibri" pitchFamily="34" charset="0"/>
              </a:rPr>
              <a:t>about 1- 20 </a:t>
            </a:r>
            <a:r>
              <a:rPr lang="en-US" sz="2000" dirty="0" err="1">
                <a:latin typeface="Calibri" pitchFamily="34" charset="0"/>
              </a:rPr>
              <a:t>μg</a:t>
            </a:r>
            <a:r>
              <a:rPr lang="en-US" sz="2000" dirty="0">
                <a:latin typeface="Calibri" pitchFamily="34" charset="0"/>
              </a:rPr>
              <a:t> protein for micro assay or 20-200μg protein for macro assay.</a:t>
            </a:r>
            <a:endParaRPr lang="en-GB" sz="2000" dirty="0" smtClean="0">
              <a:latin typeface="Calibri" pitchFamily="34" charset="0"/>
            </a:endParaRPr>
          </a:p>
          <a:p>
            <a:pPr algn="l" rtl="0"/>
            <a:endParaRPr lang="en-GB" sz="2000" dirty="0" smtClean="0">
              <a:latin typeface="Calibri" pitchFamily="34" charset="0"/>
            </a:endParaRPr>
          </a:p>
          <a:p>
            <a:pPr algn="l" rtl="0">
              <a:buFontTx/>
              <a:buChar char="-"/>
            </a:pPr>
            <a:endParaRPr lang="en-GB" sz="2000" dirty="0"/>
          </a:p>
          <a:p>
            <a:pPr algn="l" rtl="0">
              <a:buFontTx/>
              <a:buChar char="-"/>
            </a:pPr>
            <a:endParaRPr lang="en-US" sz="2000" dirty="0"/>
          </a:p>
          <a:p>
            <a:pPr algn="l" rtl="0"/>
            <a:endParaRPr lang="en-US" sz="2000" dirty="0" smtClean="0"/>
          </a:p>
          <a:p>
            <a:pPr algn="l" rtl="0"/>
            <a:endParaRPr lang="en-US" sz="2000" dirty="0">
              <a:latin typeface="Calibri" pitchFamily="34" charset="0"/>
            </a:endParaRPr>
          </a:p>
          <a:p>
            <a:pPr algn="l" rtl="0"/>
            <a:endParaRPr lang="ar-SA" sz="2000" dirty="0">
              <a:latin typeface="Calibri" pitchFamily="34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323528" y="1443840"/>
            <a:ext cx="8496944" cy="38472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GB" sz="2400" b="1" dirty="0">
                <a:latin typeface="Calibri" pitchFamily="34" charset="0"/>
              </a:rPr>
              <a:t>Principle</a:t>
            </a:r>
            <a:r>
              <a:rPr lang="en-GB" sz="2400" b="1" dirty="0" smtClean="0">
                <a:latin typeface="Calibri" pitchFamily="34" charset="0"/>
              </a:rPr>
              <a:t>:</a:t>
            </a:r>
          </a:p>
          <a:p>
            <a:pPr algn="l" rtl="0"/>
            <a:endParaRPr lang="en-GB" sz="2000" b="1" dirty="0">
              <a:latin typeface="Calibri" pitchFamily="34" charset="0"/>
            </a:endParaRPr>
          </a:p>
          <a:p>
            <a:pPr algn="l" rtl="0"/>
            <a:r>
              <a:rPr lang="en-US" sz="2000" dirty="0" smtClean="0">
                <a:latin typeface="Calibri" pitchFamily="34" charset="0"/>
              </a:rPr>
              <a:t>-Binding </a:t>
            </a:r>
            <a:r>
              <a:rPr lang="en-US" sz="2000" dirty="0">
                <a:latin typeface="Calibri" pitchFamily="34" charset="0"/>
              </a:rPr>
              <a:t>of the dye </a:t>
            </a:r>
            <a:r>
              <a:rPr lang="en-US" sz="2000" dirty="0" err="1">
                <a:latin typeface="Calibri" pitchFamily="34" charset="0"/>
              </a:rPr>
              <a:t>Coomassie</a:t>
            </a:r>
            <a:r>
              <a:rPr lang="en-US" sz="2000" dirty="0">
                <a:latin typeface="Calibri" pitchFamily="34" charset="0"/>
              </a:rPr>
              <a:t> Brilliant Blue G-250 to protein in acidic solution causes a shift </a:t>
            </a:r>
            <a:r>
              <a:rPr lang="en-US" sz="2000" dirty="0" smtClean="0">
                <a:latin typeface="Calibri" pitchFamily="34" charset="0"/>
              </a:rPr>
              <a:t>in wavelength </a:t>
            </a:r>
            <a:r>
              <a:rPr lang="en-US" sz="2000" dirty="0">
                <a:latin typeface="Calibri" pitchFamily="34" charset="0"/>
              </a:rPr>
              <a:t>of maximum absorption (</a:t>
            </a:r>
            <a:r>
              <a:rPr lang="en-US" sz="2000" dirty="0" err="1">
                <a:latin typeface="Calibri" pitchFamily="34" charset="0"/>
              </a:rPr>
              <a:t>λmax</a:t>
            </a:r>
            <a:r>
              <a:rPr lang="en-US" sz="2000" dirty="0">
                <a:latin typeface="Calibri" pitchFamily="34" charset="0"/>
              </a:rPr>
              <a:t>) of the dye from 465nm to 595nm. </a:t>
            </a:r>
            <a:endParaRPr lang="en-US" sz="2000" dirty="0" smtClean="0">
              <a:latin typeface="Calibri" pitchFamily="34" charset="0"/>
            </a:endParaRPr>
          </a:p>
          <a:p>
            <a:pPr algn="l" rtl="0"/>
            <a:endParaRPr lang="en-US" sz="2000" dirty="0">
              <a:latin typeface="Calibri" pitchFamily="34" charset="0"/>
            </a:endParaRPr>
          </a:p>
          <a:p>
            <a:pPr algn="l" rtl="0"/>
            <a:r>
              <a:rPr lang="en-US" sz="2000" dirty="0" smtClean="0">
                <a:latin typeface="Calibri" pitchFamily="34" charset="0"/>
              </a:rPr>
              <a:t>-Both hydrophobic and </a:t>
            </a:r>
            <a:r>
              <a:rPr lang="en-US" sz="2000" dirty="0">
                <a:latin typeface="Calibri" pitchFamily="34" charset="0"/>
              </a:rPr>
              <a:t>ionic interactions stabilize the anionic form of the dye, causing a visible </a:t>
            </a:r>
            <a:r>
              <a:rPr lang="en-US" sz="2000" dirty="0" err="1">
                <a:latin typeface="Calibri" pitchFamily="34" charset="0"/>
              </a:rPr>
              <a:t>colour</a:t>
            </a:r>
            <a:r>
              <a:rPr lang="en-US" sz="2000" dirty="0">
                <a:latin typeface="Calibri" pitchFamily="34" charset="0"/>
              </a:rPr>
              <a:t> change. </a:t>
            </a:r>
            <a:endParaRPr lang="en-US" sz="2000" dirty="0" smtClean="0">
              <a:latin typeface="Calibri" pitchFamily="34" charset="0"/>
            </a:endParaRPr>
          </a:p>
          <a:p>
            <a:pPr algn="l" rtl="0"/>
            <a:endParaRPr lang="en-US" sz="2000" dirty="0">
              <a:latin typeface="Calibri" pitchFamily="34" charset="0"/>
            </a:endParaRPr>
          </a:p>
          <a:p>
            <a:pPr algn="l" rtl="0"/>
            <a:endParaRPr lang="en-US" sz="2000" dirty="0" smtClean="0">
              <a:latin typeface="Calibri" pitchFamily="34" charset="0"/>
            </a:endParaRPr>
          </a:p>
          <a:p>
            <a:pPr algn="l" rtl="0"/>
            <a:r>
              <a:rPr lang="en-US" sz="2000" dirty="0">
                <a:latin typeface="Calibri" pitchFamily="34" charset="0"/>
              </a:rPr>
              <a:t>-</a:t>
            </a:r>
            <a:r>
              <a:rPr lang="en-US" sz="2000" dirty="0" smtClean="0">
                <a:latin typeface="Calibri" pitchFamily="34" charset="0"/>
              </a:rPr>
              <a:t>The absorbance </a:t>
            </a:r>
            <a:r>
              <a:rPr lang="en-US" sz="2000" dirty="0">
                <a:latin typeface="Calibri" pitchFamily="34" charset="0"/>
              </a:rPr>
              <a:t>at 595nm is directly proportional to the concentration of the protein. </a:t>
            </a:r>
            <a:r>
              <a:rPr lang="en-US" sz="2000" dirty="0" smtClean="0">
                <a:latin typeface="Calibri" pitchFamily="34" charset="0"/>
              </a:rPr>
              <a:t>[The </a:t>
            </a:r>
            <a:r>
              <a:rPr lang="en-US" sz="2000" dirty="0" err="1">
                <a:latin typeface="Calibri" pitchFamily="34" charset="0"/>
              </a:rPr>
              <a:t>colour</a:t>
            </a:r>
            <a:r>
              <a:rPr lang="en-US" sz="2000" dirty="0">
                <a:latin typeface="Calibri" pitchFamily="34" charset="0"/>
              </a:rPr>
              <a:t> </a:t>
            </a:r>
            <a:r>
              <a:rPr lang="en-US" sz="2000" dirty="0" smtClean="0">
                <a:latin typeface="Calibri" pitchFamily="34" charset="0"/>
              </a:rPr>
              <a:t>is </a:t>
            </a:r>
            <a:r>
              <a:rPr lang="en-GB" sz="2000" dirty="0" smtClean="0">
                <a:latin typeface="Calibri" pitchFamily="34" charset="0"/>
              </a:rPr>
              <a:t>stable </a:t>
            </a:r>
            <a:r>
              <a:rPr lang="en-GB" sz="2000" dirty="0">
                <a:latin typeface="Calibri" pitchFamily="34" charset="0"/>
              </a:rPr>
              <a:t>for one hour</a:t>
            </a:r>
            <a:r>
              <a:rPr lang="en-GB" sz="2000" dirty="0" smtClean="0">
                <a:latin typeface="Calibri" pitchFamily="34" charset="0"/>
              </a:rPr>
              <a:t>.]</a:t>
            </a:r>
            <a:endParaRPr lang="ar-SA" sz="2000" dirty="0">
              <a:latin typeface="Calibri" pitchFamily="34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179512" y="908720"/>
            <a:ext cx="8964488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US" sz="2000" b="1" dirty="0" smtClean="0">
                <a:latin typeface="Calibri" pitchFamily="34" charset="0"/>
              </a:rPr>
              <a:t>3.Warburg-Christian </a:t>
            </a:r>
            <a:r>
              <a:rPr lang="en-US" sz="2000" b="1" dirty="0">
                <a:latin typeface="Calibri" pitchFamily="34" charset="0"/>
              </a:rPr>
              <a:t>Method ( A280/ A260 Method</a:t>
            </a:r>
            <a:r>
              <a:rPr lang="en-US" sz="2000" b="1" dirty="0" smtClean="0">
                <a:latin typeface="Calibri" pitchFamily="34" charset="0"/>
              </a:rPr>
              <a:t>):</a:t>
            </a:r>
          </a:p>
          <a:p>
            <a:pPr algn="l" rtl="0"/>
            <a:endParaRPr lang="en-US" sz="2000" b="1" dirty="0" smtClean="0">
              <a:latin typeface="Calibri" pitchFamily="34" charset="0"/>
            </a:endParaRPr>
          </a:p>
          <a:p>
            <a:pPr algn="l" rtl="0">
              <a:buFontTx/>
              <a:buChar char="-"/>
            </a:pPr>
            <a:r>
              <a:rPr lang="en-US" sz="2000" dirty="0" smtClean="0">
                <a:latin typeface="Calibri" pitchFamily="34" charset="0"/>
              </a:rPr>
              <a:t>Is </a:t>
            </a:r>
            <a:r>
              <a:rPr lang="en-US" sz="2000" dirty="0">
                <a:latin typeface="Calibri" pitchFamily="34" charset="0"/>
              </a:rPr>
              <a:t>easy, sensitive and fast. It has a sensitivity of about 0.05- 2.0 mg protein/ml</a:t>
            </a:r>
            <a:r>
              <a:rPr lang="en-US" sz="2000" dirty="0" smtClean="0">
                <a:latin typeface="Calibri" pitchFamily="34" charset="0"/>
              </a:rPr>
              <a:t>.</a:t>
            </a:r>
          </a:p>
          <a:p>
            <a:pPr algn="l" rtl="0">
              <a:buFontTx/>
              <a:buChar char="-"/>
            </a:pPr>
            <a:endParaRPr lang="en-US" sz="2000" dirty="0">
              <a:latin typeface="Calibri" pitchFamily="34" charset="0"/>
            </a:endParaRPr>
          </a:p>
          <a:p>
            <a:pPr algn="l" rtl="0">
              <a:buFontTx/>
              <a:buChar char="-"/>
            </a:pPr>
            <a:r>
              <a:rPr lang="en-US" sz="2000" dirty="0" smtClean="0">
                <a:latin typeface="Calibri" pitchFamily="34" charset="0"/>
              </a:rPr>
              <a:t>it is not accurate.</a:t>
            </a:r>
          </a:p>
          <a:p>
            <a:pPr algn="l" rtl="0">
              <a:buFontTx/>
              <a:buChar char="-"/>
            </a:pPr>
            <a:endParaRPr lang="en-US" sz="2000" b="1" dirty="0">
              <a:latin typeface="Calibri" pitchFamily="34" charset="0"/>
            </a:endParaRPr>
          </a:p>
          <a:p>
            <a:pPr algn="l"/>
            <a:r>
              <a:rPr lang="en-GB" sz="2000" b="1" dirty="0">
                <a:latin typeface="Calibri" pitchFamily="34" charset="0"/>
              </a:rPr>
              <a:t>Principle:</a:t>
            </a:r>
          </a:p>
          <a:p>
            <a:pPr algn="l"/>
            <a:r>
              <a:rPr lang="en-US" sz="2000" dirty="0" smtClean="0">
                <a:latin typeface="Calibri" pitchFamily="34" charset="0"/>
              </a:rPr>
              <a:t>-This </a:t>
            </a:r>
            <a:r>
              <a:rPr lang="en-US" sz="2000" dirty="0">
                <a:latin typeface="Calibri" pitchFamily="34" charset="0"/>
              </a:rPr>
              <a:t>method is based on the relative absorbance of proteins and nucleic acids at 280nm </a:t>
            </a:r>
            <a:r>
              <a:rPr lang="en-US" sz="2000" dirty="0" smtClean="0">
                <a:latin typeface="Calibri" pitchFamily="34" charset="0"/>
              </a:rPr>
              <a:t>and 260nm</a:t>
            </a:r>
            <a:r>
              <a:rPr lang="en-US" sz="2000" dirty="0">
                <a:latin typeface="Calibri" pitchFamily="34" charset="0"/>
              </a:rPr>
              <a:t>. </a:t>
            </a:r>
            <a:endParaRPr lang="en-US" sz="2000" dirty="0" smtClean="0">
              <a:latin typeface="Calibri" pitchFamily="34" charset="0"/>
            </a:endParaRPr>
          </a:p>
          <a:p>
            <a:pPr algn="l"/>
            <a:endParaRPr lang="en-US" sz="2000" dirty="0" smtClean="0">
              <a:latin typeface="Calibri" pitchFamily="34" charset="0"/>
            </a:endParaRPr>
          </a:p>
          <a:p>
            <a:pPr algn="l" rtl="0"/>
            <a:r>
              <a:rPr lang="en-US" sz="2000" dirty="0" smtClean="0">
                <a:latin typeface="Calibri" pitchFamily="34" charset="0"/>
              </a:rPr>
              <a:t>-Tyrosine </a:t>
            </a:r>
            <a:r>
              <a:rPr lang="en-US" sz="2000" dirty="0">
                <a:latin typeface="Calibri" pitchFamily="34" charset="0"/>
              </a:rPr>
              <a:t>and tryptophan residues in a protein absorb in the ultraviolet at 280nm. </a:t>
            </a:r>
            <a:r>
              <a:rPr lang="en-US" sz="2000" dirty="0" smtClean="0">
                <a:latin typeface="Calibri" pitchFamily="34" charset="0"/>
              </a:rPr>
              <a:t>Since </a:t>
            </a:r>
            <a:r>
              <a:rPr lang="en-US" sz="2000" dirty="0">
                <a:latin typeface="Calibri" pitchFamily="34" charset="0"/>
              </a:rPr>
              <a:t>the amounts of these residues vary greatly from protein to protein, the method is best used </a:t>
            </a:r>
            <a:r>
              <a:rPr lang="en-US" sz="2000" dirty="0" smtClean="0">
                <a:latin typeface="Calibri" pitchFamily="34" charset="0"/>
              </a:rPr>
              <a:t>only </a:t>
            </a:r>
            <a:r>
              <a:rPr lang="en-GB" sz="2000" dirty="0" smtClean="0">
                <a:latin typeface="Calibri" pitchFamily="34" charset="0"/>
              </a:rPr>
              <a:t>for </a:t>
            </a:r>
            <a:r>
              <a:rPr lang="en-GB" sz="2000" dirty="0" err="1">
                <a:latin typeface="Calibri" pitchFamily="34" charset="0"/>
              </a:rPr>
              <a:t>semiquantitative</a:t>
            </a:r>
            <a:r>
              <a:rPr lang="en-GB" sz="2000" dirty="0">
                <a:latin typeface="Calibri" pitchFamily="34" charset="0"/>
              </a:rPr>
              <a:t> analysis of protein </a:t>
            </a:r>
            <a:r>
              <a:rPr lang="en-GB" sz="2000" dirty="0" smtClean="0">
                <a:latin typeface="Calibri" pitchFamily="34" charset="0"/>
              </a:rPr>
              <a:t>samples.</a:t>
            </a:r>
          </a:p>
          <a:p>
            <a:pPr algn="l" rtl="0"/>
            <a:endParaRPr lang="en-GB" sz="2000" dirty="0">
              <a:latin typeface="Calibri" pitchFamily="34" charset="0"/>
            </a:endParaRPr>
          </a:p>
          <a:p>
            <a:pPr algn="l"/>
            <a:r>
              <a:rPr lang="en-US" sz="2000" dirty="0" smtClean="0">
                <a:latin typeface="Calibri" pitchFamily="34" charset="0"/>
              </a:rPr>
              <a:t>-Nucleic </a:t>
            </a:r>
            <a:r>
              <a:rPr lang="en-US" sz="2000" dirty="0">
                <a:latin typeface="Calibri" pitchFamily="34" charset="0"/>
              </a:rPr>
              <a:t>acids which contaminate samples interfere with this method. This problem is </a:t>
            </a:r>
            <a:r>
              <a:rPr lang="en-US" sz="2000" dirty="0" smtClean="0">
                <a:latin typeface="Calibri" pitchFamily="34" charset="0"/>
              </a:rPr>
              <a:t>overcome by </a:t>
            </a:r>
            <a:r>
              <a:rPr lang="en-US" sz="2000" dirty="0">
                <a:latin typeface="Calibri" pitchFamily="34" charset="0"/>
              </a:rPr>
              <a:t>the fact that nucleic acids absorb more strongly at 260nm than at 280nm, while the reverse </a:t>
            </a:r>
            <a:r>
              <a:rPr lang="en-US" sz="2000" dirty="0" smtClean="0">
                <a:latin typeface="Calibri" pitchFamily="34" charset="0"/>
              </a:rPr>
              <a:t>is </a:t>
            </a:r>
            <a:r>
              <a:rPr lang="en-GB" sz="2000" dirty="0" smtClean="0">
                <a:latin typeface="Calibri" pitchFamily="34" charset="0"/>
              </a:rPr>
              <a:t>true </a:t>
            </a:r>
            <a:r>
              <a:rPr lang="en-GB" sz="2000" dirty="0">
                <a:latin typeface="Calibri" pitchFamily="34" charset="0"/>
              </a:rPr>
              <a:t>for proteins.</a:t>
            </a:r>
            <a:endParaRPr lang="en-US" sz="2000" b="1" dirty="0" smtClean="0">
              <a:latin typeface="Calibri" pitchFamily="34" charset="0"/>
            </a:endParaRPr>
          </a:p>
          <a:p>
            <a:pPr algn="l" rtl="0"/>
            <a:endParaRPr lang="ar-SA" sz="2000" dirty="0">
              <a:latin typeface="Calibri" pitchFamily="34" charset="0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حضري">
  <a:themeElements>
    <a:clrScheme name="واجهة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حضري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حضري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1380</TotalTime>
  <Words>678</Words>
  <Application>Microsoft Office PowerPoint</Application>
  <PresentationFormat>عرض على الشاشة (3:4)‏</PresentationFormat>
  <Paragraphs>102</Paragraphs>
  <Slides>12</Slides>
  <Notes>0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12</vt:i4>
      </vt:variant>
    </vt:vector>
  </HeadingPairs>
  <TitlesOfParts>
    <vt:vector size="13" baseType="lpstr">
      <vt:lpstr>حضري</vt:lpstr>
      <vt:lpstr>Spectrophotometric methods for  determination of proteins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Spectrophotometric methods for  determination of proteins</dc:title>
  <dc:creator>KaDeY</dc:creator>
  <cp:lastModifiedBy>لينة</cp:lastModifiedBy>
  <cp:revision>68</cp:revision>
  <dcterms:created xsi:type="dcterms:W3CDTF">2013-01-23T20:14:27Z</dcterms:created>
  <dcterms:modified xsi:type="dcterms:W3CDTF">2013-09-16T08:30:13Z</dcterms:modified>
</cp:coreProperties>
</file>