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3" r:id="rId4"/>
    <p:sldId id="270" r:id="rId5"/>
    <p:sldId id="276" r:id="rId6"/>
    <p:sldId id="274" r:id="rId7"/>
    <p:sldId id="277" r:id="rId8"/>
    <p:sldId id="278" r:id="rId9"/>
    <p:sldId id="275" r:id="rId10"/>
    <p:sldId id="292" r:id="rId11"/>
    <p:sldId id="279" r:id="rId12"/>
    <p:sldId id="291" r:id="rId13"/>
    <p:sldId id="280" r:id="rId14"/>
    <p:sldId id="286" r:id="rId15"/>
    <p:sldId id="281" r:id="rId16"/>
    <p:sldId id="290" r:id="rId17"/>
    <p:sldId id="282" r:id="rId18"/>
    <p:sldId id="287" r:id="rId19"/>
    <p:sldId id="283" r:id="rId20"/>
    <p:sldId id="288" r:id="rId21"/>
    <p:sldId id="284" r:id="rId22"/>
    <p:sldId id="289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 cap="sq">
          <a:solidFill>
            <a:schemeClr val="accent2"/>
          </a:solidFill>
        </a:ln>
      </dgm:spPr>
      <dgm:t>
        <a:bodyPr/>
        <a:lstStyle/>
        <a:p>
          <a:r>
            <a:rPr lang="ar-AE" sz="2800" b="1" baseline="0" dirty="0" smtClean="0">
              <a:solidFill>
                <a:schemeClr val="accent3"/>
              </a:solidFill>
            </a:rPr>
            <a:t>سيتوبلازما </a:t>
          </a:r>
          <a:endParaRPr lang="en-GB" sz="2800" b="1" baseline="0" dirty="0">
            <a:solidFill>
              <a:schemeClr val="accent3"/>
            </a:solidFill>
          </a:endParaRPr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8520C90F-7F6A-448A-9E3B-724AF7AF8DC7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1800" baseline="0" dirty="0" smtClean="0">
              <a:solidFill>
                <a:schemeClr val="tx1"/>
              </a:solidFill>
            </a:rPr>
            <a:t>الشبكة الإندوبلازمية </a:t>
          </a:r>
          <a:endParaRPr lang="en-GB" sz="1800" baseline="0" dirty="0">
            <a:solidFill>
              <a:schemeClr val="tx1"/>
            </a:solidFill>
          </a:endParaRPr>
        </a:p>
      </dgm:t>
    </dgm:pt>
    <dgm:pt modelId="{A05D6DD3-6D88-49B4-8B30-966E3CCE9B24}" type="parTrans" cxnId="{90DDF168-C263-4604-921A-D5C74CAB2636}">
      <dgm:prSet/>
      <dgm:spPr/>
      <dgm:t>
        <a:bodyPr/>
        <a:lstStyle/>
        <a:p>
          <a:endParaRPr lang="en-GB"/>
        </a:p>
      </dgm:t>
    </dgm:pt>
    <dgm:pt modelId="{EC9B629C-F9A9-4101-9BCB-9A54AC5D1CCF}" type="sibTrans" cxnId="{90DDF168-C263-4604-921A-D5C74CAB2636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200" baseline="0" dirty="0" smtClean="0">
              <a:solidFill>
                <a:schemeClr val="tx1"/>
              </a:solidFill>
            </a:rPr>
            <a:t>أجسام جولجي </a:t>
          </a:r>
          <a:endParaRPr lang="en-GB" sz="2200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/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A01B9C2C-C41B-49AB-856D-3F81F28EB7EA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000" baseline="0" dirty="0" smtClean="0">
              <a:solidFill>
                <a:schemeClr val="tx1"/>
              </a:solidFill>
            </a:rPr>
            <a:t>ميتوكندريا </a:t>
          </a:r>
          <a:endParaRPr lang="en-GB" sz="2000" baseline="0" dirty="0">
            <a:solidFill>
              <a:schemeClr val="tx1"/>
            </a:solidFill>
          </a:endParaRPr>
        </a:p>
      </dgm:t>
    </dgm:pt>
    <dgm:pt modelId="{F24D3B40-C09C-4721-8999-4C108B8663C3}" type="parTrans" cxnId="{7AC8038F-FE29-4D11-80D8-F9ED24EAAFF5}">
      <dgm:prSet/>
      <dgm:spPr/>
      <dgm:t>
        <a:bodyPr/>
        <a:lstStyle/>
        <a:p>
          <a:endParaRPr lang="en-GB"/>
        </a:p>
      </dgm:t>
    </dgm:pt>
    <dgm:pt modelId="{CDE84C32-1DF2-4D2C-A834-8D2DCB3E489D}" type="sibTrans" cxnId="{7AC8038F-FE29-4D11-80D8-F9ED24EAAFF5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الريبوسومات </a:t>
          </a:r>
          <a:endParaRPr lang="en-GB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/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D3C19D30-34C5-4AEB-93A7-8CB118E77AE5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الليسوسومات </a:t>
          </a:r>
          <a:endParaRPr lang="en-GB" baseline="0" dirty="0">
            <a:solidFill>
              <a:schemeClr val="tx1"/>
            </a:solidFill>
          </a:endParaRPr>
        </a:p>
      </dgm:t>
    </dgm:pt>
    <dgm:pt modelId="{0B583C21-1438-4EEF-9496-96D2EF6824D8}" type="parTrans" cxnId="{EBFDDEFF-9309-4047-8FF9-92277A88EE7A}">
      <dgm:prSet/>
      <dgm:spPr/>
      <dgm:t>
        <a:bodyPr/>
        <a:lstStyle/>
        <a:p>
          <a:endParaRPr lang="en-GB"/>
        </a:p>
      </dgm:t>
    </dgm:pt>
    <dgm:pt modelId="{953A86DC-1D60-43DC-B35A-1C02E73159D0}" type="sibTrans" cxnId="{EBFDDEFF-9309-4047-8FF9-92277A88EE7A}">
      <dgm:prSet/>
      <dgm:spPr/>
      <dgm:t>
        <a:bodyPr/>
        <a:lstStyle/>
        <a:p>
          <a:endParaRPr lang="en-GB"/>
        </a:p>
      </dgm:t>
    </dgm:pt>
    <dgm:pt modelId="{7C9E274F-02B6-4BA0-B404-CEDBE62A03DD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السنتريولات </a:t>
          </a:r>
        </a:p>
        <a:p>
          <a:r>
            <a:rPr lang="ar-AE" baseline="0" dirty="0" smtClean="0">
              <a:solidFill>
                <a:schemeClr val="tx1"/>
              </a:solidFill>
            </a:rPr>
            <a:t>(الأجسام المركزية )</a:t>
          </a:r>
          <a:endParaRPr lang="en-GB" baseline="0" dirty="0">
            <a:solidFill>
              <a:schemeClr val="tx1"/>
            </a:solidFill>
          </a:endParaRPr>
        </a:p>
      </dgm:t>
    </dgm:pt>
    <dgm:pt modelId="{10FC29E8-DD9D-4330-83FC-1EF5351549B6}" type="parTrans" cxnId="{230B0BC1-C291-4ED1-8C1D-8E2E73A4F17F}">
      <dgm:prSet/>
      <dgm:spPr/>
      <dgm:t>
        <a:bodyPr/>
        <a:lstStyle/>
        <a:p>
          <a:endParaRPr lang="en-GB"/>
        </a:p>
      </dgm:t>
    </dgm:pt>
    <dgm:pt modelId="{79F89DC0-E8C9-4618-BA03-D3C75EC4E549}" type="sibTrans" cxnId="{230B0BC1-C291-4ED1-8C1D-8E2E73A4F17F}">
      <dgm:prSet/>
      <dgm:spPr/>
      <dgm:t>
        <a:bodyPr/>
        <a:lstStyle/>
        <a:p>
          <a:endParaRPr lang="en-GB"/>
        </a:p>
      </dgm:t>
    </dgm:pt>
    <dgm:pt modelId="{7B8D04C1-AF59-4EF3-8601-5565F78FB4DB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البلاستيدات </a:t>
          </a:r>
          <a:endParaRPr lang="en-GB" baseline="0" dirty="0">
            <a:solidFill>
              <a:schemeClr val="tx1"/>
            </a:solidFill>
          </a:endParaRPr>
        </a:p>
      </dgm:t>
    </dgm:pt>
    <dgm:pt modelId="{556E003B-D9CE-4EF0-AD08-3F66BDE594EA}" type="parTrans" cxnId="{691B730A-195A-4DA2-A0C8-C78DA548AA97}">
      <dgm:prSet/>
      <dgm:spPr/>
      <dgm:t>
        <a:bodyPr/>
        <a:lstStyle/>
        <a:p>
          <a:endParaRPr lang="en-GB"/>
        </a:p>
      </dgm:t>
    </dgm:pt>
    <dgm:pt modelId="{643844E4-43A4-4A76-8050-EB78B66AD66A}" type="sibTrans" cxnId="{691B730A-195A-4DA2-A0C8-C78DA548AA97}">
      <dgm:prSet/>
      <dgm:spPr/>
      <dgm:t>
        <a:bodyPr/>
        <a:lstStyle/>
        <a:p>
          <a:endParaRPr lang="en-GB"/>
        </a:p>
      </dgm:t>
    </dgm:pt>
    <dgm:pt modelId="{9FA36FB4-E8FC-4BDE-8FD0-255683E9AFEE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الفجوات الخلوية </a:t>
          </a:r>
          <a:endParaRPr lang="en-GB" baseline="0" dirty="0">
            <a:solidFill>
              <a:schemeClr val="tx1"/>
            </a:solidFill>
          </a:endParaRPr>
        </a:p>
      </dgm:t>
    </dgm:pt>
    <dgm:pt modelId="{BB8F189E-5072-4781-AE1B-A1ABF710E944}" type="parTrans" cxnId="{D003A093-3545-49E9-941D-BFFAC58CCF1C}">
      <dgm:prSet/>
      <dgm:spPr/>
      <dgm:t>
        <a:bodyPr/>
        <a:lstStyle/>
        <a:p>
          <a:endParaRPr lang="en-GB"/>
        </a:p>
      </dgm:t>
    </dgm:pt>
    <dgm:pt modelId="{40BFAD17-F07E-47E8-81FB-A6CCA4D2AC8E}" type="sibTrans" cxnId="{D003A093-3545-49E9-941D-BFFAC58CCF1C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140877" custScaleY="127239"/>
      <dgm:spPr/>
      <dgm:t>
        <a:bodyPr/>
        <a:lstStyle/>
        <a:p>
          <a:endParaRPr lang="en-GB"/>
        </a:p>
      </dgm:t>
    </dgm:pt>
    <dgm:pt modelId="{4C46F56B-3423-4C3A-A5EE-13AA256DCE82}" type="pres">
      <dgm:prSet presAssocID="{A05D6DD3-6D88-49B4-8B30-966E3CCE9B24}" presName="Name9" presStyleLbl="parChTrans1D2" presStyleIdx="0" presStyleCnt="8"/>
      <dgm:spPr/>
      <dgm:t>
        <a:bodyPr/>
        <a:lstStyle/>
        <a:p>
          <a:endParaRPr lang="en-GB"/>
        </a:p>
      </dgm:t>
    </dgm:pt>
    <dgm:pt modelId="{8AE59F57-1583-4BE9-A4C5-F26B673282F8}" type="pres">
      <dgm:prSet presAssocID="{A05D6DD3-6D88-49B4-8B30-966E3CCE9B24}" presName="connTx" presStyleLbl="parChTrans1D2" presStyleIdx="0" presStyleCnt="8"/>
      <dgm:spPr/>
      <dgm:t>
        <a:bodyPr/>
        <a:lstStyle/>
        <a:p>
          <a:endParaRPr lang="en-GB"/>
        </a:p>
      </dgm:t>
    </dgm:pt>
    <dgm:pt modelId="{7936A2DA-F7C4-4E0C-82B6-8AA07D4EDC2A}" type="pres">
      <dgm:prSet presAssocID="{8520C90F-7F6A-448A-9E3B-724AF7AF8DC7}" presName="node" presStyleLbl="node1" presStyleIdx="0" presStyleCnt="8" custScaleX="1252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1" presStyleCnt="8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1" presStyleCnt="8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8EDA0C-03F8-4357-BD00-4BCC1E294B49}" type="pres">
      <dgm:prSet presAssocID="{F24D3B40-C09C-4721-8999-4C108B8663C3}" presName="Name9" presStyleLbl="parChTrans1D2" presStyleIdx="2" presStyleCnt="8"/>
      <dgm:spPr/>
      <dgm:t>
        <a:bodyPr/>
        <a:lstStyle/>
        <a:p>
          <a:endParaRPr lang="en-GB"/>
        </a:p>
      </dgm:t>
    </dgm:pt>
    <dgm:pt modelId="{327CD24F-A30F-4957-B29C-08B2CB823191}" type="pres">
      <dgm:prSet presAssocID="{F24D3B40-C09C-4721-8999-4C108B8663C3}" presName="connTx" presStyleLbl="parChTrans1D2" presStyleIdx="2" presStyleCnt="8"/>
      <dgm:spPr/>
      <dgm:t>
        <a:bodyPr/>
        <a:lstStyle/>
        <a:p>
          <a:endParaRPr lang="en-GB"/>
        </a:p>
      </dgm:t>
    </dgm:pt>
    <dgm:pt modelId="{B3B83F3B-041A-41F8-9798-31532C43C6BA}" type="pres">
      <dgm:prSet presAssocID="{A01B9C2C-C41B-49AB-856D-3F81F28EB7E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3" presStyleCnt="8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3" presStyleCnt="8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FFCD84-B6BA-41A4-B04B-32FD34CF37A5}" type="pres">
      <dgm:prSet presAssocID="{0B583C21-1438-4EEF-9496-96D2EF6824D8}" presName="Name9" presStyleLbl="parChTrans1D2" presStyleIdx="4" presStyleCnt="8"/>
      <dgm:spPr/>
      <dgm:t>
        <a:bodyPr/>
        <a:lstStyle/>
        <a:p>
          <a:endParaRPr lang="en-GB"/>
        </a:p>
      </dgm:t>
    </dgm:pt>
    <dgm:pt modelId="{AB0E5A36-F807-483E-933D-CF00E0ECA24A}" type="pres">
      <dgm:prSet presAssocID="{0B583C21-1438-4EEF-9496-96D2EF6824D8}" presName="connTx" presStyleLbl="parChTrans1D2" presStyleIdx="4" presStyleCnt="8"/>
      <dgm:spPr/>
      <dgm:t>
        <a:bodyPr/>
        <a:lstStyle/>
        <a:p>
          <a:endParaRPr lang="en-GB"/>
        </a:p>
      </dgm:t>
    </dgm:pt>
    <dgm:pt modelId="{8FA9A8A6-6D18-41C3-AA09-CA95A60F12DE}" type="pres">
      <dgm:prSet presAssocID="{D3C19D30-34C5-4AEB-93A7-8CB118E77AE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F54A5F-0FB8-42FC-B1BE-5792C84B936B}" type="pres">
      <dgm:prSet presAssocID="{10FC29E8-DD9D-4330-83FC-1EF5351549B6}" presName="Name9" presStyleLbl="parChTrans1D2" presStyleIdx="5" presStyleCnt="8"/>
      <dgm:spPr/>
      <dgm:t>
        <a:bodyPr/>
        <a:lstStyle/>
        <a:p>
          <a:endParaRPr lang="en-GB"/>
        </a:p>
      </dgm:t>
    </dgm:pt>
    <dgm:pt modelId="{58F42F1B-C213-4F52-AD55-1AE785DDCFD6}" type="pres">
      <dgm:prSet presAssocID="{10FC29E8-DD9D-4330-83FC-1EF5351549B6}" presName="connTx" presStyleLbl="parChTrans1D2" presStyleIdx="5" presStyleCnt="8"/>
      <dgm:spPr/>
      <dgm:t>
        <a:bodyPr/>
        <a:lstStyle/>
        <a:p>
          <a:endParaRPr lang="en-GB"/>
        </a:p>
      </dgm:t>
    </dgm:pt>
    <dgm:pt modelId="{17CC8B90-E650-44C1-A82F-83BEF60298FE}" type="pres">
      <dgm:prSet presAssocID="{7C9E274F-02B6-4BA0-B404-CEDBE62A03D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B4338C-C664-4F30-802B-BDFC1ACF58F3}" type="pres">
      <dgm:prSet presAssocID="{556E003B-D9CE-4EF0-AD08-3F66BDE594EA}" presName="Name9" presStyleLbl="parChTrans1D2" presStyleIdx="6" presStyleCnt="8"/>
      <dgm:spPr/>
      <dgm:t>
        <a:bodyPr/>
        <a:lstStyle/>
        <a:p>
          <a:endParaRPr lang="en-GB"/>
        </a:p>
      </dgm:t>
    </dgm:pt>
    <dgm:pt modelId="{75AC5C52-308D-4C17-A906-FB87D2E2821F}" type="pres">
      <dgm:prSet presAssocID="{556E003B-D9CE-4EF0-AD08-3F66BDE594EA}" presName="connTx" presStyleLbl="parChTrans1D2" presStyleIdx="6" presStyleCnt="8"/>
      <dgm:spPr/>
      <dgm:t>
        <a:bodyPr/>
        <a:lstStyle/>
        <a:p>
          <a:endParaRPr lang="en-GB"/>
        </a:p>
      </dgm:t>
    </dgm:pt>
    <dgm:pt modelId="{02517FD9-51D0-4326-85D9-498A7917A278}" type="pres">
      <dgm:prSet presAssocID="{7B8D04C1-AF59-4EF3-8601-5565F78FB4D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C902C0-AE4C-4C45-873E-4A1C6822E001}" type="pres">
      <dgm:prSet presAssocID="{BB8F189E-5072-4781-AE1B-A1ABF710E944}" presName="Name9" presStyleLbl="parChTrans1D2" presStyleIdx="7" presStyleCnt="8"/>
      <dgm:spPr/>
      <dgm:t>
        <a:bodyPr/>
        <a:lstStyle/>
        <a:p>
          <a:endParaRPr lang="en-GB"/>
        </a:p>
      </dgm:t>
    </dgm:pt>
    <dgm:pt modelId="{AE748388-E5D0-4F82-82A7-939F6D595F79}" type="pres">
      <dgm:prSet presAssocID="{BB8F189E-5072-4781-AE1B-A1ABF710E944}" presName="connTx" presStyleLbl="parChTrans1D2" presStyleIdx="7" presStyleCnt="8"/>
      <dgm:spPr/>
      <dgm:t>
        <a:bodyPr/>
        <a:lstStyle/>
        <a:p>
          <a:endParaRPr lang="en-GB"/>
        </a:p>
      </dgm:t>
    </dgm:pt>
    <dgm:pt modelId="{FDE367A8-E94B-4F95-AFE2-8753992EDA60}" type="pres">
      <dgm:prSet presAssocID="{9FA36FB4-E8FC-4BDE-8FD0-255683E9AFE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003A093-3545-49E9-941D-BFFAC58CCF1C}" srcId="{D2A1F827-AC1B-46C5-9C64-685B3416A299}" destId="{9FA36FB4-E8FC-4BDE-8FD0-255683E9AFEE}" srcOrd="7" destOrd="0" parTransId="{BB8F189E-5072-4781-AE1B-A1ABF710E944}" sibTransId="{40BFAD17-F07E-47E8-81FB-A6CCA4D2AC8E}"/>
    <dgm:cxn modelId="{81F6AF13-5A43-47BC-9FC8-263E776AF947}" type="presOf" srcId="{0B583C21-1438-4EEF-9496-96D2EF6824D8}" destId="{AB0E5A36-F807-483E-933D-CF00E0ECA24A}" srcOrd="1" destOrd="0" presId="urn:microsoft.com/office/officeart/2005/8/layout/radial1"/>
    <dgm:cxn modelId="{ABD829F4-597E-4FFF-B49A-47D7BA50BEC2}" type="presOf" srcId="{A05D6DD3-6D88-49B4-8B30-966E3CCE9B24}" destId="{8AE59F57-1583-4BE9-A4C5-F26B673282F8}" srcOrd="1" destOrd="0" presId="urn:microsoft.com/office/officeart/2005/8/layout/radial1"/>
    <dgm:cxn modelId="{33DB0A98-B8ED-4729-98C1-14B40370DA9F}" type="presOf" srcId="{D2A1F827-AC1B-46C5-9C64-685B3416A299}" destId="{E7D59F75-0BC9-4BA1-A140-94A3C3034A14}" srcOrd="0" destOrd="0" presId="urn:microsoft.com/office/officeart/2005/8/layout/radial1"/>
    <dgm:cxn modelId="{E1CF27D2-CED8-40AC-B2B5-EFE05E2E53F2}" srcId="{D2A1F827-AC1B-46C5-9C64-685B3416A299}" destId="{7BEA10C3-74E5-44A7-8077-B8B1525E7168}" srcOrd="3" destOrd="0" parTransId="{8EA0F6E3-6976-44B7-8CA1-B4DD04EB0DBC}" sibTransId="{FB1BA3E8-7345-4525-AA24-DB983E1F2069}"/>
    <dgm:cxn modelId="{957047BE-A81C-4514-9FB3-C83CEB00A577}" type="presOf" srcId="{ABC8B5B6-0CA6-4951-972F-2561713D8672}" destId="{3D930654-28ED-49D9-97C3-B692C28F0BB5}" srcOrd="0" destOrd="0" presId="urn:microsoft.com/office/officeart/2005/8/layout/radial1"/>
    <dgm:cxn modelId="{3538FA07-8946-460F-9B6D-0546E83B2A22}" type="presOf" srcId="{C6E5A867-2115-4D71-89DF-FEAB7EA6D7FB}" destId="{EACA2063-63DD-43DA-8D2B-8EB6A1371844}" srcOrd="1" destOrd="0" presId="urn:microsoft.com/office/officeart/2005/8/layout/radial1"/>
    <dgm:cxn modelId="{DAF15ED7-56F4-42F6-A2CE-8453D51E3486}" type="presOf" srcId="{556E003B-D9CE-4EF0-AD08-3F66BDE594EA}" destId="{67B4338C-C664-4F30-802B-BDFC1ACF58F3}" srcOrd="0" destOrd="0" presId="urn:microsoft.com/office/officeart/2005/8/layout/radial1"/>
    <dgm:cxn modelId="{5CA93849-5EC6-41A5-8553-5826078CB2B1}" type="presOf" srcId="{7B8D04C1-AF59-4EF3-8601-5565F78FB4DB}" destId="{02517FD9-51D0-4326-85D9-498A7917A278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C1F0B086-9DE6-4519-8BA8-56AAAE07E73A}" srcId="{D2A1F827-AC1B-46C5-9C64-685B3416A299}" destId="{ABC8B5B6-0CA6-4951-972F-2561713D8672}" srcOrd="1" destOrd="0" parTransId="{C6E5A867-2115-4D71-89DF-FEAB7EA6D7FB}" sibTransId="{B993E164-BB50-4731-BA68-9B2EF77CA86C}"/>
    <dgm:cxn modelId="{44EF16F1-745A-44DD-B520-04DF204F1F7D}" type="presOf" srcId="{10FC29E8-DD9D-4330-83FC-1EF5351549B6}" destId="{DEF54A5F-0FB8-42FC-B1BE-5792C84B936B}" srcOrd="0" destOrd="0" presId="urn:microsoft.com/office/officeart/2005/8/layout/radial1"/>
    <dgm:cxn modelId="{2DEE1B55-C4DB-445F-98A0-4A60120EA85E}" type="presOf" srcId="{D3C19D30-34C5-4AEB-93A7-8CB118E77AE5}" destId="{8FA9A8A6-6D18-41C3-AA09-CA95A60F12DE}" srcOrd="0" destOrd="0" presId="urn:microsoft.com/office/officeart/2005/8/layout/radial1"/>
    <dgm:cxn modelId="{1723129D-AC34-40D1-83CB-A69C4CEE70C6}" type="presOf" srcId="{9FA36FB4-E8FC-4BDE-8FD0-255683E9AFEE}" destId="{FDE367A8-E94B-4F95-AFE2-8753992EDA60}" srcOrd="0" destOrd="0" presId="urn:microsoft.com/office/officeart/2005/8/layout/radial1"/>
    <dgm:cxn modelId="{90DDF168-C263-4604-921A-D5C74CAB2636}" srcId="{D2A1F827-AC1B-46C5-9C64-685B3416A299}" destId="{8520C90F-7F6A-448A-9E3B-724AF7AF8DC7}" srcOrd="0" destOrd="0" parTransId="{A05D6DD3-6D88-49B4-8B30-966E3CCE9B24}" sibTransId="{EC9B629C-F9A9-4101-9BCB-9A54AC5D1CCF}"/>
    <dgm:cxn modelId="{3C558F55-395A-4B16-B6A8-D89A20F858A6}" type="presOf" srcId="{F24D3B40-C09C-4721-8999-4C108B8663C3}" destId="{327CD24F-A30F-4957-B29C-08B2CB823191}" srcOrd="1" destOrd="0" presId="urn:microsoft.com/office/officeart/2005/8/layout/radial1"/>
    <dgm:cxn modelId="{ED6214B5-0288-4893-822C-EA46A8D3D986}" type="presOf" srcId="{7C9E274F-02B6-4BA0-B404-CEDBE62A03DD}" destId="{17CC8B90-E650-44C1-A82F-83BEF60298FE}" srcOrd="0" destOrd="0" presId="urn:microsoft.com/office/officeart/2005/8/layout/radial1"/>
    <dgm:cxn modelId="{4FA5B4CE-3215-4490-A991-F73A5D8E3117}" type="presOf" srcId="{10FC29E8-DD9D-4330-83FC-1EF5351549B6}" destId="{58F42F1B-C213-4F52-AD55-1AE785DDCFD6}" srcOrd="1" destOrd="0" presId="urn:microsoft.com/office/officeart/2005/8/layout/radial1"/>
    <dgm:cxn modelId="{230B0BC1-C291-4ED1-8C1D-8E2E73A4F17F}" srcId="{D2A1F827-AC1B-46C5-9C64-685B3416A299}" destId="{7C9E274F-02B6-4BA0-B404-CEDBE62A03DD}" srcOrd="5" destOrd="0" parTransId="{10FC29E8-DD9D-4330-83FC-1EF5351549B6}" sibTransId="{79F89DC0-E8C9-4618-BA03-D3C75EC4E549}"/>
    <dgm:cxn modelId="{EA8E9B1E-308A-4235-AB1F-66F234361BB9}" type="presOf" srcId="{C6E5A867-2115-4D71-89DF-FEAB7EA6D7FB}" destId="{B52EFC7C-C3F0-41DA-B855-092B0CB95224}" srcOrd="0" destOrd="0" presId="urn:microsoft.com/office/officeart/2005/8/layout/radial1"/>
    <dgm:cxn modelId="{D94F7280-DE92-4E75-BA76-17713CA1E105}" type="presOf" srcId="{A05D6DD3-6D88-49B4-8B30-966E3CCE9B24}" destId="{4C46F56B-3423-4C3A-A5EE-13AA256DCE82}" srcOrd="0" destOrd="0" presId="urn:microsoft.com/office/officeart/2005/8/layout/radial1"/>
    <dgm:cxn modelId="{6DDF5DC0-E2EA-4798-B1D8-1A098503750A}" type="presOf" srcId="{F24D3B40-C09C-4721-8999-4C108B8663C3}" destId="{0F8EDA0C-03F8-4357-BD00-4BCC1E294B49}" srcOrd="0" destOrd="0" presId="urn:microsoft.com/office/officeart/2005/8/layout/radial1"/>
    <dgm:cxn modelId="{54471B70-C423-414B-B6E2-5CFA319B88D3}" type="presOf" srcId="{8520C90F-7F6A-448A-9E3B-724AF7AF8DC7}" destId="{7936A2DA-F7C4-4E0C-82B6-8AA07D4EDC2A}" srcOrd="0" destOrd="0" presId="urn:microsoft.com/office/officeart/2005/8/layout/radial1"/>
    <dgm:cxn modelId="{6879EF7C-AD21-4E37-8F86-134066F6FB54}" type="presOf" srcId="{8EA0F6E3-6976-44B7-8CA1-B4DD04EB0DBC}" destId="{A6E4E51E-C311-403D-AA69-983CA4F3A28D}" srcOrd="0" destOrd="0" presId="urn:microsoft.com/office/officeart/2005/8/layout/radial1"/>
    <dgm:cxn modelId="{03A2C2C9-D832-4C28-8781-B4509391A1D9}" type="presOf" srcId="{BB8F189E-5072-4781-AE1B-A1ABF710E944}" destId="{71C902C0-AE4C-4C45-873E-4A1C6822E001}" srcOrd="0" destOrd="0" presId="urn:microsoft.com/office/officeart/2005/8/layout/radial1"/>
    <dgm:cxn modelId="{DA28DEAF-35BC-488A-8B5C-8E8BF238F51A}" type="presOf" srcId="{A01B9C2C-C41B-49AB-856D-3F81F28EB7EA}" destId="{B3B83F3B-041A-41F8-9798-31532C43C6BA}" srcOrd="0" destOrd="0" presId="urn:microsoft.com/office/officeart/2005/8/layout/radial1"/>
    <dgm:cxn modelId="{EBFDDEFF-9309-4047-8FF9-92277A88EE7A}" srcId="{D2A1F827-AC1B-46C5-9C64-685B3416A299}" destId="{D3C19D30-34C5-4AEB-93A7-8CB118E77AE5}" srcOrd="4" destOrd="0" parTransId="{0B583C21-1438-4EEF-9496-96D2EF6824D8}" sibTransId="{953A86DC-1D60-43DC-B35A-1C02E73159D0}"/>
    <dgm:cxn modelId="{691B730A-195A-4DA2-A0C8-C78DA548AA97}" srcId="{D2A1F827-AC1B-46C5-9C64-685B3416A299}" destId="{7B8D04C1-AF59-4EF3-8601-5565F78FB4DB}" srcOrd="6" destOrd="0" parTransId="{556E003B-D9CE-4EF0-AD08-3F66BDE594EA}" sibTransId="{643844E4-43A4-4A76-8050-EB78B66AD66A}"/>
    <dgm:cxn modelId="{B8F7D89A-5408-4C23-B40A-A06F18E3349E}" type="presOf" srcId="{922C1337-1EC6-4CEB-8F74-B97E55A06115}" destId="{06E37BE7-991E-4FE6-A1B0-75C85F095A5C}" srcOrd="0" destOrd="0" presId="urn:microsoft.com/office/officeart/2005/8/layout/radial1"/>
    <dgm:cxn modelId="{87725D18-2C45-4EF2-8630-5C1EC1577459}" type="presOf" srcId="{556E003B-D9CE-4EF0-AD08-3F66BDE594EA}" destId="{75AC5C52-308D-4C17-A906-FB87D2E2821F}" srcOrd="1" destOrd="0" presId="urn:microsoft.com/office/officeart/2005/8/layout/radial1"/>
    <dgm:cxn modelId="{9026191C-878D-4967-B7A0-85384720DE9D}" type="presOf" srcId="{8EA0F6E3-6976-44B7-8CA1-B4DD04EB0DBC}" destId="{38086F3A-3A92-4F8E-836F-4E3CCB2B976D}" srcOrd="1" destOrd="0" presId="urn:microsoft.com/office/officeart/2005/8/layout/radial1"/>
    <dgm:cxn modelId="{E1068C43-B0B7-4746-B9F0-E481935C44E8}" type="presOf" srcId="{7BEA10C3-74E5-44A7-8077-B8B1525E7168}" destId="{6AA1C6BF-0369-4B85-A475-78060A350405}" srcOrd="0" destOrd="0" presId="urn:microsoft.com/office/officeart/2005/8/layout/radial1"/>
    <dgm:cxn modelId="{CC1570B1-7DEF-4F15-9F25-4D184985D84E}" type="presOf" srcId="{BB8F189E-5072-4781-AE1B-A1ABF710E944}" destId="{AE748388-E5D0-4F82-82A7-939F6D595F79}" srcOrd="1" destOrd="0" presId="urn:microsoft.com/office/officeart/2005/8/layout/radial1"/>
    <dgm:cxn modelId="{C5D68E43-F539-4AEE-974A-D181DE7CB134}" type="presOf" srcId="{0B583C21-1438-4EEF-9496-96D2EF6824D8}" destId="{A5FFCD84-B6BA-41A4-B04B-32FD34CF37A5}" srcOrd="0" destOrd="0" presId="urn:microsoft.com/office/officeart/2005/8/layout/radial1"/>
    <dgm:cxn modelId="{7AC8038F-FE29-4D11-80D8-F9ED24EAAFF5}" srcId="{D2A1F827-AC1B-46C5-9C64-685B3416A299}" destId="{A01B9C2C-C41B-49AB-856D-3F81F28EB7EA}" srcOrd="2" destOrd="0" parTransId="{F24D3B40-C09C-4721-8999-4C108B8663C3}" sibTransId="{CDE84C32-1DF2-4D2C-A834-8D2DCB3E489D}"/>
    <dgm:cxn modelId="{0838FE0D-C043-4AF1-8EE9-851C0C5B9DB8}" type="presParOf" srcId="{06E37BE7-991E-4FE6-A1B0-75C85F095A5C}" destId="{E7D59F75-0BC9-4BA1-A140-94A3C3034A14}" srcOrd="0" destOrd="0" presId="urn:microsoft.com/office/officeart/2005/8/layout/radial1"/>
    <dgm:cxn modelId="{C3CFDE9C-E794-42A7-ADA9-D1D9E772E4B7}" type="presParOf" srcId="{06E37BE7-991E-4FE6-A1B0-75C85F095A5C}" destId="{4C46F56B-3423-4C3A-A5EE-13AA256DCE82}" srcOrd="1" destOrd="0" presId="urn:microsoft.com/office/officeart/2005/8/layout/radial1"/>
    <dgm:cxn modelId="{A9D4D989-D5B3-484A-8753-02D24436C007}" type="presParOf" srcId="{4C46F56B-3423-4C3A-A5EE-13AA256DCE82}" destId="{8AE59F57-1583-4BE9-A4C5-F26B673282F8}" srcOrd="0" destOrd="0" presId="urn:microsoft.com/office/officeart/2005/8/layout/radial1"/>
    <dgm:cxn modelId="{D8792132-C6BD-4EEA-88F7-0E8479A6D785}" type="presParOf" srcId="{06E37BE7-991E-4FE6-A1B0-75C85F095A5C}" destId="{7936A2DA-F7C4-4E0C-82B6-8AA07D4EDC2A}" srcOrd="2" destOrd="0" presId="urn:microsoft.com/office/officeart/2005/8/layout/radial1"/>
    <dgm:cxn modelId="{628B9BBE-6AFC-44E9-9779-7FC9056399D3}" type="presParOf" srcId="{06E37BE7-991E-4FE6-A1B0-75C85F095A5C}" destId="{B52EFC7C-C3F0-41DA-B855-092B0CB95224}" srcOrd="3" destOrd="0" presId="urn:microsoft.com/office/officeart/2005/8/layout/radial1"/>
    <dgm:cxn modelId="{85D40CFA-922D-4C30-969D-7F5C001486DA}" type="presParOf" srcId="{B52EFC7C-C3F0-41DA-B855-092B0CB95224}" destId="{EACA2063-63DD-43DA-8D2B-8EB6A1371844}" srcOrd="0" destOrd="0" presId="urn:microsoft.com/office/officeart/2005/8/layout/radial1"/>
    <dgm:cxn modelId="{4F9BA983-D127-42D8-857C-2083302FF1E3}" type="presParOf" srcId="{06E37BE7-991E-4FE6-A1B0-75C85F095A5C}" destId="{3D930654-28ED-49D9-97C3-B692C28F0BB5}" srcOrd="4" destOrd="0" presId="urn:microsoft.com/office/officeart/2005/8/layout/radial1"/>
    <dgm:cxn modelId="{606FAF5C-9BB9-4C74-A98D-289F0F737661}" type="presParOf" srcId="{06E37BE7-991E-4FE6-A1B0-75C85F095A5C}" destId="{0F8EDA0C-03F8-4357-BD00-4BCC1E294B49}" srcOrd="5" destOrd="0" presId="urn:microsoft.com/office/officeart/2005/8/layout/radial1"/>
    <dgm:cxn modelId="{096B09D0-EDE6-4A72-B1D1-7CBF18AEBF32}" type="presParOf" srcId="{0F8EDA0C-03F8-4357-BD00-4BCC1E294B49}" destId="{327CD24F-A30F-4957-B29C-08B2CB823191}" srcOrd="0" destOrd="0" presId="urn:microsoft.com/office/officeart/2005/8/layout/radial1"/>
    <dgm:cxn modelId="{0686F11B-0F9F-47A6-8370-BA697AF736A0}" type="presParOf" srcId="{06E37BE7-991E-4FE6-A1B0-75C85F095A5C}" destId="{B3B83F3B-041A-41F8-9798-31532C43C6BA}" srcOrd="6" destOrd="0" presId="urn:microsoft.com/office/officeart/2005/8/layout/radial1"/>
    <dgm:cxn modelId="{41EA398F-BD1D-421B-B316-9F04A62A8F3A}" type="presParOf" srcId="{06E37BE7-991E-4FE6-A1B0-75C85F095A5C}" destId="{A6E4E51E-C311-403D-AA69-983CA4F3A28D}" srcOrd="7" destOrd="0" presId="urn:microsoft.com/office/officeart/2005/8/layout/radial1"/>
    <dgm:cxn modelId="{5364684B-B3C9-47C6-B3F4-326F0AA6C899}" type="presParOf" srcId="{A6E4E51E-C311-403D-AA69-983CA4F3A28D}" destId="{38086F3A-3A92-4F8E-836F-4E3CCB2B976D}" srcOrd="0" destOrd="0" presId="urn:microsoft.com/office/officeart/2005/8/layout/radial1"/>
    <dgm:cxn modelId="{8F4ADA4D-E894-4619-BEFB-92CF17D8C9C5}" type="presParOf" srcId="{06E37BE7-991E-4FE6-A1B0-75C85F095A5C}" destId="{6AA1C6BF-0369-4B85-A475-78060A350405}" srcOrd="8" destOrd="0" presId="urn:microsoft.com/office/officeart/2005/8/layout/radial1"/>
    <dgm:cxn modelId="{2230E580-3FCC-4088-92C2-97ED100BD1B4}" type="presParOf" srcId="{06E37BE7-991E-4FE6-A1B0-75C85F095A5C}" destId="{A5FFCD84-B6BA-41A4-B04B-32FD34CF37A5}" srcOrd="9" destOrd="0" presId="urn:microsoft.com/office/officeart/2005/8/layout/radial1"/>
    <dgm:cxn modelId="{341D8381-975C-40EF-A9C0-94D90AB5C5CA}" type="presParOf" srcId="{A5FFCD84-B6BA-41A4-B04B-32FD34CF37A5}" destId="{AB0E5A36-F807-483E-933D-CF00E0ECA24A}" srcOrd="0" destOrd="0" presId="urn:microsoft.com/office/officeart/2005/8/layout/radial1"/>
    <dgm:cxn modelId="{98DCBC22-756A-441C-9F36-7C3F9E02D957}" type="presParOf" srcId="{06E37BE7-991E-4FE6-A1B0-75C85F095A5C}" destId="{8FA9A8A6-6D18-41C3-AA09-CA95A60F12DE}" srcOrd="10" destOrd="0" presId="urn:microsoft.com/office/officeart/2005/8/layout/radial1"/>
    <dgm:cxn modelId="{5438D350-73E5-4FF4-99C1-27AC02DFF879}" type="presParOf" srcId="{06E37BE7-991E-4FE6-A1B0-75C85F095A5C}" destId="{DEF54A5F-0FB8-42FC-B1BE-5792C84B936B}" srcOrd="11" destOrd="0" presId="urn:microsoft.com/office/officeart/2005/8/layout/radial1"/>
    <dgm:cxn modelId="{665D43D8-3EBA-4428-8CF2-A4E747018AF8}" type="presParOf" srcId="{DEF54A5F-0FB8-42FC-B1BE-5792C84B936B}" destId="{58F42F1B-C213-4F52-AD55-1AE785DDCFD6}" srcOrd="0" destOrd="0" presId="urn:microsoft.com/office/officeart/2005/8/layout/radial1"/>
    <dgm:cxn modelId="{42BE4A9F-1B14-4C21-968C-F45C74E88B3C}" type="presParOf" srcId="{06E37BE7-991E-4FE6-A1B0-75C85F095A5C}" destId="{17CC8B90-E650-44C1-A82F-83BEF60298FE}" srcOrd="12" destOrd="0" presId="urn:microsoft.com/office/officeart/2005/8/layout/radial1"/>
    <dgm:cxn modelId="{D9743476-37AC-4037-A4E0-69949E3EFC7B}" type="presParOf" srcId="{06E37BE7-991E-4FE6-A1B0-75C85F095A5C}" destId="{67B4338C-C664-4F30-802B-BDFC1ACF58F3}" srcOrd="13" destOrd="0" presId="urn:microsoft.com/office/officeart/2005/8/layout/radial1"/>
    <dgm:cxn modelId="{511973D6-D278-4C62-95E2-3BBF76725A3D}" type="presParOf" srcId="{67B4338C-C664-4F30-802B-BDFC1ACF58F3}" destId="{75AC5C52-308D-4C17-A906-FB87D2E2821F}" srcOrd="0" destOrd="0" presId="urn:microsoft.com/office/officeart/2005/8/layout/radial1"/>
    <dgm:cxn modelId="{2996B55B-675B-4C9E-BC40-8E8549826BD2}" type="presParOf" srcId="{06E37BE7-991E-4FE6-A1B0-75C85F095A5C}" destId="{02517FD9-51D0-4326-85D9-498A7917A278}" srcOrd="14" destOrd="0" presId="urn:microsoft.com/office/officeart/2005/8/layout/radial1"/>
    <dgm:cxn modelId="{141BF153-ACDF-49BB-9585-010BA0D9FA56}" type="presParOf" srcId="{06E37BE7-991E-4FE6-A1B0-75C85F095A5C}" destId="{71C902C0-AE4C-4C45-873E-4A1C6822E001}" srcOrd="15" destOrd="0" presId="urn:microsoft.com/office/officeart/2005/8/layout/radial1"/>
    <dgm:cxn modelId="{8D77396F-DF5F-448F-B4A1-6135E6CAAABC}" type="presParOf" srcId="{71C902C0-AE4C-4C45-873E-4A1C6822E001}" destId="{AE748388-E5D0-4F82-82A7-939F6D595F79}" srcOrd="0" destOrd="0" presId="urn:microsoft.com/office/officeart/2005/8/layout/radial1"/>
    <dgm:cxn modelId="{D281A39F-8688-4E48-9FEA-544EE837D752}" type="presParOf" srcId="{06E37BE7-991E-4FE6-A1B0-75C85F095A5C}" destId="{FDE367A8-E94B-4F95-AFE2-8753992EDA60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520C90F-7F6A-448A-9E3B-724AF7AF8DC7}">
      <dgm:prSet phldrT="[Text]" custT="1"/>
      <dgm:spPr>
        <a:solidFill>
          <a:schemeClr val="accent1">
            <a:lumMod val="20000"/>
            <a:lumOff val="80000"/>
            <a:alpha val="40000"/>
          </a:schemeClr>
        </a:solidFill>
        <a:ln w="66675">
          <a:solidFill>
            <a:schemeClr val="tx2"/>
          </a:solidFill>
        </a:ln>
      </dgm:spPr>
      <dgm:t>
        <a:bodyPr/>
        <a:lstStyle/>
        <a:p>
          <a:pPr algn="l" rtl="1"/>
          <a:r>
            <a:rPr lang="ar-AE" sz="2200" baseline="0" dirty="0" smtClean="0">
              <a:solidFill>
                <a:schemeClr val="tx1"/>
              </a:solidFill>
            </a:rPr>
            <a:t>غشاء     	</a:t>
          </a:r>
        </a:p>
        <a:p>
          <a:pPr algn="l"/>
          <a:r>
            <a:rPr lang="ar-AE" sz="2200" baseline="0" dirty="0" smtClean="0">
              <a:solidFill>
                <a:schemeClr val="tx1"/>
              </a:solidFill>
            </a:rPr>
            <a:t>دهون وبروتين </a:t>
          </a:r>
          <a:endParaRPr lang="en-GB" sz="2200" baseline="0" dirty="0">
            <a:solidFill>
              <a:schemeClr val="tx1"/>
            </a:solidFill>
          </a:endParaRPr>
        </a:p>
      </dgm:t>
    </dgm:pt>
    <dgm:pt modelId="{A05D6DD3-6D88-49B4-8B30-966E3CCE9B24}" type="parTrans" cxnId="{90DDF168-C263-4604-921A-D5C74CAB2636}">
      <dgm:prSet/>
      <dgm:spPr>
        <a:ln w="66675"/>
      </dgm:spPr>
      <dgm:t>
        <a:bodyPr/>
        <a:lstStyle/>
        <a:p>
          <a:endParaRPr lang="en-GB"/>
        </a:p>
      </dgm:t>
    </dgm:pt>
    <dgm:pt modelId="{EC9B629C-F9A9-4101-9BCB-9A54AC5D1CCF}" type="sibTrans" cxnId="{90DDF168-C263-4604-921A-D5C74CAB2636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 custT="1"/>
      <dgm:spPr>
        <a:solidFill>
          <a:schemeClr val="accent2">
            <a:lumMod val="20000"/>
            <a:lumOff val="80000"/>
            <a:alpha val="50000"/>
          </a:schemeClr>
        </a:solidFill>
        <a:ln w="66675">
          <a:solidFill>
            <a:schemeClr val="accent2">
              <a:lumMod val="50000"/>
            </a:schemeClr>
          </a:solidFill>
        </a:ln>
      </dgm:spPr>
      <dgm:t>
        <a:bodyPr/>
        <a:lstStyle/>
        <a:p>
          <a:pPr algn="r" rtl="0"/>
          <a:r>
            <a:rPr lang="ar-AE" sz="1600" baseline="0" dirty="0" smtClean="0">
              <a:solidFill>
                <a:schemeClr val="tx1"/>
              </a:solidFill>
            </a:rPr>
            <a:t>+   سطح الخلية</a:t>
          </a:r>
        </a:p>
        <a:p>
          <a:pPr algn="ctr"/>
          <a:endParaRPr lang="ar-AE" sz="1600" baseline="0" dirty="0" smtClean="0">
            <a:solidFill>
              <a:schemeClr val="tx1"/>
            </a:solidFill>
          </a:endParaRPr>
        </a:p>
        <a:p>
          <a:pPr algn="ctr"/>
          <a:r>
            <a:rPr lang="ar-AE" sz="1600" baseline="0" dirty="0" smtClean="0">
              <a:solidFill>
                <a:schemeClr val="tx1"/>
              </a:solidFill>
            </a:rPr>
            <a:t>عضيات الخلية              النواة</a:t>
          </a:r>
        </a:p>
        <a:p>
          <a:pPr algn="l"/>
          <a:endParaRPr lang="ar-AE" sz="1600" baseline="0" dirty="0" smtClean="0">
            <a:solidFill>
              <a:schemeClr val="tx1"/>
            </a:solidFill>
          </a:endParaRPr>
        </a:p>
        <a:p>
          <a:pPr algn="l"/>
          <a:r>
            <a:rPr lang="ar-AE" sz="1600" baseline="0" dirty="0" smtClean="0">
              <a:solidFill>
                <a:schemeClr val="tx1"/>
              </a:solidFill>
            </a:rPr>
            <a:t>خارج</a:t>
          </a:r>
        </a:p>
        <a:p>
          <a:pPr algn="l"/>
          <a:r>
            <a:rPr lang="ar-AE" sz="1600" baseline="0" dirty="0" smtClean="0">
              <a:solidFill>
                <a:schemeClr val="tx1"/>
              </a:solidFill>
            </a:rPr>
            <a:t> الخلية </a:t>
          </a:r>
          <a:endParaRPr lang="en-GB" sz="1600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>
        <a:ln w="66675"/>
      </dgm:spPr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/>
      <dgm:spPr>
        <a:solidFill>
          <a:schemeClr val="accent3">
            <a:alpha val="50000"/>
          </a:schemeClr>
        </a:solidFill>
        <a:ln w="66675"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GB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>
        <a:ln w="66675"/>
      </dgm:spPr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 w="66675">
          <a:solidFill>
            <a:schemeClr val="tx1"/>
          </a:solidFill>
        </a:ln>
      </dgm:spPr>
      <dgm:t>
        <a:bodyPr/>
        <a:lstStyle/>
        <a:p>
          <a:r>
            <a:rPr lang="ar-AE" sz="2400" b="1" baseline="0" dirty="0" smtClean="0">
              <a:solidFill>
                <a:schemeClr val="tx1"/>
              </a:solidFill>
            </a:rPr>
            <a:t>الشبكة الإندوبلازمية </a:t>
          </a:r>
        </a:p>
        <a:p>
          <a:endParaRPr lang="en-GB" sz="2400" b="1" baseline="0" dirty="0" smtClean="0">
            <a:solidFill>
              <a:schemeClr val="tx1"/>
            </a:solidFill>
          </a:endParaRPr>
        </a:p>
        <a:p>
          <a:endParaRPr lang="ar-AE" sz="2400" b="1" baseline="0" dirty="0" smtClean="0">
            <a:solidFill>
              <a:schemeClr val="tx1"/>
            </a:solidFill>
          </a:endParaRPr>
        </a:p>
        <a:p>
          <a:r>
            <a:rPr lang="en-GB" sz="2400" b="1" baseline="0" dirty="0" smtClean="0">
              <a:solidFill>
                <a:schemeClr val="tx1"/>
              </a:solidFill>
            </a:rPr>
            <a:t>Endoplasmic Reticulum</a:t>
          </a:r>
          <a:endParaRPr lang="en-GB" sz="2400" b="1" baseline="0" dirty="0">
            <a:solidFill>
              <a:schemeClr val="tx1"/>
            </a:solidFill>
          </a:endParaRPr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1182B609-DB47-4899-B635-327AF0E37157}">
      <dgm:prSet phldrT="[Text]" custScaleX="205692"/>
      <dgm:spPr>
        <a:prstGeom prst="cloud">
          <a:avLst/>
        </a:prstGeom>
        <a:solidFill>
          <a:schemeClr val="accent1">
            <a:lumMod val="20000"/>
            <a:lumOff val="80000"/>
            <a:alpha val="40000"/>
          </a:schemeClr>
        </a:solidFill>
        <a:ln w="66675">
          <a:solidFill>
            <a:schemeClr val="tx2"/>
          </a:solidFill>
        </a:ln>
      </dgm:spPr>
      <dgm:t>
        <a:bodyPr/>
        <a:lstStyle/>
        <a:p>
          <a:endParaRPr lang="en-GB"/>
        </a:p>
      </dgm:t>
    </dgm:pt>
    <dgm:pt modelId="{FEDC7ECD-D5AF-419B-89AE-32E4A592EECF}" type="parTrans" cxnId="{4E87305A-E201-4F55-96AD-B66D06080320}">
      <dgm:prSet/>
      <dgm:spPr/>
      <dgm:t>
        <a:bodyPr/>
        <a:lstStyle/>
        <a:p>
          <a:endParaRPr lang="en-GB"/>
        </a:p>
      </dgm:t>
    </dgm:pt>
    <dgm:pt modelId="{669CC147-DBC1-47E5-80AB-1ECD8A2C26B8}" type="sibTrans" cxnId="{4E87305A-E201-4F55-96AD-B66D06080320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110064" custScaleY="127239" custLinFactNeighborX="-2087" custLinFactNeighborY="-4163"/>
      <dgm:spPr/>
      <dgm:t>
        <a:bodyPr/>
        <a:lstStyle/>
        <a:p>
          <a:endParaRPr lang="en-GB"/>
        </a:p>
      </dgm:t>
    </dgm:pt>
    <dgm:pt modelId="{4C46F56B-3423-4C3A-A5EE-13AA256DCE82}" type="pres">
      <dgm:prSet presAssocID="{A05D6DD3-6D88-49B4-8B30-966E3CCE9B24}" presName="Name9" presStyleLbl="parChTrans1D2" presStyleIdx="0" presStyleCnt="3"/>
      <dgm:spPr/>
      <dgm:t>
        <a:bodyPr/>
        <a:lstStyle/>
        <a:p>
          <a:endParaRPr lang="en-GB"/>
        </a:p>
      </dgm:t>
    </dgm:pt>
    <dgm:pt modelId="{8AE59F57-1583-4BE9-A4C5-F26B673282F8}" type="pres">
      <dgm:prSet presAssocID="{A05D6DD3-6D88-49B4-8B30-966E3CCE9B24}" presName="connTx" presStyleLbl="parChTrans1D2" presStyleIdx="0" presStyleCnt="3"/>
      <dgm:spPr/>
      <dgm:t>
        <a:bodyPr/>
        <a:lstStyle/>
        <a:p>
          <a:endParaRPr lang="en-GB"/>
        </a:p>
      </dgm:t>
    </dgm:pt>
    <dgm:pt modelId="{7936A2DA-F7C4-4E0C-82B6-8AA07D4EDC2A}" type="pres">
      <dgm:prSet presAssocID="{8520C90F-7F6A-448A-9E3B-724AF7AF8DC7}" presName="node" presStyleLbl="node1" presStyleIdx="0" presStyleCnt="3" custScaleX="201125" custScaleY="77390" custRadScaleRad="101135" custRadScaleInc="-24655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1" presStyleCnt="3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1" presStyleCnt="3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1" presStyleCnt="3" custScaleX="147484" custScaleY="119924" custRadScaleRad="121593" custRadScaleInc="-6424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2" presStyleCnt="3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2" presStyleCnt="3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2" presStyleCnt="3" custScaleX="111449" custScaleY="129279" custRadScaleRad="121796" custRadScaleInc="7647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GB"/>
        </a:p>
      </dgm:t>
    </dgm:pt>
  </dgm:ptLst>
  <dgm:cxnLst>
    <dgm:cxn modelId="{BFA61F75-4E13-465F-84EB-9B116B742B44}" type="presOf" srcId="{8EA0F6E3-6976-44B7-8CA1-B4DD04EB0DBC}" destId="{38086F3A-3A92-4F8E-836F-4E3CCB2B976D}" srcOrd="1" destOrd="0" presId="urn:microsoft.com/office/officeart/2005/8/layout/radial1"/>
    <dgm:cxn modelId="{14FBDB22-F509-402A-8DDB-E04EAF27026A}" type="presOf" srcId="{7BEA10C3-74E5-44A7-8077-B8B1525E7168}" destId="{6AA1C6BF-0369-4B85-A475-78060A350405}" srcOrd="0" destOrd="0" presId="urn:microsoft.com/office/officeart/2005/8/layout/radial1"/>
    <dgm:cxn modelId="{91542CC2-C636-4350-9F51-5234BEE812D0}" type="presOf" srcId="{922C1337-1EC6-4CEB-8F74-B97E55A06115}" destId="{06E37BE7-991E-4FE6-A1B0-75C85F095A5C}" srcOrd="0" destOrd="0" presId="urn:microsoft.com/office/officeart/2005/8/layout/radial1"/>
    <dgm:cxn modelId="{C1F0B086-9DE6-4519-8BA8-56AAAE07E73A}" srcId="{D2A1F827-AC1B-46C5-9C64-685B3416A299}" destId="{ABC8B5B6-0CA6-4951-972F-2561713D8672}" srcOrd="1" destOrd="0" parTransId="{C6E5A867-2115-4D71-89DF-FEAB7EA6D7FB}" sibTransId="{B993E164-BB50-4731-BA68-9B2EF77CA86C}"/>
    <dgm:cxn modelId="{CD682F83-41D2-47EB-9308-ED4D39BD2844}" type="presOf" srcId="{C6E5A867-2115-4D71-89DF-FEAB7EA6D7FB}" destId="{EACA2063-63DD-43DA-8D2B-8EB6A1371844}" srcOrd="1" destOrd="0" presId="urn:microsoft.com/office/officeart/2005/8/layout/radial1"/>
    <dgm:cxn modelId="{E1CF27D2-CED8-40AC-B2B5-EFE05E2E53F2}" srcId="{D2A1F827-AC1B-46C5-9C64-685B3416A299}" destId="{7BEA10C3-74E5-44A7-8077-B8B1525E7168}" srcOrd="2" destOrd="0" parTransId="{8EA0F6E3-6976-44B7-8CA1-B4DD04EB0DBC}" sibTransId="{FB1BA3E8-7345-4525-AA24-DB983E1F2069}"/>
    <dgm:cxn modelId="{D2D25C37-0D49-4BD6-8544-A78E0D9CB043}" type="presOf" srcId="{A05D6DD3-6D88-49B4-8B30-966E3CCE9B24}" destId="{4C46F56B-3423-4C3A-A5EE-13AA256DCE82}" srcOrd="0" destOrd="0" presId="urn:microsoft.com/office/officeart/2005/8/layout/radial1"/>
    <dgm:cxn modelId="{DDBFF2E0-349F-425B-9292-2B567BED3BF6}" type="presOf" srcId="{A05D6DD3-6D88-49B4-8B30-966E3CCE9B24}" destId="{8AE59F57-1583-4BE9-A4C5-F26B673282F8}" srcOrd="1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3B1F5FB6-87AF-4710-99C6-CD7D7EF15CA7}" type="presOf" srcId="{8EA0F6E3-6976-44B7-8CA1-B4DD04EB0DBC}" destId="{A6E4E51E-C311-403D-AA69-983CA4F3A28D}" srcOrd="0" destOrd="0" presId="urn:microsoft.com/office/officeart/2005/8/layout/radial1"/>
    <dgm:cxn modelId="{402CA5B6-3A84-4CA2-AC6A-6CB77829E22A}" type="presOf" srcId="{D2A1F827-AC1B-46C5-9C64-685B3416A299}" destId="{E7D59F75-0BC9-4BA1-A140-94A3C3034A14}" srcOrd="0" destOrd="0" presId="urn:microsoft.com/office/officeart/2005/8/layout/radial1"/>
    <dgm:cxn modelId="{E6B5CB09-9BEA-442F-A2E5-E6A02AE699DE}" type="presOf" srcId="{ABC8B5B6-0CA6-4951-972F-2561713D8672}" destId="{3D930654-28ED-49D9-97C3-B692C28F0BB5}" srcOrd="0" destOrd="0" presId="urn:microsoft.com/office/officeart/2005/8/layout/radial1"/>
    <dgm:cxn modelId="{E337BD77-B523-41F6-A407-8CCE6A6D588A}" type="presOf" srcId="{C6E5A867-2115-4D71-89DF-FEAB7EA6D7FB}" destId="{B52EFC7C-C3F0-41DA-B855-092B0CB95224}" srcOrd="0" destOrd="0" presId="urn:microsoft.com/office/officeart/2005/8/layout/radial1"/>
    <dgm:cxn modelId="{EBBFAB4C-4A84-4260-B0D9-A97084155A02}" type="presOf" srcId="{8520C90F-7F6A-448A-9E3B-724AF7AF8DC7}" destId="{7936A2DA-F7C4-4E0C-82B6-8AA07D4EDC2A}" srcOrd="0" destOrd="0" presId="urn:microsoft.com/office/officeart/2005/8/layout/radial1"/>
    <dgm:cxn modelId="{4E87305A-E201-4F55-96AD-B66D06080320}" srcId="{922C1337-1EC6-4CEB-8F74-B97E55A06115}" destId="{1182B609-DB47-4899-B635-327AF0E37157}" srcOrd="1" destOrd="0" parTransId="{FEDC7ECD-D5AF-419B-89AE-32E4A592EECF}" sibTransId="{669CC147-DBC1-47E5-80AB-1ECD8A2C26B8}"/>
    <dgm:cxn modelId="{90DDF168-C263-4604-921A-D5C74CAB2636}" srcId="{D2A1F827-AC1B-46C5-9C64-685B3416A299}" destId="{8520C90F-7F6A-448A-9E3B-724AF7AF8DC7}" srcOrd="0" destOrd="0" parTransId="{A05D6DD3-6D88-49B4-8B30-966E3CCE9B24}" sibTransId="{EC9B629C-F9A9-4101-9BCB-9A54AC5D1CCF}"/>
    <dgm:cxn modelId="{7C2EE104-F29C-4B93-9F8C-A9CD03374539}" type="presParOf" srcId="{06E37BE7-991E-4FE6-A1B0-75C85F095A5C}" destId="{E7D59F75-0BC9-4BA1-A140-94A3C3034A14}" srcOrd="0" destOrd="0" presId="urn:microsoft.com/office/officeart/2005/8/layout/radial1"/>
    <dgm:cxn modelId="{3BA56211-2F2C-4F79-86A2-530B9B7D19A6}" type="presParOf" srcId="{06E37BE7-991E-4FE6-A1B0-75C85F095A5C}" destId="{4C46F56B-3423-4C3A-A5EE-13AA256DCE82}" srcOrd="1" destOrd="0" presId="urn:microsoft.com/office/officeart/2005/8/layout/radial1"/>
    <dgm:cxn modelId="{85752595-7482-4B36-BE89-C8B59A49E4A0}" type="presParOf" srcId="{4C46F56B-3423-4C3A-A5EE-13AA256DCE82}" destId="{8AE59F57-1583-4BE9-A4C5-F26B673282F8}" srcOrd="0" destOrd="0" presId="urn:microsoft.com/office/officeart/2005/8/layout/radial1"/>
    <dgm:cxn modelId="{B64FA004-B2F1-430A-9022-D299DBB957F7}" type="presParOf" srcId="{06E37BE7-991E-4FE6-A1B0-75C85F095A5C}" destId="{7936A2DA-F7C4-4E0C-82B6-8AA07D4EDC2A}" srcOrd="2" destOrd="0" presId="urn:microsoft.com/office/officeart/2005/8/layout/radial1"/>
    <dgm:cxn modelId="{B02B540A-A6AE-4033-846A-BA00E586ACF0}" type="presParOf" srcId="{06E37BE7-991E-4FE6-A1B0-75C85F095A5C}" destId="{B52EFC7C-C3F0-41DA-B855-092B0CB95224}" srcOrd="3" destOrd="0" presId="urn:microsoft.com/office/officeart/2005/8/layout/radial1"/>
    <dgm:cxn modelId="{6382774F-4684-4920-AC0F-89992AD2960B}" type="presParOf" srcId="{B52EFC7C-C3F0-41DA-B855-092B0CB95224}" destId="{EACA2063-63DD-43DA-8D2B-8EB6A1371844}" srcOrd="0" destOrd="0" presId="urn:microsoft.com/office/officeart/2005/8/layout/radial1"/>
    <dgm:cxn modelId="{2BA08615-EBA5-4E9A-860F-08B1EBCEE16B}" type="presParOf" srcId="{06E37BE7-991E-4FE6-A1B0-75C85F095A5C}" destId="{3D930654-28ED-49D9-97C3-B692C28F0BB5}" srcOrd="4" destOrd="0" presId="urn:microsoft.com/office/officeart/2005/8/layout/radial1"/>
    <dgm:cxn modelId="{4EAADC6E-D6AD-4C9A-9389-4B9D08261554}" type="presParOf" srcId="{06E37BE7-991E-4FE6-A1B0-75C85F095A5C}" destId="{A6E4E51E-C311-403D-AA69-983CA4F3A28D}" srcOrd="5" destOrd="0" presId="urn:microsoft.com/office/officeart/2005/8/layout/radial1"/>
    <dgm:cxn modelId="{4D147835-F570-4C18-9E4B-516145A4D52C}" type="presParOf" srcId="{A6E4E51E-C311-403D-AA69-983CA4F3A28D}" destId="{38086F3A-3A92-4F8E-836F-4E3CCB2B976D}" srcOrd="0" destOrd="0" presId="urn:microsoft.com/office/officeart/2005/8/layout/radial1"/>
    <dgm:cxn modelId="{527DCA35-1CCA-4F42-9129-BCF1F4ACEC89}" type="presParOf" srcId="{06E37BE7-991E-4FE6-A1B0-75C85F095A5C}" destId="{6AA1C6BF-0369-4B85-A475-78060A350405}" srcOrd="6" destOrd="0" presId="urn:microsoft.com/office/officeart/2005/8/layout/radial1"/>
  </dgm:cxnLst>
  <dgm:bg/>
  <dgm:whole>
    <a:ln w="66675"/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3172252" y="2097480"/>
          <a:ext cx="1885094" cy="1702602"/>
        </a:xfrm>
        <a:prstGeom prst="ellipse">
          <a:avLst/>
        </a:prstGeom>
        <a:noFill/>
        <a:ln w="25400" cap="sq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800" b="1" kern="1200" baseline="0" dirty="0" smtClean="0">
              <a:solidFill>
                <a:schemeClr val="accent3"/>
              </a:solidFill>
            </a:rPr>
            <a:t>سيتوبلازما </a:t>
          </a:r>
          <a:endParaRPr lang="en-GB" sz="2800" b="1" kern="1200" baseline="0" dirty="0">
            <a:solidFill>
              <a:schemeClr val="accent3"/>
            </a:solidFill>
          </a:endParaRPr>
        </a:p>
      </dsp:txBody>
      <dsp:txXfrm>
        <a:off x="3448318" y="2346820"/>
        <a:ext cx="1332962" cy="1203922"/>
      </dsp:txXfrm>
    </dsp:sp>
    <dsp:sp modelId="{4C46F56B-3423-4C3A-A5EE-13AA256DCE82}">
      <dsp:nvSpPr>
        <dsp:cNvPr id="0" name=""/>
        <dsp:cNvSpPr/>
      </dsp:nvSpPr>
      <dsp:spPr>
        <a:xfrm rot="16200000">
          <a:off x="3738165" y="1706211"/>
          <a:ext cx="753269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53269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095968" y="1702013"/>
        <a:ext cx="37663" cy="37663"/>
      </dsp:txXfrm>
    </dsp:sp>
    <dsp:sp modelId="{7936A2DA-F7C4-4E0C-82B6-8AA07D4EDC2A}">
      <dsp:nvSpPr>
        <dsp:cNvPr id="0" name=""/>
        <dsp:cNvSpPr/>
      </dsp:nvSpPr>
      <dsp:spPr>
        <a:xfrm>
          <a:off x="3276598" y="6096"/>
          <a:ext cx="1676402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الشبكة الإندوبلازمية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3522101" y="202058"/>
        <a:ext cx="1185396" cy="946189"/>
      </dsp:txXfrm>
    </dsp:sp>
    <dsp:sp modelId="{B52EFC7C-C3F0-41DA-B855-092B0CB95224}">
      <dsp:nvSpPr>
        <dsp:cNvPr id="0" name=""/>
        <dsp:cNvSpPr/>
      </dsp:nvSpPr>
      <dsp:spPr>
        <a:xfrm rot="18900000">
          <a:off x="4642421" y="2050964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980205" y="2047820"/>
        <a:ext cx="35556" cy="35556"/>
      </dsp:txXfrm>
    </dsp:sp>
    <dsp:sp modelId="{3D930654-28ED-49D9-97C3-B692C28F0BB5}">
      <dsp:nvSpPr>
        <dsp:cNvPr id="0" name=""/>
        <dsp:cNvSpPr/>
      </dsp:nvSpPr>
      <dsp:spPr>
        <a:xfrm>
          <a:off x="5053440" y="672027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أجسام جولجي 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5249402" y="867989"/>
        <a:ext cx="946189" cy="946189"/>
      </dsp:txXfrm>
    </dsp:sp>
    <dsp:sp modelId="{0F8EDA0C-03F8-4357-BD00-4BCC1E294B49}">
      <dsp:nvSpPr>
        <dsp:cNvPr id="0" name=""/>
        <dsp:cNvSpPr/>
      </dsp:nvSpPr>
      <dsp:spPr>
        <a:xfrm>
          <a:off x="5057347" y="2934147"/>
          <a:ext cx="662023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662023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371808" y="2932230"/>
        <a:ext cx="33101" cy="33101"/>
      </dsp:txXfrm>
    </dsp:sp>
    <dsp:sp modelId="{B3B83F3B-041A-41F8-9798-31532C43C6BA}">
      <dsp:nvSpPr>
        <dsp:cNvPr id="0" name=""/>
        <dsp:cNvSpPr/>
      </dsp:nvSpPr>
      <dsp:spPr>
        <a:xfrm>
          <a:off x="5719370" y="2279724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ميتوكندريا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5915332" y="2475686"/>
        <a:ext cx="946189" cy="946189"/>
      </dsp:txXfrm>
    </dsp:sp>
    <dsp:sp modelId="{A6E4E51E-C311-403D-AA69-983CA4F3A28D}">
      <dsp:nvSpPr>
        <dsp:cNvPr id="0" name=""/>
        <dsp:cNvSpPr/>
      </dsp:nvSpPr>
      <dsp:spPr>
        <a:xfrm rot="2700000">
          <a:off x="4642421" y="3817330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980205" y="3814186"/>
        <a:ext cx="35556" cy="35556"/>
      </dsp:txXfrm>
    </dsp:sp>
    <dsp:sp modelId="{6AA1C6BF-0369-4B85-A475-78060A350405}">
      <dsp:nvSpPr>
        <dsp:cNvPr id="0" name=""/>
        <dsp:cNvSpPr/>
      </dsp:nvSpPr>
      <dsp:spPr>
        <a:xfrm>
          <a:off x="5053440" y="3887422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الريبوسومات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5249402" y="4083384"/>
        <a:ext cx="946189" cy="946189"/>
      </dsp:txXfrm>
    </dsp:sp>
    <dsp:sp modelId="{A5FFCD84-B6BA-41A4-B04B-32FD34CF37A5}">
      <dsp:nvSpPr>
        <dsp:cNvPr id="0" name=""/>
        <dsp:cNvSpPr/>
      </dsp:nvSpPr>
      <dsp:spPr>
        <a:xfrm rot="5400000">
          <a:off x="3738165" y="4162083"/>
          <a:ext cx="753269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53269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095968" y="4157885"/>
        <a:ext cx="37663" cy="37663"/>
      </dsp:txXfrm>
    </dsp:sp>
    <dsp:sp modelId="{8FA9A8A6-6D18-41C3-AA09-CA95A60F12DE}">
      <dsp:nvSpPr>
        <dsp:cNvPr id="0" name=""/>
        <dsp:cNvSpPr/>
      </dsp:nvSpPr>
      <dsp:spPr>
        <a:xfrm>
          <a:off x="3445743" y="4553352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الليسوسومات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3641705" y="4749314"/>
        <a:ext cx="946189" cy="946189"/>
      </dsp:txXfrm>
    </dsp:sp>
    <dsp:sp modelId="{DEF54A5F-0FB8-42FC-B1BE-5792C84B936B}">
      <dsp:nvSpPr>
        <dsp:cNvPr id="0" name=""/>
        <dsp:cNvSpPr/>
      </dsp:nvSpPr>
      <dsp:spPr>
        <a:xfrm rot="8100000">
          <a:off x="2876055" y="3817330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213838" y="3814186"/>
        <a:ext cx="35556" cy="35556"/>
      </dsp:txXfrm>
    </dsp:sp>
    <dsp:sp modelId="{17CC8B90-E650-44C1-A82F-83BEF60298FE}">
      <dsp:nvSpPr>
        <dsp:cNvPr id="0" name=""/>
        <dsp:cNvSpPr/>
      </dsp:nvSpPr>
      <dsp:spPr>
        <a:xfrm>
          <a:off x="1838045" y="3887422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السنتريولات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(الأجسام المركزية )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2034007" y="4083384"/>
        <a:ext cx="946189" cy="946189"/>
      </dsp:txXfrm>
    </dsp:sp>
    <dsp:sp modelId="{67B4338C-C664-4F30-802B-BDFC1ACF58F3}">
      <dsp:nvSpPr>
        <dsp:cNvPr id="0" name=""/>
        <dsp:cNvSpPr/>
      </dsp:nvSpPr>
      <dsp:spPr>
        <a:xfrm rot="10800000">
          <a:off x="2510229" y="2934147"/>
          <a:ext cx="662023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662023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2824690" y="2932230"/>
        <a:ext cx="33101" cy="33101"/>
      </dsp:txXfrm>
    </dsp:sp>
    <dsp:sp modelId="{02517FD9-51D0-4326-85D9-498A7917A278}">
      <dsp:nvSpPr>
        <dsp:cNvPr id="0" name=""/>
        <dsp:cNvSpPr/>
      </dsp:nvSpPr>
      <dsp:spPr>
        <a:xfrm>
          <a:off x="1172115" y="2279724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البلاستيدات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1368077" y="2475686"/>
        <a:ext cx="946189" cy="946189"/>
      </dsp:txXfrm>
    </dsp:sp>
    <dsp:sp modelId="{71C902C0-AE4C-4C45-873E-4A1C6822E001}">
      <dsp:nvSpPr>
        <dsp:cNvPr id="0" name=""/>
        <dsp:cNvSpPr/>
      </dsp:nvSpPr>
      <dsp:spPr>
        <a:xfrm rot="13500000">
          <a:off x="2876055" y="2050964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213838" y="2047820"/>
        <a:ext cx="35556" cy="35556"/>
      </dsp:txXfrm>
    </dsp:sp>
    <dsp:sp modelId="{FDE367A8-E94B-4F95-AFE2-8753992EDA60}">
      <dsp:nvSpPr>
        <dsp:cNvPr id="0" name=""/>
        <dsp:cNvSpPr/>
      </dsp:nvSpPr>
      <dsp:spPr>
        <a:xfrm>
          <a:off x="1838045" y="672027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الفجوات الخلوية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2034007" y="867989"/>
        <a:ext cx="946189" cy="9461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2960325" y="2023175"/>
          <a:ext cx="2372195" cy="2742366"/>
        </a:xfrm>
        <a:prstGeom prst="ellipse">
          <a:avLst/>
        </a:prstGeom>
        <a:noFill/>
        <a:ln w="666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b="1" kern="1200" baseline="0" dirty="0" smtClean="0">
              <a:solidFill>
                <a:schemeClr val="tx1"/>
              </a:solidFill>
            </a:rPr>
            <a:t>الشبكة الإندوبلازمية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b="1" kern="1200" baseline="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2400" b="1" kern="1200" baseline="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baseline="0" dirty="0" smtClean="0">
              <a:solidFill>
                <a:schemeClr val="tx1"/>
              </a:solidFill>
            </a:rPr>
            <a:t>Endoplasmic Reticulum</a:t>
          </a:r>
          <a:endParaRPr lang="en-GB" sz="2400" b="1" kern="1200" baseline="0" dirty="0">
            <a:solidFill>
              <a:schemeClr val="tx1"/>
            </a:solidFill>
          </a:endParaRPr>
        </a:p>
      </dsp:txBody>
      <dsp:txXfrm>
        <a:off x="3307725" y="2424785"/>
        <a:ext cx="1677395" cy="1939146"/>
      </dsp:txXfrm>
    </dsp:sp>
    <dsp:sp modelId="{4C46F56B-3423-4C3A-A5EE-13AA256DCE82}">
      <dsp:nvSpPr>
        <dsp:cNvPr id="0" name=""/>
        <dsp:cNvSpPr/>
      </dsp:nvSpPr>
      <dsp:spPr>
        <a:xfrm rot="15383758">
          <a:off x="3598702" y="1872585"/>
          <a:ext cx="369433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369433" y="21757"/>
              </a:lnTo>
            </a:path>
          </a:pathLst>
        </a:custGeom>
        <a:noFill/>
        <a:ln w="666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774183" y="1885107"/>
        <a:ext cx="18471" cy="18471"/>
      </dsp:txXfrm>
    </dsp:sp>
    <dsp:sp modelId="{7936A2DA-F7C4-4E0C-82B6-8AA07D4EDC2A}">
      <dsp:nvSpPr>
        <dsp:cNvPr id="0" name=""/>
        <dsp:cNvSpPr/>
      </dsp:nvSpPr>
      <dsp:spPr>
        <a:xfrm>
          <a:off x="1371605" y="50423"/>
          <a:ext cx="4334821" cy="1667976"/>
        </a:xfrm>
        <a:prstGeom prst="cloud">
          <a:avLst/>
        </a:prstGeom>
        <a:solidFill>
          <a:schemeClr val="accent1">
            <a:lumMod val="20000"/>
            <a:lumOff val="80000"/>
            <a:alpha val="40000"/>
          </a:schemeClr>
        </a:solidFill>
        <a:ln w="666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غشاء     	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دهون وبروتين 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1969048" y="302318"/>
        <a:ext cx="2831681" cy="1086887"/>
      </dsp:txXfrm>
    </dsp:sp>
    <dsp:sp modelId="{B52EFC7C-C3F0-41DA-B855-092B0CB95224}">
      <dsp:nvSpPr>
        <dsp:cNvPr id="0" name=""/>
        <dsp:cNvSpPr/>
      </dsp:nvSpPr>
      <dsp:spPr>
        <a:xfrm rot="1709267">
          <a:off x="5166105" y="4167988"/>
          <a:ext cx="891965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891965" y="21757"/>
              </a:lnTo>
            </a:path>
          </a:pathLst>
        </a:custGeom>
        <a:noFill/>
        <a:ln w="666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589789" y="4167446"/>
        <a:ext cx="44598" cy="44598"/>
      </dsp:txXfrm>
    </dsp:sp>
    <dsp:sp modelId="{3D930654-28ED-49D9-97C3-B692C28F0BB5}">
      <dsp:nvSpPr>
        <dsp:cNvPr id="0" name=""/>
        <dsp:cNvSpPr/>
      </dsp:nvSpPr>
      <dsp:spPr>
        <a:xfrm>
          <a:off x="5736696" y="3827523"/>
          <a:ext cx="3178703" cy="2584706"/>
        </a:xfrm>
        <a:prstGeom prst="cloud">
          <a:avLst/>
        </a:prstGeom>
        <a:solidFill>
          <a:schemeClr val="accent2">
            <a:lumMod val="20000"/>
            <a:lumOff val="80000"/>
            <a:alpha val="50000"/>
          </a:schemeClr>
        </a:solidFill>
        <a:ln w="66675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baseline="0" dirty="0" smtClean="0">
              <a:solidFill>
                <a:schemeClr val="tx1"/>
              </a:solidFill>
            </a:rPr>
            <a:t>+   سطح الخلية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1600" kern="1200" baseline="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baseline="0" dirty="0" smtClean="0">
              <a:solidFill>
                <a:schemeClr val="tx1"/>
              </a:solidFill>
            </a:rPr>
            <a:t>عضيات الخلية              النواة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1600" kern="1200" baseline="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baseline="0" dirty="0" smtClean="0">
              <a:solidFill>
                <a:schemeClr val="tx1"/>
              </a:solidFill>
            </a:rPr>
            <a:t>خارج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baseline="0" dirty="0" smtClean="0">
              <a:solidFill>
                <a:schemeClr val="tx1"/>
              </a:solidFill>
            </a:rPr>
            <a:t> الخلية </a:t>
          </a:r>
          <a:endParaRPr lang="en-GB" sz="1600" kern="1200" baseline="0" dirty="0">
            <a:solidFill>
              <a:schemeClr val="tx1"/>
            </a:solidFill>
          </a:endParaRPr>
        </a:p>
      </dsp:txBody>
      <dsp:txXfrm>
        <a:off x="6174798" y="4217861"/>
        <a:ext cx="2076458" cy="1684248"/>
      </dsp:txXfrm>
    </dsp:sp>
    <dsp:sp modelId="{A6E4E51E-C311-403D-AA69-983CA4F3A28D}">
      <dsp:nvSpPr>
        <dsp:cNvPr id="0" name=""/>
        <dsp:cNvSpPr/>
      </dsp:nvSpPr>
      <dsp:spPr>
        <a:xfrm rot="9056585">
          <a:off x="2227101" y="4186917"/>
          <a:ext cx="907385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907385" y="21757"/>
              </a:lnTo>
            </a:path>
          </a:pathLst>
        </a:custGeom>
        <a:noFill/>
        <a:ln w="666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2658109" y="4185989"/>
        <a:ext cx="45369" cy="45369"/>
      </dsp:txXfrm>
    </dsp:sp>
    <dsp:sp modelId="{6AA1C6BF-0369-4B85-A475-78060A350405}">
      <dsp:nvSpPr>
        <dsp:cNvPr id="0" name=""/>
        <dsp:cNvSpPr/>
      </dsp:nvSpPr>
      <dsp:spPr>
        <a:xfrm>
          <a:off x="0" y="3637680"/>
          <a:ext cx="2402046" cy="2786333"/>
        </a:xfrm>
        <a:prstGeom prst="cloud">
          <a:avLst/>
        </a:prstGeom>
        <a:solidFill>
          <a:schemeClr val="accent3">
            <a:alpha val="50000"/>
          </a:schemeClr>
        </a:solidFill>
        <a:ln w="666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500" kern="1200" baseline="0" dirty="0">
            <a:solidFill>
              <a:schemeClr val="tx1"/>
            </a:solidFill>
          </a:endParaRPr>
        </a:p>
      </dsp:txBody>
      <dsp:txXfrm>
        <a:off x="331060" y="4058468"/>
        <a:ext cx="1569114" cy="1815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FA1FD-1E55-4FB3-AE3D-D7269C56405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9D8EE-9A15-4C60-8ACD-C5C612DA56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265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58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814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273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577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80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4.jpeg"/><Relationship Id="rId5" Type="http://schemas.openxmlformats.org/officeDocument/2006/relationships/diagramData" Target="../diagrams/data2.xml"/><Relationship Id="rId10" Type="http://schemas.openxmlformats.org/officeDocument/2006/relationships/hyperlink" Target="https://www.google.com.sa/search?hl=en&amp;biw=1440&amp;bih=808&amp;site=imghp&amp;tbm=isch&amp;q=truck+clipart&amp;revid=227896515" TargetMode="Externa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الخلية الحية (جزء2)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 (نفس365)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22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الميتوكندريا </a:t>
            </a:r>
            <a:r>
              <a:rPr lang="en-GB" dirty="0" smtClean="0">
                <a:solidFill>
                  <a:schemeClr val="tx2"/>
                </a:solidFill>
              </a:rPr>
              <a:t/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Mitochondria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توجد في جميع الخلايا ما عدا كريات الدم الحمراء .</a:t>
            </a:r>
          </a:p>
          <a:p>
            <a:pPr algn="r" rtl="1"/>
            <a:r>
              <a:rPr lang="ar-AE" dirty="0" smtClean="0"/>
              <a:t>لها أشكال وأحجام وأعداد متغيرة في الخلايا .</a:t>
            </a:r>
          </a:p>
          <a:p>
            <a:pPr algn="r" rtl="1"/>
            <a:r>
              <a:rPr lang="ar-AE" dirty="0" smtClean="0"/>
              <a:t>تحتوي على خيط دائري من </a:t>
            </a:r>
            <a:r>
              <a:rPr lang="en-GB" dirty="0"/>
              <a:t>DNA</a:t>
            </a:r>
            <a:r>
              <a:rPr lang="ar-AE" dirty="0"/>
              <a:t> والريبوسومات </a:t>
            </a:r>
            <a:r>
              <a:rPr lang="ar-AE" dirty="0" smtClean="0"/>
              <a:t>.</a:t>
            </a:r>
          </a:p>
          <a:p>
            <a:pPr algn="r" rtl="1"/>
            <a:r>
              <a:rPr lang="ar-AE" dirty="0" smtClean="0"/>
              <a:t>لها غشاء مزدوج من البروتين والدهون :</a:t>
            </a:r>
          </a:p>
          <a:p>
            <a:pPr lvl="1" algn="r" rtl="1"/>
            <a:r>
              <a:rPr lang="ar-AE" dirty="0" smtClean="0"/>
              <a:t>الغشاء الخارجي ينظم مرور المواد الغذائية داخل وخارج الميتوكندريا .</a:t>
            </a:r>
          </a:p>
          <a:p>
            <a:pPr lvl="1" algn="r" rtl="1"/>
            <a:r>
              <a:rPr lang="ar-AE" dirty="0" smtClean="0"/>
              <a:t>الغشاء الداخلي مليء بالنتوء الممتدة للداخل والتي تسمى بالأعراف وتزيد من مساحة سطح الميتوكنريا </a:t>
            </a:r>
          </a:p>
          <a:p>
            <a:pPr algn="r" rtl="1"/>
            <a:r>
              <a:rPr lang="ar-AE" dirty="0" smtClean="0"/>
              <a:t>تعتبر مكان أنزيمات التنفس وإنتاج الطاقة </a:t>
            </a:r>
            <a:r>
              <a:rPr lang="en-GB" dirty="0" smtClean="0"/>
              <a:t>(ATP)</a:t>
            </a:r>
            <a:r>
              <a:rPr lang="ar-AE" dirty="0" smtClean="0"/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10077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952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الرايبوسومات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fr-FR" dirty="0" smtClean="0">
                <a:solidFill>
                  <a:schemeClr val="tx2"/>
                </a:solidFill>
              </a:rPr>
              <a:t>Ribosomes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حبيبات صغيرة كروية الشكل .</a:t>
            </a:r>
          </a:p>
          <a:p>
            <a:pPr algn="r" rtl="1"/>
            <a:r>
              <a:rPr lang="ar-AE" dirty="0" smtClean="0"/>
              <a:t>توجد معلقة في الشبكة الاندوبلازمية أو حرة في السيتوبلازما .</a:t>
            </a:r>
          </a:p>
          <a:p>
            <a:pPr algn="r" rtl="1"/>
            <a:r>
              <a:rPr lang="ar-AE" dirty="0" smtClean="0"/>
              <a:t>تتكون من </a:t>
            </a:r>
            <a:r>
              <a:rPr lang="en-GB" dirty="0" smtClean="0"/>
              <a:t>RNA</a:t>
            </a:r>
            <a:r>
              <a:rPr lang="ar-AE" dirty="0" smtClean="0"/>
              <a:t> وبروتين </a:t>
            </a:r>
          </a:p>
          <a:p>
            <a:pPr algn="r" rtl="1"/>
            <a:r>
              <a:rPr lang="ar-AE" dirty="0" smtClean="0"/>
              <a:t>لها علاقة مباشرة ببناء البروتين 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12176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yah\AppData\Local\Temp\____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25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الليسوسومات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fr-FR" dirty="0" smtClean="0">
                <a:solidFill>
                  <a:schemeClr val="tx2"/>
                </a:solidFill>
              </a:rPr>
              <a:t>Lysosomes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أجسام كروية الشكل ذات غشاء رقيق في السيتوبلازما </a:t>
            </a:r>
          </a:p>
          <a:p>
            <a:pPr algn="r" rtl="1"/>
            <a:r>
              <a:rPr lang="ar-AE" dirty="0" smtClean="0"/>
              <a:t>تحوي أنزيمات التحليل المائي </a:t>
            </a:r>
          </a:p>
          <a:p>
            <a:pPr algn="r" rtl="1"/>
            <a:r>
              <a:rPr lang="ar-AE" dirty="0" smtClean="0"/>
              <a:t>تهضم ما يصل إلى الخلية من أجسام غريبة </a:t>
            </a:r>
          </a:p>
          <a:p>
            <a:pPr algn="r" rtl="1"/>
            <a:r>
              <a:rPr lang="ar-AE" dirty="0" smtClean="0"/>
              <a:t>تحطم الخلايا الهرمة أو التي انتهت وظيفتها .</a:t>
            </a:r>
          </a:p>
        </p:txBody>
      </p:sp>
    </p:spTree>
    <p:extLst>
      <p:ext uri="{BB962C8B-B14F-4D97-AF65-F5344CB8AC3E}">
        <p14:creationId xmlns:p14="http://schemas.microsoft.com/office/powerpoint/2010/main" val="68060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9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سنتريولات (الأجسام المركزية )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Centrioles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أجسام أسطوانية أو عصوية الشكل </a:t>
            </a:r>
          </a:p>
          <a:p>
            <a:pPr algn="r" rtl="1"/>
            <a:r>
              <a:rPr lang="ar-AE" dirty="0" smtClean="0"/>
              <a:t>توجد في الخلايا الحيوانية القادرة على الانقسام (لا توجد في الخلايا العصبية أو كريات الدم الحمراء)</a:t>
            </a:r>
          </a:p>
          <a:p>
            <a:pPr algn="r" rtl="1"/>
            <a:r>
              <a:rPr lang="ar-AE" dirty="0" smtClean="0"/>
              <a:t>تتكون من نقطة أو نقطتين مركزيتان لهما علاقة مباشرة بانقسام الخلية 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48464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umyah\AppData\Local\Temp\____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2057400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65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البلاستيدات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fr-FR" dirty="0" err="1" smtClean="0">
                <a:solidFill>
                  <a:schemeClr val="tx2"/>
                </a:solidFill>
              </a:rPr>
              <a:t>Plastids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/>
            <a:r>
              <a:rPr lang="ar-AE" dirty="0" smtClean="0"/>
              <a:t>توجد فقط في الخلايا النباتية .</a:t>
            </a:r>
          </a:p>
          <a:p>
            <a:pPr algn="r" rtl="1"/>
            <a:r>
              <a:rPr lang="ar-AE" dirty="0" smtClean="0"/>
              <a:t>تنقسم إلى قسمين حسب الصبغة :</a:t>
            </a:r>
          </a:p>
          <a:p>
            <a:pPr marL="0" indent="0" algn="r" rtl="1">
              <a:buNone/>
            </a:pPr>
            <a:r>
              <a:rPr lang="ar-AE" dirty="0" smtClean="0"/>
              <a:t>(أ)-بلاستيدات ملونة مثل البلاستيدات الخضراء (الكلوروفيل). </a:t>
            </a:r>
            <a:endParaRPr lang="ar-AE" dirty="0"/>
          </a:p>
          <a:p>
            <a:pPr lvl="1" algn="r" rtl="1"/>
            <a:r>
              <a:rPr lang="ar-AE" dirty="0" smtClean="0"/>
              <a:t>هي لازمة للتمثيل الضوئي (تحول الطاقة الشمسية إلى طاقة كيميائية ). </a:t>
            </a:r>
          </a:p>
          <a:p>
            <a:pPr lvl="1" algn="r" rtl="1"/>
            <a:r>
              <a:rPr lang="ar-AE" dirty="0" smtClean="0"/>
              <a:t>تتكون من طبقة مزدوجة من الدهون والبروتين وتحوي </a:t>
            </a:r>
            <a:r>
              <a:rPr lang="en-GB" dirty="0" smtClean="0"/>
              <a:t>DNA</a:t>
            </a:r>
            <a:r>
              <a:rPr lang="ar-AE" dirty="0" smtClean="0"/>
              <a:t> والرايبوسومات .</a:t>
            </a:r>
          </a:p>
          <a:p>
            <a:pPr lvl="1" algn="r" rtl="1"/>
            <a:r>
              <a:rPr lang="ar-AE" dirty="0" smtClean="0"/>
              <a:t>تتكون من جزءين :</a:t>
            </a:r>
          </a:p>
          <a:p>
            <a:pPr lvl="2" algn="r" rtl="1"/>
            <a:r>
              <a:rPr lang="ar-AE" dirty="0" smtClean="0"/>
              <a:t>أغشية قرصية متراصة (الجرانا)،تدخل في التمثيل الضوئي لإنتاج الطاقة ،وتعمل مع حاملات هيدروجين الماء .</a:t>
            </a:r>
          </a:p>
          <a:p>
            <a:pPr lvl="2" algn="r" rtl="1"/>
            <a:r>
              <a:rPr lang="ar-AE" dirty="0" smtClean="0"/>
              <a:t>مادة تملأ المسافات وتسمى الستروما ،وتحول ثاني أكسيد الكربون إلى مركبات عضوية كربوهيدراتية . وغالبا ما تأخذ الشكل البيضاوي .</a:t>
            </a:r>
          </a:p>
          <a:p>
            <a:pPr lvl="1" algn="r" rtl="1"/>
            <a:r>
              <a:rPr lang="ar-AE" dirty="0" smtClean="0"/>
              <a:t>هناك بلاستيدات بألوان أخرى مثل الحمراء والبنية والصفراء ودورها يقتصر على تلوين النبات (لا تقوم بالتمثيل الضوئي)</a:t>
            </a:r>
          </a:p>
          <a:p>
            <a:pPr marL="0" indent="0" algn="r" rtl="1">
              <a:buNone/>
            </a:pPr>
            <a:r>
              <a:rPr lang="ar-AE" dirty="0" smtClean="0"/>
              <a:t>(ب)-البلاستيدات غير الملونة وتبدو بيضاء اللون :</a:t>
            </a:r>
            <a:endParaRPr lang="ar-AE" dirty="0"/>
          </a:p>
          <a:p>
            <a:pPr lvl="1" algn="r" rtl="1"/>
            <a:r>
              <a:rPr lang="ar-AE" dirty="0" smtClean="0"/>
              <a:t>تخزن المواد النشوية والدهنية والبروتينية .</a:t>
            </a:r>
          </a:p>
          <a:p>
            <a:pPr lvl="1" algn="r" rtl="1"/>
            <a:r>
              <a:rPr lang="ar-AE" dirty="0" smtClean="0"/>
              <a:t>قد تتحول إلى بلاستيدات عند تعرضها لضوء الشمس .</a:t>
            </a:r>
          </a:p>
        </p:txBody>
      </p:sp>
    </p:spTree>
    <p:extLst>
      <p:ext uri="{BB962C8B-B14F-4D97-AF65-F5344CB8AC3E}">
        <p14:creationId xmlns:p14="http://schemas.microsoft.com/office/powerpoint/2010/main" val="112287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بالخلية </a:t>
            </a:r>
          </a:p>
          <a:p>
            <a:pPr algn="r" rtl="1"/>
            <a:r>
              <a:rPr lang="ar-AE" dirty="0" smtClean="0"/>
              <a:t>التعريف بتركيب الخلية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96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5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الفجوات الخلوية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fr-FR" dirty="0" err="1" smtClean="0">
                <a:solidFill>
                  <a:schemeClr val="tx2"/>
                </a:solidFill>
              </a:rPr>
              <a:t>Vacoules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تكون صغيرة في الخلايا الحيوانية لكنها تجتمع وتصبح كبيرة في الخلايا النباتية .</a:t>
            </a:r>
          </a:p>
          <a:p>
            <a:pPr algn="r" rtl="1"/>
            <a:r>
              <a:rPr lang="ar-AE" dirty="0" smtClean="0"/>
              <a:t>تحتوي على أملاح معدنية ومواد سكرية ودهنية ...،وتعتبر مخزنا مؤقتا لنفايات الخلية .</a:t>
            </a:r>
          </a:p>
          <a:p>
            <a:pPr algn="r" rtl="1"/>
            <a:r>
              <a:rPr lang="ar-AE" dirty="0" smtClean="0"/>
              <a:t>تحتوي على محلول مائي خفيف حموضة يسمى بالعصير الخلوي الذي ينظم الضغط الأسموزي .</a:t>
            </a:r>
          </a:p>
        </p:txBody>
      </p:sp>
    </p:spTree>
    <p:extLst>
      <p:ext uri="{BB962C8B-B14F-4D97-AF65-F5344CB8AC3E}">
        <p14:creationId xmlns:p14="http://schemas.microsoft.com/office/powerpoint/2010/main" val="17820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myah\AppData\Local\Temp\____-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905000"/>
            <a:ext cx="40671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smtClean="0"/>
              <a:t>أسئلة وتعليقات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51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61233050"/>
              </p:ext>
            </p:extLst>
          </p:nvPr>
        </p:nvGraphicFramePr>
        <p:xfrm>
          <a:off x="0" y="217170"/>
          <a:ext cx="8229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6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Cytoplasm </a:t>
            </a:r>
            <a:r>
              <a:rPr lang="ar-AE" dirty="0" smtClean="0">
                <a:solidFill>
                  <a:schemeClr val="tx2"/>
                </a:solidFill>
              </a:rPr>
              <a:t>السيتوبلازما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 smtClean="0"/>
              <a:t>تنغمس في السيتوبلازم جميع مكونات الخلية الحية . كما توجد مكونات أخرى غير حية مثل : حبيبات التخزين (حبيبات النشا الحيواني – الجلايكوجين)،حبيبات دهنية ،حبيبات إفرازية ،حبيبات سبغية .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03024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صورة توضح أجزاء السيتوبلازم </a:t>
            </a:r>
            <a:endParaRPr lang="en-GB" dirty="0"/>
          </a:p>
        </p:txBody>
      </p:sp>
      <p:pic>
        <p:nvPicPr>
          <p:cNvPr id="1026" name="Picture 2" descr="C:\Users\Sumyah\Documents\KSU\Year 2 435-1436\Term 1 - year 1435-1436\COURSES\PSY365Biopsychology\Lectures\1\صورة أجزاء الخلية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515106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8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الشبكة الإندوبلازمية </a:t>
            </a:r>
            <a:r>
              <a:rPr lang="en-GB" dirty="0">
                <a:solidFill>
                  <a:schemeClr val="tx2"/>
                </a:solidFill>
              </a:rPr>
              <a:t/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Endoplasmic Reticulum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AE" dirty="0" smtClean="0"/>
              <a:t>تزيد مساحة السطح المعرض للخلية .</a:t>
            </a:r>
          </a:p>
          <a:p>
            <a:pPr algn="r" rtl="1"/>
            <a:r>
              <a:rPr lang="ar-AE" dirty="0" smtClean="0"/>
              <a:t>تبدو على شكل ممرات أو أكياس يحيط بها غشاء من البروتين والدهون .</a:t>
            </a:r>
          </a:p>
          <a:p>
            <a:pPr algn="r" rtl="1"/>
            <a:r>
              <a:rPr lang="ar-AE" dirty="0" smtClean="0"/>
              <a:t>تنقل المواد بين عضيات السيتوبلازم وبين النواة وإلى خارج الخلية .</a:t>
            </a:r>
          </a:p>
          <a:p>
            <a:pPr algn="r" rtl="1"/>
            <a:r>
              <a:rPr lang="ar-AE" dirty="0" smtClean="0"/>
              <a:t>لها نوعان :</a:t>
            </a:r>
          </a:p>
          <a:p>
            <a:pPr lvl="1" algn="r" rtl="1"/>
            <a:r>
              <a:rPr lang="ar-AE" dirty="0" smtClean="0"/>
              <a:t>شبكة إندوبلازمية خشنة : تلتصق بها الريبوسومات (مصانع البروتين)</a:t>
            </a:r>
          </a:p>
          <a:p>
            <a:pPr lvl="1" algn="r" rtl="1"/>
            <a:r>
              <a:rPr lang="ar-AE" dirty="0" smtClean="0"/>
              <a:t>الشبكة الإندوبلازمية الناعمة :تعمل على نقل المواد داخل الخلية ،وتساهم في بناء الدهون وأجسام جولجي .</a:t>
            </a:r>
          </a:p>
        </p:txBody>
      </p:sp>
    </p:spTree>
    <p:extLst>
      <p:ext uri="{BB962C8B-B14F-4D97-AF65-F5344CB8AC3E}">
        <p14:creationId xmlns:p14="http://schemas.microsoft.com/office/powerpoint/2010/main" val="108777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57200"/>
            <a:ext cx="1346400" cy="1097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19400"/>
            <a:ext cx="12825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32437496"/>
              </p:ext>
            </p:extLst>
          </p:nvPr>
        </p:nvGraphicFramePr>
        <p:xfrm>
          <a:off x="0" y="217170"/>
          <a:ext cx="8915400" cy="641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Cloud 1"/>
          <p:cNvSpPr/>
          <p:nvPr/>
        </p:nvSpPr>
        <p:spPr>
          <a:xfrm>
            <a:off x="7696200" y="152400"/>
            <a:ext cx="1219200" cy="853604"/>
          </a:xfrm>
          <a:prstGeom prst="cloud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603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الوصف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7543800" y="1128007"/>
            <a:ext cx="1219200" cy="853604"/>
          </a:xfrm>
          <a:prstGeom prst="cloud">
            <a:avLst/>
          </a:prstGeom>
          <a:solidFill>
            <a:schemeClr val="accent2">
              <a:alpha val="50000"/>
            </a:schemeClr>
          </a:solidFill>
          <a:ln w="603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الوظيفة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Cloud 7"/>
          <p:cNvSpPr/>
          <p:nvPr/>
        </p:nvSpPr>
        <p:spPr>
          <a:xfrm>
            <a:off x="7696200" y="2134011"/>
            <a:ext cx="1219200" cy="853604"/>
          </a:xfrm>
          <a:prstGeom prst="cloud">
            <a:avLst/>
          </a:prstGeom>
          <a:solidFill>
            <a:schemeClr val="accent3">
              <a:alpha val="50000"/>
            </a:schemeClr>
          </a:solidFill>
          <a:ln w="603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الأقسام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6705600" y="5715000"/>
            <a:ext cx="5334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Left-Right Arrow 3"/>
          <p:cNvSpPr/>
          <p:nvPr/>
        </p:nvSpPr>
        <p:spPr>
          <a:xfrm>
            <a:off x="6629400" y="5029200"/>
            <a:ext cx="6096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https://encrypted-tbn3.gstatic.com/images?q=tbn:ANd9GcSIYzFsju8lrFBYQtsHDMwjH3WD7JWC7Wz-YSzlxlvgN_T6CxY8CVgErAV6">
            <a:hlinkClick r:id="rId10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177790"/>
            <a:ext cx="1080000" cy="7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loud 8"/>
          <p:cNvSpPr/>
          <p:nvPr/>
        </p:nvSpPr>
        <p:spPr>
          <a:xfrm>
            <a:off x="304800" y="4213500"/>
            <a:ext cx="1752600" cy="1120500"/>
          </a:xfrm>
          <a:prstGeom prst="cloud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000" b="1" dirty="0" smtClean="0">
                <a:solidFill>
                  <a:schemeClr val="tx1"/>
                </a:solidFill>
              </a:rPr>
              <a:t>خشنة 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3" name="Cloud 12"/>
          <p:cNvSpPr/>
          <p:nvPr/>
        </p:nvSpPr>
        <p:spPr>
          <a:xfrm>
            <a:off x="228600" y="5452905"/>
            <a:ext cx="1828800" cy="889590"/>
          </a:xfrm>
          <a:prstGeom prst="cloud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>
                <a:solidFill>
                  <a:schemeClr val="tx1"/>
                </a:solidFill>
              </a:rPr>
              <a:t>ناعمة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>
            <a:off x="1051560" y="44958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/>
          <p:cNvSpPr/>
          <p:nvPr/>
        </p:nvSpPr>
        <p:spPr>
          <a:xfrm>
            <a:off x="533400" y="4571637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/>
          <p:cNvSpPr/>
          <p:nvPr/>
        </p:nvSpPr>
        <p:spPr>
          <a:xfrm>
            <a:off x="685800" y="4724037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>
            <a:off x="1203960" y="46482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/>
          <p:cNvSpPr/>
          <p:nvPr/>
        </p:nvSpPr>
        <p:spPr>
          <a:xfrm flipH="1">
            <a:off x="533400" y="4746896"/>
            <a:ext cx="304800" cy="251823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c 22"/>
          <p:cNvSpPr/>
          <p:nvPr/>
        </p:nvSpPr>
        <p:spPr>
          <a:xfrm flipV="1">
            <a:off x="990600" y="4937578"/>
            <a:ext cx="45719" cy="9125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c 23"/>
          <p:cNvSpPr/>
          <p:nvPr/>
        </p:nvSpPr>
        <p:spPr>
          <a:xfrm>
            <a:off x="1143000" y="5181237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c 24"/>
          <p:cNvSpPr/>
          <p:nvPr/>
        </p:nvSpPr>
        <p:spPr>
          <a:xfrm flipH="1">
            <a:off x="1356360" y="4373518"/>
            <a:ext cx="152400" cy="3505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c 25"/>
          <p:cNvSpPr/>
          <p:nvPr/>
        </p:nvSpPr>
        <p:spPr>
          <a:xfrm>
            <a:off x="1356360" y="50292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c 26"/>
          <p:cNvSpPr/>
          <p:nvPr/>
        </p:nvSpPr>
        <p:spPr>
          <a:xfrm>
            <a:off x="1661160" y="51054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c 27"/>
          <p:cNvSpPr/>
          <p:nvPr/>
        </p:nvSpPr>
        <p:spPr>
          <a:xfrm>
            <a:off x="1813560" y="5257800"/>
            <a:ext cx="76200" cy="457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c 28"/>
          <p:cNvSpPr/>
          <p:nvPr/>
        </p:nvSpPr>
        <p:spPr>
          <a:xfrm flipH="1">
            <a:off x="1584960" y="4648200"/>
            <a:ext cx="152400" cy="350519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c 29"/>
          <p:cNvSpPr/>
          <p:nvPr/>
        </p:nvSpPr>
        <p:spPr>
          <a:xfrm>
            <a:off x="1661159" y="4495800"/>
            <a:ext cx="45719" cy="380637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c 30"/>
          <p:cNvSpPr/>
          <p:nvPr/>
        </p:nvSpPr>
        <p:spPr>
          <a:xfrm flipH="1">
            <a:off x="838200" y="5028837"/>
            <a:ext cx="152400" cy="122282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c 31"/>
          <p:cNvSpPr/>
          <p:nvPr/>
        </p:nvSpPr>
        <p:spPr>
          <a:xfrm flipH="1">
            <a:off x="784860" y="3657600"/>
            <a:ext cx="304800" cy="360000"/>
          </a:xfrm>
          <a:prstGeom prst="arc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6680" y="3529756"/>
            <a:ext cx="1356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ريبوسومات </a:t>
            </a:r>
            <a:endParaRPr lang="en-GB" dirty="0"/>
          </a:p>
        </p:txBody>
      </p:sp>
      <p:pic>
        <p:nvPicPr>
          <p:cNvPr id="35" name="Picture 34" descr="https://encrypted-tbn3.gstatic.com/images?q=tbn:ANd9GcSIYzFsju8lrFBYQtsHDMwjH3WD7JWC7Wz-YSzlxlvgN_T6CxY8CVgErAV6">
            <a:hlinkClick r:id="rId10"/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172200"/>
            <a:ext cx="540000" cy="46854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/>
          <p:cNvSpPr txBox="1"/>
          <p:nvPr/>
        </p:nvSpPr>
        <p:spPr>
          <a:xfrm>
            <a:off x="2827020" y="6172200"/>
            <a:ext cx="830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داخل الخلية 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1942665" y="5452905"/>
            <a:ext cx="1766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بناء الدهون </a:t>
            </a:r>
          </a:p>
          <a:p>
            <a:pPr algn="r" rtl="1"/>
            <a:r>
              <a:rPr lang="ar-AE" dirty="0" smtClean="0"/>
              <a:t>بناء أجسام جولجي 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1432559" y="3068091"/>
            <a:ext cx="1067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صنع البروتين</a:t>
            </a:r>
            <a:endParaRPr lang="en-GB" dirty="0"/>
          </a:p>
        </p:txBody>
      </p:sp>
      <p:cxnSp>
        <p:nvCxnSpPr>
          <p:cNvPr id="2048" name="Straight Connector 2047"/>
          <p:cNvCxnSpPr>
            <a:stCxn id="38" idx="2"/>
          </p:cNvCxnSpPr>
          <p:nvPr/>
        </p:nvCxnSpPr>
        <p:spPr>
          <a:xfrm flipH="1">
            <a:off x="1889760" y="3714422"/>
            <a:ext cx="76717" cy="54497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22" idx="0"/>
          </p:cNvCxnSpPr>
          <p:nvPr/>
        </p:nvCxnSpPr>
        <p:spPr>
          <a:xfrm>
            <a:off x="571500" y="3899088"/>
            <a:ext cx="114300" cy="84780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394460" y="5943600"/>
            <a:ext cx="1161540" cy="155637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72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ماذا تعرفين عن كل من 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أجسام جولجي </a:t>
            </a:r>
            <a:r>
              <a:rPr lang="fr-FR" dirty="0" smtClean="0"/>
              <a:t>Golgi bodies</a:t>
            </a:r>
            <a:endParaRPr lang="en-GB" dirty="0" smtClean="0"/>
          </a:p>
          <a:p>
            <a:pPr algn="r" rtl="1"/>
            <a:r>
              <a:rPr lang="ar-AE" dirty="0" smtClean="0"/>
              <a:t>الميتوكندريا </a:t>
            </a:r>
            <a:r>
              <a:rPr lang="en-GB" dirty="0" smtClean="0"/>
              <a:t>Mitochondria </a:t>
            </a:r>
          </a:p>
          <a:p>
            <a:pPr algn="r" rtl="1"/>
            <a:r>
              <a:rPr lang="ar-AE" dirty="0" smtClean="0"/>
              <a:t>الرايبوسومات </a:t>
            </a:r>
            <a:r>
              <a:rPr lang="fr-FR" dirty="0" smtClean="0"/>
              <a:t>Ribosomes </a:t>
            </a:r>
          </a:p>
          <a:p>
            <a:pPr algn="r" rtl="1"/>
            <a:r>
              <a:rPr lang="ar-AE" dirty="0" smtClean="0"/>
              <a:t>الليسوسومات </a:t>
            </a:r>
            <a:r>
              <a:rPr lang="fr-FR" dirty="0" smtClean="0"/>
              <a:t>Lysosomes </a:t>
            </a:r>
          </a:p>
          <a:p>
            <a:pPr algn="r" rtl="1"/>
            <a:r>
              <a:rPr lang="ar-AE" dirty="0" smtClean="0"/>
              <a:t>السنتريولات </a:t>
            </a:r>
            <a:r>
              <a:rPr lang="fr-FR" dirty="0" smtClean="0"/>
              <a:t>Centrioles </a:t>
            </a:r>
          </a:p>
          <a:p>
            <a:pPr algn="r" rtl="1"/>
            <a:r>
              <a:rPr lang="ar-AE" dirty="0" smtClean="0"/>
              <a:t>البلاستيدات </a:t>
            </a:r>
            <a:r>
              <a:rPr lang="fr-FR" dirty="0" err="1" smtClean="0"/>
              <a:t>Plastides</a:t>
            </a:r>
            <a:endParaRPr lang="fr-FR" dirty="0" smtClean="0"/>
          </a:p>
          <a:p>
            <a:pPr algn="r" rtl="1"/>
            <a:r>
              <a:rPr lang="ar-AE" dirty="0" smtClean="0"/>
              <a:t>الفجوات الخلوية </a:t>
            </a:r>
            <a:r>
              <a:rPr lang="en-GB" dirty="0" smtClean="0"/>
              <a:t>Vacuoles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77405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أجسام جولجي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Golgi Bodies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تتكون من جزءين : </a:t>
            </a:r>
          </a:p>
          <a:p>
            <a:pPr lvl="1" algn="r" rtl="1"/>
            <a:r>
              <a:rPr lang="ar-AE" dirty="0" smtClean="0"/>
              <a:t>أكياس متطاولة ومتوازية لها غشاء رقيق </a:t>
            </a:r>
          </a:p>
          <a:p>
            <a:pPr lvl="1" algn="r" rtl="1"/>
            <a:r>
              <a:rPr lang="ar-AE" dirty="0" smtClean="0"/>
              <a:t>حويصل</a:t>
            </a:r>
            <a:r>
              <a:rPr lang="ar-AE" dirty="0"/>
              <a:t>ا</a:t>
            </a:r>
            <a:r>
              <a:rPr lang="ar-AE" dirty="0" smtClean="0"/>
              <a:t>ت لها غشاء رقيق </a:t>
            </a:r>
            <a:endParaRPr lang="ar-AE" dirty="0"/>
          </a:p>
          <a:p>
            <a:pPr algn="r" rtl="1"/>
            <a:r>
              <a:rPr lang="ar-AE" dirty="0" smtClean="0"/>
              <a:t>تقوم بإفراز البروتينات والأنزيمات </a:t>
            </a:r>
          </a:p>
          <a:p>
            <a:pPr algn="r" rtl="1"/>
            <a:r>
              <a:rPr lang="ar-AE" dirty="0" smtClean="0"/>
              <a:t>تكثر في الخلايا الإفرازية (مثل الكبد والبنكرياس)</a:t>
            </a:r>
          </a:p>
          <a:p>
            <a:pPr algn="r" rtl="1"/>
            <a:r>
              <a:rPr lang="ar-AE" dirty="0" smtClean="0"/>
              <a:t>تجمع البروتينات </a:t>
            </a:r>
            <a:r>
              <a:rPr lang="ar-AE" smtClean="0"/>
              <a:t>من الريبوسومات </a:t>
            </a:r>
            <a:r>
              <a:rPr lang="ar-AE" dirty="0" smtClean="0"/>
              <a:t>وتخرجها إلى خارج الخلية .</a:t>
            </a:r>
          </a:p>
        </p:txBody>
      </p:sp>
    </p:spTree>
    <p:extLst>
      <p:ext uri="{BB962C8B-B14F-4D97-AF65-F5344CB8AC3E}">
        <p14:creationId xmlns:p14="http://schemas.microsoft.com/office/powerpoint/2010/main" val="39298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590</Words>
  <Application>Microsoft Office PowerPoint</Application>
  <PresentationFormat>On-screen Show (4:3)</PresentationFormat>
  <Paragraphs>121</Paragraphs>
  <Slides>23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الخلية الحية (جزء2)</vt:lpstr>
      <vt:lpstr>أهداف المحاضرة </vt:lpstr>
      <vt:lpstr>PowerPoint Presentation</vt:lpstr>
      <vt:lpstr>Cytoplasm السيتوبلازما </vt:lpstr>
      <vt:lpstr>صورة توضح أجزاء السيتوبلازم </vt:lpstr>
      <vt:lpstr>الشبكة الإندوبلازمية  Endoplasmic Reticulum</vt:lpstr>
      <vt:lpstr>PowerPoint Presentation</vt:lpstr>
      <vt:lpstr>ماذا تعرفين عن كل من :</vt:lpstr>
      <vt:lpstr>أجسام جولجي  Golgi Bodies </vt:lpstr>
      <vt:lpstr>PowerPoint Presentation</vt:lpstr>
      <vt:lpstr>الميتوكندريا  Mitochondria </vt:lpstr>
      <vt:lpstr>PowerPoint Presentation</vt:lpstr>
      <vt:lpstr>الرايبوسومات  Ribosomes</vt:lpstr>
      <vt:lpstr>PowerPoint Presentation</vt:lpstr>
      <vt:lpstr>الليسوسومات  Lysosomes </vt:lpstr>
      <vt:lpstr>PowerPoint Presentation</vt:lpstr>
      <vt:lpstr>سنتريولات (الأجسام المركزية ) Centrioles </vt:lpstr>
      <vt:lpstr>PowerPoint Presentation</vt:lpstr>
      <vt:lpstr>البلاستيدات  Plastids </vt:lpstr>
      <vt:lpstr>PowerPoint Presentation</vt:lpstr>
      <vt:lpstr>الفجوات الخلوية  Vacoules </vt:lpstr>
      <vt:lpstr>PowerPoint Presentation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الخلية الحية </dc:title>
  <dc:creator>Sumyah</dc:creator>
  <cp:lastModifiedBy>Sumyah</cp:lastModifiedBy>
  <cp:revision>105</cp:revision>
  <dcterms:created xsi:type="dcterms:W3CDTF">2006-08-16T00:00:00Z</dcterms:created>
  <dcterms:modified xsi:type="dcterms:W3CDTF">2014-09-29T13:14:25Z</dcterms:modified>
</cp:coreProperties>
</file>