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74" r:id="rId2"/>
    <p:sldId id="275" r:id="rId3"/>
    <p:sldId id="273" r:id="rId4"/>
    <p:sldId id="257" r:id="rId5"/>
    <p:sldId id="258" r:id="rId6"/>
    <p:sldId id="259" r:id="rId7"/>
    <p:sldId id="260" r:id="rId8"/>
    <p:sldId id="302" r:id="rId9"/>
    <p:sldId id="261" r:id="rId10"/>
    <p:sldId id="262" r:id="rId11"/>
    <p:sldId id="263" r:id="rId12"/>
    <p:sldId id="264" r:id="rId13"/>
    <p:sldId id="265" r:id="rId14"/>
    <p:sldId id="266" r:id="rId15"/>
    <p:sldId id="277" r:id="rId16"/>
    <p:sldId id="267" r:id="rId17"/>
    <p:sldId id="268" r:id="rId18"/>
    <p:sldId id="269" r:id="rId19"/>
    <p:sldId id="270" r:id="rId20"/>
    <p:sldId id="271" r:id="rId21"/>
    <p:sldId id="303" r:id="rId22"/>
    <p:sldId id="278" r:id="rId23"/>
    <p:sldId id="279" r:id="rId24"/>
    <p:sldId id="280" r:id="rId25"/>
    <p:sldId id="281" r:id="rId26"/>
    <p:sldId id="305" r:id="rId27"/>
    <p:sldId id="282" r:id="rId28"/>
    <p:sldId id="283" r:id="rId29"/>
    <p:sldId id="286" r:id="rId30"/>
    <p:sldId id="285" r:id="rId31"/>
    <p:sldId id="284" r:id="rId32"/>
    <p:sldId id="304" r:id="rId33"/>
    <p:sldId id="287" r:id="rId34"/>
    <p:sldId id="288" r:id="rId35"/>
    <p:sldId id="289" r:id="rId36"/>
    <p:sldId id="290" r:id="rId37"/>
    <p:sldId id="291" r:id="rId38"/>
    <p:sldId id="293" r:id="rId39"/>
    <p:sldId id="292" r:id="rId40"/>
    <p:sldId id="294" r:id="rId41"/>
    <p:sldId id="295" r:id="rId42"/>
    <p:sldId id="296" r:id="rId43"/>
    <p:sldId id="297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63D38-2907-487B-AEF4-C649DA230092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2DE20-EC34-4CD4-A662-DD5BD3278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96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9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15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256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062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06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552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89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9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987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3309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24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0627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85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4934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530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92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065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1342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9211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485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8256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85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3366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974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809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7783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439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957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24459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0144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2146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879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81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3969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6927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29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84102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76160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910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9387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811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554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796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158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801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2DE20-EC34-4CD4-A662-DD5BD32788C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04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65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7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13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75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70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7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79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36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48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9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61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83BD-3B35-4318-8263-CE5CC6F0D490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8F5-A2C8-4FFE-8909-F77A6E9AC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40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127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/>
              <a:t>جهاز الغدد في جسم الإنسان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الحيوي 1 (نفس 365)</a:t>
            </a:r>
          </a:p>
          <a:p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31346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3030" y="548680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2800" b="1" u="sng" dirty="0"/>
              <a:t>1</a:t>
            </a:r>
            <a:r>
              <a:rPr lang="ar-AE" sz="2800" b="1" u="sng" dirty="0" smtClean="0"/>
              <a:t>) هرمون </a:t>
            </a:r>
            <a:r>
              <a:rPr lang="ar-AE" sz="2800" b="1" u="sng" dirty="0"/>
              <a:t>النمو </a:t>
            </a:r>
            <a:r>
              <a:rPr lang="en-GB" sz="2800" b="1" dirty="0"/>
              <a:t>Growth Hormone </a:t>
            </a:r>
            <a:r>
              <a:rPr lang="ar-AE" sz="2800" b="1" dirty="0"/>
              <a:t>:</a:t>
            </a:r>
            <a:endParaRPr lang="en-GB" sz="2800" dirty="0"/>
          </a:p>
          <a:p>
            <a:pPr algn="r" rtl="1"/>
            <a:r>
              <a:rPr lang="ar-AE" sz="2800" dirty="0"/>
              <a:t>هرمون </a:t>
            </a:r>
            <a:r>
              <a:rPr lang="ar-AE" sz="2800" dirty="0" smtClean="0"/>
              <a:t>بروتيني</a:t>
            </a:r>
            <a:endParaRPr lang="en-GB" sz="2800" dirty="0"/>
          </a:p>
          <a:p>
            <a:pPr algn="r" rtl="1"/>
            <a:r>
              <a:rPr lang="ar-AE" sz="2800" dirty="0"/>
              <a:t>ينشط نمو العضلات والعظام .</a:t>
            </a:r>
            <a:endParaRPr lang="en-GB" sz="2800" dirty="0"/>
          </a:p>
          <a:p>
            <a:pPr algn="r" rtl="1"/>
            <a:r>
              <a:rPr lang="ar-AE" sz="2800" dirty="0"/>
              <a:t>ويرتبط أيضا بعمليات التمثيل الغذائي ،وبالتالي انقسام الخلايا ونمو الجسم .</a:t>
            </a:r>
            <a:endParaRPr lang="en-GB" sz="2800" dirty="0"/>
          </a:p>
          <a:p>
            <a:pPr algn="r" rtl="1"/>
            <a:r>
              <a:rPr lang="ar-AE" sz="2800" dirty="0"/>
              <a:t>نقص إفراز الهرمون يسبب القزامة </a:t>
            </a:r>
            <a:r>
              <a:rPr lang="en-GB" sz="2800" dirty="0"/>
              <a:t>Dwarfism </a:t>
            </a:r>
          </a:p>
          <a:p>
            <a:pPr algn="r" rtl="1"/>
            <a:r>
              <a:rPr lang="ar-AE" sz="2800" dirty="0"/>
              <a:t>زيادة إفراز الهرمون تسبب العملقة </a:t>
            </a:r>
            <a:r>
              <a:rPr lang="en-GB" sz="2800" dirty="0" err="1"/>
              <a:t>Giganism</a:t>
            </a:r>
            <a:r>
              <a:rPr lang="en-GB" sz="2800" dirty="0"/>
              <a:t> </a:t>
            </a:r>
            <a:endParaRPr lang="ar-AE" sz="2800" dirty="0" smtClean="0"/>
          </a:p>
          <a:p>
            <a:pPr algn="r" rtl="1"/>
            <a:endParaRPr lang="en-GB" sz="2800" dirty="0"/>
          </a:p>
          <a:p>
            <a:pPr algn="r" rtl="1"/>
            <a:r>
              <a:rPr lang="en-GB" sz="2800" b="1" u="sng" dirty="0" smtClean="0"/>
              <a:t>2</a:t>
            </a:r>
            <a:r>
              <a:rPr lang="ar-AE" sz="2800" b="1" u="sng" dirty="0" smtClean="0"/>
              <a:t>) الهرمون </a:t>
            </a:r>
            <a:r>
              <a:rPr lang="ar-AE" sz="2800" b="1" u="sng" dirty="0"/>
              <a:t>المنشط للحليب </a:t>
            </a:r>
            <a:r>
              <a:rPr lang="en-GB" sz="2800" b="1" dirty="0"/>
              <a:t>Lactogenic Hormone </a:t>
            </a:r>
            <a:r>
              <a:rPr lang="ar-AE" sz="2800" b="1" dirty="0"/>
              <a:t>:</a:t>
            </a:r>
            <a:endParaRPr lang="en-GB" sz="2800" dirty="0"/>
          </a:p>
          <a:p>
            <a:pPr algn="r" rtl="1"/>
            <a:r>
              <a:rPr lang="ar-AE" sz="2800" dirty="0"/>
              <a:t>ينشط إفراز الغدد </a:t>
            </a:r>
            <a:r>
              <a:rPr lang="ar-AE" sz="2800" dirty="0" smtClean="0"/>
              <a:t>اللبنية </a:t>
            </a:r>
            <a:r>
              <a:rPr lang="ar-AE" sz="2800" dirty="0"/>
              <a:t>في الثدي للحليب في الثدي .</a:t>
            </a:r>
            <a:endParaRPr lang="en-GB" sz="2800" dirty="0"/>
          </a:p>
          <a:p>
            <a:pPr algn="r"/>
            <a:r>
              <a:rPr lang="ar-AE" sz="2800" dirty="0"/>
              <a:t>له علاقة مباشرة بظهور </a:t>
            </a:r>
            <a:r>
              <a:rPr lang="ar-AE" sz="2800" dirty="0" smtClean="0"/>
              <a:t>غريزة </a:t>
            </a:r>
            <a:r>
              <a:rPr lang="ar-AE" sz="2800" dirty="0"/>
              <a:t>الأمومة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9306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3010" y="836712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/>
              <a:t>3) الهرمونات </a:t>
            </a:r>
            <a:r>
              <a:rPr lang="ar-AE" sz="2800" b="1" dirty="0"/>
              <a:t>المنشطة للغدد التناسلية </a:t>
            </a:r>
            <a:r>
              <a:rPr lang="en-GB" sz="2800" b="1" dirty="0"/>
              <a:t>Gonadotrophic Hormone </a:t>
            </a:r>
            <a:r>
              <a:rPr lang="ar-AE" sz="2800" b="1" dirty="0"/>
              <a:t>: </a:t>
            </a:r>
            <a:endParaRPr lang="en-GB" sz="2800" dirty="0"/>
          </a:p>
          <a:p>
            <a:pPr algn="r" rtl="1"/>
            <a:r>
              <a:rPr lang="ar-AE" sz="2800" dirty="0"/>
              <a:t>-الهرمونات المنشطة لحوصلة :</a:t>
            </a:r>
            <a:endParaRPr lang="en-GB" sz="2800" dirty="0"/>
          </a:p>
          <a:p>
            <a:pPr algn="r" rtl="1"/>
            <a:r>
              <a:rPr lang="ar-AE" sz="2800" dirty="0"/>
              <a:t>تنشط نمو حويصلة جراف في مبيض الأنثى .</a:t>
            </a:r>
            <a:endParaRPr lang="en-GB" sz="2800" dirty="0"/>
          </a:p>
          <a:p>
            <a:pPr algn="r" rtl="1"/>
            <a:r>
              <a:rPr lang="ar-AE" sz="2800" dirty="0"/>
              <a:t>تنشط إنتاج الحيوانات المنوية عند الذكر .</a:t>
            </a:r>
            <a:endParaRPr lang="en-GB" sz="2800" dirty="0"/>
          </a:p>
          <a:p>
            <a:pPr algn="r" rtl="1"/>
            <a:r>
              <a:rPr lang="ar-AE" sz="2800" dirty="0"/>
              <a:t>-الهرمون المنشط للجسم الأصفر :</a:t>
            </a:r>
            <a:endParaRPr lang="en-GB" sz="2800" dirty="0"/>
          </a:p>
          <a:p>
            <a:pPr algn="r" rtl="1"/>
            <a:r>
              <a:rPr lang="ar-AE" sz="2800" dirty="0"/>
              <a:t>في الأنثى :ينشط نمو البويضة وانفجار حويصلة جراف لخروج البويضة . وينشط نمو الجسم الاصفر ليمنع نمو بويضة أخرى </a:t>
            </a:r>
            <a:r>
              <a:rPr lang="ar-AE" sz="2800" dirty="0" smtClean="0"/>
              <a:t>.</a:t>
            </a:r>
          </a:p>
          <a:p>
            <a:pPr algn="r" rtl="1"/>
            <a:endParaRPr lang="en-GB" sz="2800" dirty="0"/>
          </a:p>
          <a:p>
            <a:pPr algn="r" rtl="1"/>
            <a:r>
              <a:rPr lang="ar-AE" sz="2800" dirty="0"/>
              <a:t>في الذكر : يؤثر على النسيج البيني في الخصية . ويؤثر على إفراز هرمون التستستيرون المسؤول عن نمو االخصائص الثانوية عند الذكر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4036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476672"/>
            <a:ext cx="67504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u="sng" dirty="0" smtClean="0"/>
              <a:t>4) الهرمون </a:t>
            </a:r>
            <a:r>
              <a:rPr lang="ar-AE" sz="2800" b="1" u="sng" dirty="0"/>
              <a:t>المنبه للخلايا الملونة </a:t>
            </a:r>
            <a:r>
              <a:rPr lang="en-GB" sz="2800" b="1" dirty="0"/>
              <a:t>Stimulating Hormone </a:t>
            </a:r>
            <a:endParaRPr lang="en-GB" sz="2800" dirty="0"/>
          </a:p>
          <a:p>
            <a:pPr algn="r" rtl="1"/>
            <a:r>
              <a:rPr lang="ar-AE" sz="2800" dirty="0"/>
              <a:t>تنشط الخلايا الملونة في الجلد ،وتصبغه بالصبغة المناسبة للجينات ولظروف البيئة </a:t>
            </a:r>
            <a:r>
              <a:rPr lang="ar-AE" sz="2800" dirty="0" smtClean="0"/>
              <a:t>.</a:t>
            </a:r>
          </a:p>
          <a:p>
            <a:pPr algn="r" rtl="1"/>
            <a:endParaRPr lang="en-GB" sz="2800" dirty="0"/>
          </a:p>
          <a:p>
            <a:pPr algn="r" rtl="1"/>
            <a:r>
              <a:rPr lang="ar-AE" sz="2800" b="1" u="sng" dirty="0" smtClean="0"/>
              <a:t>5) الهرمون </a:t>
            </a:r>
            <a:r>
              <a:rPr lang="ar-AE" sz="2800" b="1" u="sng" dirty="0"/>
              <a:t>المنشط للغدة الدرقية </a:t>
            </a:r>
            <a:r>
              <a:rPr lang="en-GB" sz="2800" b="1" dirty="0" err="1"/>
              <a:t>Thyrotropic</a:t>
            </a:r>
            <a:r>
              <a:rPr lang="en-GB" sz="2800" b="1" dirty="0"/>
              <a:t> Hormone </a:t>
            </a:r>
            <a:endParaRPr lang="en-GB" sz="2800" dirty="0"/>
          </a:p>
          <a:p>
            <a:pPr algn="r"/>
            <a:r>
              <a:rPr lang="ar-AE" sz="2800" b="1" u="sng" dirty="0"/>
              <a:t>الهرمون المنشط لقشرة الغدة </a:t>
            </a:r>
            <a:r>
              <a:rPr lang="ar-AE" sz="2800" b="1" u="sng" dirty="0" smtClean="0"/>
              <a:t>الكظرية</a:t>
            </a:r>
            <a:r>
              <a:rPr lang="en-GB" sz="2800" b="1" u="sng" dirty="0" smtClean="0"/>
              <a:t> (</a:t>
            </a:r>
            <a:r>
              <a:rPr lang="ar-AE" sz="2800" b="1" u="sng" dirty="0" smtClean="0"/>
              <a:t>6</a:t>
            </a:r>
            <a:endParaRPr lang="ar-AE" sz="2800" b="1" u="sng" dirty="0"/>
          </a:p>
          <a:p>
            <a:pPr algn="r"/>
            <a:r>
              <a:rPr lang="en-GB" sz="2800" b="1" dirty="0" smtClean="0"/>
              <a:t>Adrenocorticotrophic Hormone</a:t>
            </a:r>
            <a:endParaRPr lang="ar-AE" sz="2800" b="1" dirty="0" smtClean="0"/>
          </a:p>
          <a:p>
            <a:pPr algn="r"/>
            <a:endParaRPr lang="en-GB" sz="2800" dirty="0" smtClean="0"/>
          </a:p>
          <a:p>
            <a:pPr algn="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2063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268" y="620688"/>
            <a:ext cx="84786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GB" sz="2800" b="1" dirty="0" smtClean="0"/>
              <a:t> (2</a:t>
            </a:r>
            <a:r>
              <a:rPr lang="ar-AE" sz="2800" b="1" u="sng" dirty="0" smtClean="0"/>
              <a:t>الفص </a:t>
            </a:r>
            <a:r>
              <a:rPr lang="ar-AE" sz="2800" b="1" u="sng" dirty="0"/>
              <a:t>المتوسط </a:t>
            </a:r>
            <a:r>
              <a:rPr lang="en-GB" sz="2800" b="1" dirty="0"/>
              <a:t>Intermediate Hormone</a:t>
            </a:r>
            <a:r>
              <a:rPr lang="ar-AE" sz="2800" b="1" dirty="0"/>
              <a:t> :</a:t>
            </a:r>
            <a:endParaRPr lang="en-GB" sz="2800" dirty="0"/>
          </a:p>
          <a:p>
            <a:pPr algn="r" rtl="1"/>
            <a:r>
              <a:rPr lang="ar-AE" sz="2800" dirty="0"/>
              <a:t>قد يكون له علاقة بلون الجلد ،ولكن </a:t>
            </a:r>
            <a:r>
              <a:rPr lang="ar-AE" sz="2800" dirty="0" smtClean="0"/>
              <a:t>وظيفته </a:t>
            </a:r>
            <a:r>
              <a:rPr lang="ar-AE" sz="2800" dirty="0"/>
              <a:t>لم تعرف بالتأكيد </a:t>
            </a:r>
            <a:r>
              <a:rPr lang="ar-AE" sz="2800" dirty="0" smtClean="0"/>
              <a:t>.</a:t>
            </a:r>
            <a:endParaRPr lang="en-GB" sz="2800" dirty="0" smtClean="0"/>
          </a:p>
          <a:p>
            <a:pPr algn="r" rtl="1"/>
            <a:endParaRPr lang="en-GB" sz="2800" dirty="0"/>
          </a:p>
          <a:p>
            <a:pPr algn="r" rtl="1"/>
            <a:r>
              <a:rPr lang="en-GB" sz="2800" b="1" u="sng" dirty="0" smtClean="0"/>
              <a:t> (3</a:t>
            </a:r>
            <a:r>
              <a:rPr lang="ar-AE" sz="2800" b="1" u="sng" dirty="0" smtClean="0"/>
              <a:t>الفص </a:t>
            </a:r>
            <a:r>
              <a:rPr lang="ar-AE" sz="2800" b="1" u="sng" dirty="0"/>
              <a:t>الخلفي </a:t>
            </a:r>
            <a:r>
              <a:rPr lang="en-GB" sz="2800" b="1" dirty="0"/>
              <a:t>Posterior Lobe </a:t>
            </a:r>
            <a:r>
              <a:rPr lang="ar-AE" sz="2800" b="1" dirty="0"/>
              <a:t>: </a:t>
            </a:r>
            <a:endParaRPr lang="en-GB" sz="2800" dirty="0"/>
          </a:p>
          <a:p>
            <a:pPr algn="r" rtl="1"/>
            <a:r>
              <a:rPr lang="ar-AE" sz="2800" dirty="0"/>
              <a:t>-الهرمون القابض للأوعية الدموية : </a:t>
            </a:r>
            <a:endParaRPr lang="en-GB" sz="2800" dirty="0"/>
          </a:p>
          <a:p>
            <a:pPr algn="r" rtl="1"/>
            <a:r>
              <a:rPr lang="ar-AE" sz="2800" dirty="0"/>
              <a:t>يؤثر على القلب والأوعية الدموية ،ويعمل على رفع ضغط الدم .</a:t>
            </a:r>
            <a:endParaRPr lang="en-GB" sz="2800" dirty="0"/>
          </a:p>
          <a:p>
            <a:pPr algn="r" rtl="1"/>
            <a:r>
              <a:rPr lang="ar-AE" sz="2800" dirty="0"/>
              <a:t>يستخدم لرفع ضغط الدم عند المريض في حالة هبوط دمه .</a:t>
            </a:r>
            <a:endParaRPr lang="en-GB" sz="2800" dirty="0"/>
          </a:p>
          <a:p>
            <a:pPr algn="r" rtl="1"/>
            <a:r>
              <a:rPr lang="ar-AE" sz="2800" dirty="0"/>
              <a:t>يساعد في تنظيم إفراز البول حيث يعيد امتصاص الماء ويمنع خروج كميات كبيرة من الماء من الجسم .</a:t>
            </a:r>
            <a:endParaRPr lang="en-GB" sz="2800" dirty="0"/>
          </a:p>
          <a:p>
            <a:pPr algn="r"/>
            <a:r>
              <a:rPr lang="ar-AE" sz="2800" dirty="0"/>
              <a:t>نقص هذا الهرمون يسبب مرض السكري </a:t>
            </a:r>
            <a:r>
              <a:rPr lang="ar-AE" sz="2800" dirty="0" smtClean="0"/>
              <a:t>الكاذب.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6890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6672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dirty="0"/>
              <a:t>ما هو مرض السكري الكاذب </a:t>
            </a:r>
            <a:r>
              <a:rPr lang="ar-AE" sz="2800" dirty="0" smtClean="0"/>
              <a:t>؟</a:t>
            </a:r>
          </a:p>
          <a:p>
            <a:pPr algn="r" rtl="1"/>
            <a:r>
              <a:rPr lang="ar-AE" sz="2800" dirty="0" smtClean="0"/>
              <a:t> </a:t>
            </a:r>
            <a:endParaRPr lang="en-GB" sz="2800" dirty="0"/>
          </a:p>
          <a:p>
            <a:pPr algn="r" rtl="1"/>
            <a:r>
              <a:rPr lang="ar-AE" sz="2800" dirty="0"/>
              <a:t>هو نقص امتصاص الماء في الجسم وبالتالي خروج البول بكميات كبيرة وشعور الإنسان بالعطش المستمر ،وقد يكون سبب ذلك نقص هرمون الغدة النخامية (الفص الخلفي) وهو الهرمون القابض للأوعية الدموية </a:t>
            </a:r>
            <a:r>
              <a:rPr lang="ar-AE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88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b="1" u="sng" dirty="0" smtClean="0"/>
              <a:t>هرمون </a:t>
            </a:r>
            <a:r>
              <a:rPr lang="ar-AE" b="1" u="sng" dirty="0"/>
              <a:t>الأوكسيتوسين :</a:t>
            </a:r>
            <a:endParaRPr lang="en-GB" b="1" u="sng" dirty="0"/>
          </a:p>
          <a:p>
            <a:pPr algn="r" rtl="1"/>
            <a:r>
              <a:rPr lang="ar-AE" dirty="0"/>
              <a:t>له علاقة بتنظيم تقلص عضلات الرحم . يقللها أثناء الحمل ويزيدها أثناء الولادة . لماذا؟ </a:t>
            </a:r>
          </a:p>
          <a:p>
            <a:pPr algn="r" rtl="1"/>
            <a:r>
              <a:rPr lang="ar-AE" dirty="0" smtClean="0"/>
              <a:t>له </a:t>
            </a:r>
            <a:r>
              <a:rPr lang="ar-AE" dirty="0"/>
              <a:t>علاقة باندفاع الحليب من الحلمات في الثدي حيث يؤثر على العضلات الملساء في الحلمات .</a:t>
            </a:r>
            <a:endParaRPr lang="en-GB" dirty="0"/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هرمونات </a:t>
            </a:r>
            <a:r>
              <a:rPr lang="ar-AE" dirty="0"/>
              <a:t>الفص الخلفي من الغدة النخامية يتم تكوينها في الهيبوثلاموس ،ثم تخزن في الفص الخلفي للغدة النخامية .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22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15125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u="sng" dirty="0"/>
              <a:t>الغدة الدرقية </a:t>
            </a:r>
            <a:r>
              <a:rPr lang="ar-AE" sz="2800" b="1" u="sng" dirty="0" smtClean="0"/>
              <a:t>:</a:t>
            </a:r>
          </a:p>
          <a:p>
            <a:pPr algn="r" rtl="1"/>
            <a:endParaRPr lang="en-GB" sz="2800" u="sng" dirty="0"/>
          </a:p>
          <a:p>
            <a:pPr algn="r" rtl="1"/>
            <a:r>
              <a:rPr lang="ar-AE" sz="2800" dirty="0"/>
              <a:t>تتكون من فصين موجودين على جانبي القصبة الهوائية في منطقة العنق يربطهما غشاء رقيق .</a:t>
            </a:r>
            <a:endParaRPr lang="en-GB" sz="2800" dirty="0"/>
          </a:p>
          <a:p>
            <a:pPr algn="r" rtl="1"/>
            <a:r>
              <a:rPr lang="ar-AE" sz="2800" dirty="0"/>
              <a:t>الغدة الدرقية تسحب اليود من الدم لتكوين الهرمونات .</a:t>
            </a:r>
            <a:endParaRPr lang="en-GB" sz="2800" dirty="0"/>
          </a:p>
          <a:p>
            <a:pPr algn="r" rtl="1"/>
            <a:r>
              <a:rPr lang="ar-AE" sz="2800" dirty="0"/>
              <a:t>ربع اليود في الجسم موجود في الغدة الدرقية .</a:t>
            </a:r>
            <a:endParaRPr lang="en-GB" sz="2800" dirty="0"/>
          </a:p>
          <a:p>
            <a:pPr algn="r" rtl="1"/>
            <a:r>
              <a:rPr lang="ar-AE" sz="2800" dirty="0"/>
              <a:t>-هرمون اثيروكسين </a:t>
            </a:r>
            <a:endParaRPr lang="en-GB" sz="2800" dirty="0"/>
          </a:p>
          <a:p>
            <a:pPr algn="r" rtl="1"/>
            <a:r>
              <a:rPr lang="ar-AE" sz="2800" dirty="0"/>
              <a:t>-هرمون ثلاثي يود الثايروتين </a:t>
            </a:r>
            <a:endParaRPr lang="en-GB" sz="2800" dirty="0"/>
          </a:p>
          <a:p>
            <a:pPr algn="r" rtl="1"/>
            <a:r>
              <a:rPr lang="ar-AE" sz="2800" dirty="0"/>
              <a:t>-هرمون ثنائي  يود </a:t>
            </a:r>
            <a:r>
              <a:rPr lang="ar-AE" sz="2800" dirty="0" smtClean="0"/>
              <a:t>الثايروتين</a:t>
            </a:r>
          </a:p>
          <a:p>
            <a:pPr algn="r" rtl="1"/>
            <a:endParaRPr lang="ar-AE" sz="2800" dirty="0"/>
          </a:p>
        </p:txBody>
      </p:sp>
    </p:spTree>
    <p:extLst>
      <p:ext uri="{BB962C8B-B14F-4D97-AF65-F5344CB8AC3E}">
        <p14:creationId xmlns:p14="http://schemas.microsoft.com/office/powerpoint/2010/main" val="177231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384" y="836712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u="sng" dirty="0"/>
              <a:t>هرمونات الغدة الدرقية تعمل على :</a:t>
            </a:r>
            <a:endParaRPr lang="en-GB" sz="2800" dirty="0"/>
          </a:p>
          <a:p>
            <a:pPr lvl="0" algn="r" rtl="1"/>
            <a:r>
              <a:rPr lang="ar-AE" sz="2800" dirty="0"/>
              <a:t>تزيد سرعة التنفس الخلوي (أكسدة الغذاء) .</a:t>
            </a:r>
            <a:endParaRPr lang="en-GB" sz="2800" dirty="0"/>
          </a:p>
          <a:p>
            <a:pPr lvl="0" algn="r" rtl="1"/>
            <a:r>
              <a:rPr lang="ar-AE" sz="2800" dirty="0"/>
              <a:t>تنظم نمو العظام </a:t>
            </a:r>
            <a:r>
              <a:rPr lang="ar-AE" sz="2800" dirty="0" smtClean="0"/>
              <a:t>والأسنان </a:t>
            </a:r>
            <a:r>
              <a:rPr lang="ar-AE" sz="2800" dirty="0"/>
              <a:t>والنضوج الجنسي والأنشطة العقلية .</a:t>
            </a:r>
            <a:endParaRPr lang="en-GB" sz="2800" dirty="0"/>
          </a:p>
          <a:p>
            <a:pPr lvl="0" algn="r" rtl="1"/>
            <a:r>
              <a:rPr lang="ar-AE" sz="2800" dirty="0"/>
              <a:t>تحافظ على وجود الكالسيوم في العظام وعدم انطلاقه إلى الدم </a:t>
            </a:r>
            <a:r>
              <a:rPr lang="ar-AE" sz="2800" dirty="0" smtClean="0"/>
              <a:t>.</a:t>
            </a:r>
          </a:p>
          <a:p>
            <a:pPr lvl="0" algn="r" rtl="1"/>
            <a:endParaRPr lang="en-GB" sz="2800" dirty="0"/>
          </a:p>
          <a:p>
            <a:pPr algn="r" rtl="1"/>
            <a:r>
              <a:rPr lang="ar-AE" sz="2800" u="sng" dirty="0"/>
              <a:t>العوامل المؤثرة على نشاط الغدة الدرقية :</a:t>
            </a:r>
            <a:endParaRPr lang="en-GB" sz="2800" dirty="0"/>
          </a:p>
          <a:p>
            <a:pPr lvl="0" algn="r" rtl="1"/>
            <a:r>
              <a:rPr lang="ar-AE" sz="2800" dirty="0"/>
              <a:t>كمية اليود في الدم ،ووصول الدم إلى الغدة الدرقية .</a:t>
            </a:r>
            <a:endParaRPr lang="en-GB" sz="2800" dirty="0"/>
          </a:p>
          <a:p>
            <a:pPr lvl="0" algn="r" rtl="1"/>
            <a:r>
              <a:rPr lang="ar-AE" sz="2800" dirty="0"/>
              <a:t>افتقار الغذاء </a:t>
            </a:r>
            <a:r>
              <a:rPr lang="ar-AE" sz="2800" dirty="0" smtClean="0"/>
              <a:t>إلى </a:t>
            </a:r>
            <a:r>
              <a:rPr lang="ar-AE" sz="2800" dirty="0"/>
              <a:t>اليود </a:t>
            </a:r>
            <a:r>
              <a:rPr lang="ar-AE" sz="2800" dirty="0" smtClean="0"/>
              <a:t>وال</a:t>
            </a:r>
            <a:r>
              <a:rPr lang="ar-AE" sz="2800" dirty="0"/>
              <a:t>ب</a:t>
            </a:r>
            <a:r>
              <a:rPr lang="ar-AE" sz="2800" dirty="0" smtClean="0"/>
              <a:t>روتين </a:t>
            </a:r>
            <a:endParaRPr lang="en-GB" sz="2800" dirty="0"/>
          </a:p>
          <a:p>
            <a:pPr lvl="0" algn="r" rtl="1"/>
            <a:r>
              <a:rPr lang="ar-AE" sz="2800" dirty="0"/>
              <a:t>الهرمون المنشط للغدة الدرقية الذي تفرزه الغدة النخامية </a:t>
            </a:r>
            <a:endParaRPr lang="en-GB" sz="2800" dirty="0"/>
          </a:p>
          <a:p>
            <a:pPr lvl="0" algn="r" rtl="1"/>
            <a:r>
              <a:rPr lang="ar-AE" sz="2800" dirty="0"/>
              <a:t>درجة الحرارة :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560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89289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/>
              <a:t>س:لماذا تنشط الغدة الدرقية في الجو البارد </a:t>
            </a:r>
            <a:r>
              <a:rPr lang="ar-AE" sz="2800" b="1" dirty="0" smtClean="0"/>
              <a:t>؟</a:t>
            </a:r>
          </a:p>
          <a:p>
            <a:pPr algn="r" rtl="1"/>
            <a:r>
              <a:rPr lang="ar-AE" sz="2800" b="1" dirty="0" smtClean="0"/>
              <a:t> </a:t>
            </a:r>
            <a:endParaRPr lang="en-GB" sz="2800" dirty="0"/>
          </a:p>
          <a:p>
            <a:pPr algn="r" rtl="1"/>
            <a:r>
              <a:rPr lang="ar-AE" sz="2800" dirty="0"/>
              <a:t>نقص اليود </a:t>
            </a:r>
            <a:r>
              <a:rPr lang="ar-AE" sz="2800" u="sng" dirty="0"/>
              <a:t>يسبب</a:t>
            </a:r>
            <a:r>
              <a:rPr lang="ar-AE" sz="2800" dirty="0"/>
              <a:t> :</a:t>
            </a:r>
            <a:endParaRPr lang="en-GB" sz="2800" dirty="0"/>
          </a:p>
          <a:p>
            <a:pPr algn="r" rtl="1"/>
            <a:r>
              <a:rPr lang="ar-AE" sz="2800" dirty="0"/>
              <a:t>-التضخم المحلي البسيط للغدة : ويمكن علاجه بتناول الغذاء المحتوي على اليود وزيارة الشواطئ البحرية .</a:t>
            </a:r>
            <a:endParaRPr lang="en-GB" sz="2800" dirty="0"/>
          </a:p>
          <a:p>
            <a:pPr algn="r" rtl="1"/>
            <a:r>
              <a:rPr lang="ar-AE" sz="2800" dirty="0"/>
              <a:t>-التضخم الجحوظي :</a:t>
            </a:r>
            <a:endParaRPr lang="en-GB" sz="2800" dirty="0"/>
          </a:p>
          <a:p>
            <a:pPr algn="r" rtl="1"/>
            <a:r>
              <a:rPr lang="ar-AE" sz="2800" dirty="0"/>
              <a:t>زيادة إفراز هرمونات الغدة الدرقية :</a:t>
            </a:r>
            <a:endParaRPr lang="en-GB" sz="2800" dirty="0"/>
          </a:p>
          <a:p>
            <a:pPr algn="r" rtl="1"/>
            <a:r>
              <a:rPr lang="ar-AE" sz="2800" dirty="0"/>
              <a:t>-انتفاخ الجزء </a:t>
            </a:r>
            <a:r>
              <a:rPr lang="ar-AE" sz="2800" dirty="0" smtClean="0"/>
              <a:t>الأمامي </a:t>
            </a:r>
            <a:r>
              <a:rPr lang="ar-AE" sz="2800" dirty="0"/>
              <a:t>من الرقبة .</a:t>
            </a:r>
            <a:endParaRPr lang="en-GB" sz="2800" dirty="0"/>
          </a:p>
          <a:p>
            <a:pPr algn="r" rtl="1"/>
            <a:r>
              <a:rPr lang="ar-AE" sz="2800" dirty="0"/>
              <a:t>-زيادة سرعة عمليات الأكسدة </a:t>
            </a:r>
            <a:endParaRPr lang="en-GB" sz="2800" dirty="0"/>
          </a:p>
          <a:p>
            <a:pPr algn="r" rtl="1"/>
            <a:r>
              <a:rPr lang="ar-AE" sz="2800" dirty="0"/>
              <a:t>-نقص الوزن . لماذا؟ </a:t>
            </a:r>
            <a:endParaRPr lang="en-GB" sz="2800" dirty="0"/>
          </a:p>
          <a:p>
            <a:pPr algn="r" rtl="1"/>
            <a:r>
              <a:rPr lang="ar-AE" sz="2800" dirty="0"/>
              <a:t>-ازدياد ضربات القلب </a:t>
            </a:r>
            <a:endParaRPr lang="en-GB" sz="2800" dirty="0"/>
          </a:p>
          <a:p>
            <a:pPr algn="r" rtl="1"/>
            <a:r>
              <a:rPr lang="ar-AE" sz="2800" dirty="0"/>
              <a:t>-ارتفاع ضغط الدم </a:t>
            </a:r>
            <a:endParaRPr lang="en-GB" sz="2800" dirty="0"/>
          </a:p>
          <a:p>
            <a:pPr algn="r" rtl="1"/>
            <a:r>
              <a:rPr lang="ar-AE" sz="2800" dirty="0"/>
              <a:t>-التهيج العصبي </a:t>
            </a:r>
            <a:endParaRPr lang="en-GB" sz="2800" dirty="0"/>
          </a:p>
          <a:p>
            <a:pPr algn="r" rtl="1"/>
            <a:r>
              <a:rPr lang="ar-AE" sz="2800" dirty="0"/>
              <a:t>-جحوظ العينين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2454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6632"/>
            <a:ext cx="86764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/>
              <a:t>العلاج :</a:t>
            </a:r>
            <a:endParaRPr lang="en-GB" sz="2800" dirty="0"/>
          </a:p>
          <a:p>
            <a:pPr algn="r" rtl="1"/>
            <a:r>
              <a:rPr lang="ar-AE" sz="2800" dirty="0"/>
              <a:t>بتر جزء من الغدة الدرقية </a:t>
            </a:r>
            <a:r>
              <a:rPr lang="ar-AE" sz="2800" dirty="0" smtClean="0"/>
              <a:t>.</a:t>
            </a:r>
            <a:endParaRPr lang="en-GB" sz="2800" dirty="0"/>
          </a:p>
          <a:p>
            <a:pPr algn="r" rtl="1"/>
            <a:r>
              <a:rPr lang="ar-AE" sz="2800" dirty="0"/>
              <a:t>الأدوية </a:t>
            </a:r>
            <a:r>
              <a:rPr lang="ar-AE" sz="2800" dirty="0" smtClean="0"/>
              <a:t>.</a:t>
            </a:r>
          </a:p>
          <a:p>
            <a:pPr algn="r" rtl="1"/>
            <a:endParaRPr lang="ar-AE" sz="2800" dirty="0" smtClean="0"/>
          </a:p>
          <a:p>
            <a:pPr algn="r" rtl="1"/>
            <a:r>
              <a:rPr lang="ar-AE" sz="2800" u="sng" dirty="0"/>
              <a:t>أمراض نقص إفراز الغدة الدرقية :</a:t>
            </a:r>
            <a:endParaRPr lang="en-GB" sz="2800" dirty="0"/>
          </a:p>
          <a:p>
            <a:pPr algn="r" rtl="1"/>
            <a:r>
              <a:rPr lang="ar-AE" sz="2800" dirty="0"/>
              <a:t>-في مرحلة الطفولة :</a:t>
            </a:r>
            <a:endParaRPr lang="en-GB" sz="2800" dirty="0"/>
          </a:p>
          <a:p>
            <a:pPr algn="r" rtl="1"/>
            <a:r>
              <a:rPr lang="ar-AE" sz="2800" dirty="0"/>
              <a:t>الإصابة بمرض القصر أو القماءة .</a:t>
            </a:r>
            <a:r>
              <a:rPr lang="en-GB" sz="2800" dirty="0"/>
              <a:t>Cretinism </a:t>
            </a:r>
            <a:r>
              <a:rPr lang="ar-AE" sz="2800" dirty="0"/>
              <a:t> : يبدو الجسم قصيرا والرأس عريضا ،والرقبة قصيرة .</a:t>
            </a:r>
            <a:endParaRPr lang="en-GB" sz="2800" dirty="0"/>
          </a:p>
          <a:p>
            <a:pPr algn="r" rtl="1"/>
            <a:r>
              <a:rPr lang="ar-AE" sz="2800" dirty="0"/>
              <a:t>يؤثر على نمو خلايا الدماغ ويسبب تخلفا عقليا وتأخر جنسيا .</a:t>
            </a:r>
            <a:endParaRPr lang="en-GB" sz="2800" dirty="0"/>
          </a:p>
          <a:p>
            <a:pPr algn="r" rtl="1"/>
            <a:r>
              <a:rPr lang="ar-AE" sz="2800" dirty="0"/>
              <a:t>-في الأشخاص البالغين :</a:t>
            </a:r>
            <a:endParaRPr lang="en-GB" sz="2800" dirty="0"/>
          </a:p>
          <a:p>
            <a:pPr algn="r" rtl="1"/>
            <a:r>
              <a:rPr lang="ar-AE" sz="2800" dirty="0"/>
              <a:t>الإصابة بمرض الميكسيديما . جفاف الجلد ،وقلة الشعر ،ونقص النشاط العقلي والجسمي </a:t>
            </a:r>
            <a:endParaRPr lang="en-GB" sz="2800" dirty="0"/>
          </a:p>
          <a:p>
            <a:pPr algn="r" rtl="1"/>
            <a:r>
              <a:rPr lang="ar-AE" sz="2800" dirty="0"/>
              <a:t>زيادة في وزن الجسم ونقص التمثيل الغذائي وعدم تحمل البرودة </a:t>
            </a:r>
            <a:endParaRPr lang="en-GB" sz="2800" dirty="0"/>
          </a:p>
          <a:p>
            <a:pPr algn="r" rtl="1"/>
            <a:r>
              <a:rPr lang="ar-AE" sz="2800" dirty="0"/>
              <a:t>الشعور السريع </a:t>
            </a:r>
            <a:r>
              <a:rPr lang="ar-AE" sz="2800" dirty="0" smtClean="0"/>
              <a:t>بالإجهاد.   قصر </a:t>
            </a:r>
            <a:r>
              <a:rPr lang="ar-AE" sz="2800" dirty="0"/>
              <a:t>وبطء نبضات </a:t>
            </a:r>
            <a:r>
              <a:rPr lang="ar-AE" sz="2800" dirty="0" smtClean="0"/>
              <a:t>القلب.</a:t>
            </a:r>
          </a:p>
          <a:p>
            <a:pPr algn="r" rtl="1"/>
            <a:r>
              <a:rPr lang="ar-AE" sz="2800" dirty="0" smtClean="0"/>
              <a:t> </a:t>
            </a:r>
            <a:r>
              <a:rPr lang="ar-AE" sz="2800" dirty="0"/>
              <a:t>انخفاض ضغط الدم </a:t>
            </a:r>
            <a:r>
              <a:rPr lang="ar-AE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2001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>
                <a:solidFill>
                  <a:schemeClr val="tx2"/>
                </a:solidFill>
              </a:rPr>
              <a:t>أهداف المحاضرة </a:t>
            </a:r>
            <a:endParaRPr lang="en-GB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التعريف بأهمية الغدد في الجسم </a:t>
            </a:r>
          </a:p>
          <a:p>
            <a:pPr algn="r" rtl="1"/>
            <a:r>
              <a:rPr lang="ar-AE" dirty="0" smtClean="0"/>
              <a:t>التعريف بالخصائص العامة للغدد </a:t>
            </a:r>
          </a:p>
          <a:p>
            <a:pPr algn="r" rtl="1"/>
            <a:r>
              <a:rPr lang="ar-AE" dirty="0" smtClean="0"/>
              <a:t>التعريف بوظائف الغدد الصماء </a:t>
            </a:r>
          </a:p>
          <a:p>
            <a:pPr algn="r" rtl="1"/>
            <a:r>
              <a:rPr lang="ar-AE" smtClean="0"/>
              <a:t>التعريف بأثار اضطراب هرمونات الغدد الصماء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93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68" y="620688"/>
            <a:ext cx="64624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/>
              <a:t>العلاج </a:t>
            </a:r>
            <a:r>
              <a:rPr lang="ar-AE" sz="2800" b="1" dirty="0" smtClean="0"/>
              <a:t>:</a:t>
            </a:r>
          </a:p>
          <a:p>
            <a:pPr algn="r" rtl="1"/>
            <a:endParaRPr lang="en-GB" sz="2800" dirty="0"/>
          </a:p>
          <a:p>
            <a:pPr algn="r" rtl="1"/>
            <a:r>
              <a:rPr lang="ar-AE" sz="2800" dirty="0"/>
              <a:t>إعطاء </a:t>
            </a:r>
            <a:r>
              <a:rPr lang="ar-AE" sz="2800" dirty="0" smtClean="0"/>
              <a:t>هرمونات </a:t>
            </a:r>
            <a:r>
              <a:rPr lang="ar-AE" sz="2800" dirty="0"/>
              <a:t>الغدة الدرقية باستشارة الطبيب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1688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الغدة جارات الدرقية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293" y="1600200"/>
            <a:ext cx="6173414" cy="4525963"/>
          </a:xfrm>
        </p:spPr>
      </p:pic>
    </p:spTree>
    <p:extLst>
      <p:ext uri="{BB962C8B-B14F-4D97-AF65-F5344CB8AC3E}">
        <p14:creationId xmlns:p14="http://schemas.microsoft.com/office/powerpoint/2010/main" val="82430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68" y="620688"/>
            <a:ext cx="6462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b="1" dirty="0"/>
              <a:t>الغدة جارات الدرقية </a:t>
            </a:r>
            <a:r>
              <a:rPr lang="ar-AE" b="1" dirty="0" smtClean="0"/>
              <a:t/>
            </a:r>
            <a:br>
              <a:rPr lang="ar-AE" b="1" dirty="0" smtClean="0"/>
            </a:br>
            <a:r>
              <a:rPr lang="en-GB" b="1" u="sng" dirty="0" smtClean="0"/>
              <a:t>Parathyroid </a:t>
            </a:r>
            <a:r>
              <a:rPr lang="en-GB" b="1" u="sng" dirty="0"/>
              <a:t>Gland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dirty="0" smtClean="0"/>
              <a:t>اربع </a:t>
            </a:r>
            <a:r>
              <a:rPr lang="ar-AE" dirty="0"/>
              <a:t>غدد صغيرة الحجم تقع على جانبي الغدة الدرقية .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b="1" u="sng" dirty="0" smtClean="0"/>
              <a:t>أهم </a:t>
            </a:r>
            <a:r>
              <a:rPr lang="ar-AE" b="1" u="sng" dirty="0"/>
              <a:t>الهرمونات التي تفرزها : </a:t>
            </a:r>
            <a:endParaRPr lang="ar-AE" b="1" u="sng" dirty="0" smtClean="0"/>
          </a:p>
          <a:p>
            <a:pPr marL="0" indent="0" algn="just" rtl="1">
              <a:buNone/>
            </a:pPr>
            <a:r>
              <a:rPr lang="ar-AE" u="sng" dirty="0" smtClean="0"/>
              <a:t>هرمون </a:t>
            </a:r>
            <a:r>
              <a:rPr lang="ar-AE" u="sng" dirty="0"/>
              <a:t>الجار درقية : </a:t>
            </a:r>
            <a:endParaRPr lang="en-GB" dirty="0"/>
          </a:p>
          <a:p>
            <a:pPr algn="just" rtl="1"/>
            <a:r>
              <a:rPr lang="ar-AE" dirty="0"/>
              <a:t>هرمون بروتيني .</a:t>
            </a:r>
            <a:endParaRPr lang="en-GB" dirty="0"/>
          </a:p>
          <a:p>
            <a:pPr algn="just" rtl="1"/>
            <a:r>
              <a:rPr lang="ar-AE" dirty="0"/>
              <a:t>الهرمون مسؤول عن تنظيم نسبة الكالسيوم والفوسفور في الجسم .</a:t>
            </a:r>
            <a:endParaRPr lang="en-GB" dirty="0"/>
          </a:p>
          <a:p>
            <a:pPr marL="0" indent="0" algn="just" rtl="1">
              <a:buNone/>
            </a:pP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51850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هرمون جارات الدرقية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 smtClean="0"/>
              <a:t>س </a:t>
            </a:r>
            <a:r>
              <a:rPr lang="ar-AE" b="1" dirty="0"/>
              <a:t>: كيف يقوم هرمون جارات الدرقية بتنظيم الكالسيوم الفوسفور في الجسم ؟ </a:t>
            </a:r>
            <a:endParaRPr lang="en-GB" dirty="0"/>
          </a:p>
          <a:p>
            <a:pPr algn="just" rtl="1"/>
            <a:r>
              <a:rPr lang="ar-AE" dirty="0"/>
              <a:t>يقوم بذلك عن طريق تنظيم عملية التمثيل الغذائي للكالسيوم والفوسفور في الجسم ، وإذا زاد الكالسيوم أو الفوسفور فإنه إما أن يرسب في العظام أو يطرح خارج الجسم عن طريق الكليتين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65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هرمون جارات الدرقية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AE" u="sng" dirty="0"/>
              <a:t>آثار زيادة ونقص هرمون الجار درقية :</a:t>
            </a:r>
            <a:endParaRPr lang="en-GB" dirty="0"/>
          </a:p>
          <a:p>
            <a:pPr algn="just" rtl="1"/>
            <a:r>
              <a:rPr lang="ar-AE" dirty="0"/>
              <a:t>زيادة الهرمون تؤدي إلى زيادة الكالسيوم في الدم ،وعدم ترسيبه في العظام بل طرحه خارج الجسم ،وهذا يسبب ليونة في العظام .</a:t>
            </a:r>
            <a:endParaRPr lang="en-GB" dirty="0"/>
          </a:p>
          <a:p>
            <a:pPr algn="just" rtl="1"/>
            <a:r>
              <a:rPr lang="ar-AE" dirty="0"/>
              <a:t>نقص الهرمون يؤدي إلى نقص الكالسيوم في الدم ،وبالتالي حدوث تشنجات وتوتر مستمر والاندفاع العاطفي ،وانقباض العضلات بشكل متوال . </a:t>
            </a:r>
            <a:endParaRPr lang="en-GB" dirty="0"/>
          </a:p>
          <a:p>
            <a:pPr algn="just" rtl="1"/>
            <a:endParaRPr lang="ar-AE" dirty="0" smtClean="0"/>
          </a:p>
          <a:p>
            <a:pPr algn="just" rtl="1"/>
            <a:endParaRPr lang="ar-AE" dirty="0"/>
          </a:p>
          <a:p>
            <a:pPr algn="just" rtl="1"/>
            <a:r>
              <a:rPr lang="ar-AE" dirty="0" smtClean="0"/>
              <a:t>تسمى </a:t>
            </a:r>
            <a:r>
              <a:rPr lang="ar-AE" dirty="0"/>
              <a:t>الغدد جارات الدرقية بغدد المزاج لأنها مسؤولة عن تغير الحالة المزاجية في الحياة اليومية .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5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س : كيف يعمل كل من هرمون كالكتولينن وهرمون جارات الدرقية للحفاظ على مستوى الكالسيوم في الدم ؟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هرمون كالكيتولينن يمنع انطلاق الكالسيوم من العظام ، بينما هرمون جارات الدرقية يساعد على انطلاق الكالسيوم من العظام .</a:t>
            </a:r>
            <a:endParaRPr lang="en-GB" dirty="0"/>
          </a:p>
          <a:p>
            <a:pPr algn="just"/>
            <a:endParaRPr lang="en-GB" dirty="0"/>
          </a:p>
          <a:p>
            <a:pPr algn="just" rt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97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غدة البنكرياس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0" y="2948781"/>
            <a:ext cx="3009900" cy="1828800"/>
          </a:xfrm>
        </p:spPr>
      </p:pic>
    </p:spTree>
    <p:extLst>
      <p:ext uri="{BB962C8B-B14F-4D97-AF65-F5344CB8AC3E}">
        <p14:creationId xmlns:p14="http://schemas.microsoft.com/office/powerpoint/2010/main" val="308852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b="1" dirty="0"/>
              <a:t>غدة البنكرياس </a:t>
            </a:r>
            <a:r>
              <a:rPr lang="ar-AE" b="1" dirty="0" smtClean="0"/>
              <a:t/>
            </a:r>
            <a:br>
              <a:rPr lang="ar-AE" b="1" dirty="0" smtClean="0"/>
            </a:br>
            <a:r>
              <a:rPr lang="en-GB" b="1" u="sng" dirty="0" smtClean="0"/>
              <a:t>Pancreas </a:t>
            </a:r>
            <a:r>
              <a:rPr lang="en-GB" b="1" u="sng" dirty="0"/>
              <a:t>Gland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هذه الغدة من الغدد المشتركة حيث تجمع بين الغددة القنوية التي تفرز هرموناتها في الإثني عشر . والغدد الصماء (جزر لانجرهانس) .</a:t>
            </a:r>
            <a:endParaRPr lang="en-GB" dirty="0"/>
          </a:p>
          <a:p>
            <a:pPr algn="just" rtl="1"/>
            <a:r>
              <a:rPr lang="ar-AE" dirty="0"/>
              <a:t>خلايا لانجرهانس تنقسم إلى نوعين : </a:t>
            </a:r>
            <a:endParaRPr lang="en-GB" dirty="0"/>
          </a:p>
          <a:p>
            <a:pPr lvl="1" algn="just" rtl="1"/>
            <a:r>
              <a:rPr lang="ar-AE" dirty="0" smtClean="0"/>
              <a:t>خلايا </a:t>
            </a:r>
            <a:r>
              <a:rPr lang="ar-AE" dirty="0"/>
              <a:t>ألفا </a:t>
            </a:r>
            <a:r>
              <a:rPr lang="en-GB" dirty="0"/>
              <a:t>Alpha Cells </a:t>
            </a:r>
            <a:r>
              <a:rPr lang="ar-AE" dirty="0"/>
              <a:t> </a:t>
            </a:r>
          </a:p>
          <a:p>
            <a:pPr lvl="1" algn="just" rtl="1"/>
            <a:r>
              <a:rPr lang="ar-AE" dirty="0" smtClean="0"/>
              <a:t>خلايا بيتا </a:t>
            </a:r>
            <a:r>
              <a:rPr lang="en-GB" dirty="0" smtClean="0"/>
              <a:t>Beta Cells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17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مقارنة بين خلايا ألفا وبيتا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 smtClean="0"/>
              <a:t>خلايا </a:t>
            </a:r>
            <a:r>
              <a:rPr lang="ar-AE" b="1" u="sng" dirty="0"/>
              <a:t>بيتا </a:t>
            </a:r>
            <a:r>
              <a:rPr lang="en-GB" b="1" u="sng" dirty="0"/>
              <a:t>Beta Cells </a:t>
            </a:r>
            <a:r>
              <a:rPr lang="ar-AE" b="1" u="sng" dirty="0"/>
              <a:t> : </a:t>
            </a:r>
            <a:endParaRPr lang="en-GB" b="1" u="sng" dirty="0"/>
          </a:p>
          <a:p>
            <a:pPr algn="just" rtl="1"/>
            <a:r>
              <a:rPr lang="ar-AE" dirty="0"/>
              <a:t>كثيرة العدد </a:t>
            </a:r>
            <a:endParaRPr lang="en-GB" dirty="0"/>
          </a:p>
          <a:p>
            <a:pPr algn="just" rtl="1"/>
            <a:r>
              <a:rPr lang="ar-AE" dirty="0"/>
              <a:t>تحتوي على حبيبات تذوب في الكحول </a:t>
            </a:r>
            <a:endParaRPr lang="en-GB" dirty="0"/>
          </a:p>
          <a:p>
            <a:pPr algn="just" rtl="1"/>
            <a:r>
              <a:rPr lang="ar-AE" dirty="0"/>
              <a:t>تفرز هرمون الأنسولين </a:t>
            </a:r>
            <a:endParaRPr lang="en-GB" dirty="0"/>
          </a:p>
          <a:p>
            <a:pPr algn="just" rtl="1"/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 smtClean="0"/>
              <a:t>خلايا </a:t>
            </a:r>
            <a:r>
              <a:rPr lang="ar-AE" b="1" u="sng" dirty="0"/>
              <a:t>ألفا </a:t>
            </a:r>
            <a:r>
              <a:rPr lang="en-GB" b="1" u="sng" dirty="0"/>
              <a:t>Alpha Cells </a:t>
            </a:r>
            <a:r>
              <a:rPr lang="ar-AE" b="1" u="sng" dirty="0"/>
              <a:t> : </a:t>
            </a:r>
            <a:endParaRPr lang="en-GB" b="1" u="sng" dirty="0"/>
          </a:p>
          <a:p>
            <a:pPr algn="just" rtl="1"/>
            <a:r>
              <a:rPr lang="ar-AE" dirty="0"/>
              <a:t>عددها قليل </a:t>
            </a:r>
            <a:endParaRPr lang="en-GB" dirty="0"/>
          </a:p>
          <a:p>
            <a:pPr algn="just" rtl="1"/>
            <a:r>
              <a:rPr lang="ar-AE" dirty="0"/>
              <a:t>تحتوي على حبيبات تذوب في الماء </a:t>
            </a:r>
            <a:endParaRPr lang="en-GB" dirty="0"/>
          </a:p>
          <a:p>
            <a:pPr algn="just" rtl="1"/>
            <a:r>
              <a:rPr lang="ar-AE" dirty="0"/>
              <a:t>تفرز هرمون الجلوكاجون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rtl="1">
              <a:buNone/>
            </a:pPr>
            <a:r>
              <a:rPr lang="ar-AE" u="sng" dirty="0" smtClean="0"/>
              <a:t>هرمون </a:t>
            </a:r>
            <a:r>
              <a:rPr lang="ar-AE" u="sng" dirty="0"/>
              <a:t>الجلوكاجون </a:t>
            </a:r>
            <a:r>
              <a:rPr lang="en-GB" u="sng" dirty="0"/>
              <a:t>Glucagon</a:t>
            </a:r>
            <a:r>
              <a:rPr lang="ar-AE" u="sng" dirty="0"/>
              <a:t> :</a:t>
            </a:r>
            <a:endParaRPr lang="en-GB" u="sng" dirty="0"/>
          </a:p>
          <a:p>
            <a:pPr algn="just" rtl="1"/>
            <a:r>
              <a:rPr lang="ar-AE" dirty="0"/>
              <a:t>هرمون بروتيني </a:t>
            </a:r>
            <a:endParaRPr lang="en-GB" dirty="0"/>
          </a:p>
          <a:p>
            <a:pPr algn="just" rtl="1"/>
            <a:r>
              <a:rPr lang="ar-AE" dirty="0"/>
              <a:t>يزيد تركيز الجلوكوز في الدم .</a:t>
            </a:r>
            <a:endParaRPr lang="en-GB" dirty="0"/>
          </a:p>
          <a:p>
            <a:pPr algn="just" rtl="1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هرمون </a:t>
            </a:r>
            <a:r>
              <a:rPr lang="ar-AE" b="1" u="sng" dirty="0"/>
              <a:t>الأنسولين </a:t>
            </a:r>
            <a:r>
              <a:rPr lang="en-GB" b="1" u="sng" dirty="0"/>
              <a:t>Insulin </a:t>
            </a:r>
            <a:r>
              <a:rPr lang="ar-AE" b="1" u="sng" dirty="0"/>
              <a:t> :</a:t>
            </a:r>
            <a:endParaRPr lang="en-GB" u="sng" dirty="0"/>
          </a:p>
          <a:p>
            <a:pPr algn="just" rtl="1"/>
            <a:r>
              <a:rPr lang="ar-AE" dirty="0"/>
              <a:t>هرمون بروتيني ، يتكون من سلسلتين من الأحماض الأمينية .</a:t>
            </a:r>
            <a:endParaRPr lang="en-GB" dirty="0"/>
          </a:p>
          <a:p>
            <a:pPr algn="just" rtl="1"/>
            <a:r>
              <a:rPr lang="ar-AE" dirty="0"/>
              <a:t>يعمل على خفض تركيز سكر الجلوكوز في الدم عن طريقين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1-الحض على أكسدة الجلوكوز في خلايا الجسم ،من خلال تمرير الجلوكوز عبر غشاء الخلية إلى داخلها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2-تنظيم العلاقة بين الجلايكوجين والجلوكوز ، فهو يحول الجلوكوز إلى جلايكوجين أو مواد دهنية تختزن في الكبد والعضلات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91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9712" y="404664"/>
            <a:ext cx="6718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AE" sz="2800" b="1" u="sng" dirty="0"/>
              <a:t>الجهازان الرئيسيان المؤثران في نشاط الجسم وفاعليته :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2555776" y="1124744"/>
            <a:ext cx="63001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buFont typeface="+mj-lt"/>
              <a:buAutoNum type="arabicPeriod"/>
            </a:pPr>
            <a:r>
              <a:rPr lang="ar-AE" sz="2800" b="1" dirty="0"/>
              <a:t>الجهاز العصبي </a:t>
            </a:r>
            <a:endParaRPr lang="en-GB" sz="2800" b="1" dirty="0"/>
          </a:p>
          <a:p>
            <a:pPr marL="342900" lvl="0" indent="-342900" algn="r" rtl="1">
              <a:buFont typeface="+mj-lt"/>
              <a:buAutoNum type="arabicPeriod"/>
            </a:pPr>
            <a:r>
              <a:rPr lang="ar-AE" sz="2800" b="1" dirty="0"/>
              <a:t>جهاز الغدد الصماء </a:t>
            </a:r>
            <a:endParaRPr lang="en-GB" sz="2800" b="1" dirty="0" smtClean="0"/>
          </a:p>
          <a:p>
            <a:pPr lvl="0" algn="r" rtl="1"/>
            <a:endParaRPr lang="en-GB" sz="2800" b="1" dirty="0"/>
          </a:p>
          <a:p>
            <a:pPr algn="r"/>
            <a:r>
              <a:rPr lang="ar-AE" sz="2800" b="1" u="sng" dirty="0"/>
              <a:t>ملاحظة :</a:t>
            </a:r>
            <a:r>
              <a:rPr lang="ar-AE" sz="2800" dirty="0"/>
              <a:t>الغدة الواحدة لا تعمل بشكل مستقل وإنما تعمل جميع الغدد بشكل متصل . مثلا : الغدة النخامية تفرز هرمونات تنظم عمل الغدد الأخرى ،والغدد الأخرى تفرز هرمونات تنظم عمل الغدة النخامية .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2119394" y="5301208"/>
            <a:ext cx="68625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800" dirty="0"/>
              <a:t>*الجهاز العصبي أسرع استجابة من الجهاز الغددي ،ولكن الجهاز الغددي يبقى أثر استجاباته لوقت </a:t>
            </a:r>
            <a:r>
              <a:rPr lang="ar-AE" sz="2800" dirty="0" smtClean="0"/>
              <a:t>أطول.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1835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س : كيف يزيد الجلوكاجون تركيز الجلوكوز في الدم ؟</a:t>
            </a:r>
            <a:endParaRPr lang="en-GB" dirty="0"/>
          </a:p>
          <a:p>
            <a:pPr algn="just" rtl="1"/>
            <a:r>
              <a:rPr lang="ar-AE" dirty="0"/>
              <a:t>يقوم الجلوكاجون بتحويل الجلايكوجين الموجود في </a:t>
            </a:r>
            <a:r>
              <a:rPr lang="ar-SA" smtClean="0"/>
              <a:t>الكبد والعضلات </a:t>
            </a:r>
            <a:r>
              <a:rPr lang="ar-AE" smtClean="0"/>
              <a:t>إلى </a:t>
            </a:r>
            <a:r>
              <a:rPr lang="ar-AE" dirty="0"/>
              <a:t>جلوكوز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07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b="1" dirty="0"/>
              <a:t>اضطراب هرمونات البنكرياس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AE" u="sng" dirty="0"/>
              <a:t>من نتائج اضطراب هرمونات البنكرياس الإصابة بمرض السكري ، ومن أعراضه :</a:t>
            </a:r>
            <a:endParaRPr lang="en-GB" u="sng" dirty="0"/>
          </a:p>
          <a:p>
            <a:pPr algn="just" rtl="1"/>
            <a:r>
              <a:rPr lang="ar-AE" dirty="0"/>
              <a:t>زيادة إفراز السكر في الدم .</a:t>
            </a:r>
            <a:endParaRPr lang="en-GB" dirty="0"/>
          </a:p>
          <a:p>
            <a:pPr algn="just" rtl="1"/>
            <a:r>
              <a:rPr lang="ar-AE" dirty="0"/>
              <a:t>زيادة إفراز البول </a:t>
            </a:r>
            <a:endParaRPr lang="en-GB" dirty="0"/>
          </a:p>
          <a:p>
            <a:pPr algn="just" rtl="1"/>
            <a:r>
              <a:rPr lang="ar-AE" dirty="0"/>
              <a:t>شعور الإنسان بالجوع والعطش </a:t>
            </a:r>
            <a:endParaRPr lang="en-GB" dirty="0"/>
          </a:p>
          <a:p>
            <a:pPr algn="just" rtl="1"/>
            <a:r>
              <a:rPr lang="ar-AE" dirty="0"/>
              <a:t>نقص الوزن نتيجة تحول الجلايكوجين إلى جلوكوز بشكل سريع </a:t>
            </a:r>
            <a:endParaRPr lang="en-GB" dirty="0"/>
          </a:p>
          <a:p>
            <a:pPr marL="0" indent="0" algn="just" rtl="1">
              <a:buNone/>
            </a:pPr>
            <a:endParaRPr lang="ar-AE" b="1" dirty="0" smtClean="0"/>
          </a:p>
          <a:p>
            <a:pPr marL="0" indent="0" algn="just" rtl="1">
              <a:buNone/>
            </a:pPr>
            <a:r>
              <a:rPr lang="ar-AE" b="1" u="sng" dirty="0" smtClean="0"/>
              <a:t>علاج </a:t>
            </a:r>
            <a:r>
              <a:rPr lang="ar-AE" b="1" u="sng" dirty="0"/>
              <a:t>مرض السكري : </a:t>
            </a:r>
            <a:endParaRPr lang="en-GB" u="sng" dirty="0"/>
          </a:p>
          <a:p>
            <a:pPr algn="just" rtl="1"/>
            <a:r>
              <a:rPr lang="ar-AE" dirty="0"/>
              <a:t>إعطاء هرمونات الأنسولين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59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الغدة الكظرية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164" y="3146901"/>
            <a:ext cx="1185672" cy="1432560"/>
          </a:xfrm>
        </p:spPr>
      </p:pic>
    </p:spTree>
    <p:extLst>
      <p:ext uri="{BB962C8B-B14F-4D97-AF65-F5344CB8AC3E}">
        <p14:creationId xmlns:p14="http://schemas.microsoft.com/office/powerpoint/2010/main" val="303202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الغدة الكظرية </a:t>
            </a:r>
            <a:br>
              <a:rPr lang="ar-AE" dirty="0" smtClean="0"/>
            </a:br>
            <a:r>
              <a:rPr lang="en-GB" b="1" u="sng" dirty="0"/>
              <a:t>Adrenal Gland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هما غدتان متناظرتان تقع كل منهما فوق إحدى الكليتين .</a:t>
            </a:r>
            <a:endParaRPr lang="en-GB" dirty="0"/>
          </a:p>
          <a:p>
            <a:pPr algn="just" rtl="1"/>
            <a:r>
              <a:rPr lang="ar-AE" dirty="0"/>
              <a:t>تتكون كل غدة من قشرة ونخاع .</a:t>
            </a:r>
            <a:endParaRPr lang="en-GB" dirty="0"/>
          </a:p>
          <a:p>
            <a:pPr algn="just" rtl="1"/>
            <a:r>
              <a:rPr lang="ar-AE" dirty="0"/>
              <a:t>تفرز الغدتان الكثير من الهرمونات ولذلك فاستئصالها يسبب الوفاة .</a:t>
            </a:r>
            <a:endParaRPr lang="en-GB" dirty="0"/>
          </a:p>
          <a:p>
            <a:pPr algn="just" rtl="1"/>
            <a:r>
              <a:rPr lang="ar-AE" u="sng" dirty="0" smtClean="0"/>
              <a:t>الهرمونات التي تفرزها :</a:t>
            </a:r>
          </a:p>
          <a:p>
            <a:pPr marL="0" indent="0" algn="just" rtl="1">
              <a:buNone/>
            </a:pPr>
            <a:r>
              <a:rPr lang="ar-AE" dirty="0" smtClean="0"/>
              <a:t>1-هرمونات القشرة </a:t>
            </a:r>
          </a:p>
          <a:p>
            <a:pPr marL="0" indent="0" algn="just" rtl="1">
              <a:buNone/>
            </a:pPr>
            <a:r>
              <a:rPr lang="ar-AE" dirty="0" smtClean="0"/>
              <a:t>2-هرمونات النخاع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2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AE" dirty="0"/>
              <a:t>هرمون القشرة </a:t>
            </a:r>
            <a:r>
              <a:rPr lang="en-GB" dirty="0"/>
              <a:t>Corticosteroid </a:t>
            </a:r>
            <a:r>
              <a:rPr lang="ar-AE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1-مجموعة </a:t>
            </a:r>
            <a:r>
              <a:rPr lang="ar-AE" b="1" u="sng" dirty="0"/>
              <a:t>الهرمونات السكرية : </a:t>
            </a:r>
            <a:endParaRPr lang="en-GB" b="1" u="sng" dirty="0"/>
          </a:p>
          <a:p>
            <a:pPr algn="just" rtl="1"/>
            <a:r>
              <a:rPr lang="ar-AE" dirty="0"/>
              <a:t>مثل : الكورتيزول </a:t>
            </a:r>
            <a:r>
              <a:rPr lang="en-GB" dirty="0"/>
              <a:t>Cortisol  </a:t>
            </a:r>
          </a:p>
          <a:p>
            <a:pPr algn="just" rtl="1"/>
            <a:r>
              <a:rPr lang="ar-AE" dirty="0"/>
              <a:t>تعمل على تحويل الأحماض الأمينية والدهون إلى جلوكوز لإمداد الجسم بالطاقة .</a:t>
            </a:r>
            <a:endParaRPr lang="en-GB" dirty="0"/>
          </a:p>
          <a:p>
            <a:pPr algn="just" rtl="1"/>
            <a:r>
              <a:rPr lang="ar-AE" dirty="0"/>
              <a:t>تعمل كمضادات للالتهاب ، ولذلك تستخدم لإزالة آلام الالتهابات في حالات الروماتيزم والحساسية .</a:t>
            </a:r>
            <a:endParaRPr lang="en-GB" dirty="0"/>
          </a:p>
          <a:p>
            <a:pPr algn="just" rtl="1"/>
            <a:r>
              <a:rPr lang="ar-AE" dirty="0"/>
              <a:t>استخدام الكورتيزول دون استشارة الطبيب يقلل من مقاومة الجسم للعدوى </a:t>
            </a:r>
            <a:r>
              <a:rPr lang="ar-A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50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AE" dirty="0"/>
              <a:t>هرمون القشرة </a:t>
            </a:r>
            <a:r>
              <a:rPr lang="en-GB" dirty="0"/>
              <a:t>Corticosteroid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2-مجموعة الهرمونات المعدنية :</a:t>
            </a:r>
            <a:endParaRPr lang="en-GB" u="sng" dirty="0"/>
          </a:p>
          <a:p>
            <a:pPr algn="just" rtl="1"/>
            <a:r>
              <a:rPr lang="ar-AE" dirty="0"/>
              <a:t>تعمل على توازن الأملاح المعدنية في الدم .</a:t>
            </a:r>
            <a:endParaRPr lang="en-GB" dirty="0"/>
          </a:p>
          <a:p>
            <a:pPr algn="just" rtl="1"/>
            <a:r>
              <a:rPr lang="ar-AE" dirty="0"/>
              <a:t>تشجع على إعادة امتصاص الصوديوم والكلور ، وإخراج البوتاسيوم من الكلتين ، لماذا ؟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50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هرمون القشرة </a:t>
            </a:r>
            <a:r>
              <a:rPr lang="en-GB" dirty="0"/>
              <a:t>Corticosteroid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3-مجموعة الهرمونات الجنسية</a:t>
            </a:r>
            <a:r>
              <a:rPr lang="en-GB" b="1" u="sng" dirty="0"/>
              <a:t>Sex Hormones </a:t>
            </a:r>
            <a:r>
              <a:rPr lang="ar-AE" b="1" u="sng" dirty="0"/>
              <a:t> (سترويدات) :</a:t>
            </a:r>
            <a:endParaRPr lang="en-GB" u="sng" dirty="0"/>
          </a:p>
          <a:p>
            <a:pPr algn="just" rtl="1"/>
            <a:r>
              <a:rPr lang="ar-AE" dirty="0"/>
              <a:t>تشمل الهرمونات الذكرية والأنثوية ، مثل : التستستيرون والأستروجين و بروجستيرون .</a:t>
            </a:r>
            <a:endParaRPr lang="en-GB" dirty="0"/>
          </a:p>
          <a:p>
            <a:pPr algn="just" rtl="1"/>
            <a:r>
              <a:rPr lang="ar-AE" dirty="0"/>
              <a:t>اضطراب هذه الهرمونات يؤدي إلى ظهور صفات الذكورة عند الإناث ، وصفات الأنوثة عند الذكور .</a:t>
            </a:r>
            <a:endParaRPr lang="en-GB" dirty="0"/>
          </a:p>
          <a:p>
            <a:pPr algn="just" rtl="1"/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11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b="1" dirty="0"/>
              <a:t>هرمونات </a:t>
            </a:r>
            <a:r>
              <a:rPr lang="ar-AE" b="1" dirty="0" smtClean="0"/>
              <a:t>النخاع</a:t>
            </a:r>
            <a:br>
              <a:rPr lang="ar-AE" b="1" dirty="0" smtClean="0"/>
            </a:br>
            <a:r>
              <a:rPr lang="en-GB" b="1" dirty="0" smtClean="0"/>
              <a:t>Medulla </a:t>
            </a:r>
            <a:r>
              <a:rPr lang="en-GB" b="1" dirty="0"/>
              <a:t>Hormones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/>
              <a:t>أ-هرمونات الأدرينالين </a:t>
            </a:r>
            <a:r>
              <a:rPr lang="en-GB" dirty="0"/>
              <a:t>Adrenaline </a:t>
            </a:r>
            <a:r>
              <a:rPr lang="ar-AE" dirty="0"/>
              <a:t> أو ابي نيفرين </a:t>
            </a:r>
            <a:r>
              <a:rPr lang="en-GB" dirty="0"/>
              <a:t>Epinephrine </a:t>
            </a:r>
            <a:r>
              <a:rPr lang="ar-AE" dirty="0"/>
              <a:t>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ب-هرمون نورابي نيفرين </a:t>
            </a:r>
            <a:r>
              <a:rPr lang="en-GB" dirty="0"/>
              <a:t>Norepinephrine </a:t>
            </a:r>
            <a:r>
              <a:rPr lang="ar-AE" dirty="0"/>
              <a:t>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85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b="1" dirty="0"/>
              <a:t>هرمونات النخاع</a:t>
            </a:r>
            <a:br>
              <a:rPr lang="ar-AE" b="1" dirty="0"/>
            </a:br>
            <a:r>
              <a:rPr lang="en-GB" b="1" dirty="0"/>
              <a:t>Medulla Hormones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AE" b="1" dirty="0"/>
              <a:t>1-يؤثران على التمثيل الغذائي للكربوهيدرات ، من خلال </a:t>
            </a:r>
            <a:r>
              <a:rPr lang="ar-AE" b="1" dirty="0" smtClean="0"/>
              <a:t>أمرين </a:t>
            </a:r>
            <a:r>
              <a:rPr lang="ar-AE" b="1" dirty="0"/>
              <a:t>:</a:t>
            </a:r>
            <a:endParaRPr lang="en-GB" b="1" dirty="0"/>
          </a:p>
          <a:p>
            <a:pPr algn="just" rtl="1"/>
            <a:r>
              <a:rPr lang="ar-AE" dirty="0"/>
              <a:t>تحويل الجلايكوجين في الكبد إلى جلوكوز في الدم </a:t>
            </a:r>
            <a:endParaRPr lang="en-GB" dirty="0"/>
          </a:p>
          <a:p>
            <a:pPr algn="just" rtl="1"/>
            <a:r>
              <a:rPr lang="ar-AE" dirty="0"/>
              <a:t>تحويل الجلايكوجين في العضلات إلى حمض اللاكتيك في الدم .</a:t>
            </a:r>
            <a:endParaRPr lang="en-GB" dirty="0"/>
          </a:p>
          <a:p>
            <a:pPr marL="0" indent="0" algn="just" rtl="1">
              <a:buNone/>
            </a:pPr>
            <a:r>
              <a:rPr lang="ar-AE" b="1" dirty="0"/>
              <a:t>2-يقومان بتوسيع الأوعية الدموية في الجلد والعضلات لزيادة إمكانية وصول الدم إليها .</a:t>
            </a:r>
            <a:endParaRPr lang="en-GB" b="1" dirty="0"/>
          </a:p>
          <a:p>
            <a:pPr marL="0" indent="0" algn="just" rtl="1">
              <a:buNone/>
            </a:pPr>
            <a:r>
              <a:rPr lang="ar-AE" b="1" dirty="0"/>
              <a:t>3-انقباض الأوعية الدموية مما يؤدي إلى ارتفاع ضغط الدم ،وزيادة سرعد نبضات القلب وبالتالي ضخ كميات كبيرة من الدم للعضلات . ويصاحب ذلك سرعة التنفس مما يؤدي لزيادة الأكسجين الموجود في الدم . </a:t>
            </a:r>
            <a:endParaRPr lang="en-GB" b="1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b="1" dirty="0"/>
              <a:t>هرمونات </a:t>
            </a:r>
            <a:r>
              <a:rPr lang="ar-AE" b="1" dirty="0" smtClean="0"/>
              <a:t>النخاع</a:t>
            </a:r>
            <a:br>
              <a:rPr lang="ar-AE" b="1" dirty="0" smtClean="0"/>
            </a:br>
            <a:r>
              <a:rPr lang="en-GB" b="1" dirty="0" smtClean="0"/>
              <a:t>Medulla Hormones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يزيد إفراز هذين الهرمونين في حالات الخوف والغضب المفاجأة.</a:t>
            </a:r>
            <a:endParaRPr lang="en-GB" dirty="0"/>
          </a:p>
          <a:p>
            <a:pPr algn="just" rtl="1"/>
            <a:r>
              <a:rPr lang="ar-AE" dirty="0"/>
              <a:t>يزيد إفرازهما في حالة نقص الجلوكوز في الدم أو التعرض للبرودة .</a:t>
            </a:r>
            <a:endParaRPr lang="en-GB" dirty="0"/>
          </a:p>
          <a:p>
            <a:pPr algn="just" rtl="1"/>
            <a:r>
              <a:rPr lang="ar-AE" dirty="0"/>
              <a:t>تجعل الإنسان قادرا على عمل أعمال لا يمكنه عملها عادة "وتسمى بهرمونات الطوارئ"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22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08720"/>
            <a:ext cx="8604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u="sng" dirty="0"/>
              <a:t>الغدد الصماء : </a:t>
            </a:r>
            <a:endParaRPr lang="en-GB" sz="2800" dirty="0"/>
          </a:p>
          <a:p>
            <a:pPr algn="r" rtl="1"/>
            <a:r>
              <a:rPr lang="ar-AE" sz="2800" dirty="0"/>
              <a:t>هي أجسام غدية عديمة القنوات تفرز مواد كيميائية خاصة تعرف بالهرمونات </a:t>
            </a:r>
            <a:r>
              <a:rPr lang="en-GB" sz="2800" dirty="0"/>
              <a:t>hormones</a:t>
            </a:r>
            <a:r>
              <a:rPr lang="ar-AE" sz="2800" dirty="0"/>
              <a:t> </a:t>
            </a:r>
            <a:r>
              <a:rPr lang="ar-AE" sz="2800" dirty="0" smtClean="0"/>
              <a:t>.</a:t>
            </a:r>
            <a:endParaRPr lang="en-GB" sz="2800" dirty="0" smtClean="0"/>
          </a:p>
          <a:p>
            <a:pPr algn="r" rtl="1"/>
            <a:endParaRPr lang="en-GB" sz="2800" dirty="0"/>
          </a:p>
          <a:p>
            <a:pPr algn="r" rtl="1"/>
            <a:endParaRPr lang="en-GB" sz="2800" dirty="0"/>
          </a:p>
          <a:p>
            <a:pPr algn="r" rtl="1"/>
            <a:r>
              <a:rPr lang="ar-AE" sz="2800" b="1" u="sng" dirty="0"/>
              <a:t>الهرمونات :</a:t>
            </a:r>
            <a:r>
              <a:rPr lang="ar-AE" sz="2800" dirty="0"/>
              <a:t> مواد </a:t>
            </a:r>
            <a:r>
              <a:rPr lang="ar-AE" sz="2800" dirty="0" smtClean="0"/>
              <a:t>كيم</a:t>
            </a:r>
            <a:r>
              <a:rPr lang="ar-AE" sz="2800" dirty="0"/>
              <a:t>ي</a:t>
            </a:r>
            <a:r>
              <a:rPr lang="ar-AE" sz="2800" dirty="0" smtClean="0"/>
              <a:t>ائية </a:t>
            </a:r>
            <a:r>
              <a:rPr lang="ar-AE" sz="2800" dirty="0"/>
              <a:t>خاصة تفرز من الغدد تؤثر على أعضاء الجسم المختلفة تبعا لطبيعة تلك الإفرازات .</a:t>
            </a:r>
            <a:endParaRPr lang="en-GB" sz="2800" dirty="0"/>
          </a:p>
          <a:p>
            <a:pPr algn="r" rtl="1"/>
            <a:r>
              <a:rPr lang="ar-AE" sz="2800" dirty="0"/>
              <a:t>بعض الهرمونات عبارة عن بروتين معقد وبعضها الأخر مواد بسيطة هي أحماض أمينية وسترويدات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4713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الغدة الصنوبرية </a:t>
            </a:r>
            <a:r>
              <a:rPr lang="ar-AE" dirty="0" smtClean="0"/>
              <a:t/>
            </a:r>
            <a:br>
              <a:rPr lang="ar-AE" dirty="0" smtClean="0"/>
            </a:br>
            <a:r>
              <a:rPr lang="en-GB" dirty="0" smtClean="0"/>
              <a:t>Pineal </a:t>
            </a:r>
            <a:r>
              <a:rPr lang="en-GB" dirty="0"/>
              <a:t>Gland </a:t>
            </a:r>
            <a:r>
              <a:rPr lang="ar-AE" dirty="0"/>
              <a:t> :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غدة بيضاء صغيرة الحجم تشبه الصنوبر وتبدو كنتوء بين نصفي الدماغ .</a:t>
            </a:r>
            <a:endParaRPr lang="en-GB" dirty="0"/>
          </a:p>
          <a:p>
            <a:pPr algn="just" rtl="1"/>
            <a:r>
              <a:rPr lang="ar-AE" dirty="0"/>
              <a:t>يعتقد أن لها علاقة بمنع نمو الجسم في وقت مبكر ، لأن بعض الدراسات على الحيوانات وجدت أن استئصالها يؤدي إلى نمو الحيوان الصغير بشكل سريع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63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الغدة الثيموسية </a:t>
            </a:r>
            <a:br>
              <a:rPr lang="ar-AE" dirty="0" smtClean="0"/>
            </a:br>
            <a:r>
              <a:rPr lang="en-GB" dirty="0" smtClean="0"/>
              <a:t>Thymus Gland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تقع في الصدر عند افتراق القصبة الهوائية إلى قسمين .</a:t>
            </a:r>
            <a:endParaRPr lang="en-GB" dirty="0"/>
          </a:p>
          <a:p>
            <a:pPr algn="just" rtl="1"/>
            <a:r>
              <a:rPr lang="ar-AE" dirty="0"/>
              <a:t>تفرز هرمون الثيموسين الذي يزيد المناعة في الجسم .</a:t>
            </a:r>
            <a:endParaRPr lang="en-GB" dirty="0"/>
          </a:p>
          <a:p>
            <a:pPr algn="just" rtl="1"/>
            <a:r>
              <a:rPr lang="ar-AE" dirty="0"/>
              <a:t>الغدة تنتج الأجسام اللمفاوية التي تسبح في الدم وتستقر في الطحال والعقد اللمفاوية لتقوم بمقاومة الأمراض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21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b="1" dirty="0" smtClean="0"/>
              <a:t>الغدد الهضمية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err="1" smtClean="0"/>
              <a:t>Gastrointesttinal</a:t>
            </a:r>
            <a:r>
              <a:rPr lang="en-GB" b="1" dirty="0" smtClean="0"/>
              <a:t> </a:t>
            </a:r>
            <a:r>
              <a:rPr lang="en-GB" b="1" dirty="0"/>
              <a:t>Hormones</a:t>
            </a:r>
            <a:r>
              <a:rPr lang="ar-AE" b="1" dirty="0"/>
              <a:t> :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1-هرمون المعدة (الجاسترين) </a:t>
            </a:r>
            <a:r>
              <a:rPr lang="en-GB" b="1" dirty="0" err="1"/>
              <a:t>Gastrine</a:t>
            </a:r>
            <a:r>
              <a:rPr lang="en-GB" b="1" dirty="0"/>
              <a:t> H</a:t>
            </a:r>
            <a:r>
              <a:rPr lang="ar-AE" b="1" dirty="0"/>
              <a:t> :</a:t>
            </a:r>
            <a:endParaRPr lang="en-GB" b="1" dirty="0"/>
          </a:p>
          <a:p>
            <a:pPr algn="just" rtl="1"/>
            <a:r>
              <a:rPr lang="ar-AE" dirty="0"/>
              <a:t>يفرز من أسفل المعدة .</a:t>
            </a:r>
            <a:endParaRPr lang="en-GB" dirty="0"/>
          </a:p>
          <a:p>
            <a:pPr algn="just" rtl="1"/>
            <a:r>
              <a:rPr lang="ar-AE" dirty="0"/>
              <a:t>يساعد في مرور الغذاء . فيعمل على : </a:t>
            </a:r>
            <a:endParaRPr lang="en-GB" dirty="0"/>
          </a:p>
          <a:p>
            <a:pPr algn="just" rtl="1"/>
            <a:r>
              <a:rPr lang="ar-AE" dirty="0"/>
              <a:t>تنبيه المعدة لإفراز الأنزيمات وخاصة الهيدروكلوريد .</a:t>
            </a:r>
            <a:endParaRPr lang="en-GB" dirty="0"/>
          </a:p>
          <a:p>
            <a:pPr algn="just" rtl="1"/>
            <a:r>
              <a:rPr lang="ar-AE"/>
              <a:t>ينبه </a:t>
            </a:r>
            <a:r>
              <a:rPr lang="ar-AE" smtClean="0"/>
              <a:t>المعدة </a:t>
            </a:r>
            <a:r>
              <a:rPr lang="ar-AE" dirty="0"/>
              <a:t>لتحريك عضلاتها .</a:t>
            </a:r>
            <a:endParaRPr lang="en-GB" dirty="0"/>
          </a:p>
          <a:p>
            <a:pPr algn="just" rtl="1"/>
            <a:r>
              <a:rPr lang="ar-AE" dirty="0"/>
              <a:t>يتوقف الهرمون عندما تزيد نسبة الهيدروكلوريد في المعدة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71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b="1" dirty="0" smtClean="0"/>
              <a:t>الغدد الهضمية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err="1" smtClean="0"/>
              <a:t>Gastrointesttinal</a:t>
            </a:r>
            <a:r>
              <a:rPr lang="en-GB" b="1" dirty="0" smtClean="0"/>
              <a:t> </a:t>
            </a:r>
            <a:r>
              <a:rPr lang="en-GB" b="1" dirty="0"/>
              <a:t>Hormones</a:t>
            </a:r>
            <a:r>
              <a:rPr lang="ar-AE" b="1" dirty="0"/>
              <a:t> :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2-هرمونات الإثني عشر :</a:t>
            </a:r>
            <a:endParaRPr lang="en-GB" dirty="0"/>
          </a:p>
          <a:p>
            <a:pPr algn="just" rtl="1"/>
            <a:r>
              <a:rPr lang="ar-AE" dirty="0"/>
              <a:t>أ-هرمون السكرتين – يتأثر بحموضة الطعام – فيحض البنكرياس لإفراز بايكربونات الصوديوم .</a:t>
            </a:r>
            <a:endParaRPr lang="en-GB" dirty="0"/>
          </a:p>
          <a:p>
            <a:pPr algn="just" rtl="1"/>
            <a:r>
              <a:rPr lang="ar-AE" dirty="0"/>
              <a:t>ب-هرمون البنكروزايمين – يتأثر بوجود مواد بروتينية – فيحض البنكرياس على إفراز الأنزيمات .</a:t>
            </a:r>
            <a:endParaRPr lang="en-GB" dirty="0"/>
          </a:p>
          <a:p>
            <a:pPr algn="just" rtl="1"/>
            <a:r>
              <a:rPr lang="ar-AE" dirty="0"/>
              <a:t>ج-هرمونات تتأثر بالمواد الدهنية – فتحض المرارة على إفراز عصارتها ، وتحض المعدة على وقف حركاتها وعصاراتها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40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مخرجات التعلم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b="1" dirty="0"/>
              <a:t>س: لماذا يطلق على الغدة النخامية سيدة الغدد الأخرى ؟ </a:t>
            </a:r>
            <a:endParaRPr lang="en-GB" dirty="0"/>
          </a:p>
          <a:p>
            <a:pPr algn="just" rtl="1"/>
            <a:r>
              <a:rPr lang="ar-SA" b="1" dirty="0"/>
              <a:t>س: </a:t>
            </a:r>
            <a:r>
              <a:rPr lang="ar-AE" b="1" dirty="0"/>
              <a:t>ما هو مرض السكري الكاذب ؟</a:t>
            </a:r>
            <a:endParaRPr lang="en-GB" dirty="0"/>
          </a:p>
          <a:p>
            <a:pPr algn="just" rtl="1"/>
            <a:r>
              <a:rPr lang="ar-AE" b="1" dirty="0"/>
              <a:t>س:لماذا تنشط الغدة الدرقية في الجو البارد ؟</a:t>
            </a:r>
            <a:endParaRPr lang="en-GB" dirty="0"/>
          </a:p>
          <a:p>
            <a:pPr algn="just" rtl="1"/>
            <a:r>
              <a:rPr lang="ar-AE" b="1" dirty="0"/>
              <a:t>س : كيف يقوم هرمون جارات الدرقية بتنظيم الكالسيوم الفوسفور في الجسم ؟ </a:t>
            </a:r>
            <a:endParaRPr lang="en-GB" dirty="0"/>
          </a:p>
          <a:p>
            <a:pPr algn="just" rtl="1"/>
            <a:r>
              <a:rPr lang="ar-AE" b="1" dirty="0"/>
              <a:t>س : كيف يعمل كل من هرمون كالكتولينن وهرمون جارات الدرقية للحفاظ على مستوى الكالسيوم في الدم ؟</a:t>
            </a:r>
            <a:endParaRPr lang="en-GB" dirty="0"/>
          </a:p>
          <a:p>
            <a:pPr algn="just" rtl="1"/>
            <a:r>
              <a:rPr lang="ar-AE" b="1" dirty="0"/>
              <a:t>س : كيف يزيد الجلوكاجون تركيز الجلوكوز في الدم ؟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15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نشاط </a:t>
            </a:r>
            <a:r>
              <a:rPr lang="ar-SA" dirty="0" smtClean="0"/>
              <a:t>المحاضرة الثالثة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 smtClean="0"/>
              <a:t>عمل جدول يشمل الغدد الصماء – هرمونات كل غدة – وظائف الهرمونات .</a:t>
            </a:r>
          </a:p>
          <a:p>
            <a:pPr algn="just" rtl="1"/>
            <a:endParaRPr lang="ar-SA" dirty="0"/>
          </a:p>
          <a:p>
            <a:pPr algn="just" rtl="1"/>
            <a:r>
              <a:rPr lang="ar-SA" smtClean="0"/>
              <a:t>حل ورقة النشاط الملحقة بالمحاضرة في </a:t>
            </a:r>
            <a:r>
              <a:rPr lang="ar-SA" smtClean="0"/>
              <a:t>الموقع </a:t>
            </a:r>
            <a:r>
              <a:rPr lang="ar-SA" smtClean="0"/>
              <a:t>.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52375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انتهت المحاضرة </a:t>
            </a:r>
            <a:endParaRPr lang="ar-S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433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u="sng" dirty="0"/>
              <a:t>تنقسم الغدد في الجسم إلى : </a:t>
            </a:r>
            <a:endParaRPr lang="en-GB" sz="2800" dirty="0"/>
          </a:p>
          <a:p>
            <a:pPr algn="r" rtl="1"/>
            <a:r>
              <a:rPr lang="ar-AE" sz="2800" dirty="0"/>
              <a:t>1-الغدد ذات الإفراز الخارجي </a:t>
            </a:r>
            <a:r>
              <a:rPr lang="en-GB" sz="2800" dirty="0"/>
              <a:t>Exocrine glands </a:t>
            </a:r>
            <a:r>
              <a:rPr lang="ar-AE" sz="2800" dirty="0"/>
              <a:t> : </a:t>
            </a:r>
            <a:endParaRPr lang="en-GB" sz="2800" dirty="0"/>
          </a:p>
          <a:p>
            <a:pPr algn="r" rtl="1"/>
            <a:r>
              <a:rPr lang="ar-AE" sz="2800" dirty="0"/>
              <a:t>يكون لها قنوات تصب إفرازاتها </a:t>
            </a:r>
            <a:r>
              <a:rPr lang="ar-AE" sz="2800" dirty="0" smtClean="0"/>
              <a:t>إما </a:t>
            </a:r>
            <a:r>
              <a:rPr lang="ar-AE" sz="2800" dirty="0"/>
              <a:t>داخل الجسم مثل الغدد اللعابية والصفراوية ، أو خارج الجسم مثل : الغدد العرقية والدمعية </a:t>
            </a:r>
            <a:r>
              <a:rPr lang="ar-AE" sz="2800" dirty="0" smtClean="0"/>
              <a:t>.</a:t>
            </a:r>
          </a:p>
          <a:p>
            <a:pPr algn="r" rtl="1"/>
            <a:endParaRPr lang="en-GB" sz="2800" dirty="0"/>
          </a:p>
          <a:p>
            <a:pPr algn="r" rtl="1"/>
            <a:r>
              <a:rPr lang="ar-AE" sz="2800" dirty="0"/>
              <a:t>2-الغدد الصماء </a:t>
            </a:r>
            <a:r>
              <a:rPr lang="en-GB" sz="2800" dirty="0"/>
              <a:t>Endocrine glands </a:t>
            </a:r>
            <a:r>
              <a:rPr lang="ar-AE" sz="2800" dirty="0"/>
              <a:t> : </a:t>
            </a:r>
            <a:endParaRPr lang="en-GB" sz="2800" dirty="0"/>
          </a:p>
          <a:p>
            <a:pPr algn="r" rtl="1"/>
            <a:r>
              <a:rPr lang="ar-AE" sz="2800" dirty="0"/>
              <a:t>ليس </a:t>
            </a:r>
            <a:r>
              <a:rPr lang="ar-AE" sz="2800" dirty="0" smtClean="0"/>
              <a:t>لهذه </a:t>
            </a:r>
            <a:r>
              <a:rPr lang="ar-AE" sz="2800" dirty="0"/>
              <a:t>الغدد قنوات ولكنها تصب إفرازاتها مباشرة في الدم ،ولذلك ينتشر تأثيرها في الجسم </a:t>
            </a:r>
            <a:r>
              <a:rPr lang="ar-AE" sz="2800" dirty="0" smtClean="0"/>
              <a:t>.</a:t>
            </a:r>
          </a:p>
          <a:p>
            <a:pPr algn="r" rtl="1"/>
            <a:endParaRPr lang="en-GB" sz="2800" dirty="0"/>
          </a:p>
          <a:p>
            <a:pPr algn="r" rtl="1"/>
            <a:r>
              <a:rPr lang="ar-AE" sz="2800" dirty="0"/>
              <a:t>3-الغدد المشتركة أو المختلطة </a:t>
            </a:r>
            <a:r>
              <a:rPr lang="en-GB" sz="2800" dirty="0"/>
              <a:t>Mixed Glands</a:t>
            </a:r>
            <a:r>
              <a:rPr lang="ar-AE" sz="2800" dirty="0"/>
              <a:t> : هي الغدد التي تجمع بين خصائص النوعين ، مثل غدة البنكرياس والغدد الجنسية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8095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3678" y="332656"/>
            <a:ext cx="6606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u="sng" dirty="0"/>
              <a:t>الهرمونات التي تفرزها الغدد مهمة في أداء الوظائف التالية : </a:t>
            </a:r>
            <a:endParaRPr lang="ar-AE" sz="2800" b="1" u="sng" dirty="0" smtClean="0"/>
          </a:p>
          <a:p>
            <a:pPr algn="r" rtl="1"/>
            <a:endParaRPr lang="en-GB" sz="2800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AE" sz="2800" dirty="0"/>
              <a:t>تنظيم التوازن </a:t>
            </a:r>
            <a:r>
              <a:rPr lang="ar-AE" sz="2800" dirty="0" smtClean="0"/>
              <a:t>الداخلي.</a:t>
            </a:r>
            <a:endParaRPr lang="en-GB" sz="2800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AE" sz="2800" dirty="0"/>
              <a:t>نمو </a:t>
            </a:r>
            <a:r>
              <a:rPr lang="ar-AE" sz="2800" dirty="0" smtClean="0"/>
              <a:t>الجسم.</a:t>
            </a:r>
            <a:endParaRPr lang="en-GB" sz="2800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AE" sz="2800" dirty="0"/>
              <a:t>النضوج </a:t>
            </a:r>
            <a:r>
              <a:rPr lang="ar-AE" sz="2800" dirty="0" smtClean="0"/>
              <a:t>الجنسي. </a:t>
            </a:r>
            <a:endParaRPr lang="en-GB" sz="2800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AE" sz="2800" dirty="0"/>
              <a:t>التمثيل </a:t>
            </a:r>
            <a:r>
              <a:rPr lang="ar-AE" sz="2800" dirty="0" smtClean="0"/>
              <a:t>الغذائي.</a:t>
            </a:r>
            <a:endParaRPr lang="ar-AE" sz="2800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AE" sz="2800" dirty="0" smtClean="0"/>
              <a:t>سلوك </a:t>
            </a:r>
            <a:r>
              <a:rPr lang="ar-AE" sz="2800" dirty="0"/>
              <a:t>الإنسان ونموه </a:t>
            </a:r>
            <a:r>
              <a:rPr lang="ar-AE" sz="2800" dirty="0" smtClean="0"/>
              <a:t>الانفعالي والتفكيري.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2268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48679"/>
            <a:ext cx="86227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u="sng" dirty="0"/>
              <a:t>الغدد الصماء في جسم الإنسان </a:t>
            </a:r>
            <a:r>
              <a:rPr lang="ar-AE" sz="2800" b="1" u="sng" dirty="0" smtClean="0"/>
              <a:t>:</a:t>
            </a:r>
          </a:p>
          <a:p>
            <a:pPr algn="r" rtl="1"/>
            <a:endParaRPr lang="en-GB" sz="2800" dirty="0"/>
          </a:p>
          <a:p>
            <a:pPr lvl="0" algn="r" rtl="1"/>
            <a:r>
              <a:rPr lang="ar-AE" sz="2800" dirty="0"/>
              <a:t>الغدة النخامية </a:t>
            </a:r>
            <a:r>
              <a:rPr lang="en-GB" sz="2800" dirty="0"/>
              <a:t>Pituitary Gland </a:t>
            </a:r>
          </a:p>
          <a:p>
            <a:pPr lvl="0" algn="r" rtl="1"/>
            <a:r>
              <a:rPr lang="ar-AE" sz="2800" dirty="0"/>
              <a:t>الغدة الدرقية </a:t>
            </a:r>
            <a:r>
              <a:rPr lang="en-GB" sz="2800" dirty="0"/>
              <a:t>Thyroid Gland </a:t>
            </a:r>
          </a:p>
          <a:p>
            <a:pPr lvl="0" algn="r" rtl="1"/>
            <a:r>
              <a:rPr lang="ar-AE" sz="2800" dirty="0"/>
              <a:t>الغدة جارات الدرقية </a:t>
            </a:r>
            <a:r>
              <a:rPr lang="en-GB" sz="2800" dirty="0"/>
              <a:t>Parathyroid Gland </a:t>
            </a:r>
          </a:p>
          <a:p>
            <a:pPr lvl="0" algn="r" rtl="1"/>
            <a:r>
              <a:rPr lang="ar-AE" sz="2800" dirty="0"/>
              <a:t>غدة البنكرياس </a:t>
            </a:r>
            <a:r>
              <a:rPr lang="en-GB" sz="2800" dirty="0"/>
              <a:t>Pancreas Gland </a:t>
            </a:r>
          </a:p>
          <a:p>
            <a:pPr lvl="0" algn="r" rtl="1"/>
            <a:r>
              <a:rPr lang="ar-AE" sz="2800" dirty="0"/>
              <a:t>الغدة الكظرية (فوق الكلوية) </a:t>
            </a:r>
            <a:r>
              <a:rPr lang="en-GB" sz="2800" dirty="0"/>
              <a:t>Adrenal Gland </a:t>
            </a:r>
          </a:p>
          <a:p>
            <a:pPr lvl="0" algn="r" rtl="1"/>
            <a:r>
              <a:rPr lang="ar-AE" sz="2800" dirty="0"/>
              <a:t>الغدد الجنسية </a:t>
            </a:r>
            <a:r>
              <a:rPr lang="fr-FR" sz="2800" dirty="0" err="1"/>
              <a:t>Gonads</a:t>
            </a:r>
            <a:r>
              <a:rPr lang="fr-FR" sz="2800" dirty="0"/>
              <a:t> </a:t>
            </a:r>
            <a:endParaRPr lang="en-GB" sz="2800" dirty="0"/>
          </a:p>
          <a:p>
            <a:pPr lvl="0" algn="r" rtl="1"/>
            <a:r>
              <a:rPr lang="ar-AE" sz="2800" dirty="0"/>
              <a:t>الغدة التيموسية (الزعترية)</a:t>
            </a:r>
            <a:r>
              <a:rPr lang="fr-FR" sz="2800" dirty="0"/>
              <a:t> Thymus Gland </a:t>
            </a:r>
            <a:endParaRPr lang="en-GB" sz="2800" dirty="0"/>
          </a:p>
          <a:p>
            <a:pPr lvl="0" algn="r" rtl="1"/>
            <a:r>
              <a:rPr lang="ar-AE" sz="2800" dirty="0"/>
              <a:t>الغدة الصنوبرية </a:t>
            </a:r>
            <a:r>
              <a:rPr lang="en-GB" sz="2800" dirty="0"/>
              <a:t>Pineal Gland </a:t>
            </a:r>
          </a:p>
          <a:p>
            <a:pPr lvl="0" algn="r" rtl="1"/>
            <a:r>
              <a:rPr lang="ar-AE" sz="2800" dirty="0"/>
              <a:t>هرمونات الجهاز الهضمي </a:t>
            </a:r>
            <a:r>
              <a:rPr lang="en-GB" sz="2800" dirty="0"/>
              <a:t>Gastrointestinal Hormones </a:t>
            </a:r>
          </a:p>
          <a:p>
            <a:pPr lvl="0" algn="r" rtl="1"/>
            <a:r>
              <a:rPr lang="ar-AE" sz="2800" dirty="0"/>
              <a:t>هرمونات المشيمة </a:t>
            </a:r>
            <a:r>
              <a:rPr lang="en-GB" sz="2800" dirty="0"/>
              <a:t>Placental </a:t>
            </a:r>
          </a:p>
        </p:txBody>
      </p:sp>
    </p:spTree>
    <p:extLst>
      <p:ext uri="{BB962C8B-B14F-4D97-AF65-F5344CB8AC3E}">
        <p14:creationId xmlns:p14="http://schemas.microsoft.com/office/powerpoint/2010/main" val="228014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الغدة النخامية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2005806"/>
            <a:ext cx="7429500" cy="3714750"/>
          </a:xfrm>
        </p:spPr>
      </p:pic>
    </p:spTree>
    <p:extLst>
      <p:ext uri="{BB962C8B-B14F-4D97-AF65-F5344CB8AC3E}">
        <p14:creationId xmlns:p14="http://schemas.microsoft.com/office/powerpoint/2010/main" val="386807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7667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u="sng" dirty="0"/>
              <a:t>الغدة النخامية :</a:t>
            </a:r>
            <a:endParaRPr lang="en-GB" sz="2800" dirty="0"/>
          </a:p>
          <a:p>
            <a:pPr algn="r" rtl="1"/>
            <a:r>
              <a:rPr lang="ar-AE" sz="2800" dirty="0"/>
              <a:t>غدة صغيرة </a:t>
            </a:r>
            <a:r>
              <a:rPr lang="ar-AE" sz="2800" dirty="0" smtClean="0"/>
              <a:t>الحجم </a:t>
            </a:r>
            <a:r>
              <a:rPr lang="ar-AE" sz="2800" dirty="0"/>
              <a:t>توجد أسفل الدماغ .</a:t>
            </a:r>
            <a:endParaRPr lang="en-GB" sz="2800" dirty="0"/>
          </a:p>
          <a:p>
            <a:pPr algn="r" rtl="1"/>
            <a:r>
              <a:rPr lang="ar-AE" sz="2800" b="1" dirty="0"/>
              <a:t>س: لماذا يطلق على الغدة النخامية سيدة الغدد الأخرى ؟ </a:t>
            </a:r>
            <a:endParaRPr lang="en-GB" sz="2800" b="1" dirty="0"/>
          </a:p>
          <a:p>
            <a:pPr algn="r" rtl="1"/>
            <a:r>
              <a:rPr lang="ar-AE" sz="2800" dirty="0"/>
              <a:t>لأن إفرازات الغدة النخامية تنظم إفرازات الغدد الأخرى . </a:t>
            </a:r>
            <a:endParaRPr lang="en-GB" sz="2800" dirty="0"/>
          </a:p>
          <a:p>
            <a:pPr algn="r" rtl="1"/>
            <a:r>
              <a:rPr lang="ar-AE" sz="2800" dirty="0"/>
              <a:t>وتنقسم الغدة النخامية إلى ثلاثة أجزاء هي : </a:t>
            </a:r>
            <a:endParaRPr lang="en-GB" sz="2800" dirty="0"/>
          </a:p>
          <a:p>
            <a:pPr algn="r" rtl="1"/>
            <a:r>
              <a:rPr lang="ar-AE" sz="2800" u="sng" dirty="0" smtClean="0"/>
              <a:t>1) الفص </a:t>
            </a:r>
            <a:r>
              <a:rPr lang="ar-AE" sz="2800" u="sng" dirty="0"/>
              <a:t>الأمامي </a:t>
            </a:r>
            <a:r>
              <a:rPr lang="en-GB" sz="2800" dirty="0"/>
              <a:t>Anterior Lobe </a:t>
            </a:r>
            <a:r>
              <a:rPr lang="ar-AE" sz="2800" dirty="0"/>
              <a:t>: </a:t>
            </a:r>
            <a:endParaRPr lang="en-GB" sz="2800" dirty="0"/>
          </a:p>
          <a:p>
            <a:pPr algn="r" rtl="1"/>
            <a:r>
              <a:rPr lang="ar-AE" sz="2800" dirty="0"/>
              <a:t>يشكل الجزء الأكبر من الغدة النخامية . </a:t>
            </a:r>
            <a:endParaRPr lang="ar-AE" sz="2800" dirty="0" smtClean="0"/>
          </a:p>
          <a:p>
            <a:pPr algn="r" rtl="1"/>
            <a:r>
              <a:rPr lang="ar-AE" sz="2800" u="sng" dirty="0"/>
              <a:t>الهرمونات التي يفرزها الفص الأمامي من الغدة النخامية :</a:t>
            </a:r>
            <a:endParaRPr lang="en-GB" sz="2800" dirty="0"/>
          </a:p>
          <a:p>
            <a:pPr algn="r" rtl="1"/>
            <a:r>
              <a:rPr lang="ar-AE" sz="2800" dirty="0"/>
              <a:t>1-هرمون النمو </a:t>
            </a:r>
            <a:r>
              <a:rPr lang="en-GB" sz="2800" dirty="0"/>
              <a:t>Growth Hormone </a:t>
            </a:r>
          </a:p>
          <a:p>
            <a:pPr algn="r" rtl="1"/>
            <a:r>
              <a:rPr lang="ar-AE" sz="2800" dirty="0"/>
              <a:t>2-الهرمون المنشط للحليب </a:t>
            </a:r>
            <a:r>
              <a:rPr lang="en-GB" sz="2800" dirty="0"/>
              <a:t>Lactogenic Hormone </a:t>
            </a:r>
          </a:p>
          <a:p>
            <a:pPr algn="r" rtl="1"/>
            <a:r>
              <a:rPr lang="ar-AE" sz="2800" dirty="0"/>
              <a:t>3-الهرمونات المنشطة للغدد التناسلية </a:t>
            </a:r>
            <a:r>
              <a:rPr lang="en-GB" sz="2800" dirty="0"/>
              <a:t>Gonadotrophic Hormone </a:t>
            </a:r>
          </a:p>
          <a:p>
            <a:pPr algn="r" rtl="1"/>
            <a:r>
              <a:rPr lang="ar-AE" sz="2800" dirty="0"/>
              <a:t>4-الهرمون المنبه للخلايا الملونة </a:t>
            </a:r>
            <a:r>
              <a:rPr lang="en-GB" sz="2800" dirty="0"/>
              <a:t>Stimulating Hormone </a:t>
            </a:r>
          </a:p>
          <a:p>
            <a:pPr algn="r" rtl="1"/>
            <a:r>
              <a:rPr lang="ar-AE" sz="2800" dirty="0"/>
              <a:t>5-الهرمون المنشط للغدة الدرقية </a:t>
            </a:r>
            <a:r>
              <a:rPr lang="en-GB" sz="2800" dirty="0" err="1" smtClean="0"/>
              <a:t>Thyrotrop</a:t>
            </a:r>
            <a:r>
              <a:rPr lang="fr-FR" sz="2800" dirty="0"/>
              <a:t>h</a:t>
            </a:r>
            <a:r>
              <a:rPr lang="en-GB" sz="2800" dirty="0" err="1" smtClean="0"/>
              <a:t>ic</a:t>
            </a:r>
            <a:r>
              <a:rPr lang="en-GB" sz="2800" dirty="0" smtClean="0"/>
              <a:t> </a:t>
            </a:r>
            <a:r>
              <a:rPr lang="en-GB" sz="2800" dirty="0"/>
              <a:t>Hormone </a:t>
            </a:r>
          </a:p>
          <a:p>
            <a:pPr algn="r" rtl="1"/>
            <a:r>
              <a:rPr lang="ar-AE" sz="2800" dirty="0"/>
              <a:t>6-الهرمون المنشط لقشرة الغدة الكظرية </a:t>
            </a:r>
            <a:r>
              <a:rPr lang="en-GB" sz="2800" dirty="0"/>
              <a:t>Adrenocorticotrophic Hormone </a:t>
            </a:r>
          </a:p>
        </p:txBody>
      </p:sp>
    </p:spTree>
    <p:extLst>
      <p:ext uri="{BB962C8B-B14F-4D97-AF65-F5344CB8AC3E}">
        <p14:creationId xmlns:p14="http://schemas.microsoft.com/office/powerpoint/2010/main" val="140541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2075</Words>
  <Application>Microsoft Office PowerPoint</Application>
  <PresentationFormat>On-screen Show (4:3)</PresentationFormat>
  <Paragraphs>318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جهاز الغدد في جسم الإنسان </vt:lpstr>
      <vt:lpstr>أهداف المحاضرة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الغدة النخامية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الغدة جارات الدرقية </vt:lpstr>
      <vt:lpstr>الغدة جارات الدرقية  Parathyroid Gland </vt:lpstr>
      <vt:lpstr>هرمون جارات الدرقية </vt:lpstr>
      <vt:lpstr>هرمون جارات الدرقية </vt:lpstr>
      <vt:lpstr>PowerPoint Presentation</vt:lpstr>
      <vt:lpstr>غدة البنكرياس </vt:lpstr>
      <vt:lpstr>غدة البنكرياس  Pancreas Gland </vt:lpstr>
      <vt:lpstr>مقارنة بين خلايا ألفا وبيتا </vt:lpstr>
      <vt:lpstr>PowerPoint Presentation</vt:lpstr>
      <vt:lpstr>PowerPoint Presentation</vt:lpstr>
      <vt:lpstr>اضطراب هرمونات البنكرياس </vt:lpstr>
      <vt:lpstr>الغدة الكظرية </vt:lpstr>
      <vt:lpstr>الغدة الكظرية  Adrenal Gland </vt:lpstr>
      <vt:lpstr>هرمون القشرة Corticosteroid  </vt:lpstr>
      <vt:lpstr>هرمون القشرة Corticosteroid </vt:lpstr>
      <vt:lpstr>هرمون القشرة Corticosteroid </vt:lpstr>
      <vt:lpstr>هرمونات النخاع Medulla Hormones </vt:lpstr>
      <vt:lpstr>هرمونات النخاع Medulla Hormones </vt:lpstr>
      <vt:lpstr>هرمونات النخاع Medulla Hormones </vt:lpstr>
      <vt:lpstr>الغدة الصنوبرية  Pineal Gland  :  </vt:lpstr>
      <vt:lpstr>الغدة الثيموسية  Thymus Gland </vt:lpstr>
      <vt:lpstr>الغدد الهضمية  Gastrointesttinal Hormones :  </vt:lpstr>
      <vt:lpstr>الغدد الهضمية  Gastrointesttinal Hormones :  </vt:lpstr>
      <vt:lpstr>مخرجات التعلم </vt:lpstr>
      <vt:lpstr>نشاط المحاضرة الثالثة </vt:lpstr>
      <vt:lpstr>انتهت المحاضرة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Sumyah</dc:creator>
  <cp:lastModifiedBy>Sumyah</cp:lastModifiedBy>
  <cp:revision>39</cp:revision>
  <dcterms:created xsi:type="dcterms:W3CDTF">2014-10-22T06:57:48Z</dcterms:created>
  <dcterms:modified xsi:type="dcterms:W3CDTF">2017-03-12T04:11:39Z</dcterms:modified>
</cp:coreProperties>
</file>