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9" r:id="rId10"/>
    <p:sldId id="264" r:id="rId11"/>
    <p:sldId id="265" r:id="rId12"/>
    <p:sldId id="266" r:id="rId13"/>
    <p:sldId id="267" r:id="rId14"/>
    <p:sldId id="268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2E8F4F28-66ED-49E1-AB53-098F050E9B18}" type="datetimeFigureOut">
              <a:rPr lang="ar-SA" smtClean="0"/>
              <a:t>19/07/38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63F6C948-99EA-4C51-9DC0-7B03D3F679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518018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3131925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7805736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11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065838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12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0354043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13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3239500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14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395874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0776144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0671048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6813363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960201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8769503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0137216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0694350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F6C948-99EA-4C51-9DC0-7B03D3F679E0}" type="slidenum">
              <a:rPr lang="ar-SA" smtClean="0"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9415140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44450">
            <a:solidFill>
              <a:schemeClr val="accent1">
                <a:lumMod val="50000"/>
              </a:schemeClr>
            </a:solidFill>
          </a:ln>
        </p:spPr>
        <p:txBody>
          <a:bodyPr/>
          <a:lstStyle/>
          <a:p>
            <a:r>
              <a:rPr lang="ar-AE" dirty="0" smtClean="0"/>
              <a:t>الأنف وحاسة الشم </a:t>
            </a:r>
            <a:br>
              <a:rPr lang="ar-AE" dirty="0" smtClean="0"/>
            </a:br>
            <a:r>
              <a:rPr lang="ar-AE" dirty="0" smtClean="0"/>
              <a:t>اللسان وحاسة </a:t>
            </a:r>
            <a:r>
              <a:rPr lang="ar-AE" dirty="0" smtClean="0"/>
              <a:t>ال</a:t>
            </a:r>
            <a:r>
              <a:rPr lang="ar-SA" dirty="0"/>
              <a:t>ت</a:t>
            </a:r>
            <a:r>
              <a:rPr lang="ar-AE" dirty="0" smtClean="0"/>
              <a:t>ذوق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علم النفس الحيوي 1(نفس 365)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19793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اللسان والذوق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 algn="just" rtl="1">
              <a:buNone/>
            </a:pPr>
            <a:r>
              <a:rPr lang="ar-AE" dirty="0" smtClean="0"/>
              <a:t>عدة </a:t>
            </a:r>
            <a:r>
              <a:rPr lang="ar-AE" dirty="0"/>
              <a:t>أشكال : </a:t>
            </a:r>
            <a:endParaRPr lang="en-GB" dirty="0"/>
          </a:p>
          <a:p>
            <a:pPr algn="just" rtl="1"/>
            <a:r>
              <a:rPr lang="ar-AE" dirty="0"/>
              <a:t>الكأسية (العدسية) : حلمات كبيرة الحجم نسبيا . عددها حوالي عشر حلمات مركبة . موجودة بين الجزء الأمامي من اللسان والجزء الخلفي منه .</a:t>
            </a:r>
            <a:endParaRPr lang="en-GB" dirty="0"/>
          </a:p>
          <a:p>
            <a:pPr algn="just" rtl="1"/>
            <a:r>
              <a:rPr lang="ar-AE" dirty="0"/>
              <a:t>الحلمات الفطرية : هي تشبه الفطر وعددها كثير جدا ،موزعة على سطح اللسان كله وخاصة في جانبه .</a:t>
            </a:r>
            <a:endParaRPr lang="en-GB" dirty="0"/>
          </a:p>
          <a:p>
            <a:pPr algn="just" rtl="1"/>
            <a:r>
              <a:rPr lang="ar-AE" dirty="0"/>
              <a:t>الحلمات الخيطية : وتوجد بكثرة في كل سطح اللسان .</a:t>
            </a:r>
            <a:endParaRPr lang="en-GB" dirty="0"/>
          </a:p>
          <a:p>
            <a:pPr algn="just" rtl="1"/>
            <a:r>
              <a:rPr lang="ar-AE" dirty="0"/>
              <a:t>وللحلمة البرعمية بوجه عام ،فتحة نهائية تخرج منها </a:t>
            </a:r>
            <a:r>
              <a:rPr lang="ar-AE" dirty="0" smtClean="0"/>
              <a:t>ال</a:t>
            </a:r>
            <a:r>
              <a:rPr lang="ar-SA" dirty="0" smtClean="0"/>
              <a:t>ب</a:t>
            </a:r>
            <a:r>
              <a:rPr lang="ar-AE" dirty="0" smtClean="0"/>
              <a:t>روزات </a:t>
            </a:r>
            <a:r>
              <a:rPr lang="ar-AE" dirty="0"/>
              <a:t>الذوقية التي تتصل بالخلايا الذوقية .</a:t>
            </a:r>
            <a:endParaRPr lang="en-GB" dirty="0"/>
          </a:p>
          <a:p>
            <a:pPr algn="just" rtl="1"/>
            <a:r>
              <a:rPr lang="ar-AE" dirty="0"/>
              <a:t>ولكي يتم الاحساس بالذوق يجب أن يكون المذاق على شكل محلول . ومن ثم ينتقل من خلال الأعصاب إلى المخ .</a:t>
            </a:r>
            <a:endParaRPr lang="en-GB" dirty="0"/>
          </a:p>
          <a:p>
            <a:pPr algn="just" rtl="1"/>
            <a:r>
              <a:rPr lang="ar-AE" dirty="0"/>
              <a:t>ولهذا يتوقع ألا يشعر الإنسان بطعم المواد </a:t>
            </a:r>
            <a:r>
              <a:rPr lang="ar-AE" dirty="0" smtClean="0"/>
              <a:t>إل</a:t>
            </a:r>
            <a:r>
              <a:rPr lang="ar-AE" dirty="0"/>
              <a:t>ا</a:t>
            </a:r>
            <a:r>
              <a:rPr lang="ar-AE" dirty="0" smtClean="0"/>
              <a:t> </a:t>
            </a:r>
            <a:r>
              <a:rPr lang="ar-AE" dirty="0"/>
              <a:t>إذا ذابت في اللعاب .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اللسان والذوق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AE" dirty="0"/>
              <a:t>وتختلف قوة الذوق باختلاف أجزاء اللسان :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1-براعم الذوق الواقعة في طرف اللسان ،مسؤولة عن تذوق المادة الحلوة .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2-براعم الذوق في سطح جانب اللسان (حافتي اللسان) : مسؤولة عن تذوق المواد المالحة والحامضية .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3-البراعم الذوقية الواقعة عند مؤخرة السطح العلوي للسان : مسؤولة عن تذوق المواد المرة . 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اللسان والذوق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SA" dirty="0" smtClean="0"/>
              <a:t>ت</a:t>
            </a:r>
            <a:r>
              <a:rPr lang="ar-AE" dirty="0" smtClean="0"/>
              <a:t>تصل </a:t>
            </a:r>
            <a:r>
              <a:rPr lang="ar-AE" dirty="0"/>
              <a:t>أربعة من الأعصاب المخية في نقل الحوافز من المستقبلات الذوقية إلى قشرة الدماغ الحسية . وهي كما يلي :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1-جهاز العصب التاسع (</a:t>
            </a:r>
            <a:r>
              <a:rPr lang="ar-AE" dirty="0" smtClean="0"/>
              <a:t>العصب </a:t>
            </a:r>
            <a:r>
              <a:rPr lang="ar-AE" dirty="0"/>
              <a:t>البلعومي مؤخرة وجوانب </a:t>
            </a:r>
            <a:r>
              <a:rPr lang="ar-AE" dirty="0" smtClean="0"/>
              <a:t>اللسان)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2-يجهز الفرع اللساني للعصب الخامس (العصب التوأمي الثلاثي جوانب وقمة اللسان)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3-يجهز الفرع اللساني السابع(العصب الوجهي جوانب وقمة اللسان). 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4-يجهز الفرع الحنجري للعصب العاشر (العصب التائه السطح البلعومي للسان)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اللسان والذوق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 smtClean="0"/>
              <a:t>تعمل </a:t>
            </a:r>
            <a:r>
              <a:rPr lang="ar-AE" dirty="0" smtClean="0"/>
              <a:t>الأعصاب </a:t>
            </a:r>
            <a:r>
              <a:rPr lang="ar-SA" dirty="0" smtClean="0"/>
              <a:t>المتصلة باللسان </a:t>
            </a:r>
            <a:r>
              <a:rPr lang="ar-AE" dirty="0" smtClean="0"/>
              <a:t>على </a:t>
            </a:r>
            <a:r>
              <a:rPr lang="ar-AE" dirty="0"/>
              <a:t>تنبيه إفراز العاب وتحريك العضلات الخاصة بالمضغ . وبراعم الذوق ليتم ترجمتها ،وإدراكها من خلال منطقة الذوق الحسية في المخ 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520000"/>
            <a:ext cx="8229600" cy="1143000"/>
          </a:xfrm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smtClean="0"/>
              <a:t>انتهت المحاضرة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أهداف المحاضرة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التعريف بتركيب الأنف .</a:t>
            </a:r>
          </a:p>
          <a:p>
            <a:pPr algn="r" rtl="1"/>
            <a:r>
              <a:rPr lang="ar-AE" dirty="0" smtClean="0"/>
              <a:t>التعريف بآلية حاسة الشم </a:t>
            </a:r>
          </a:p>
          <a:p>
            <a:pPr algn="r" rtl="1"/>
            <a:r>
              <a:rPr lang="ar-AE" dirty="0" smtClean="0"/>
              <a:t>التعريف بتركيب اللسان </a:t>
            </a:r>
          </a:p>
          <a:p>
            <a:pPr algn="r" rtl="1"/>
            <a:r>
              <a:rPr lang="ar-AE" dirty="0" smtClean="0"/>
              <a:t>التعريف بآلية التذوق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32388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الأنف وحاسة الشم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AE" b="1" u="sng" dirty="0"/>
              <a:t>الشم والأنف </a:t>
            </a:r>
            <a:endParaRPr lang="en-GB" b="1" u="sng" dirty="0"/>
          </a:p>
          <a:p>
            <a:pPr algn="just" rtl="1"/>
            <a:r>
              <a:rPr lang="ar-AE" dirty="0"/>
              <a:t>عضو مجوف غضروفي .</a:t>
            </a:r>
            <a:endParaRPr lang="en-GB" dirty="0"/>
          </a:p>
          <a:p>
            <a:pPr algn="just" rtl="1"/>
            <a:r>
              <a:rPr lang="ar-AE" dirty="0"/>
              <a:t>يوجد في وسطه حاجز يفصل تجويفه بحجرتين ،والحاجز مبطن بنسيج مخاطي ،ما فائدته ؟</a:t>
            </a:r>
            <a:endParaRPr lang="en-GB" dirty="0"/>
          </a:p>
          <a:p>
            <a:pPr algn="just" rtl="1"/>
            <a:r>
              <a:rPr lang="ar-AE" dirty="0"/>
              <a:t>المستقبلات تقع بين الحاجز الوسط وعظم المحار العلوي (الشق الشمي) </a:t>
            </a:r>
            <a:endParaRPr lang="en-GB" dirty="0"/>
          </a:p>
          <a:p>
            <a:pPr algn="just" rtl="1"/>
            <a:r>
              <a:rPr lang="ar-AE" dirty="0"/>
              <a:t>خلايا الشم ضيقة وطويلة ولها حوالي 12 هدبا 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الأنف وحاسة الشم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AE" dirty="0"/>
              <a:t>في المنطقة الشمية ثلاث أنواع من الخلايا :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1-خلايا قاعدية 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2-خلايا دعامية 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3-خلايا شمية عصبية 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الأنف وحاسة الشم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AE" dirty="0"/>
              <a:t>تتحلل المواد في السائل المخاطي ثم تصل إلى الدماغ عن طريق عصب الشم .</a:t>
            </a:r>
            <a:endParaRPr lang="en-GB" dirty="0"/>
          </a:p>
          <a:p>
            <a:pPr algn="just" rtl="1"/>
            <a:r>
              <a:rPr lang="ar-AE" dirty="0"/>
              <a:t>والدراسات العلمية تشير إلى أن هناك 9 أنواع من الخلايا وكل نوع يتأثر بنوع محدد من الروائح 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اللسان وحاسة </a:t>
            </a:r>
            <a:r>
              <a:rPr lang="ar-AE" dirty="0" smtClean="0"/>
              <a:t>ال</a:t>
            </a:r>
            <a:r>
              <a:rPr lang="ar-SA" dirty="0" smtClean="0"/>
              <a:t>ت</a:t>
            </a:r>
            <a:r>
              <a:rPr lang="ar-AE" dirty="0" smtClean="0"/>
              <a:t>ذوق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AE" dirty="0"/>
              <a:t>عضو عضلي مغطى بنسيج رابط يعلوه نسيج طلائي حرشفي متقرن جزئيا .</a:t>
            </a:r>
            <a:endParaRPr lang="en-GB" dirty="0"/>
          </a:p>
          <a:p>
            <a:pPr algn="just" rtl="1"/>
            <a:r>
              <a:rPr lang="ar-AE" dirty="0"/>
              <a:t>عضو للكلام </a:t>
            </a:r>
            <a:r>
              <a:rPr lang="ar-AE" dirty="0" smtClean="0"/>
              <a:t>وال</a:t>
            </a:r>
            <a:r>
              <a:rPr lang="ar-SA" dirty="0" smtClean="0"/>
              <a:t>ت</a:t>
            </a:r>
            <a:r>
              <a:rPr lang="ar-AE" dirty="0" smtClean="0"/>
              <a:t>ذوق </a:t>
            </a:r>
            <a:r>
              <a:rPr lang="ar-AE" dirty="0"/>
              <a:t>.</a:t>
            </a:r>
            <a:endParaRPr lang="en-GB" dirty="0"/>
          </a:p>
          <a:p>
            <a:pPr algn="just" rtl="1"/>
            <a:r>
              <a:rPr lang="ar-AE" dirty="0"/>
              <a:t>والجزء الأساسي للذوق هو الغشاء المخاطي الذي يغطى اللسان وسقف الحلق وبقية الفم ما عد جذر اللسان 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اللسان وحاسة الذوق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AE" dirty="0"/>
              <a:t>تنقسم عضلات اللسان إلى  نوعين :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1-عضلات خارجية : تنشأ من خارج اللسان وتنغرس فيه ،وهي مسؤولة عن الحركات العامة للسان ،كما في حركة اللسان الجانبية ،وحركته للداخل والخارج . وهذه الحركات مهمة في عملية خلط الطعام في الفم .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2-عضلات داخلية ،تنشأ وتنغرس في اللسان وهي مسؤولة عن تغيرات شكل اللسان خاصة عند النطق والبلع 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57150">
            <a:solidFill>
              <a:schemeClr val="tx2">
                <a:lumMod val="50000"/>
              </a:schemeClr>
            </a:solidFill>
            <a:prstDash val="solid"/>
          </a:ln>
        </p:spPr>
        <p:txBody>
          <a:bodyPr/>
          <a:lstStyle/>
          <a:p>
            <a:r>
              <a:rPr lang="ar-AE" dirty="0" smtClean="0"/>
              <a:t>اللسان وحاسة الذوق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AE" dirty="0"/>
              <a:t>وتتكون بنية البراعم الذوقية من نوعين :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1-الخلايا الذوقية .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2-الخلايا المساندة . </a:t>
            </a:r>
            <a:endParaRPr lang="en-GB" dirty="0"/>
          </a:p>
          <a:p>
            <a:pPr algn="just"/>
            <a:r>
              <a:rPr lang="ar-AE" dirty="0"/>
              <a:t>جميعها خلايا مطولة ذات أنوية مركزية .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067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20890" y="1600200"/>
            <a:ext cx="3702219" cy="4525963"/>
          </a:xfrm>
        </p:spPr>
      </p:pic>
    </p:spTree>
    <p:extLst>
      <p:ext uri="{BB962C8B-B14F-4D97-AF65-F5344CB8AC3E}">
        <p14:creationId xmlns:p14="http://schemas.microsoft.com/office/powerpoint/2010/main" val="3596538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534</Words>
  <Application>Microsoft Office PowerPoint</Application>
  <PresentationFormat>On-screen Show (4:3)</PresentationFormat>
  <Paragraphs>72</Paragraphs>
  <Slides>14</Slides>
  <Notes>14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الأنف وحاسة الشم  اللسان وحاسة التذوق </vt:lpstr>
      <vt:lpstr>أهداف المحاضرة </vt:lpstr>
      <vt:lpstr>الأنف وحاسة الشم </vt:lpstr>
      <vt:lpstr>الأنف وحاسة الشم </vt:lpstr>
      <vt:lpstr>الأنف وحاسة الشم </vt:lpstr>
      <vt:lpstr>اللسان وحاسة التذوق </vt:lpstr>
      <vt:lpstr>اللسان وحاسة الذوق </vt:lpstr>
      <vt:lpstr>اللسان وحاسة الذوق </vt:lpstr>
      <vt:lpstr>PowerPoint Presentation</vt:lpstr>
      <vt:lpstr>اللسان والذوق </vt:lpstr>
      <vt:lpstr>اللسان والذوق </vt:lpstr>
      <vt:lpstr>اللسان والذوق </vt:lpstr>
      <vt:lpstr>اللسان والذوق 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الأنف وحاسة الشم  اللسان وحاسة الذوق </dc:title>
  <dc:creator>Sumyah</dc:creator>
  <cp:lastModifiedBy>Sumyah</cp:lastModifiedBy>
  <cp:revision>17</cp:revision>
  <dcterms:created xsi:type="dcterms:W3CDTF">2006-08-16T00:00:00Z</dcterms:created>
  <dcterms:modified xsi:type="dcterms:W3CDTF">2017-04-15T17:36:50Z</dcterms:modified>
</cp:coreProperties>
</file>

<file path=docProps/thumbnail.jpeg>
</file>