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6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2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7E29B1-E93A-4700-ACDA-D4FCDFDC9F27}" type="datetimeFigureOut">
              <a:rPr lang="ar-SA" smtClean="0"/>
              <a:t>27/02/37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F5407B6-2607-4C46-9912-555E2355468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49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6502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8329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0818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8649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228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1279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1523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696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0753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796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الجهاز التناسلي الأنثوي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كتاب عايش زيتون </a:t>
            </a:r>
          </a:p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الفصل الرابع عشر </a:t>
            </a:r>
          </a:p>
          <a:p>
            <a:r>
              <a:rPr lang="ar-S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من صفحة 435-445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0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س:حجم البويضات أكبر من حجم الحيوانات المنوية بكثير . لماذا؟</a:t>
            </a:r>
          </a:p>
          <a:p>
            <a:pPr algn="r" rtl="1"/>
            <a:r>
              <a:rPr lang="ar-SA" dirty="0" smtClean="0"/>
              <a:t>بسبب وجود مواد غذائية لتغذية الجنين فترة مؤقتة قبل أن يبدأ بأخذ الغذاء من أمه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3080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المبيضان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يعمل المبيض كغدة صماء :</a:t>
            </a:r>
          </a:p>
          <a:p>
            <a:pPr lvl="1" algn="r" rtl="1"/>
            <a:r>
              <a:rPr lang="ar-SA" dirty="0" smtClean="0"/>
              <a:t>يفرز هرمون الاستروجين المسؤول عن إظهار الخصائص الثانوية للأنثى .</a:t>
            </a:r>
          </a:p>
          <a:p>
            <a:pPr lvl="1" algn="r" rtl="1"/>
            <a:r>
              <a:rPr lang="ar-SA" dirty="0" smtClean="0"/>
              <a:t>يفرز هرمون الجسم الأصفر الذي يمنع تكون بويضات جديدة ،ويجهز الرحم لاستقبال البويضة في حال حدوث الإخصاب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96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قناة فالوب </a:t>
            </a:r>
            <a:br>
              <a:rPr lang="ar-SA" dirty="0" smtClean="0"/>
            </a:br>
            <a:r>
              <a:rPr lang="en-US" dirty="0" smtClean="0"/>
              <a:t>Fallopian Tube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قناة طويلة يصل طولها إلى 10 سم. </a:t>
            </a:r>
          </a:p>
          <a:p>
            <a:pPr algn="r" rtl="1"/>
            <a:r>
              <a:rPr lang="ar-SA" dirty="0" smtClean="0"/>
              <a:t>تكثر فيها الأوعية الدموية .</a:t>
            </a:r>
          </a:p>
          <a:p>
            <a:pPr algn="r" rtl="1"/>
            <a:r>
              <a:rPr lang="ar-SA" dirty="0" smtClean="0"/>
              <a:t>تكثر فيها التعاريج الداخلية والأهداب . </a:t>
            </a:r>
          </a:p>
          <a:p>
            <a:pPr algn="r" rtl="1"/>
            <a:r>
              <a:rPr lang="ar-SA" dirty="0" smtClean="0"/>
              <a:t>تتصل بفتحة المبيض . عند منطقة البوق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42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قناة فالوب </a:t>
            </a:r>
            <a:br>
              <a:rPr lang="ar-SA" dirty="0" smtClean="0"/>
            </a:br>
            <a:r>
              <a:rPr lang="en-US" dirty="0" smtClean="0"/>
              <a:t>Fallopian Tube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 التبويض </a:t>
            </a:r>
            <a:r>
              <a:rPr lang="en-US" dirty="0" smtClean="0"/>
              <a:t>Ovulation</a:t>
            </a:r>
            <a:r>
              <a:rPr lang="ar-SA" dirty="0" smtClean="0"/>
              <a:t> :</a:t>
            </a:r>
          </a:p>
          <a:p>
            <a:pPr algn="r" rtl="1"/>
            <a:r>
              <a:rPr lang="ar-SA" dirty="0" smtClean="0"/>
              <a:t>ينفجر جسم جراف في المبيض فتخرج منه البويضة . </a:t>
            </a:r>
          </a:p>
          <a:p>
            <a:pPr algn="r" rtl="1"/>
            <a:r>
              <a:rPr lang="ar-SA" dirty="0" smtClean="0"/>
              <a:t>تمر البويضة في البوق .</a:t>
            </a:r>
          </a:p>
          <a:p>
            <a:pPr algn="r" rtl="1"/>
            <a:r>
              <a:rPr lang="ar-SA" dirty="0" smtClean="0"/>
              <a:t>تسقط البويضة في قناة فالوب .</a:t>
            </a:r>
          </a:p>
          <a:p>
            <a:pPr algn="r" rtl="1"/>
            <a:r>
              <a:rPr lang="ar-SA" dirty="0" smtClean="0"/>
              <a:t>في قناة فالوب يحدث تخصيب الحيوان المنوي بالبويضة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عند تلف قناة فالوب (قناة المبيض) أو انسدادها يحدث العقم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01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الرحم </a:t>
            </a:r>
            <a:br>
              <a:rPr lang="ar-SA" dirty="0" smtClean="0"/>
            </a:br>
            <a:r>
              <a:rPr lang="en-US" dirty="0" smtClean="0"/>
              <a:t>Uterus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الرحم عضو مجوف عضلي ، سميك الجدران .</a:t>
            </a:r>
          </a:p>
          <a:p>
            <a:pPr algn="r" rtl="1"/>
            <a:r>
              <a:rPr lang="ar-SA" dirty="0" smtClean="0"/>
              <a:t>الرحم كمثري الشكل .</a:t>
            </a:r>
          </a:p>
          <a:p>
            <a:pPr algn="r" rtl="1"/>
            <a:r>
              <a:rPr lang="ar-SA" dirty="0" smtClean="0"/>
              <a:t>يبطن الرحم  غشاء مخاطي يسمى بطانة الرحم .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06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الرحم </a:t>
            </a:r>
            <a:br>
              <a:rPr lang="ar-SA" dirty="0"/>
            </a:br>
            <a:r>
              <a:rPr lang="en-US" dirty="0"/>
              <a:t>Uterus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تستعد بطانة الرحم كل شهر لاستقبال البويضة المخصبة .</a:t>
            </a:r>
          </a:p>
          <a:p>
            <a:pPr algn="r" rtl="1"/>
            <a:r>
              <a:rPr lang="ar-SA" dirty="0" smtClean="0"/>
              <a:t>ماذا يحدث إن لم تصل بويضة مخصبة إلى الرحم ؟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ينقسم الرحم إلى : </a:t>
            </a:r>
          </a:p>
          <a:p>
            <a:pPr lvl="1" algn="r" rtl="1"/>
            <a:r>
              <a:rPr lang="ar-SA" dirty="0" smtClean="0"/>
              <a:t>جسم الرحم في الأعلى </a:t>
            </a:r>
          </a:p>
          <a:p>
            <a:pPr lvl="1" algn="r" rtl="1"/>
            <a:r>
              <a:rPr lang="ar-SA" dirty="0" smtClean="0"/>
              <a:t>عنق الرحم في الأسفل ،ويمتد في المهبل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809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المهبل </a:t>
            </a:r>
            <a:br>
              <a:rPr lang="ar-SA" dirty="0" smtClean="0"/>
            </a:br>
            <a:r>
              <a:rPr lang="en-US" dirty="0" smtClean="0"/>
              <a:t>Vagina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أنبوبة عضلية مطاطية .</a:t>
            </a:r>
          </a:p>
          <a:p>
            <a:pPr algn="r" rtl="1"/>
            <a:r>
              <a:rPr lang="ar-SA" dirty="0" smtClean="0"/>
              <a:t>يبطن المهبل نسيج طلائي .</a:t>
            </a:r>
          </a:p>
          <a:p>
            <a:pPr algn="r" rtl="1"/>
            <a:r>
              <a:rPr lang="ar-SA" dirty="0" smtClean="0"/>
              <a:t>يتكون المهبل من عضلات ملساء طولية ودائرية .</a:t>
            </a:r>
          </a:p>
          <a:p>
            <a:pPr algn="r" rtl="1"/>
            <a:r>
              <a:rPr lang="ar-SA" dirty="0" smtClean="0"/>
              <a:t>يتصل المهبل بعنق الرحم من الأسفل وتصل نهايته خارج الجسم .</a:t>
            </a:r>
          </a:p>
          <a:p>
            <a:pPr algn="r" rtl="1"/>
            <a:r>
              <a:rPr lang="ar-SA" dirty="0" smtClean="0"/>
              <a:t>وظائف المهبل :</a:t>
            </a:r>
          </a:p>
          <a:p>
            <a:pPr algn="r" rtl="1"/>
            <a:r>
              <a:rPr lang="ar-SA" dirty="0" smtClean="0"/>
              <a:t>المهبل ممر الحيوانات المنوية إلى قناة المبيض .</a:t>
            </a:r>
          </a:p>
          <a:p>
            <a:pPr algn="r" rtl="1"/>
            <a:r>
              <a:rPr lang="ar-SA" dirty="0" smtClean="0"/>
              <a:t>المهبل ممر الطفل للخروج عند الولادة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702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الدورة الشهرية </a:t>
            </a:r>
            <a:br>
              <a:rPr lang="ar-SA" dirty="0" smtClean="0"/>
            </a:br>
            <a:r>
              <a:rPr lang="en-US" dirty="0" smtClean="0"/>
              <a:t>Monthly Menstrual Cycle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عندما تبلغ الأنثى سن البلوغ ، تبدأ الغدة النخامية بإفراز الهرمونات التي تحفز الهرمونات الجنسية : </a:t>
            </a:r>
          </a:p>
          <a:p>
            <a:pPr lvl="1" algn="r" rtl="1"/>
            <a:r>
              <a:rPr lang="ar-SA" dirty="0" smtClean="0"/>
              <a:t>الهرمون المنشط للحويصلات </a:t>
            </a:r>
          </a:p>
          <a:p>
            <a:pPr lvl="1" algn="r" rtl="1"/>
            <a:r>
              <a:rPr lang="ar-SA" dirty="0" smtClean="0"/>
              <a:t>الهرمون الخاص بتكوين الجسم الأصفر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113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الهرمون المنشط للحويصلات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يعمل هذا الهرمون على تنشيط الحويصلات الحاوية للبويضات ، مما يؤدي لنمو البويضة وحدوث عملية التبويض .</a:t>
            </a:r>
          </a:p>
          <a:p>
            <a:pPr algn="r" rtl="1"/>
            <a:r>
              <a:rPr lang="ar-SA" dirty="0" smtClean="0"/>
              <a:t>تنشط هرمونات الاستروجين التي تهيؤ الرحم لاستقبال البويضة (يسمك جداره وتكثر الأوعية الدموية فيه) .</a:t>
            </a:r>
          </a:p>
          <a:p>
            <a:pPr algn="r" rtl="1"/>
            <a:r>
              <a:rPr lang="ar-SA" dirty="0" smtClean="0"/>
              <a:t>ينشط في المبيض أيضا هرمونات أنثوية تؤدي لظهور الخصائص الثانوية للأنثى مثل الأثداء.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326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الهرمون الخاص بتكون الجسم الاصفر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/>
              <a:t>ي</a:t>
            </a:r>
            <a:r>
              <a:rPr lang="ar-SA" dirty="0" smtClean="0"/>
              <a:t>نشط البروجسترون الذي يعمل على تهيئة الرحم أكثر لاستقبال البويضة المخصبة .</a:t>
            </a:r>
          </a:p>
          <a:p>
            <a:pPr algn="r" rtl="1"/>
            <a:r>
              <a:rPr lang="ar-SA" dirty="0" smtClean="0"/>
              <a:t>يعمل البروجسترون على منع نمو بويضات جديدة .</a:t>
            </a:r>
          </a:p>
          <a:p>
            <a:pPr algn="r" rtl="1"/>
            <a:r>
              <a:rPr lang="ar-SA" dirty="0" smtClean="0"/>
              <a:t>يستمر وجوده أثناء الحمل .</a:t>
            </a:r>
          </a:p>
          <a:p>
            <a:pPr algn="r" rtl="1"/>
            <a:r>
              <a:rPr lang="ar-SA" dirty="0" smtClean="0"/>
              <a:t>تفرز المشيمة أثناء الحمل هرمونات خاصة تسمى بالهرمونات الكورونية ، تعمل على تنشيط الجسم الأصفر لإفراز البروجسترون .</a:t>
            </a:r>
          </a:p>
          <a:p>
            <a:pPr algn="r" rtl="1"/>
            <a:r>
              <a:rPr lang="ar-SA" dirty="0" smtClean="0"/>
              <a:t>يتم الكشف عن الحمل بواسطة هرمونات المشيمة الموجودة في البول .</a:t>
            </a:r>
          </a:p>
          <a:p>
            <a:pPr algn="r" rtl="1"/>
            <a:r>
              <a:rPr lang="ar-SA" dirty="0" smtClean="0"/>
              <a:t>تفرز المشيمة أيضا هرمونات الاستروجين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37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الجهاز التناسلي الأنثوي </a:t>
            </a:r>
            <a:br>
              <a:rPr lang="ar-SA" dirty="0"/>
            </a:br>
            <a:r>
              <a:rPr lang="en-US" dirty="0"/>
              <a:t>Female Reproductive </a:t>
            </a:r>
            <a:r>
              <a:rPr lang="en-US" dirty="0" smtClean="0"/>
              <a:t>System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يتكون الجهاز التناسلي الأنثوي من الأعضاء التالية :</a:t>
            </a:r>
          </a:p>
          <a:p>
            <a:pPr lvl="1" algn="r" rtl="1"/>
            <a:r>
              <a:rPr lang="ar-SA" dirty="0" smtClean="0"/>
              <a:t>المبيضان </a:t>
            </a:r>
            <a:r>
              <a:rPr lang="en-US" dirty="0" smtClean="0"/>
              <a:t>Ovaries</a:t>
            </a:r>
          </a:p>
          <a:p>
            <a:pPr lvl="1" algn="r" rtl="1"/>
            <a:r>
              <a:rPr lang="ar-SA" dirty="0" smtClean="0"/>
              <a:t>قناة فالوب </a:t>
            </a:r>
            <a:r>
              <a:rPr lang="en-US" dirty="0" smtClean="0"/>
              <a:t>Fallopian Tube</a:t>
            </a:r>
          </a:p>
          <a:p>
            <a:pPr lvl="1" algn="r" rtl="1"/>
            <a:r>
              <a:rPr lang="ar-SA" dirty="0" smtClean="0"/>
              <a:t>الرحم </a:t>
            </a:r>
            <a:r>
              <a:rPr lang="en-US" dirty="0" smtClean="0"/>
              <a:t>Uterus</a:t>
            </a:r>
          </a:p>
          <a:p>
            <a:pPr lvl="1" algn="r" rtl="1"/>
            <a:r>
              <a:rPr lang="ar-SA" dirty="0" smtClean="0"/>
              <a:t>المهبل </a:t>
            </a:r>
            <a:r>
              <a:rPr lang="en-US" dirty="0" smtClean="0"/>
              <a:t>Vagina</a:t>
            </a:r>
          </a:p>
          <a:p>
            <a:pPr lvl="1" algn="r" rtl="1"/>
            <a:r>
              <a:rPr lang="ar-SA" dirty="0" smtClean="0"/>
              <a:t>الأعضاء الجنسية الثانوية </a:t>
            </a:r>
            <a:r>
              <a:rPr lang="en-US" dirty="0" err="1" smtClean="0"/>
              <a:t>Valva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84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كيف تحدث الدورة الشهرية؟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إذا لم تخصب البويضة سيحدث الآتي :</a:t>
            </a:r>
          </a:p>
          <a:p>
            <a:pPr algn="r" rtl="1"/>
            <a:r>
              <a:rPr lang="ar-SA" dirty="0" smtClean="0"/>
              <a:t>يتلاشى الجسم الأصفر .</a:t>
            </a:r>
          </a:p>
          <a:p>
            <a:pPr algn="r" rtl="1"/>
            <a:r>
              <a:rPr lang="ar-SA" dirty="0" smtClean="0"/>
              <a:t>يقل البروجسترون في الدم .</a:t>
            </a:r>
          </a:p>
          <a:p>
            <a:pPr algn="r" rtl="1"/>
            <a:r>
              <a:rPr lang="ar-SA" dirty="0" smtClean="0"/>
              <a:t>يتقلص الرحم .</a:t>
            </a:r>
          </a:p>
          <a:p>
            <a:pPr algn="r" rtl="1"/>
            <a:r>
              <a:rPr lang="ar-SA" dirty="0" smtClean="0"/>
              <a:t>تتمزق الأوعية الدموية في الرحم .</a:t>
            </a:r>
          </a:p>
          <a:p>
            <a:pPr algn="r" rtl="1"/>
            <a:r>
              <a:rPr lang="ar-SA" dirty="0" smtClean="0"/>
              <a:t>يخرج الدم (الطمث).</a:t>
            </a:r>
          </a:p>
          <a:p>
            <a:pPr algn="r" rtl="1"/>
            <a:r>
              <a:rPr lang="ar-SA" dirty="0" smtClean="0"/>
              <a:t>يحدث هذا في اليوم </a:t>
            </a:r>
            <a:r>
              <a:rPr lang="ar-SA" dirty="0" smtClean="0"/>
              <a:t>الخامس </a:t>
            </a:r>
            <a:r>
              <a:rPr lang="ar-SA" dirty="0" smtClean="0"/>
              <a:t>والعشرين من بداية الدورة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22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الإخصاب هو اتحاد حيوان منوي واحد مع بويضة واحدة لتكون ما يعرف بالزيجوت .</a:t>
            </a:r>
          </a:p>
          <a:p>
            <a:pPr algn="r" rtl="1"/>
            <a:r>
              <a:rPr lang="ar-SA" dirty="0" smtClean="0"/>
              <a:t>يؤدي اتحادهما إلى اتحادهما في النواة ، وبالتالي يصبح عدد الكروموسومات في البويضة المخصبة كاملا .</a:t>
            </a:r>
          </a:p>
          <a:p>
            <a:pPr algn="r" rtl="1"/>
            <a:r>
              <a:rPr lang="ar-SA" dirty="0" smtClean="0"/>
              <a:t>تلتصق البويضة المخصبة بجدار الرحم ، ويبدأ تطور الجنين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876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ملاحظات :</a:t>
            </a:r>
          </a:p>
          <a:p>
            <a:pPr algn="r" rtl="1"/>
            <a:r>
              <a:rPr lang="ar-SA" dirty="0" smtClean="0"/>
              <a:t>على الرغم من أن الأنثى تملك مبيضين ، إلا أن واحدا منهما فقط يقوم بإنتاج البويضة .</a:t>
            </a:r>
          </a:p>
          <a:p>
            <a:pPr algn="r" rtl="1"/>
            <a:r>
              <a:rPr lang="ar-SA" dirty="0" smtClean="0"/>
              <a:t>تحدث الإباضة بالتناوب بين المبيضين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353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dirty="0" smtClean="0"/>
              <a:t>تسقط البويضة الناضجة في القمع ثم في قناة المبيض .</a:t>
            </a:r>
          </a:p>
          <a:p>
            <a:pPr algn="r" rtl="1"/>
            <a:r>
              <a:rPr lang="ar-SA" dirty="0" smtClean="0"/>
              <a:t>تحتفظ البويضة </a:t>
            </a:r>
            <a:r>
              <a:rPr lang="ar-SA" dirty="0" smtClean="0"/>
              <a:t>بحيويتها </a:t>
            </a:r>
            <a:r>
              <a:rPr lang="ar-SA" dirty="0" smtClean="0"/>
              <a:t>لمدة 24 ساعة .</a:t>
            </a:r>
          </a:p>
          <a:p>
            <a:pPr algn="r" rtl="1"/>
            <a:r>
              <a:rPr lang="ar-SA" dirty="0" smtClean="0"/>
              <a:t>تصل القناة 300-400 مليون حيوان منوي ، لكن معظمها يتحلل قبل وصوله للبويضة .</a:t>
            </a:r>
          </a:p>
          <a:p>
            <a:pPr algn="r" rtl="1"/>
            <a:r>
              <a:rPr lang="ar-SA" dirty="0" smtClean="0"/>
              <a:t>تحتفظ الحيوانات المنوية بحيويتها لمدة 48 ساعة .</a:t>
            </a:r>
          </a:p>
          <a:p>
            <a:pPr algn="r" rtl="1"/>
            <a:r>
              <a:rPr lang="ar-SA" dirty="0" smtClean="0"/>
              <a:t>إذا اتحد حيوان منوي واحد مع البويضة تصبح بويضة مخصبة .</a:t>
            </a:r>
          </a:p>
          <a:p>
            <a:pPr algn="r" rtl="1"/>
            <a:r>
              <a:rPr lang="ar-SA" dirty="0" smtClean="0"/>
              <a:t>تدخل البويضة المخصبة الرحم وتثبت في جداره بعد 3-5 أيام من الإخصاب ويبدأ الحمل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617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التوائم </a:t>
            </a:r>
            <a:r>
              <a:rPr lang="ar-SA" dirty="0"/>
              <a:t/>
            </a:r>
            <a:br>
              <a:rPr lang="ar-SA" dirty="0"/>
            </a:br>
            <a:r>
              <a:rPr lang="en-US" dirty="0" err="1" smtClean="0"/>
              <a:t>Twinings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التوائم الأخوية </a:t>
            </a:r>
            <a:r>
              <a:rPr lang="en-US" dirty="0" smtClean="0"/>
              <a:t>Fraternal Twins</a:t>
            </a:r>
            <a:endParaRPr lang="ar-SA" dirty="0" smtClean="0"/>
          </a:p>
          <a:p>
            <a:pPr algn="r" rtl="1"/>
            <a:r>
              <a:rPr lang="ar-SA" dirty="0" smtClean="0"/>
              <a:t>التوائم المتطابقة </a:t>
            </a:r>
            <a:r>
              <a:rPr lang="en-US" dirty="0" smtClean="0"/>
              <a:t>Identical Twins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334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التوائم </a:t>
            </a:r>
            <a:r>
              <a:rPr lang="ar-SA" dirty="0"/>
              <a:t>الأخوية </a:t>
            </a:r>
            <a:r>
              <a:rPr lang="ar-SA" dirty="0" smtClean="0"/>
              <a:t>والمتطابقة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Fraternal &amp; Identical Twins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التوائم المتطابقة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ar-SA" dirty="0" smtClean="0"/>
              <a:t>تنقسم البويضة المخصبة في أول انقسام </a:t>
            </a:r>
            <a:r>
              <a:rPr lang="ar-SA" dirty="0" smtClean="0"/>
              <a:t>لها لتنفصل </a:t>
            </a:r>
            <a:r>
              <a:rPr lang="ar-SA" dirty="0" smtClean="0"/>
              <a:t>إلى بويضتين .</a:t>
            </a:r>
          </a:p>
          <a:p>
            <a:pPr algn="r" rtl="1"/>
            <a:r>
              <a:rPr lang="ar-SA" dirty="0" smtClean="0"/>
              <a:t>على الرغم من وجود بعض الأغشية المستقلة إلا أن البويضتان تحاطان بمشيمة واحدة .</a:t>
            </a:r>
          </a:p>
          <a:p>
            <a:pPr algn="r" rtl="1"/>
            <a:r>
              <a:rPr lang="ar-SA" dirty="0" smtClean="0"/>
              <a:t>يتشابه الجنينان في الجنس .</a:t>
            </a:r>
          </a:p>
          <a:p>
            <a:pPr algn="r" rtl="1"/>
            <a:r>
              <a:rPr lang="ar-SA" dirty="0" smtClean="0"/>
              <a:t>يتشابه الجنينان في الصفات وفصائل الدم .</a:t>
            </a:r>
          </a:p>
          <a:p>
            <a:pPr algn="r" rtl="1"/>
            <a:r>
              <a:rPr lang="ar-SA" dirty="0" smtClean="0"/>
              <a:t>يتشابه الجنينان في بصمات الأصابع.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ملحوظة </a:t>
            </a:r>
            <a:r>
              <a:rPr lang="ar-SA" dirty="0" smtClean="0"/>
              <a:t>: إذا كان انفصال البويضة متأخرا تتكون التوائم المشتركة (السيامية) </a:t>
            </a:r>
            <a:r>
              <a:rPr lang="en-US" dirty="0" err="1" smtClean="0"/>
              <a:t>Siamen</a:t>
            </a:r>
            <a:r>
              <a:rPr lang="en-US" dirty="0" smtClean="0"/>
              <a:t> Twins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التوائم الأخوية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يتحد حيوانان منويان ببويضتان مختلفتان في نفس الوقت .</a:t>
            </a:r>
          </a:p>
          <a:p>
            <a:pPr algn="r" rtl="1"/>
            <a:r>
              <a:rPr lang="ar-SA" dirty="0" smtClean="0"/>
              <a:t>يحيط كل بويضة مخصبة مشيمة خاصة .</a:t>
            </a:r>
          </a:p>
          <a:p>
            <a:pPr algn="r" rtl="1"/>
            <a:r>
              <a:rPr lang="ar-SA" dirty="0" smtClean="0"/>
              <a:t>قد يختلف الجنينان أو يتشابهان في الجنس .</a:t>
            </a:r>
          </a:p>
          <a:p>
            <a:pPr algn="r" rtl="1"/>
            <a:r>
              <a:rPr lang="ar-SA" dirty="0" smtClean="0"/>
              <a:t>قد يختلفان أو يتشابهان في الصفات وفصائل الدم .</a:t>
            </a:r>
          </a:p>
          <a:p>
            <a:pPr algn="r" rtl="1"/>
            <a:r>
              <a:rPr lang="ar-SA" dirty="0" smtClean="0"/>
              <a:t>يختلفان في بصمات الأصابع .</a:t>
            </a:r>
          </a:p>
          <a:p>
            <a:pPr algn="r" rtl="1"/>
            <a:r>
              <a:rPr lang="ar-SA" dirty="0" smtClean="0"/>
              <a:t>يشتركان في ظروف حمل واحدة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9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	ذكر 			أنثى 		ذكر 		أنثى </a:t>
            </a:r>
            <a:endParaRPr lang="en-GB" dirty="0"/>
          </a:p>
        </p:txBody>
      </p:sp>
      <p:sp>
        <p:nvSpPr>
          <p:cNvPr id="17" name="Right Arrow Callout 16"/>
          <p:cNvSpPr/>
          <p:nvPr/>
        </p:nvSpPr>
        <p:spPr>
          <a:xfrm>
            <a:off x="-520065" y="1202985"/>
            <a:ext cx="1756410" cy="196791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تحمل الخلية الجسدية 23 زوجا من الكروموسومات </a:t>
            </a:r>
          </a:p>
          <a:p>
            <a:pPr algn="ctr"/>
            <a:r>
              <a:rPr lang="ar-SA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واحد منها هو الكروموسوم الجنسي </a:t>
            </a:r>
            <a:endParaRPr lang="ar-S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6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جنس المولود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/>
          <a:lstStyle/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إذا اتحدت بويضة مع حيوان منوي يحمل فرد الكروموسوم </a:t>
            </a:r>
            <a:r>
              <a:rPr lang="en-US" dirty="0" smtClean="0"/>
              <a:t>X</a:t>
            </a:r>
            <a:r>
              <a:rPr lang="ar-SA" dirty="0" smtClean="0"/>
              <a:t> فإن الجنين يكون أنثى :  </a:t>
            </a:r>
            <a:r>
              <a:rPr lang="en-US" dirty="0" smtClean="0"/>
              <a:t>XX </a:t>
            </a:r>
            <a:endParaRPr lang="ar-SA" dirty="0" smtClean="0"/>
          </a:p>
          <a:p>
            <a:pPr algn="r" rtl="1"/>
            <a:r>
              <a:rPr lang="ar-SA" dirty="0"/>
              <a:t>إذا اتحدت بويضة مع حيوان منوي يحمل فرد الكروموسوم </a:t>
            </a:r>
            <a:r>
              <a:rPr lang="en-US" dirty="0" smtClean="0"/>
              <a:t>Y</a:t>
            </a:r>
            <a:r>
              <a:rPr lang="ar-SA" dirty="0" smtClean="0"/>
              <a:t> </a:t>
            </a:r>
            <a:r>
              <a:rPr lang="ar-SA" dirty="0"/>
              <a:t>فإن الجنين يكون </a:t>
            </a:r>
            <a:r>
              <a:rPr lang="ar-SA" dirty="0" smtClean="0"/>
              <a:t>ذكر :  </a:t>
            </a:r>
            <a:r>
              <a:rPr lang="en-US" dirty="0" smtClean="0"/>
              <a:t>X</a:t>
            </a:r>
            <a:r>
              <a:rPr lang="en-US" dirty="0"/>
              <a:t>Y</a:t>
            </a:r>
            <a:r>
              <a:rPr lang="en-US" dirty="0" smtClean="0"/>
              <a:t> 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4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مشاكل الجهاز التناسلي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 أهم مشاكل الجهاز التناسلي هو العقم . وقد ينشأ العقم عند المرأة للأسباب التالية :</a:t>
            </a:r>
          </a:p>
          <a:p>
            <a:pPr lvl="1" algn="r" rtl="1"/>
            <a:r>
              <a:rPr lang="ar-SA" dirty="0" smtClean="0"/>
              <a:t>انغلاق أو تلف قناة المبيض (قناة فالوب)</a:t>
            </a:r>
          </a:p>
          <a:p>
            <a:pPr lvl="1" algn="r" rtl="1"/>
            <a:r>
              <a:rPr lang="ar-SA" dirty="0" smtClean="0"/>
              <a:t>ضعف المبيض </a:t>
            </a:r>
          </a:p>
          <a:p>
            <a:pPr lvl="1" algn="r" rtl="1"/>
            <a:r>
              <a:rPr lang="ar-SA" dirty="0" smtClean="0"/>
              <a:t>تشوهات في الجهاز التناسلي </a:t>
            </a:r>
          </a:p>
          <a:p>
            <a:pPr lvl="1" algn="r" rtl="1"/>
            <a:r>
              <a:rPr lang="ar-SA" dirty="0" smtClean="0"/>
              <a:t>إفرازات المهبل ، حيث تصل حموضة إفرازات المهبل إلى 3.5-4 بينما الحيوانات المنوية تحتاج وسط 6 – 6.5 .وتعمل إفرازات بروستاتا والحويصلات المنوية على معادلة الإفرازات وتخفيض حموضتها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624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تنعدم الحموضة عند درجة 7 .</a:t>
            </a:r>
          </a:p>
          <a:p>
            <a:pPr algn="r" rtl="1"/>
            <a:r>
              <a:rPr lang="ar-SA" dirty="0" smtClean="0"/>
              <a:t>تزيد كلما توجهنا نحو الصفر .</a:t>
            </a:r>
          </a:p>
          <a:p>
            <a:pPr algn="r" rtl="1"/>
            <a:r>
              <a:rPr lang="ar-SA" dirty="0" smtClean="0"/>
              <a:t>الدرجة 6 تعني أن الحموضة خفيفة .</a:t>
            </a:r>
          </a:p>
          <a:p>
            <a:pPr algn="r" rtl="1"/>
            <a:r>
              <a:rPr lang="ar-SA" dirty="0" smtClean="0"/>
              <a:t>الدرجة 3 تعني أن الحموضة عالية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00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المبيضان </a:t>
            </a:r>
            <a:br>
              <a:rPr lang="ar-SA" dirty="0" smtClean="0"/>
            </a:br>
            <a:r>
              <a:rPr lang="en-US" dirty="0" smtClean="0"/>
              <a:t>Ovaries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المبيض جسم صغير الحجم بحجم اللوزة .</a:t>
            </a:r>
          </a:p>
          <a:p>
            <a:pPr algn="r" rtl="1"/>
            <a:r>
              <a:rPr lang="ar-SA" dirty="0" smtClean="0"/>
              <a:t>يقع في الجهة الظهرية من التجويف البطني .</a:t>
            </a:r>
          </a:p>
          <a:p>
            <a:pPr algn="r" rtl="1"/>
            <a:r>
              <a:rPr lang="ar-SA" dirty="0" smtClean="0"/>
              <a:t>وظيفته إنتاج البويضات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75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أسباب العقم عند المرأة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أسباب فسيولوجية مثل عدم إنتاج الهرمونات والأنزيمات ذات العلاقة بتكوين البويضات .</a:t>
            </a:r>
          </a:p>
          <a:p>
            <a:pPr algn="r" rtl="1"/>
            <a:r>
              <a:rPr lang="ar-SA" dirty="0" smtClean="0"/>
              <a:t>أمراض وراثية مثل تلف الجينات ، أو عدم الانقسام السليم للكروموسومات كما في مرض تيرنر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030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70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منهج الاختبار النهائي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الجلد البشري (مذكرة الجلد البشري)</a:t>
            </a:r>
          </a:p>
          <a:p>
            <a:pPr algn="r" rtl="1"/>
            <a:r>
              <a:rPr lang="ar-SA" dirty="0" smtClean="0"/>
              <a:t>العين- الأذن – الأنف – اللسان (عايش زيتون ) </a:t>
            </a:r>
            <a:r>
              <a:rPr lang="ar-SA" smtClean="0"/>
              <a:t>(</a:t>
            </a:r>
            <a:r>
              <a:rPr lang="ar-SA" smtClean="0"/>
              <a:t>294-310</a:t>
            </a:r>
            <a:r>
              <a:rPr lang="ar-SA" dirty="0" smtClean="0"/>
              <a:t>)</a:t>
            </a:r>
          </a:p>
          <a:p>
            <a:pPr algn="r" rtl="1"/>
            <a:r>
              <a:rPr lang="ar-SA" dirty="0" smtClean="0"/>
              <a:t>الهيكل العضلي (عايش زيتون) (241-263)</a:t>
            </a:r>
          </a:p>
          <a:p>
            <a:pPr algn="r" rtl="1"/>
            <a:r>
              <a:rPr lang="ar-SA" dirty="0" smtClean="0"/>
              <a:t>الجهاز التناسلي (عايش زيتون) (435-445)</a:t>
            </a:r>
          </a:p>
          <a:p>
            <a:pPr algn="r" rtl="1"/>
            <a:r>
              <a:rPr lang="ar-SA" dirty="0" smtClean="0"/>
              <a:t>مذكرة جهاز المناعة عند الإنسان (باستثناء البلعمة 240-242)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187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المبيضان </a:t>
            </a:r>
            <a:br>
              <a:rPr lang="ar-SA" dirty="0" smtClean="0"/>
            </a:br>
            <a:r>
              <a:rPr lang="en-US" dirty="0" smtClean="0"/>
              <a:t>Ovaries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يحتوي آلاف الحويصلات التي تحوي بويضات في مراحل نمو مختلفة </a:t>
            </a:r>
            <a:r>
              <a:rPr lang="ar-SA" dirty="0" smtClean="0"/>
              <a:t>.</a:t>
            </a:r>
          </a:p>
          <a:p>
            <a:pPr algn="just" rtl="1"/>
            <a:r>
              <a:rPr lang="ar-SA" dirty="0" smtClean="0"/>
              <a:t>يقدر عدد البويضات بـ 400000 بويضة .</a:t>
            </a:r>
          </a:p>
          <a:p>
            <a:pPr algn="just" rtl="1"/>
            <a:r>
              <a:rPr lang="ar-SA" dirty="0" smtClean="0"/>
              <a:t>لا ينضج من البويضات سوى 300 إلى 400 بويضة طيلة حياة الأنثى (حتى سن اليأس </a:t>
            </a:r>
            <a:r>
              <a:rPr lang="en-US" dirty="0" smtClean="0"/>
              <a:t>Menopause</a:t>
            </a:r>
            <a:r>
              <a:rPr lang="ar-SA" dirty="0" smtClean="0"/>
              <a:t>)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64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المرحلة الأولى (أ):</a:t>
            </a:r>
          </a:p>
          <a:p>
            <a:pPr marL="0" indent="0" algn="r" rtl="1">
              <a:buNone/>
            </a:pPr>
            <a:r>
              <a:rPr lang="ar-SA" dirty="0" smtClean="0"/>
              <a:t>تنقسم الخلايا المكونة للبويضات في المبيض انقسامات غير مباشرة . فتنتج خلايا لها نفس العدد من الكروموسومات .</a:t>
            </a:r>
          </a:p>
          <a:p>
            <a:pPr marL="0" indent="0" algn="r" rtl="1">
              <a:buNone/>
            </a:pPr>
            <a:r>
              <a:rPr lang="ar-SA" dirty="0" smtClean="0"/>
              <a:t>تسمى هذه الخلايا بأم البويضات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03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/>
              <a:t>المرحلة الثانية (ب): </a:t>
            </a:r>
          </a:p>
          <a:p>
            <a:pPr algn="r" rtl="1"/>
            <a:r>
              <a:rPr lang="ar-SA" dirty="0" smtClean="0"/>
              <a:t>تنقسم خلايا أم البويضات انقسامات غير مباشرة .</a:t>
            </a:r>
          </a:p>
          <a:p>
            <a:pPr algn="r" rtl="1"/>
            <a:r>
              <a:rPr lang="ar-SA" dirty="0" smtClean="0"/>
              <a:t>تنتج خلايا لها العدد الكامل من الكروموسومات ، تسمى بالبويضات الأولية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08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المرحلة الثالثة (جـ):</a:t>
            </a:r>
          </a:p>
          <a:p>
            <a:pPr algn="r" rtl="1"/>
            <a:r>
              <a:rPr lang="ar-SA" dirty="0" smtClean="0"/>
              <a:t>تنقسم البويضات الأولية انقسامات اختزالية غير متكافئة .</a:t>
            </a:r>
          </a:p>
          <a:p>
            <a:pPr algn="r" rtl="1"/>
            <a:r>
              <a:rPr lang="ar-SA" dirty="0" smtClean="0"/>
              <a:t>تنتج خليتان لكل منهما نصف العدد من الكروموسومات :</a:t>
            </a:r>
          </a:p>
          <a:p>
            <a:pPr lvl="1" algn="r" rtl="1"/>
            <a:r>
              <a:rPr lang="ar-SA" dirty="0" smtClean="0"/>
              <a:t>خلية كبيرة توجد فيها النواة ، تسمى البويضة الثانوية .</a:t>
            </a:r>
          </a:p>
          <a:p>
            <a:pPr lvl="1" algn="r" rtl="1"/>
            <a:r>
              <a:rPr lang="ar-SA" dirty="0" smtClean="0"/>
              <a:t>خلية صغيرة الحجم تسمى الجسم القطبي الأول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45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u="sng" dirty="0" smtClean="0"/>
              <a:t>المرحلة الرابعة (د):</a:t>
            </a:r>
          </a:p>
          <a:p>
            <a:pPr algn="r" rtl="1"/>
            <a:r>
              <a:rPr lang="ar-SA" dirty="0" smtClean="0"/>
              <a:t>تنقسم البويضة الثانوية انقسام غير مباشر وغير متكافئ .</a:t>
            </a:r>
          </a:p>
          <a:p>
            <a:pPr algn="r" rtl="1"/>
            <a:r>
              <a:rPr lang="ar-SA" dirty="0" smtClean="0"/>
              <a:t>ينشأ خليتان :</a:t>
            </a:r>
          </a:p>
          <a:p>
            <a:pPr lvl="1" algn="r" rtl="1"/>
            <a:r>
              <a:rPr lang="ar-SA" dirty="0" smtClean="0"/>
              <a:t>الجسم القطبي الثاني </a:t>
            </a:r>
          </a:p>
          <a:p>
            <a:pPr lvl="1" algn="r" rtl="1"/>
            <a:r>
              <a:rPr lang="ar-SA" dirty="0" smtClean="0"/>
              <a:t>البويضة التي تنمو وتختزن كمية كافية من الغذاء للجنين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88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719945" y="4191276"/>
            <a:ext cx="1499755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انقسام غير مباشرة</a:t>
            </a:r>
            <a:endParaRPr lang="ar-SA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990600" y="2673927"/>
            <a:ext cx="1011382" cy="1593273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الانقسامات التي تكون البويضة </a:t>
            </a:r>
            <a:endParaRPr lang="ar-SA" dirty="0"/>
          </a:p>
        </p:txBody>
      </p:sp>
      <p:sp>
        <p:nvSpPr>
          <p:cNvPr id="4" name="Oval 3"/>
          <p:cNvSpPr/>
          <p:nvPr/>
        </p:nvSpPr>
        <p:spPr>
          <a:xfrm>
            <a:off x="8604000" y="1249233"/>
            <a:ext cx="1080000" cy="1080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خلية في المبيض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29200" y="1509927"/>
            <a:ext cx="1350164" cy="1080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أم البويضات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(46)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477000" y="1911927"/>
            <a:ext cx="1905000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73400" y="1080930"/>
            <a:ext cx="1752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انقسام غير مباشر</a:t>
            </a:r>
            <a:endParaRPr lang="ar-SA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3200" y="2049927"/>
            <a:ext cx="2107622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50127" y="1588262"/>
            <a:ext cx="2286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انقسام غير مباشر</a:t>
            </a:r>
            <a:endParaRPr lang="ar-SA" sz="2400" dirty="0"/>
          </a:p>
        </p:txBody>
      </p:sp>
      <p:sp>
        <p:nvSpPr>
          <p:cNvPr id="14" name="Oval 13"/>
          <p:cNvSpPr/>
          <p:nvPr/>
        </p:nvSpPr>
        <p:spPr>
          <a:xfrm>
            <a:off x="1233055" y="1371600"/>
            <a:ext cx="1537854" cy="1209494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البويضة الأولية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(46)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25982" y="4800600"/>
            <a:ext cx="2112818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0055" y="3337806"/>
            <a:ext cx="22860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انقسام اختزالي </a:t>
            </a:r>
            <a:endParaRPr lang="ar-SA" sz="2400" dirty="0"/>
          </a:p>
        </p:txBody>
      </p:sp>
      <p:sp>
        <p:nvSpPr>
          <p:cNvPr id="18" name="Oval 17"/>
          <p:cNvSpPr/>
          <p:nvPr/>
        </p:nvSpPr>
        <p:spPr>
          <a:xfrm>
            <a:off x="1430482" y="4038600"/>
            <a:ext cx="1905000" cy="1524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البويضة الثانوية </a:t>
            </a:r>
          </a:p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(23)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-197427" y="4488873"/>
            <a:ext cx="1461654" cy="10668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الجسم القطبي الأول 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38800" y="3037471"/>
            <a:ext cx="1905000" cy="1524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البويضة التي تختزن الغذاء </a:t>
            </a:r>
          </a:p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(23)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5860473" y="4793673"/>
            <a:ext cx="1461654" cy="10668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الجسم القطبي الثاني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1205</Words>
  <Application>Microsoft Office PowerPoint</Application>
  <PresentationFormat>On-screen Show (4:3)</PresentationFormat>
  <Paragraphs>204</Paragraphs>
  <Slides>32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الجهاز التناسلي الأنثوي </vt:lpstr>
      <vt:lpstr>الجهاز التناسلي الأنثوي  Female Reproductive System</vt:lpstr>
      <vt:lpstr>المبيضان  Ovaries</vt:lpstr>
      <vt:lpstr>المبيضان  Ovaries</vt:lpstr>
      <vt:lpstr>تكون البويضات </vt:lpstr>
      <vt:lpstr>تكون البويضات </vt:lpstr>
      <vt:lpstr>تكون البويضات </vt:lpstr>
      <vt:lpstr>تكون البويضات </vt:lpstr>
      <vt:lpstr>الانقسامات التي تكون البويضة </vt:lpstr>
      <vt:lpstr>تكون البويضات </vt:lpstr>
      <vt:lpstr>المبيضان </vt:lpstr>
      <vt:lpstr>قناة فالوب  Fallopian Tube</vt:lpstr>
      <vt:lpstr>قناة فالوب  Fallopian Tube</vt:lpstr>
      <vt:lpstr>الرحم  Uterus</vt:lpstr>
      <vt:lpstr>الرحم  Uterus</vt:lpstr>
      <vt:lpstr>المهبل  Vagina</vt:lpstr>
      <vt:lpstr>الدورة الشهرية  Monthly Menstrual Cycle</vt:lpstr>
      <vt:lpstr>الهرمون المنشط للحويصلات </vt:lpstr>
      <vt:lpstr>الهرمون الخاص بتكون الجسم الاصفر</vt:lpstr>
      <vt:lpstr>كيف تحدث الدورة الشهرية؟</vt:lpstr>
      <vt:lpstr>الإخصاب والحمل  Fertilization &amp; Pregnancy </vt:lpstr>
      <vt:lpstr>الإخصاب والحمل  Fertilization &amp; Pregnancy </vt:lpstr>
      <vt:lpstr>الإخصاب والحمل  Fertilization &amp; Pregnancy</vt:lpstr>
      <vt:lpstr>التوائم  Twinings </vt:lpstr>
      <vt:lpstr>التوائم الأخوية والمتطابقة  Fraternal &amp; Identical Twins</vt:lpstr>
      <vt:lpstr> ذكر   أنثى.</vt:lpstr>
      <vt:lpstr>تحديد جنس المولود</vt:lpstr>
      <vt:lpstr>مشاكل الجهاز التناسلي </vt:lpstr>
      <vt:lpstr>PH</vt:lpstr>
      <vt:lpstr>تابع أسباب العقم عند المرأة </vt:lpstr>
      <vt:lpstr>انتهت المحاضرة </vt:lpstr>
      <vt:lpstr>منهج الاختبار النهائي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الجهاز التناسلي الأنثوي </dc:title>
  <dc:creator>Sumyah</dc:creator>
  <cp:lastModifiedBy>Sumyah</cp:lastModifiedBy>
  <cp:revision>72</cp:revision>
  <dcterms:created xsi:type="dcterms:W3CDTF">2006-08-16T00:00:00Z</dcterms:created>
  <dcterms:modified xsi:type="dcterms:W3CDTF">2015-12-09T13:34:53Z</dcterms:modified>
</cp:coreProperties>
</file>