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9F7B340-8853-4759-86DE-744A1EC759F7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CDCE42-35CC-48CA-9665-326F3932D6E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53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عض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DCE42-35CC-48CA-9665-326F3932D6ED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2824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414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39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2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725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69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14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792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760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434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752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307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38366-1BC7-4D6D-A630-D6029A5A9E98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9AE35-AE36-466B-800C-B1393A5FF7A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552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الجهاز التناسلي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63427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البريخ </a:t>
            </a:r>
            <a:br>
              <a:rPr lang="ar-SA" dirty="0" smtClean="0"/>
            </a:br>
            <a:r>
              <a:rPr lang="en-US" dirty="0" smtClean="0"/>
              <a:t>Epididymis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قناة كثيرة الالتواء تتصل بقاعدة الخصية .</a:t>
            </a:r>
          </a:p>
          <a:p>
            <a:r>
              <a:rPr lang="ar-SA" dirty="0" smtClean="0"/>
              <a:t>تتكون من خلايا مطولة تبدو على شكل نسيج طلائي .</a:t>
            </a:r>
          </a:p>
          <a:p>
            <a:r>
              <a:rPr lang="ar-SA" dirty="0" smtClean="0"/>
              <a:t>يتصل البريخ بقنوات ناقلة للحيوانات المنوية ،حيث تنقل الحيوانات المنوية على شكل دفعات .</a:t>
            </a:r>
          </a:p>
          <a:p>
            <a:r>
              <a:rPr lang="ar-SA" dirty="0" smtClean="0"/>
              <a:t>في البريخ تنضج الحيوانات المنوية وتخزن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9655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الوعاء الناقل </a:t>
            </a:r>
            <a:br>
              <a:rPr lang="ar-SA" dirty="0" smtClean="0"/>
            </a:br>
            <a:r>
              <a:rPr lang="en-US" dirty="0" smtClean="0"/>
              <a:t>Vas Deferens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قنوات مبطنة بنسيج طلائي .</a:t>
            </a:r>
          </a:p>
          <a:p>
            <a:r>
              <a:rPr lang="ar-SA" dirty="0" smtClean="0"/>
              <a:t>تحوي عضلات غير إرادية .</a:t>
            </a:r>
          </a:p>
          <a:p>
            <a:endParaRPr lang="ar-SA" dirty="0"/>
          </a:p>
          <a:p>
            <a:r>
              <a:rPr lang="ar-SA" dirty="0" smtClean="0"/>
              <a:t>تتحرك حركة متمايلة ،وتنقل السائل المنوي من البريخ إلى مجرى البول عند اتصالها بالمثانة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2491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الغدد الملحقة </a:t>
            </a:r>
            <a:br>
              <a:rPr lang="ar-SA" dirty="0" smtClean="0"/>
            </a:br>
            <a:r>
              <a:rPr lang="en-US" dirty="0" smtClean="0"/>
              <a:t>Accessory Glands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توجد ثلاث غدد تختلط إفرازاتها بالحيوانات المنوية خلال انتقالها من الخصيتين إلى خارج الجسم ، ويسمى المزيج بالسائل المنوي </a:t>
            </a:r>
            <a:r>
              <a:rPr lang="en-US" dirty="0" smtClean="0"/>
              <a:t>Semen</a:t>
            </a:r>
            <a:r>
              <a:rPr lang="ar-SA" dirty="0" smtClean="0"/>
              <a:t> .</a:t>
            </a:r>
          </a:p>
          <a:p>
            <a:r>
              <a:rPr lang="ar-SA" dirty="0" smtClean="0"/>
              <a:t>1-الحوصلة المنوية </a:t>
            </a:r>
            <a:r>
              <a:rPr lang="en-US" dirty="0" smtClean="0"/>
              <a:t>Seminal Vesicle</a:t>
            </a:r>
            <a:endParaRPr lang="ar-SA" dirty="0" smtClean="0"/>
          </a:p>
          <a:p>
            <a:r>
              <a:rPr lang="ar-SA" dirty="0" smtClean="0"/>
              <a:t>2-غدة البروستاتا </a:t>
            </a:r>
            <a:r>
              <a:rPr lang="en-US" dirty="0" smtClean="0"/>
              <a:t>Prostate Gland</a:t>
            </a:r>
          </a:p>
          <a:p>
            <a:r>
              <a:rPr lang="ar-SA" dirty="0" smtClean="0"/>
              <a:t>غدد كوبر </a:t>
            </a:r>
            <a:r>
              <a:rPr lang="en-US" dirty="0" err="1" smtClean="0"/>
              <a:t>Cowpor’s</a:t>
            </a:r>
            <a:r>
              <a:rPr lang="en-US" dirty="0" smtClean="0"/>
              <a:t> Glands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53469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الحوصلة المنوية </a:t>
            </a:r>
            <a:br>
              <a:rPr lang="ar-SA" dirty="0" smtClean="0"/>
            </a:br>
            <a:r>
              <a:rPr lang="en-US" dirty="0" smtClean="0"/>
              <a:t>Seminal Vesicle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كيسان صغيران يقعان عند نهاية الوعاء الناقل .</a:t>
            </a:r>
          </a:p>
          <a:p>
            <a:r>
              <a:rPr lang="ar-SA" dirty="0" smtClean="0"/>
              <a:t>يفرزان سائلا لبنيا يختلط بالحيوانات المنوية من خلالا قناة القذف .</a:t>
            </a:r>
          </a:p>
          <a:p>
            <a:r>
              <a:rPr lang="ar-SA" dirty="0" smtClean="0"/>
              <a:t>يعمل السائل على : </a:t>
            </a:r>
          </a:p>
          <a:p>
            <a:pPr lvl="1"/>
            <a:r>
              <a:rPr lang="ar-SA" dirty="0" smtClean="0"/>
              <a:t>معادلة حموضة </a:t>
            </a:r>
            <a:r>
              <a:rPr lang="ar-SA" dirty="0" smtClean="0"/>
              <a:t>الحيوانات </a:t>
            </a:r>
            <a:r>
              <a:rPr lang="ar-SA" dirty="0" smtClean="0"/>
              <a:t>المنوية (لأنه قاعدي)</a:t>
            </a:r>
          </a:p>
          <a:p>
            <a:pPr lvl="1"/>
            <a:r>
              <a:rPr lang="ar-SA" dirty="0" smtClean="0"/>
              <a:t>تسهيل حركة الحيوانات المنوية </a:t>
            </a:r>
          </a:p>
          <a:p>
            <a:pPr lvl="1"/>
            <a:r>
              <a:rPr lang="ar-SA" dirty="0" smtClean="0"/>
              <a:t>تغذيتها (بسكر الفركتوز)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3536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غدة البروستاتا </a:t>
            </a:r>
            <a:br>
              <a:rPr lang="ar-SA" dirty="0" smtClean="0"/>
            </a:br>
            <a:r>
              <a:rPr lang="en-US" dirty="0" smtClean="0"/>
              <a:t>Prostate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هي غدة كبيرة الحجم يصل قطرها إلى 4 سم .</a:t>
            </a:r>
          </a:p>
          <a:p>
            <a:r>
              <a:rPr lang="ar-SA" dirty="0" smtClean="0"/>
              <a:t>تحيط بعنق المثانة .</a:t>
            </a:r>
          </a:p>
          <a:p>
            <a:r>
              <a:rPr lang="ar-SA" dirty="0" smtClean="0"/>
              <a:t>تفرز سائل لزجا يعمل على :</a:t>
            </a:r>
          </a:p>
          <a:p>
            <a:pPr lvl="1"/>
            <a:r>
              <a:rPr lang="ar-SA" dirty="0" smtClean="0"/>
              <a:t>معادلة حموضة الحيوانات المنوية .</a:t>
            </a:r>
          </a:p>
          <a:p>
            <a:pPr lvl="1"/>
            <a:r>
              <a:rPr lang="ar-SA" dirty="0" smtClean="0"/>
              <a:t>يمتص ثاني أكسيد الكربون الذي يتراكم نتيجة نشاط الحيوانات المنوية . والذي يؤخر تراكمه نشاط الحيوانات المنوية </a:t>
            </a:r>
          </a:p>
          <a:p>
            <a:pPr marL="457200" lvl="1" indent="0">
              <a:buNone/>
            </a:pPr>
            <a:endParaRPr lang="ar-SA" dirty="0"/>
          </a:p>
          <a:p>
            <a:pPr marL="457200" lvl="1" indent="0">
              <a:buNone/>
            </a:pPr>
            <a:r>
              <a:rPr lang="ar-SA" dirty="0" smtClean="0"/>
              <a:t>تفرز الغدة السائل عن طريق ثقوب صغيرة وكثيرة متصلة بالقناة البولية .</a:t>
            </a:r>
          </a:p>
          <a:p>
            <a:pPr marL="457200" lvl="1" indent="0">
              <a:buNone/>
            </a:pPr>
            <a:r>
              <a:rPr lang="ar-SA" dirty="0" smtClean="0"/>
              <a:t>التهاب هذه الغدة عند الكبار قد يسبب مشاكل في التبول .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849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غدد كوبر </a:t>
            </a:r>
            <a:br>
              <a:rPr lang="ar-SA" dirty="0" smtClean="0"/>
            </a:br>
            <a:r>
              <a:rPr lang="en-US" dirty="0" err="1" smtClean="0"/>
              <a:t>Cowpor’s</a:t>
            </a:r>
            <a:r>
              <a:rPr lang="en-US" dirty="0" smtClean="0"/>
              <a:t> Glands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زوج من الغدد الصفراء صغيرة الحجم (حجمها بحجم البازلاء)</a:t>
            </a:r>
          </a:p>
          <a:p>
            <a:r>
              <a:rPr lang="ar-SA" dirty="0" smtClean="0"/>
              <a:t>تقع أسفل غدة بروستاتا .</a:t>
            </a:r>
          </a:p>
          <a:p>
            <a:r>
              <a:rPr lang="ar-SA" dirty="0" smtClean="0"/>
              <a:t>تفرز إفرازاتها القاعدية أثناء الجماع الجنسي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98202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العضو الذكري (القضيب)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Penis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يقوم  </a:t>
            </a:r>
            <a:r>
              <a:rPr lang="ar-SA" dirty="0" smtClean="0"/>
              <a:t>بنقل </a:t>
            </a:r>
            <a:r>
              <a:rPr lang="ar-SA" dirty="0" smtClean="0"/>
              <a:t>الحيوانات المنوية عن طريق القناة البولية إلى الأنثى .</a:t>
            </a:r>
          </a:p>
          <a:p>
            <a:r>
              <a:rPr lang="ar-SA" dirty="0" smtClean="0"/>
              <a:t>يتكون القضيب من عدة أنسجة :</a:t>
            </a:r>
          </a:p>
          <a:p>
            <a:pPr lvl="1"/>
            <a:r>
              <a:rPr lang="ar-SA" dirty="0" smtClean="0"/>
              <a:t>نسيج الجسد الاسفنجي </a:t>
            </a:r>
            <a:r>
              <a:rPr lang="en-US" dirty="0" smtClean="0"/>
              <a:t>Corpus </a:t>
            </a:r>
            <a:r>
              <a:rPr lang="en-US" dirty="0" err="1" smtClean="0"/>
              <a:t>Spongoisum</a:t>
            </a:r>
            <a:endParaRPr lang="en-US" dirty="0"/>
          </a:p>
          <a:p>
            <a:pPr lvl="1"/>
            <a:r>
              <a:rPr lang="ar-SA" dirty="0" smtClean="0"/>
              <a:t>نسيج الجسد الكهفي </a:t>
            </a:r>
            <a:r>
              <a:rPr lang="en-US" dirty="0" smtClean="0"/>
              <a:t>Corpus </a:t>
            </a:r>
            <a:r>
              <a:rPr lang="en-US" dirty="0" err="1" smtClean="0"/>
              <a:t>Cavernosum</a:t>
            </a:r>
            <a:endParaRPr lang="ar-SA" dirty="0" smtClean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2740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1">
              <a:spcBef>
                <a:spcPct val="0"/>
              </a:spcBef>
            </a:pPr>
            <a:r>
              <a:rPr lang="ar-SA" dirty="0" smtClean="0"/>
              <a:t>نسيج الجسد الاسفنجي </a:t>
            </a:r>
            <a:r>
              <a:rPr lang="en-US" dirty="0" smtClean="0"/>
              <a:t>Corpus </a:t>
            </a:r>
            <a:r>
              <a:rPr lang="en-US" dirty="0" err="1" smtClean="0"/>
              <a:t>Spongoisum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نسيج يحيط القناة البولية ، ويمتد مشكلا رأس القضيب .</a:t>
            </a:r>
          </a:p>
          <a:p>
            <a:r>
              <a:rPr lang="ar-SA" dirty="0" smtClean="0"/>
              <a:t>تكثر فيه النهايات العصبية الحساسة للمس والاحتكاك .</a:t>
            </a:r>
          </a:p>
          <a:p>
            <a:r>
              <a:rPr lang="ar-SA" dirty="0" smtClean="0"/>
              <a:t>تكثر فيه الأوعية الدموية 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1219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نسيج الجسد الكهفي </a:t>
            </a:r>
            <a:br>
              <a:rPr lang="ar-SA" dirty="0" smtClean="0"/>
            </a:br>
            <a:r>
              <a:rPr lang="en-US" dirty="0" smtClean="0"/>
              <a:t>Corpus </a:t>
            </a:r>
            <a:r>
              <a:rPr lang="en-US" dirty="0" err="1" smtClean="0"/>
              <a:t>Cavernosum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نسيجان يحيطان بالنسيج الاسفنجي .</a:t>
            </a:r>
          </a:p>
          <a:p>
            <a:r>
              <a:rPr lang="ar-SA" smtClean="0"/>
              <a:t>تكثر </a:t>
            </a:r>
            <a:r>
              <a:rPr lang="ar-SA" dirty="0" smtClean="0"/>
              <a:t>فيها الأوعية الدموية .</a:t>
            </a:r>
          </a:p>
          <a:p>
            <a:r>
              <a:rPr lang="ar-SA" dirty="0" smtClean="0"/>
              <a:t>وقت التهيج الجنسي يصل الدم بكميات كبيرة إلى الأوعية مما يسبب انتصاب القضيب واستطالته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8423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انتهى شرح الجهاز التناسلي الذكري </a:t>
            </a:r>
            <a:endParaRPr lang="ar-SA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889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البلوغ الجنسي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البلوغ الجنسي :</a:t>
            </a:r>
          </a:p>
          <a:p>
            <a:r>
              <a:rPr lang="ar-SA" dirty="0" smtClean="0"/>
              <a:t>نمو الأعضاء التناسلية ، وتكوين الجاميتات الذكرية والأنثوية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73786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الجهاز التناسلي الذكري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الخصيتان </a:t>
            </a:r>
            <a:r>
              <a:rPr lang="en-US" dirty="0" smtClean="0"/>
              <a:t>testes</a:t>
            </a:r>
            <a:r>
              <a:rPr lang="ar-SA" dirty="0" smtClean="0"/>
              <a:t> :</a:t>
            </a:r>
          </a:p>
          <a:p>
            <a:r>
              <a:rPr lang="ar-SA" dirty="0" smtClean="0"/>
              <a:t>توجد الخصيتان خارج الجسم بين الفخذين ، وهما بيضاويتا الشكل .</a:t>
            </a:r>
          </a:p>
          <a:p>
            <a:r>
              <a:rPr lang="ar-SA" dirty="0" smtClean="0"/>
              <a:t>تحاط الخصيتان بكيس الصفن </a:t>
            </a:r>
            <a:r>
              <a:rPr lang="en-US" dirty="0" smtClean="0"/>
              <a:t>scrotum</a:t>
            </a:r>
            <a:r>
              <a:rPr lang="ar-SA" dirty="0" smtClean="0"/>
              <a:t> ،وهو يحمي الخصيتين ويحافظ على ردجة حرارتها .</a:t>
            </a:r>
          </a:p>
          <a:p>
            <a:r>
              <a:rPr lang="ar-SA" dirty="0" smtClean="0"/>
              <a:t>تخرج الخصيتان خارج الجسم قبل ولادة الجنين بشهرين .</a:t>
            </a:r>
          </a:p>
          <a:p>
            <a:r>
              <a:rPr lang="ar-SA" dirty="0" smtClean="0"/>
              <a:t>إذا لم تخرج </a:t>
            </a:r>
            <a:r>
              <a:rPr lang="ar-SA" dirty="0" smtClean="0"/>
              <a:t>الخصيتان </a:t>
            </a:r>
            <a:r>
              <a:rPr lang="ar-SA" dirty="0" smtClean="0"/>
              <a:t>من التجويف البطني ،فإن الإنسان يصاب بالعقم ، لماذا؟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794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الجهاز التناسلي الذكري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تتركب كل خصية من أنابيب دقيقة ملتوية حول بعضها بشكل حلزوني ، وتسمى </a:t>
            </a:r>
            <a:r>
              <a:rPr lang="en-US" dirty="0" smtClean="0"/>
              <a:t>Seminiferous tubules</a:t>
            </a:r>
            <a:r>
              <a:rPr lang="ar-SA" dirty="0" smtClean="0"/>
              <a:t> .</a:t>
            </a:r>
          </a:p>
          <a:p>
            <a:r>
              <a:rPr lang="ar-SA" dirty="0" smtClean="0"/>
              <a:t>ما هي وظيفة الأنابيب المنوية 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915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الجهاز التناسلي الذكري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توجد بين الأنابيب المنوية خلايا بينية </a:t>
            </a:r>
            <a:r>
              <a:rPr lang="en-US" dirty="0" smtClean="0"/>
              <a:t>Interstitial cells </a:t>
            </a:r>
            <a:r>
              <a:rPr lang="ar-SA" dirty="0" smtClean="0"/>
              <a:t> .</a:t>
            </a:r>
          </a:p>
          <a:p>
            <a:r>
              <a:rPr lang="ar-SA" dirty="0" smtClean="0"/>
              <a:t>وظيفة الخلايا البينية إفراز الهرمونات الجنسية التستستيرون </a:t>
            </a:r>
            <a:r>
              <a:rPr lang="en-US" dirty="0" smtClean="0"/>
              <a:t>Testosterones</a:t>
            </a:r>
            <a:r>
              <a:rPr lang="ar-SA" dirty="0" smtClean="0"/>
              <a:t> .</a:t>
            </a:r>
          </a:p>
          <a:p>
            <a:r>
              <a:rPr lang="ar-SA" dirty="0" smtClean="0"/>
              <a:t>هرمون التستستيرون مسؤول عن ظهور الخصائص الثانوية الذكرية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5978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الجهاز التناسلي الذكري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يتكون الأنبوب المنوي من عدة طبقات من الأغشية المنتجة للحيوانات المنوية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الخلايا الأم (سبرماتوجونيا)</a:t>
            </a:r>
            <a:r>
              <a:rPr lang="en-US" dirty="0" err="1" smtClean="0"/>
              <a:t>Spermatogonia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الخلايا المنوية الأولية </a:t>
            </a:r>
            <a:r>
              <a:rPr lang="en-US" dirty="0" smtClean="0"/>
              <a:t>Primary </a:t>
            </a:r>
            <a:r>
              <a:rPr lang="en-US" dirty="0" err="1" smtClean="0"/>
              <a:t>spermatocy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الخلايا المنوية الثانوية </a:t>
            </a:r>
            <a:r>
              <a:rPr lang="en-US" dirty="0" smtClean="0"/>
              <a:t>Secondary </a:t>
            </a:r>
            <a:r>
              <a:rPr lang="en-US" dirty="0" err="1" smtClean="0"/>
              <a:t>spermatocy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الخلايا الاسبرماتيدية (</a:t>
            </a:r>
            <a:r>
              <a:rPr lang="ar-SA" dirty="0" smtClean="0"/>
              <a:t>الطلائع </a:t>
            </a:r>
            <a:r>
              <a:rPr lang="ar-SA" dirty="0" smtClean="0"/>
              <a:t>المنوية)</a:t>
            </a:r>
            <a:r>
              <a:rPr lang="en-US" dirty="0" smtClean="0"/>
              <a:t> spermatids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4569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الخلايا الأم (سبرماتوجونيا)</a:t>
            </a:r>
            <a:r>
              <a:rPr lang="en-US" dirty="0" err="1" smtClean="0"/>
              <a:t>Spermatogonia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تشكل الغشاء بطن الأنابيب المنوية .</a:t>
            </a:r>
          </a:p>
          <a:p>
            <a:r>
              <a:rPr lang="ar-SA" dirty="0" smtClean="0"/>
              <a:t>تتكون </a:t>
            </a:r>
            <a:r>
              <a:rPr lang="ar-SA" dirty="0" smtClean="0"/>
              <a:t>نتيجة </a:t>
            </a:r>
            <a:r>
              <a:rPr lang="ar-SA" dirty="0" smtClean="0"/>
              <a:t>الانقسام غير المباشر للخلايا المكونة للحيوانات المنوية .</a:t>
            </a:r>
          </a:p>
          <a:p>
            <a:r>
              <a:rPr lang="ar-SA" dirty="0" smtClean="0"/>
              <a:t>توجد بين هذه الخلايا خلايا سرتولي .</a:t>
            </a:r>
          </a:p>
          <a:p>
            <a:r>
              <a:rPr lang="ar-SA" dirty="0" smtClean="0"/>
              <a:t>وظيفة خلايا سرتولي هي تغذية الخلايا الأم وتثبيتها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7794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الخلايا المنوية الأولية والثانوية </a:t>
            </a:r>
            <a:br>
              <a:rPr lang="ar-SA" dirty="0" smtClean="0"/>
            </a:br>
            <a:r>
              <a:rPr lang="en-US" dirty="0" smtClean="0"/>
              <a:t>Primary &amp; Secondary </a:t>
            </a:r>
            <a:r>
              <a:rPr lang="en-US" dirty="0" err="1" smtClean="0"/>
              <a:t>Spermatocy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Secondary </a:t>
            </a:r>
            <a:r>
              <a:rPr lang="en-US" dirty="0" err="1" smtClean="0"/>
              <a:t>Spermatocy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تنشأ هذه الخلايا نتيجة انقسام الخلايا المنوية الأولية انقساما اختزاليا .</a:t>
            </a:r>
          </a:p>
          <a:p>
            <a:r>
              <a:rPr lang="ar-SA" dirty="0" smtClean="0"/>
              <a:t>تحوي 23 كروموسوما (نصف العدد)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Primary </a:t>
            </a:r>
            <a:r>
              <a:rPr lang="en-US" dirty="0" err="1" smtClean="0"/>
              <a:t>Spermatocy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هذه الخلايا تلي الخلايا الأم .</a:t>
            </a:r>
          </a:p>
          <a:p>
            <a:r>
              <a:rPr lang="ar-SA" dirty="0" smtClean="0"/>
              <a:t>تنشأ هذه الخلايا من انقسام الخلايا الأم .</a:t>
            </a:r>
          </a:p>
          <a:p>
            <a:r>
              <a:rPr lang="ar-SA" dirty="0" smtClean="0"/>
              <a:t>تحمل 23 زوجا من الكروموسومات (العدد الكامل)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993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الخلايا الاسبرماتيدية </a:t>
            </a:r>
            <a:br>
              <a:rPr lang="ar-SA" dirty="0" smtClean="0"/>
            </a:br>
            <a:r>
              <a:rPr lang="en-US" dirty="0" smtClean="0"/>
              <a:t>spermatids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تنتج نتيجة انقسام الخلايا المنوية الثانوية انقسام غير مباشر .</a:t>
            </a:r>
          </a:p>
          <a:p>
            <a:r>
              <a:rPr lang="ar-SA" dirty="0" smtClean="0"/>
              <a:t>تكون في البداية كروية الشكل ، ثم تنمو وتستطيل لتكون الحيوانات المنوية .</a:t>
            </a:r>
          </a:p>
          <a:p>
            <a:endParaRPr lang="ar-SA" dirty="0"/>
          </a:p>
          <a:p>
            <a:r>
              <a:rPr lang="ar-SA" dirty="0" smtClean="0"/>
              <a:t>الحيوانات المنوية تتكون من رأس وعنق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38704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613</Words>
  <Application>Microsoft Office PowerPoint</Application>
  <PresentationFormat>On-screen Show (4:3)</PresentationFormat>
  <Paragraphs>92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الجهاز التناسلي </vt:lpstr>
      <vt:lpstr>البلوغ الجنسي </vt:lpstr>
      <vt:lpstr>الجهاز التناسلي الذكري </vt:lpstr>
      <vt:lpstr>الجهاز التناسلي الذكري</vt:lpstr>
      <vt:lpstr>الجهاز التناسلي الذكري</vt:lpstr>
      <vt:lpstr>الجهاز التناسلي الذكري </vt:lpstr>
      <vt:lpstr>الخلايا الأم (سبرماتوجونيا)Spermatogonia</vt:lpstr>
      <vt:lpstr>الخلايا المنوية الأولية والثانوية  Primary &amp; Secondary Spermatocy</vt:lpstr>
      <vt:lpstr>الخلايا الاسبرماتيدية  spermatids</vt:lpstr>
      <vt:lpstr>البريخ  Epididymis </vt:lpstr>
      <vt:lpstr>الوعاء الناقل  Vas Deferens</vt:lpstr>
      <vt:lpstr>الغدد الملحقة  Accessory Glands</vt:lpstr>
      <vt:lpstr>الحوصلة المنوية  Seminal Vesicle</vt:lpstr>
      <vt:lpstr>غدة البروستاتا  Prostate</vt:lpstr>
      <vt:lpstr>غدد كوبر  Cowpor’s Glands</vt:lpstr>
      <vt:lpstr>العضو الذكري (القضيب) Penis</vt:lpstr>
      <vt:lpstr>نسيج الجسد الاسفنجي Corpus Spongoisum</vt:lpstr>
      <vt:lpstr>نسيج الجسد الكهفي  Corpus Cavernosum</vt:lpstr>
      <vt:lpstr>انتهى شرح الجهاز التناسلي الذكري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الجهاز التناسلي </dc:title>
  <dc:creator>Sumyah</dc:creator>
  <cp:lastModifiedBy>Sumyah</cp:lastModifiedBy>
  <cp:revision>29</cp:revision>
  <dcterms:created xsi:type="dcterms:W3CDTF">2015-04-26T04:06:50Z</dcterms:created>
  <dcterms:modified xsi:type="dcterms:W3CDTF">2015-12-09T13:43:52Z</dcterms:modified>
</cp:coreProperties>
</file>