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5" r:id="rId20"/>
    <p:sldId id="277" r:id="rId21"/>
    <p:sldId id="274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FFC2F1-0E51-438F-BEF2-FD294E0ABE77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055ED8-AA00-4B98-AA5D-2F7BBA6A9C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1675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0961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5815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6437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2141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509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8877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79824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3864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5415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4301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5415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63529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96368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52918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41765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57219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66052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18951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68497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4248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19758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967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19277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89648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09556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31532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44896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8879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73344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23836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42948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4916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529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91545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08727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157985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44477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94039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83918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811249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12880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082221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233416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983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4521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457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4776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206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74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791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510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198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444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264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701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801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180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820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414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DB3FD-EA9E-48D1-BB61-92D05390DDC1}" type="datetimeFigureOut">
              <a:rPr lang="ar-SA" smtClean="0"/>
              <a:t>23/05/37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875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gle.com/mind/test_letters.php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الذاكرة قصيرة المدى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علم النفس المعرفي (نفس 367)</a:t>
            </a:r>
          </a:p>
          <a:p>
            <a:endParaRPr lang="ar-SA" dirty="0"/>
          </a:p>
          <a:p>
            <a:r>
              <a:rPr lang="ar-SA" dirty="0" smtClean="0"/>
              <a:t>د.سمية النجاشي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408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سعة 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b="1" u="sng" dirty="0"/>
              <a:t>سعة الذاكرة قصيرة المدى هي سبعة مفردات : (أرقام أو أحرف أو كلمات).</a:t>
            </a:r>
            <a:endParaRPr lang="en-US" b="1" u="sng" dirty="0"/>
          </a:p>
          <a:p>
            <a:pPr marL="0" indent="0">
              <a:buNone/>
            </a:pPr>
            <a:r>
              <a:rPr lang="ar-SA" b="1" dirty="0"/>
              <a:t>من التجارب التي تؤكد ذلك :</a:t>
            </a:r>
            <a:endParaRPr lang="en-US" b="1" dirty="0"/>
          </a:p>
          <a:p>
            <a:r>
              <a:rPr lang="ar-SA" dirty="0"/>
              <a:t>تجربة إلقاء الخرزات على الأرض ، فعند إلقاء الخرزات على الأرض فأكبر عدد يمكن أن يراه المفحوص في نفس الوقت هو ست أو سبعة خرزات تقريبا .</a:t>
            </a:r>
            <a:endParaRPr lang="en-US" dirty="0"/>
          </a:p>
          <a:p>
            <a:r>
              <a:rPr lang="ar-SA" dirty="0"/>
              <a:t>عند ذكر مجموعة من الأرقام للمفحوصين فإن أكبر عدد يمكن أن يتذكروه هو سبعة أرقام تقريبا .</a:t>
            </a:r>
            <a:endParaRPr lang="en-US" dirty="0"/>
          </a:p>
          <a:p>
            <a:r>
              <a:rPr lang="ar-SA" dirty="0"/>
              <a:t>اختبار بينيه الذي يحتوي اختبارات فرعية للذاكرة </a:t>
            </a:r>
            <a:endParaRPr lang="en-US" dirty="0"/>
          </a:p>
          <a:p>
            <a:r>
              <a:rPr lang="ar-SA" dirty="0"/>
              <a:t>اختبار إعادة الأرقام لوكسلر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863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سعة 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ذكر ميلر أن سعة الذاكرة قصيرة المدى هي سبعة وحدات زائد أو ناقص إثنان أي بين 5-9 وحدات أو حزم .</a:t>
            </a:r>
            <a:endParaRPr lang="en-US" dirty="0"/>
          </a:p>
          <a:p>
            <a:r>
              <a:rPr lang="ar-SA" dirty="0"/>
              <a:t>سعة الذاكرة محددة ولكن يمكن عمل حزم </a:t>
            </a:r>
            <a:r>
              <a:rPr lang="en-US" dirty="0"/>
              <a:t>`Chunks</a:t>
            </a:r>
            <a:r>
              <a:rPr lang="ar-SA" dirty="0"/>
              <a:t> وهي مجموعة من العناصر الجزئية مثل الأرقام أو الحروف ، فبهذه الحزم نستطيع التغلب على مشكلة محدودية الذاكرة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078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التحزيم وإعادة الترميز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>Chunking </a:t>
            </a:r>
            <a:r>
              <a:rPr lang="en-US" dirty="0"/>
              <a:t>and recoding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وضع ميلر فكرة التحزيم .</a:t>
            </a:r>
            <a:endParaRPr lang="en-US" dirty="0"/>
          </a:p>
          <a:p>
            <a:r>
              <a:rPr lang="ar-SA" dirty="0"/>
              <a:t>كل حرف يملأ شقا أو فراغا</a:t>
            </a:r>
            <a:r>
              <a:rPr lang="en-US" dirty="0"/>
              <a:t> (slot)</a:t>
            </a:r>
            <a:r>
              <a:rPr lang="ar-SA" dirty="0"/>
              <a:t> في الذاكرة قصيرة المدى .</a:t>
            </a:r>
            <a:endParaRPr lang="en-US" dirty="0"/>
          </a:p>
          <a:p>
            <a:r>
              <a:rPr lang="ar-SA" dirty="0"/>
              <a:t>تجميع الأحرف في كلمات يجعلنا نتذكر كمية أكبر من المعلومات ، فعدد الوحدات التي تتسع لها الذاكرة هو سبعة لم يتغير ، ولكن الوحدات تصبح ثرية .</a:t>
            </a:r>
            <a:endParaRPr lang="en-US" dirty="0"/>
          </a:p>
          <a:p>
            <a:r>
              <a:rPr lang="ar-SA" dirty="0"/>
              <a:t>التحزيم : هو عملية تجميع المعلومات الجزئية مع بعضها في حزم  أكبر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التحزيم وإعادة الترميز </a:t>
            </a:r>
            <a:br>
              <a:rPr lang="ar-SA" dirty="0"/>
            </a:br>
            <a:r>
              <a:rPr lang="en-US" dirty="0"/>
              <a:t>Chunking and recoding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إعادة الترميز تحتاج إلى جهد عقلي .</a:t>
            </a:r>
            <a:endParaRPr lang="en-US" dirty="0"/>
          </a:p>
          <a:p>
            <a:r>
              <a:rPr lang="ar-SA" dirty="0"/>
              <a:t>توفر قواعد في الذاكرة طويلة المدى يسهل عملية إعادة الترميز .</a:t>
            </a:r>
            <a:endParaRPr lang="en-US" dirty="0"/>
          </a:p>
          <a:p>
            <a:r>
              <a:rPr lang="ar-SA" dirty="0"/>
              <a:t>الانتباه مهم لعملية إعادة الترميز .</a:t>
            </a:r>
            <a:endParaRPr lang="en-US" dirty="0"/>
          </a:p>
          <a:p>
            <a:r>
              <a:rPr lang="ar-SA" dirty="0"/>
              <a:t>مشاركة الذاكرة طويلة المدى في عملية إعادة الترميز (التحزيم)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776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مشاركة الذاكرة طويلة المدى في عملية إعادة الترميز (التحزيم)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المعلومات المختزنة في الذاكرة طويلة المدى نوعان :</a:t>
            </a:r>
            <a:endParaRPr lang="en-US" dirty="0"/>
          </a:p>
          <a:p>
            <a:r>
              <a:rPr lang="ar-SA" dirty="0"/>
              <a:t>الحقائق </a:t>
            </a:r>
            <a:endParaRPr lang="en-US" dirty="0"/>
          </a:p>
          <a:p>
            <a:r>
              <a:rPr lang="ar-SA" dirty="0"/>
              <a:t>الإجراءات ومنها استراتيجيات الترميز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418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مشاركة الذاكرة طويلة المدى في عملية إعادة الترميز (التحزيم)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استراتيجيات الترميز تسمى بمعينات الذاكرة </a:t>
            </a:r>
            <a:r>
              <a:rPr lang="en-US" dirty="0" smtClean="0"/>
              <a:t>mnemonics</a:t>
            </a:r>
            <a:r>
              <a:rPr lang="ar-SA" dirty="0" smtClean="0"/>
              <a:t>.</a:t>
            </a:r>
            <a:endParaRPr lang="en-US" dirty="0"/>
          </a:p>
          <a:p>
            <a:r>
              <a:rPr lang="ar-SA" dirty="0"/>
              <a:t>مثال : ما نقوم به من إعادة صياغة قصة أو فكرة بأسلوبنا الخاص لنتذكرها .</a:t>
            </a:r>
            <a:endParaRPr lang="en-US" dirty="0"/>
          </a:p>
          <a:p>
            <a:endParaRPr lang="ar-SA" dirty="0" smtClean="0"/>
          </a:p>
          <a:p>
            <a:r>
              <a:rPr lang="ar-SA" dirty="0"/>
              <a:t>المعلومات المخزنة في الذاكرة طويلة المدى تنشط وتعطي بنية ومعنى للمعلومات القادمة إلى الذاكرة قصيرة المدى ليتم </a:t>
            </a:r>
            <a:r>
              <a:rPr lang="ar-SA" dirty="0" smtClean="0"/>
              <a:t>تحزيمها. </a:t>
            </a:r>
            <a:endParaRPr lang="en-US" dirty="0"/>
          </a:p>
          <a:p>
            <a:r>
              <a:rPr lang="ar-SA" dirty="0"/>
              <a:t>عند وجود تشابه بين المعلومات الموجودة في الذاكرة طويلة المدى والمعلومات القادمة إلى الذاكرة قصيرة المدى فهذا يسهل عملية إعادة الترميز والتحزيم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تجربة </a:t>
            </a:r>
            <a:br>
              <a:rPr lang="ar-SA" dirty="0" smtClean="0"/>
            </a:br>
            <a:r>
              <a:rPr lang="ar-SA" dirty="0" smtClean="0"/>
              <a:t>مشاركة </a:t>
            </a:r>
            <a:r>
              <a:rPr lang="ar-SA" dirty="0"/>
              <a:t>الذاكرة طويلة المدى في عملية إعادة الترميز (التحزيم)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المجموعة الثانية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/>
              <a:t>عرض عليها مجموعات من الحروف المعروفة (مختصرات </a:t>
            </a:r>
            <a:r>
              <a:rPr lang="en-US" dirty="0"/>
              <a:t>acronyms</a:t>
            </a:r>
            <a:r>
              <a:rPr lang="ar-SA" dirty="0"/>
              <a:t>) ، </a:t>
            </a:r>
            <a:endParaRPr lang="ar-SA" dirty="0" smtClean="0"/>
          </a:p>
          <a:p>
            <a:r>
              <a:rPr lang="ar-SA" dirty="0" smtClean="0"/>
              <a:t>مثل :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/>
              <a:t>FBI  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PHD   </a:t>
            </a:r>
          </a:p>
          <a:p>
            <a:pPr marL="0" indent="0" algn="ctr">
              <a:buNone/>
            </a:pPr>
            <a:r>
              <a:rPr lang="en-US" dirty="0" smtClean="0"/>
              <a:t>IBM</a:t>
            </a:r>
          </a:p>
          <a:p>
            <a:pPr marL="0" indent="0" algn="ctr">
              <a:buNone/>
            </a:pPr>
            <a:r>
              <a:rPr lang="en-US" dirty="0" smtClean="0"/>
              <a:t>TWA   </a:t>
            </a:r>
          </a:p>
          <a:p>
            <a:endParaRPr lang="ar-S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المجموعة الأولى </a:t>
            </a:r>
            <a:endParaRPr lang="ar-S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/>
              <a:t>عرض عليها مجموعات من الحروف ليس لها معنى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48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عملي 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قائمة المجوعة الأولى 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000" dirty="0" smtClean="0"/>
              <a:t>ش ط ذ </a:t>
            </a:r>
          </a:p>
          <a:p>
            <a:pPr marL="0" indent="0" algn="ctr">
              <a:buNone/>
            </a:pPr>
            <a:r>
              <a:rPr lang="ar-SA" sz="5000" dirty="0" smtClean="0"/>
              <a:t>ل ك غ </a:t>
            </a:r>
          </a:p>
          <a:p>
            <a:pPr marL="0" indent="0" algn="ctr">
              <a:buNone/>
            </a:pPr>
            <a:r>
              <a:rPr lang="ar-SA" sz="5000" dirty="0"/>
              <a:t>ت س ف</a:t>
            </a:r>
          </a:p>
          <a:p>
            <a:pPr marL="0" indent="0" algn="ctr">
              <a:buNone/>
            </a:pPr>
            <a:r>
              <a:rPr lang="ar-SA" sz="5000" dirty="0"/>
              <a:t>ي ش و </a:t>
            </a:r>
          </a:p>
          <a:p>
            <a:pPr marL="0" indent="0" algn="ctr">
              <a:buNone/>
            </a:pPr>
            <a:endParaRPr lang="ar-SA" sz="5000" dirty="0" smtClean="0"/>
          </a:p>
        </p:txBody>
      </p:sp>
    </p:spTree>
    <p:extLst>
      <p:ext uri="{BB962C8B-B14F-4D97-AF65-F5344CB8AC3E}">
        <p14:creationId xmlns:p14="http://schemas.microsoft.com/office/powerpoint/2010/main" val="165784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58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عملي 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قائمة المجوعة الثانية 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000" dirty="0" smtClean="0"/>
              <a:t>ص ع د </a:t>
            </a:r>
          </a:p>
          <a:p>
            <a:pPr marL="0" indent="0" algn="ctr">
              <a:buNone/>
            </a:pPr>
            <a:r>
              <a:rPr lang="ar-SA" sz="5000" dirty="0" smtClean="0"/>
              <a:t>ع م ر </a:t>
            </a:r>
          </a:p>
          <a:p>
            <a:pPr marL="0" indent="0" algn="ctr">
              <a:buNone/>
            </a:pPr>
            <a:r>
              <a:rPr lang="ar-SA" sz="5000" dirty="0" smtClean="0"/>
              <a:t>ف و ق </a:t>
            </a:r>
            <a:endParaRPr lang="ar-SA" sz="5000" dirty="0"/>
          </a:p>
          <a:p>
            <a:pPr marL="0" indent="0" algn="ctr">
              <a:buNone/>
            </a:pPr>
            <a:r>
              <a:rPr lang="ar-SA" sz="5000" dirty="0" smtClean="0"/>
              <a:t>ح ج ر </a:t>
            </a:r>
            <a:endParaRPr lang="ar-SA" sz="5000" dirty="0"/>
          </a:p>
          <a:p>
            <a:pPr marL="0" indent="0" algn="ctr">
              <a:buNone/>
            </a:pPr>
            <a:endParaRPr lang="ar-SA" sz="5000" dirty="0" smtClean="0"/>
          </a:p>
        </p:txBody>
      </p:sp>
    </p:spTree>
    <p:extLst>
      <p:ext uri="{BB962C8B-B14F-4D97-AF65-F5344CB8AC3E}">
        <p14:creationId xmlns:p14="http://schemas.microsoft.com/office/powerpoint/2010/main" val="232186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عناصر المحاضرة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سعة الذاكرة قصيرة المدى </a:t>
            </a:r>
          </a:p>
          <a:p>
            <a:r>
              <a:rPr lang="ar-SA" dirty="0" smtClean="0"/>
              <a:t>التحزيم وإعادة الترميز </a:t>
            </a:r>
          </a:p>
          <a:p>
            <a:r>
              <a:rPr lang="ar-SA" dirty="0" smtClean="0"/>
              <a:t>مشاركة الذاكرة طويلة المدى في إعادة الترميز </a:t>
            </a:r>
          </a:p>
          <a:p>
            <a:r>
              <a:rPr lang="ar-SA" dirty="0" smtClean="0"/>
              <a:t>أسباب النسيان في الذاكرة قصيرة المدى </a:t>
            </a:r>
          </a:p>
          <a:p>
            <a:r>
              <a:rPr lang="ar-SA" dirty="0" smtClean="0"/>
              <a:t>الاستدعاء من الذاكرة قصيرة المدى </a:t>
            </a:r>
          </a:p>
          <a:p>
            <a:r>
              <a:rPr lang="ar-SA" dirty="0" smtClean="0"/>
              <a:t>الذاكرة قصيرة المدى وحاجز التسميع </a:t>
            </a:r>
          </a:p>
          <a:p>
            <a:r>
              <a:rPr lang="ar-SA" dirty="0" smtClean="0"/>
              <a:t>البحث عن المعلومات في الذاكرة قصيرة المدى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127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10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نتائج التجربة </a:t>
            </a:r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بطبيعة الحال فتفوق المجموعة الثانية دليل على أن :</a:t>
            </a:r>
            <a:endParaRPr lang="en-US" b="1" dirty="0"/>
          </a:p>
          <a:p>
            <a:r>
              <a:rPr lang="ar-SA" dirty="0"/>
              <a:t>المعرفة المختزنة في الذاكرة طويلة المدى تشارك في التحزيم .</a:t>
            </a:r>
            <a:endParaRPr lang="en-US" dirty="0"/>
          </a:p>
          <a:p>
            <a:r>
              <a:rPr lang="ar-SA" dirty="0"/>
              <a:t>الذاكرة قصيرة المدى محدودة السعة ولكن يمكن أن تتغير كثافة الوحدات المختزنة فيها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أسباب النسيان في 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هناك مجموعتان من التفسيرات للنسيان في الذاكرة قصيرة المدى :</a:t>
            </a:r>
            <a:endParaRPr lang="en-US" b="1" dirty="0"/>
          </a:p>
          <a:p>
            <a:r>
              <a:rPr lang="ar-SA" dirty="0"/>
              <a:t>النسيان نتيجة اضمحلال المعلومات من الذاكرة قصيرة المدى </a:t>
            </a:r>
            <a:endParaRPr lang="en-US" dirty="0"/>
          </a:p>
          <a:p>
            <a:r>
              <a:rPr lang="ar-SA" dirty="0"/>
              <a:t>النسيان نتيجة لتداخل المعلومات مما يؤثر على تذكرها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86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1-اضمحلال </a:t>
            </a:r>
            <a:r>
              <a:rPr lang="ar-SA" dirty="0"/>
              <a:t>المعلومات من الذاكرة قصيرة المدى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الاضمحلال يكون بسبب مرور الزمن وعدم القدرة على التسميع .</a:t>
            </a:r>
            <a:endParaRPr lang="en-US" dirty="0"/>
          </a:p>
          <a:p>
            <a:r>
              <a:rPr lang="ar-SA" dirty="0"/>
              <a:t>تجربة بترسون وبترسون التي تم فيها عرض الحروف وتلتها مهمة العد العكسي وبعدها استرجاع الحروف ، أظهرت </a:t>
            </a:r>
            <a:r>
              <a:rPr lang="ar-SA" dirty="0" smtClean="0"/>
              <a:t>أن :</a:t>
            </a:r>
            <a:endParaRPr lang="en-US" dirty="0"/>
          </a:p>
          <a:p>
            <a:pPr lvl="1"/>
            <a:r>
              <a:rPr lang="ar-SA" dirty="0"/>
              <a:t>نسبة التذكر بعد 3 ثواني كانت 96 %.</a:t>
            </a:r>
            <a:endParaRPr lang="en-US" dirty="0"/>
          </a:p>
          <a:p>
            <a:pPr lvl="1"/>
            <a:r>
              <a:rPr lang="ar-SA" dirty="0"/>
              <a:t>نسبة التذكر بعد 18 ثانية كانت 5%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955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تداخل المعلومات في الذاكرة قصيرة المدى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لم يوافق ووف ونورمان على أن الاضمحلال بسبب مرور الوقت هو سبب النسيان .</a:t>
            </a:r>
            <a:endParaRPr lang="en-US" dirty="0"/>
          </a:p>
          <a:p>
            <a:r>
              <a:rPr lang="ar-SA" dirty="0"/>
              <a:t>اعترض ووف ونورمان على تفسير نتائج تجربة بترسون وبترسون ، واقترحا أن لفظ الأرقام يتداخل مع تذكر الحروف ، وكلما طال العد زاد احتمال التداخل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619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تجربة الرقم الملمح لووف ونورمان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تم تقديم 16 رقما للمشتركين في عينة التجربة :</a:t>
            </a:r>
            <a:endParaRPr lang="en-US" dirty="0"/>
          </a:p>
          <a:p>
            <a:r>
              <a:rPr lang="ar-SA" dirty="0"/>
              <a:t>المجموعة الأولى من المشتركين : رأت الأرقام خلال 16 ثانية .</a:t>
            </a:r>
            <a:endParaRPr lang="en-US" dirty="0"/>
          </a:p>
          <a:p>
            <a:r>
              <a:rPr lang="ar-SA" dirty="0"/>
              <a:t>المجموعة الثانية : رأت الأرقام خلال 4 ثواني .</a:t>
            </a:r>
            <a:endParaRPr lang="en-US" dirty="0"/>
          </a:p>
          <a:p>
            <a:r>
              <a:rPr lang="ar-SA" dirty="0"/>
              <a:t>كان المطلوب هو تذكر الرقم الذي يأتي بعد رقم محدد سمي بالملمح ، وهو يقع آخر السلسلة. </a:t>
            </a:r>
            <a:endParaRPr lang="en-US" dirty="0"/>
          </a:p>
          <a:p>
            <a:r>
              <a:rPr lang="ar-SA" dirty="0"/>
              <a:t>الرقم الملمح يظهر قبل نهاية السلسلة مرة واحدة ، والمطلوب تذكر الرقم الذي يليه مباشرة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99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نتائج التجربة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b="1" u="sng" dirty="0"/>
              <a:t>الفرضية :</a:t>
            </a:r>
            <a:r>
              <a:rPr lang="ar-SA" dirty="0"/>
              <a:t> إذا كان النسيان يحدث بسبب مرور الوقت فتذكر الرقم المطلوب سيكون أضعف في المجموعة الأولى (التي عرضت عليها الأرقام في 16 ثانية) نظرا لطول الوقت بين رؤية الرقم وتذكره .</a:t>
            </a:r>
            <a:endParaRPr lang="en-US" dirty="0"/>
          </a:p>
          <a:p>
            <a:r>
              <a:rPr lang="ar-SA" dirty="0"/>
              <a:t>النتيجة : مرور الوقت لم يكن مؤثرا ، وإنما عدد الأرقام التي كانت تفصل بين الرقم المطلوب وتذكر الرقم هو ما كان يؤثر على الأداء . </a:t>
            </a:r>
            <a:endParaRPr lang="en-US" dirty="0"/>
          </a:p>
          <a:p>
            <a:r>
              <a:rPr lang="ar-SA" dirty="0"/>
              <a:t>هذه النتيجة تشكك في نتائج تجربة بترسون وبترسون ، فربما يكون النسيان حصل في تجربة بترسون بسبب مرور الزمن وعدم التسميع من جهة ، وبسبب التداخل بين مهمة العد العكسي والحروف من جهة أخرى . </a:t>
            </a:r>
            <a:endParaRPr lang="en-US" dirty="0"/>
          </a:p>
          <a:p>
            <a:r>
              <a:rPr lang="ar-SA" dirty="0"/>
              <a:t>*يصعب علينا التحقق من فكرة اضمحلال المعلومات من الذاكرة قصيرة المدى نظرا لعدم قدرتنا على إيجاد وقت فاصل خال من أي مهمة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522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أدلة أخرى ضد فكرة اضمحلال المعلومات من الذاكرة قصيرة المدى 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r>
              <a:rPr lang="ar-SA" dirty="0" smtClean="0"/>
              <a:t>تغيير </a:t>
            </a:r>
            <a:r>
              <a:rPr lang="ar-SA" dirty="0"/>
              <a:t>المهمة الفاصلة بين العرض والاستدعاء :</a:t>
            </a:r>
            <a:endParaRPr lang="en-US" dirty="0"/>
          </a:p>
          <a:p>
            <a:endParaRPr lang="ar-SA" dirty="0" smtClean="0"/>
          </a:p>
          <a:p>
            <a:r>
              <a:rPr lang="ar-SA" dirty="0" smtClean="0"/>
              <a:t>الفرضية </a:t>
            </a:r>
            <a:r>
              <a:rPr lang="ar-SA" dirty="0"/>
              <a:t>لهذه التجربة : إذا كان سبب النسيان هو الاضمحلال بسبب مرور الوقت ، فإن نسبة النسيان يجب أن تضل ثابتة إذا كان الوقت ثابتا حتى لو اختلفت المهام المشتتة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9406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ar-SA" dirty="0"/>
              <a:t>استخدم تصميم بترسون وبترسون مع تغيير بسيط ، تم تقسيم المشتركين في العينة إلى قسمين 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المجموعة الثانية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المجمو</a:t>
            </a:r>
            <a:r>
              <a:rPr lang="ar-SA" dirty="0"/>
              <a:t>بعد عرض الحروف : طلب منها قراءة الأعداد التي تعرض عليها (وكانت نفس الأعداد التي تقوم المجموعة الأولى بطرحها)</a:t>
            </a:r>
            <a:endParaRPr lang="en-US" dirty="0"/>
          </a:p>
          <a:p>
            <a:r>
              <a:rPr lang="ar-SA" dirty="0" smtClean="0"/>
              <a:t>عة الثانية</a:t>
            </a:r>
            <a:endParaRPr lang="ar-S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المجموعة الأولى </a:t>
            </a:r>
            <a:endParaRPr lang="ar-S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/>
              <a:t>بعد عرض الحروف : طلب منها العد العكسي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النتيجة </a:t>
            </a:r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كان أداء المجموعة الأولى أسوأ من أداء المجموعة الثانية ، لأن المهمة المشتتة التي قاموا بها (العد العكسي) تتطلب جهدا أكبر من المهمة التي قامت بها المجموعة الثانية (مجرد قراءة الأعداد)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671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أطلق على الذاكرة قصيرة المدى </a:t>
            </a:r>
            <a:r>
              <a:rPr lang="en-US" dirty="0"/>
              <a:t>(Short term memory STM) </a:t>
            </a:r>
            <a:r>
              <a:rPr lang="ar-SA" dirty="0"/>
              <a:t>عدة أسماء منها : الذاكرة العاملة ، والذاكرة الابتدائية ، والذاكرة الفورية . </a:t>
            </a:r>
            <a:endParaRPr lang="en-US" dirty="0"/>
          </a:p>
          <a:p>
            <a:r>
              <a:rPr lang="ar-SA" dirty="0"/>
              <a:t>كان يعتقد أن الذاكرة قصيرة المدى هي ذاكرة شعورية ، ولكن اتضح فيما بعد أنها تشمل عمليات ليست شعورية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7109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تغيير المعلومات المطلوب تذكرها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/>
              <a:t>قام بترسون وبترسون وميلر بإعادة تجربتهم المعروفة ، بعد تغيير في المعلومات المطلوب تذكرها ، حيث تم تقديم الحروف عديمة المعنى لإحدى المجموعات ، وتم تقديم الكلمات ذات المعنى للمجموعة الأخرى ، واستخدمت مهمة العد العكسي بنفس الوقت للمجموعتين . </a:t>
            </a:r>
            <a:endParaRPr lang="en-US" dirty="0"/>
          </a:p>
          <a:p>
            <a:r>
              <a:rPr lang="ar-SA" dirty="0"/>
              <a:t>كان التذكر أفضل لدى المجموعة التي قدمت لها الكلمات .</a:t>
            </a:r>
            <a:endParaRPr lang="en-US" dirty="0"/>
          </a:p>
          <a:p>
            <a:r>
              <a:rPr lang="ar-SA" dirty="0"/>
              <a:t>تدل جميع هذه التجارب على أن الاضمحلال للمعلومات من الذاكرة قصيرة المدى ليس هو العامل الوحيد للنسيان ، وأن التداخل يشكل سببا أقوى للنسيان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049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كف الأثر التقدمي وكف الأثر الرجعي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b="1" u="sng" dirty="0"/>
              <a:t>كف الأثر التقدمي </a:t>
            </a:r>
            <a:r>
              <a:rPr lang="en-US" b="1" u="sng" dirty="0"/>
              <a:t>Proactive Interference PAI</a:t>
            </a:r>
          </a:p>
          <a:p>
            <a:r>
              <a:rPr lang="ar-SA" dirty="0"/>
              <a:t>يعني أن معلومات سابقة في الذاكرة قصيرة المدى تؤثر تأثيرا سلبيا على استدعاء معلومات لاحقة في الذاكرة .</a:t>
            </a:r>
            <a:endParaRPr lang="en-US" dirty="0"/>
          </a:p>
          <a:p>
            <a:r>
              <a:rPr lang="ar-SA" dirty="0"/>
              <a:t>مثلا : الحروف التي يتم تقديمها في بداية التجربة ، تؤثر على تذكر الحروف في المحاولات اللاحقة .</a:t>
            </a:r>
            <a:endParaRPr lang="en-US" dirty="0"/>
          </a:p>
          <a:p>
            <a:endParaRPr lang="ar-SA" dirty="0" smtClean="0"/>
          </a:p>
          <a:p>
            <a:pPr marL="0" indent="0">
              <a:buNone/>
            </a:pPr>
            <a:r>
              <a:rPr lang="ar-SA" b="1" u="sng" dirty="0" smtClean="0"/>
              <a:t>كف </a:t>
            </a:r>
            <a:r>
              <a:rPr lang="ar-SA" b="1" u="sng" dirty="0"/>
              <a:t>الأثر الرجعي </a:t>
            </a:r>
            <a:r>
              <a:rPr lang="en-US" b="1" u="sng" dirty="0"/>
              <a:t>Retroactive Interference (RAI)</a:t>
            </a:r>
          </a:p>
          <a:p>
            <a:r>
              <a:rPr lang="ar-SA" dirty="0"/>
              <a:t>وهو يعني أن تخزين معلومات لاحقة أو جديدة يؤثر سلبا على استدعا معلومات سابقة .</a:t>
            </a:r>
            <a:endParaRPr lang="en-US" dirty="0"/>
          </a:p>
          <a:p>
            <a:r>
              <a:rPr lang="ar-SA" dirty="0"/>
              <a:t>الذاكرة تفقد المعلومات خلال فترة قصيرة (15 ثانية ) إذا تم تقديم معلومات جديدة مشابهة للمعلومات القديمة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617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تجربة ويكنز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قام باستخدام منهج مشابه لبراون وبترسون . </a:t>
            </a:r>
            <a:endParaRPr lang="en-US" dirty="0"/>
          </a:p>
          <a:p>
            <a:r>
              <a:rPr lang="ar-SA" dirty="0"/>
              <a:t>أعد ثلاث مجموعات من نفس الصنف . كل مجموعة تحتوي على ثلاث مفردات (كلمات أو أرقام).</a:t>
            </a:r>
            <a:endParaRPr lang="en-US" dirty="0"/>
          </a:p>
          <a:p>
            <a:r>
              <a:rPr lang="ar-SA" dirty="0"/>
              <a:t>كانت النتيجة أن مستوى التذكر انخفض كثيرا في مجموعة المفردات الثالثة .</a:t>
            </a:r>
            <a:endParaRPr lang="en-US" dirty="0"/>
          </a:p>
          <a:p>
            <a:r>
              <a:rPr lang="ar-SA" dirty="0"/>
              <a:t>قام بعد ذلك بتغيير نوع المفردات في المرة الرابعة (مثلا من الكلمات إلى الأرقام)</a:t>
            </a:r>
            <a:endParaRPr lang="en-US" dirty="0"/>
          </a:p>
          <a:p>
            <a:r>
              <a:rPr lang="ar-SA" dirty="0"/>
              <a:t>كانت النتيجة أن تحسن التذكر في المرة الرابعة . </a:t>
            </a:r>
            <a:endParaRPr lang="en-US" dirty="0"/>
          </a:p>
          <a:p>
            <a:r>
              <a:rPr lang="ar-SA" dirty="0"/>
              <a:t>وهذا يعني أنه لم يحصل كف تقدمي . ويعني أيضا أن النسيان لا يحدث بسبب التداخل (؟)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74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الاستدعاء الحر والاستدعاء </a:t>
            </a:r>
            <a:r>
              <a:rPr lang="ar-SA" b="1" dirty="0" smtClean="0"/>
              <a:t>التسلسلي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u="sng" dirty="0" smtClean="0"/>
              <a:t>الاستدعاء </a:t>
            </a:r>
            <a:r>
              <a:rPr lang="ar-SA" b="1" u="sng" dirty="0"/>
              <a:t>الحر :</a:t>
            </a:r>
            <a:endParaRPr lang="en-US" b="1" u="sng" dirty="0"/>
          </a:p>
          <a:p>
            <a:pPr marL="0" indent="0">
              <a:buNone/>
            </a:pPr>
            <a:r>
              <a:rPr lang="ar-SA" dirty="0"/>
              <a:t>استدعاء مفردات القائمة المطلوبة دون الالتزام بترتيب معين .</a:t>
            </a:r>
            <a:endParaRPr lang="en-US" dirty="0"/>
          </a:p>
          <a:p>
            <a:endParaRPr lang="ar-SA" dirty="0" smtClean="0"/>
          </a:p>
          <a:p>
            <a:pPr marL="0" indent="0">
              <a:buNone/>
            </a:pPr>
            <a:r>
              <a:rPr lang="ar-SA" b="1" u="sng" dirty="0" smtClean="0"/>
              <a:t>الاستدعاء التسلسلي:</a:t>
            </a:r>
            <a:endParaRPr lang="en-US" b="1" u="sng" dirty="0"/>
          </a:p>
          <a:p>
            <a:pPr marL="0" indent="0">
              <a:buNone/>
            </a:pPr>
            <a:r>
              <a:rPr lang="ar-SA" dirty="0"/>
              <a:t>استدعاء المعلومات حسب موقعها التسلسلي من قائمة التعلم .</a:t>
            </a:r>
            <a:endParaRPr lang="en-US" dirty="0"/>
          </a:p>
          <a:p>
            <a:endParaRPr lang="ar-SA" dirty="0" smtClean="0"/>
          </a:p>
          <a:p>
            <a:r>
              <a:rPr lang="ar-SA" dirty="0" smtClean="0"/>
              <a:t>الاستدعاء </a:t>
            </a:r>
            <a:r>
              <a:rPr lang="ar-SA" dirty="0"/>
              <a:t>التسلسلي يتطلب جهدا أكبر من الاستدعاء الحر . </a:t>
            </a:r>
            <a:endParaRPr lang="en-US" dirty="0"/>
          </a:p>
          <a:p>
            <a:r>
              <a:rPr lang="ar-SA" dirty="0"/>
              <a:t>في الاستدعاء الحر يستفيد الإنسان من أثر الحداثة ، وهي المعلومات التي وردت في نهاية القائمة ، حيث يمكنه استدعاؤها قبل أن تتداخل مع غيرها أو تتلاشى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679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أثر الموقع </a:t>
            </a:r>
            <a:r>
              <a:rPr lang="ar-SA" dirty="0" smtClean="0"/>
              <a:t>التسلسلي</a:t>
            </a:r>
            <a:br>
              <a:rPr lang="ar-SA" dirty="0" smtClean="0"/>
            </a:br>
            <a:r>
              <a:rPr lang="en-US" dirty="0" smtClean="0"/>
              <a:t>Serial </a:t>
            </a:r>
            <a:r>
              <a:rPr lang="en-US" dirty="0"/>
              <a:t>position </a:t>
            </a:r>
            <a:r>
              <a:rPr lang="en-US" dirty="0" smtClean="0"/>
              <a:t>effect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u="sng" dirty="0"/>
              <a:t>هناك أربع مواقع في السلسلة الواحدة :</a:t>
            </a:r>
            <a:endParaRPr lang="en-US" b="1" u="sng" dirty="0"/>
          </a:p>
          <a:p>
            <a:pPr marL="0" indent="0">
              <a:buNone/>
            </a:pPr>
            <a:r>
              <a:rPr lang="ar-SA" dirty="0"/>
              <a:t>أ-أثر الأولية</a:t>
            </a:r>
            <a:r>
              <a:rPr lang="en-US" dirty="0"/>
              <a:t>Primacy effect </a:t>
            </a:r>
            <a:r>
              <a:rPr lang="ar-SA" dirty="0"/>
              <a:t>   وتنقسم إلى قسمين :</a:t>
            </a:r>
            <a:endParaRPr lang="en-US" dirty="0"/>
          </a:p>
          <a:p>
            <a:pPr lvl="1"/>
            <a:r>
              <a:rPr lang="ar-SA" dirty="0"/>
              <a:t>1-أثر الأولية القوي : وهو للعناصر التي تقع في بداية السلسلة ويمكن تسميعها بشكل كاف .</a:t>
            </a:r>
            <a:endParaRPr lang="en-US" dirty="0"/>
          </a:p>
          <a:p>
            <a:pPr lvl="1"/>
            <a:r>
              <a:rPr lang="ar-SA" dirty="0"/>
              <a:t>2-أثر الأولية الضعيفة ، وهو للعناصر التي تقع بعد عناصر الأولية القوية في بداية السلسلة وتسمع بشكل غير كاف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ب-أثر الحداثة </a:t>
            </a:r>
            <a:r>
              <a:rPr lang="en-US" dirty="0" err="1"/>
              <a:t>Recency</a:t>
            </a:r>
            <a:r>
              <a:rPr lang="en-US" dirty="0"/>
              <a:t> effect </a:t>
            </a:r>
            <a:r>
              <a:rPr lang="ar-SA" dirty="0"/>
              <a:t>  وتنقسم إلى قسمين :</a:t>
            </a:r>
            <a:endParaRPr lang="en-US" dirty="0"/>
          </a:p>
          <a:p>
            <a:pPr lvl="1"/>
            <a:r>
              <a:rPr lang="ar-SA" dirty="0"/>
              <a:t>1-أثر الحداثة الضعيفة ، وهي العناصر التي تقع قبل نهاية السلسلة  ولا يمكن تسميعها .</a:t>
            </a:r>
            <a:endParaRPr lang="en-US" dirty="0"/>
          </a:p>
          <a:p>
            <a:pPr lvl="1"/>
            <a:r>
              <a:rPr lang="ar-SA" dirty="0"/>
              <a:t>2-أثر الحداثة القوي : وهي العناصر التي تقع نهاية السلسلة ولا يمكن تسميعها أيضا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756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pPr marL="0" indent="0" algn="ctr">
              <a:buNone/>
            </a:pPr>
            <a:r>
              <a:rPr lang="ar-SA" u="sng" dirty="0" smtClean="0"/>
              <a:t>يمكن </a:t>
            </a:r>
            <a:r>
              <a:rPr lang="ar-SA" u="sng" dirty="0"/>
              <a:t>تذكر عناصر الأولية القوية ثم الضعيفة ، ولكن يصعب تذكر عناصر الحداثة  في الاستدعاء التسلسلي .</a:t>
            </a:r>
            <a:endParaRPr lang="en-US" u="sng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999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تجربة مردوك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تجربة مردوك التي تم فيها عرض سلاسل من 20 و 30 و40 مفردة بمعدل مفردة في الثانية .</a:t>
            </a:r>
            <a:endParaRPr lang="en-US" dirty="0"/>
          </a:p>
          <a:p>
            <a:r>
              <a:rPr lang="ar-SA" dirty="0"/>
              <a:t>وجد أن المعلومات التي تقع في بداية السلسلة يسهل تذكرها بسبب تسميعها .</a:t>
            </a:r>
            <a:endParaRPr lang="en-US" dirty="0"/>
          </a:p>
          <a:p>
            <a:r>
              <a:rPr lang="ar-SA" dirty="0" smtClean="0"/>
              <a:t>والمعلومات </a:t>
            </a:r>
            <a:r>
              <a:rPr lang="ar-SA" dirty="0"/>
              <a:t>التي تقع وسط السلسلة يصعب تذكرها لأنها لم تسمع جيدا ، وكذلك ليست حديثة في الذاكرة قصيرة المدى .</a:t>
            </a:r>
            <a:endParaRPr lang="en-US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*</a:t>
            </a:r>
            <a:r>
              <a:rPr lang="ar-SA" dirty="0"/>
              <a:t>استدعاء المعلومات من بداية قائمة طويلة يكون من الذاكرة طويلة المدى ، أما استدعاء المعلومات من نهاية السلسلة فيكون من الذاكرة قصيرة المدى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771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تجربة 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b="1" dirty="0" smtClean="0"/>
              <a:t>المجموعة الثانية </a:t>
            </a:r>
          </a:p>
          <a:p>
            <a:r>
              <a:rPr lang="ar-SA" dirty="0" smtClean="0"/>
              <a:t>بعد </a:t>
            </a:r>
            <a:r>
              <a:rPr lang="ar-SA" dirty="0"/>
              <a:t>عرض القائمة طلب من المجموعتين التجريبيتين العد العكسي إما لمدة 10 أو 30 ثانية </a:t>
            </a:r>
            <a:r>
              <a:rPr lang="ar-SA" dirty="0" smtClean="0"/>
              <a:t>.</a:t>
            </a:r>
          </a:p>
          <a:p>
            <a:pPr marL="0" indent="0" algn="ctr">
              <a:buNone/>
            </a:pPr>
            <a:r>
              <a:rPr lang="ar-SA" b="1" dirty="0" smtClean="0"/>
              <a:t>النتيجة </a:t>
            </a:r>
          </a:p>
          <a:p>
            <a:r>
              <a:rPr lang="ar-SA" dirty="0" smtClean="0"/>
              <a:t>ظهر </a:t>
            </a:r>
            <a:r>
              <a:rPr lang="ar-SA" dirty="0"/>
              <a:t>أثر الأولية فقط ، لأن المعلومات سمعت فاستعيدت من الذاكرة طويلة المدى 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b="1" dirty="0" smtClean="0"/>
              <a:t>المجموعة الأولى </a:t>
            </a:r>
          </a:p>
          <a:p>
            <a:r>
              <a:rPr lang="ar-SA" dirty="0" smtClean="0"/>
              <a:t>مجموعة </a:t>
            </a:r>
            <a:r>
              <a:rPr lang="ar-SA" dirty="0"/>
              <a:t>ضابطة عرضت عليها قائمة الكلمات (15) كلمة وطلب منها الاستدعاء التسلسلي الفوري </a:t>
            </a:r>
            <a:endParaRPr lang="ar-SA" dirty="0" smtClean="0"/>
          </a:p>
          <a:p>
            <a:pPr marL="0" indent="0" algn="ctr">
              <a:buNone/>
            </a:pPr>
            <a:r>
              <a:rPr lang="ar-SA" b="1" dirty="0" smtClean="0"/>
              <a:t>النتيجة </a:t>
            </a:r>
          </a:p>
          <a:p>
            <a:r>
              <a:rPr lang="ar-SA" dirty="0" smtClean="0"/>
              <a:t>ظهر </a:t>
            </a:r>
            <a:r>
              <a:rPr lang="ar-SA" dirty="0"/>
              <a:t>أثر الأولية والحداثة </a:t>
            </a:r>
          </a:p>
        </p:txBody>
      </p:sp>
    </p:spTree>
    <p:extLst>
      <p:ext uri="{BB962C8B-B14F-4D97-AF65-F5344CB8AC3E}">
        <p14:creationId xmlns:p14="http://schemas.microsoft.com/office/powerpoint/2010/main" val="1288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b="1" u="sng" dirty="0" smtClean="0"/>
              <a:t>النتيجة للتجربة السابقة </a:t>
            </a:r>
          </a:p>
          <a:p>
            <a:pPr marL="0" indent="0">
              <a:buNone/>
            </a:pPr>
            <a:r>
              <a:rPr lang="ar-SA" dirty="0" smtClean="0"/>
              <a:t>*</a:t>
            </a:r>
            <a:r>
              <a:rPr lang="ar-SA" dirty="0"/>
              <a:t>كلما زاد الوقت الفاصل بين كل مفردة وأخرى في القائمة كلما زادت قوة تذكر المفردات في بداية السلسلة حيث تحصل على فرصة أكبر للتسميع . ولكن نقصت القدرة على تذكر المعلومات في نهاية السلسلة حيث تتعرض للتداخل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786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الذاكرة قصيرة المدى وحاجز التسميع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>Rehearsal </a:t>
            </a:r>
            <a:r>
              <a:rPr lang="en-US" dirty="0"/>
              <a:t>buffer </a:t>
            </a:r>
            <a:r>
              <a:rPr lang="ar-SA" dirty="0"/>
              <a:t> :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SA" b="1" dirty="0"/>
              <a:t>التسميع في الذاكرة قصيرة المدى هو عملية اختيارية وتحقق هدفين :</a:t>
            </a:r>
            <a:endParaRPr lang="en-US" b="1" dirty="0"/>
          </a:p>
          <a:p>
            <a:r>
              <a:rPr lang="ar-SA" dirty="0"/>
              <a:t>الاحتفاظ بالمعلومات في الذاكرة قصيرة المدى </a:t>
            </a:r>
            <a:endParaRPr lang="en-US" dirty="0"/>
          </a:p>
          <a:p>
            <a:r>
              <a:rPr lang="ar-SA" dirty="0"/>
              <a:t>نقل المعلومات إلى الذاكرة طويلة المدى </a:t>
            </a:r>
            <a:endParaRPr lang="en-US" dirty="0"/>
          </a:p>
          <a:p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ينقسم </a:t>
            </a:r>
            <a:r>
              <a:rPr lang="ar-SA" b="1" dirty="0"/>
              <a:t>التسميع إلى قسمين :</a:t>
            </a:r>
            <a:endParaRPr lang="en-US" b="1" dirty="0"/>
          </a:p>
          <a:p>
            <a:r>
              <a:rPr lang="ar-SA" dirty="0"/>
              <a:t>تسميع انتقالي ينقل المعلومات إلى الذاكرة طويلة المدى ، ويظهر أثر الأولية </a:t>
            </a:r>
            <a:endParaRPr lang="en-US" dirty="0"/>
          </a:p>
          <a:p>
            <a:r>
              <a:rPr lang="ar-SA" dirty="0" smtClean="0"/>
              <a:t>تسميع </a:t>
            </a:r>
            <a:r>
              <a:rPr lang="ar-SA" dirty="0"/>
              <a:t>إعادة التدوير وهو يبقي المعلومات نشطة في الذاكرة قصيرة المدى وأيضا يعيد إدخالها في الذاكرة قصيرة المدى ، وهو مسؤول عن أثر الحداثة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13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أمثلة المهام التي تتم في الذاكرة قصيرة المدى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تذكر رقم هاتف ريثما يتم استخدامه </a:t>
            </a:r>
            <a:endParaRPr lang="en-US" dirty="0"/>
          </a:p>
          <a:p>
            <a:r>
              <a:rPr lang="ar-SA" dirty="0"/>
              <a:t>استيعاب فكرة مكتوبة أو مسموعة </a:t>
            </a:r>
            <a:endParaRPr lang="en-US" dirty="0"/>
          </a:p>
          <a:p>
            <a:r>
              <a:rPr lang="ar-SA" dirty="0"/>
              <a:t>متابعة الحديث </a:t>
            </a:r>
            <a:endParaRPr lang="en-US" dirty="0"/>
          </a:p>
          <a:p>
            <a:r>
              <a:rPr lang="ar-SA" dirty="0"/>
              <a:t>التفكير مثل التفكير ذهنيا في حل مسألة حسابية </a:t>
            </a:r>
            <a:endParaRPr lang="en-US" dirty="0"/>
          </a:p>
          <a:p>
            <a:r>
              <a:rPr lang="ar-SA" dirty="0"/>
              <a:t>اتخاذ القرار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25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b="1" u="sng" dirty="0" smtClean="0"/>
              <a:t>تجربة</a:t>
            </a:r>
            <a:endParaRPr lang="en-US" b="1" u="sng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تم </a:t>
            </a:r>
            <a:r>
              <a:rPr lang="ar-SA" dirty="0"/>
              <a:t>عرض قوائم من 9 مفردات (المفردة : حرف أو حرفين أو ثلاثة أحرف) .وترك للمجموعة وقت مفتوح لدراسة المفردات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079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الإجراءات والنتائج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dirty="0" smtClean="0"/>
              <a:t>المجموعة الثانية </a:t>
            </a:r>
          </a:p>
          <a:p>
            <a:r>
              <a:rPr lang="ar-SA" dirty="0"/>
              <a:t>طلب منها الاستدعاء الحر </a:t>
            </a:r>
            <a:endParaRPr lang="ar-SA" dirty="0" smtClean="0"/>
          </a:p>
          <a:p>
            <a:pPr marL="0" indent="0" algn="ctr">
              <a:buNone/>
            </a:pPr>
            <a:r>
              <a:rPr lang="ar-SA" b="1" dirty="0" smtClean="0"/>
              <a:t>النتيجة </a:t>
            </a:r>
          </a:p>
          <a:p>
            <a:endParaRPr lang="ar-SA" dirty="0" smtClean="0"/>
          </a:p>
          <a:p>
            <a:r>
              <a:rPr lang="ar-SA" dirty="0"/>
              <a:t>تزايد الوقت في دراسة الفقرات ، لكنه نقص عند الفقرات الأخيرة 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b="1" dirty="0" smtClean="0"/>
              <a:t>المجموعة الأولى</a:t>
            </a:r>
          </a:p>
          <a:p>
            <a:r>
              <a:rPr lang="ar-SA" dirty="0"/>
              <a:t>طلب منها الاستدعاء </a:t>
            </a:r>
            <a:r>
              <a:rPr lang="ar-SA" dirty="0" smtClean="0"/>
              <a:t>التسلسلي</a:t>
            </a:r>
          </a:p>
          <a:p>
            <a:pPr marL="0" indent="0" algn="ctr">
              <a:buNone/>
            </a:pPr>
            <a:r>
              <a:rPr lang="ar-SA" b="1" dirty="0" smtClean="0"/>
              <a:t>النتيجة </a:t>
            </a:r>
          </a:p>
          <a:p>
            <a:r>
              <a:rPr lang="ar-SA" dirty="0"/>
              <a:t>قضوا وقتا متزايدا في دراسة كل فقرة .</a:t>
            </a:r>
          </a:p>
        </p:txBody>
      </p:sp>
    </p:spTree>
    <p:extLst>
      <p:ext uri="{BB962C8B-B14F-4D97-AF65-F5344CB8AC3E}">
        <p14:creationId xmlns:p14="http://schemas.microsoft.com/office/powerpoint/2010/main" val="30883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r>
              <a:rPr lang="ar-SA" dirty="0" smtClean="0"/>
              <a:t>نتيجة </a:t>
            </a:r>
            <a:r>
              <a:rPr lang="ar-SA" dirty="0"/>
              <a:t>الدراسة تدل على أننا نقوم بتسميع المعلومات حسب  موقع  المفردة من السلسلة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3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الدراسات التي أجريت على طلاب المدارس ، وجدت أن التسميع الانتقالي يزيد مع تقدم العمر ، مما يزيد من قوة أثر الأولية ، ولكنه لا يؤثر على أثر الحداثة .</a:t>
            </a:r>
            <a:endParaRPr lang="en-US" dirty="0"/>
          </a:p>
          <a:p>
            <a:r>
              <a:rPr lang="ar-SA" dirty="0"/>
              <a:t>تسميع إعادة التدوير يحتاج جهد أقل من التسميع الانتقالي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889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البحث عن المعلومات في 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/>
              <a:t>أطلق ستيرنبيىغ على البحث في الذاكرة قصيرة المدى التصفح أو المسح .</a:t>
            </a:r>
            <a:endParaRPr lang="en-US" dirty="0"/>
          </a:p>
          <a:p>
            <a:r>
              <a:rPr lang="ar-SA" dirty="0"/>
              <a:t>قام بتجربة لدراسة كيفية البحث في الذاكرة قصيرة المدى :</a:t>
            </a:r>
            <a:endParaRPr lang="en-US" dirty="0"/>
          </a:p>
          <a:p>
            <a:r>
              <a:rPr lang="ar-SA" dirty="0"/>
              <a:t>عرض قائمة من المفردات تتراوح بين 1-6 مفردة (في حدود سعة الذاكرة قصيرة المدى ) وطلب من المفحوصين دراسة المفردات ، ومن ثم الضغط على مفتاح لإشعاره بانتهائهم ، وبعدها كان يعرض عليهم كلمة ملمحة ويسألهم ما إذا كانت موجودة في مجموعة المفردات الموجودة في الذاكرة . </a:t>
            </a:r>
            <a:endParaRPr lang="en-US" dirty="0"/>
          </a:p>
          <a:p>
            <a:r>
              <a:rPr lang="ar-SA" dirty="0"/>
              <a:t>قام بقياس الزمن المستغرق للإجابة عن السؤال بعد ظهور الكلمة الملمحة (زمن الرجع)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360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كلما زاد عدد مفردات القائمة كلما زاد زمن الرجع .</a:t>
            </a:r>
            <a:endParaRPr lang="en-US" dirty="0"/>
          </a:p>
          <a:p>
            <a:r>
              <a:rPr lang="ar-SA" dirty="0"/>
              <a:t>يمكن استخدام زمن الرجع لدراسة عمليات تصفح الذاكرة قصيرة المدى ، وكذلك عمليات أخرى تختص بالذاكرة مثل التخطيط لبنية الذاكرة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375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المحاولات الخاطئة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>False </a:t>
            </a:r>
            <a:r>
              <a:rPr lang="en-US" dirty="0"/>
              <a:t>Trials 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/>
              <a:t>المحاولات الخاطئة في تجربة ستيرنبيرغ هي المحاولات التي لا تكون الكلمة الملمحة فيها موجودة في مجموعة مفردات الذاكرة .</a:t>
            </a:r>
            <a:endParaRPr lang="en-US" dirty="0"/>
          </a:p>
          <a:p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قسم </a:t>
            </a:r>
            <a:r>
              <a:rPr lang="ar-SA" b="1" dirty="0"/>
              <a:t>ستيرنبيرغ مراحل التصفح إلى أربعة مراحل :</a:t>
            </a:r>
            <a:endParaRPr lang="en-US" b="1" dirty="0"/>
          </a:p>
          <a:p>
            <a:pPr marL="0" indent="0">
              <a:buNone/>
            </a:pPr>
            <a:r>
              <a:rPr lang="ar-SA" dirty="0"/>
              <a:t>1-الترميز للملمح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2-التصفح ومقارنة الملمح بمفردات مجموعة الذاكرة 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3-القرار </a:t>
            </a:r>
            <a:r>
              <a:rPr lang="ar-SA" dirty="0"/>
              <a:t>بنعم أو لا 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4-تنفيذ </a:t>
            </a:r>
            <a:r>
              <a:rPr lang="ar-SA" dirty="0"/>
              <a:t>استجابة حركية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3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ورأى أن وقت الترميز والقرار والاستجابة ثابت (400ميلي ثانية) .</a:t>
            </a:r>
            <a:endParaRPr lang="en-US" dirty="0"/>
          </a:p>
          <a:p>
            <a:r>
              <a:rPr lang="ar-SA" dirty="0"/>
              <a:t>ولكن وقت التصفح يزداد بمعدل 38ميلي ثانية لكل فقرة جديدة .</a:t>
            </a:r>
            <a:endParaRPr lang="en-US" dirty="0"/>
          </a:p>
          <a:p>
            <a:r>
              <a:rPr lang="ar-SA" dirty="0"/>
              <a:t>ومن ذلك استدل ستيرنبيرغ على أن البحث تسلسلي في الذاكرة قصيرة المدى وليس بحثا متوازيا .</a:t>
            </a:r>
            <a:endParaRPr lang="en-US" dirty="0"/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59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إنهاء البحث الذاتي في مقابل البحث التسلسلي الشامل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بما أن زمن الرجع لا يختلف باختلاف مكان المفردة الملمحة في السلسلة ، ولا يختلف زمن الرجع بين المحاولات التي تحوي الكلمة الملمحة والمحاولات التي لا تحويها ، فهذا يعني أن البحث شامل لكل الفقرات في السلسلة .</a:t>
            </a:r>
            <a:endParaRPr lang="en-US" dirty="0"/>
          </a:p>
          <a:p>
            <a:r>
              <a:rPr lang="ar-SA" dirty="0"/>
              <a:t>البحث الشامل يوفر على الإنسان الكثير من العمليات من ضمنها اتخاذ القرار بعد كل مقارنة التوقف أو </a:t>
            </a:r>
            <a:r>
              <a:rPr lang="ar-SA" dirty="0" smtClean="0"/>
              <a:t>الإكمال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2477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انتهى الجزء الأول من موضوع الذاكرة قصيرة المدى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59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الذاكرة قصيرة المدى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قام جورج ميلر عام 1956 بتقديم ورقة حول الذاكرة قصيرة المدى للأرقام مما زاد الاهتمام بموضوع الذاكرة قصيرة المدى .</a:t>
            </a:r>
            <a:endParaRPr lang="en-US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485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روابط لاختبارات الذاكرة </a:t>
            </a:r>
            <a:endParaRPr lang="ar-SA" dirty="0"/>
          </a:p>
        </p:txBody>
      </p:sp>
      <p:sp>
        <p:nvSpPr>
          <p:cNvPr id="3" name="Rectangle 2"/>
          <p:cNvSpPr/>
          <p:nvPr/>
        </p:nvSpPr>
        <p:spPr>
          <a:xfrm>
            <a:off x="2286000" y="3105835"/>
            <a:ext cx="4572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300" dirty="0">
                <a:hlinkClick r:id="rId2"/>
              </a:rPr>
              <a:t>http://</a:t>
            </a:r>
            <a:r>
              <a:rPr lang="en-US" sz="3300" dirty="0" smtClean="0">
                <a:hlinkClick r:id="rId2"/>
              </a:rPr>
              <a:t>www.braingle.com/mind/test_letters.php</a:t>
            </a:r>
            <a:endParaRPr lang="en-US" sz="3300" dirty="0" smtClean="0"/>
          </a:p>
          <a:p>
            <a:endParaRPr lang="ar-SA" sz="3300" dirty="0"/>
          </a:p>
        </p:txBody>
      </p:sp>
    </p:spTree>
    <p:extLst>
      <p:ext uri="{BB962C8B-B14F-4D97-AF65-F5344CB8AC3E}">
        <p14:creationId xmlns:p14="http://schemas.microsoft.com/office/powerpoint/2010/main" val="206262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الذاكرة قصيرة المدى هي بناء افتراضي ، قليل السعة ، يقوم بمعالجة المعلومات المتعلقة بالمثيرات البيئية والتي تصل عن طريق الحواس من خلال المخازن الحسية .</a:t>
            </a:r>
            <a:endParaRPr lang="en-US" dirty="0"/>
          </a:p>
          <a:p>
            <a:r>
              <a:rPr lang="ar-SA" dirty="0"/>
              <a:t>لأن الذاكرة قصيرة المدى هي مخزن مؤقت فإن المعلومات إما أن تخزن في الذاكرة طويلة المدى أو تعالج للقيام باستجابة حركية مثلا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12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أشار بترسون وبترسون إلى أن قدرتنا على تخزين المعلومات في الذاكرة قصيرة المدى محدود جدا ، وهو عرضة للنسيان ما لم تكن لدينا فرصة للتسميع . </a:t>
            </a:r>
            <a:endParaRPr lang="en-US" dirty="0"/>
          </a:p>
          <a:p>
            <a:r>
              <a:rPr lang="ar-SA" dirty="0"/>
              <a:t>التجارب التي أجراها بترسون وبترسون زادت من فهمنا للذاكرة قصيرة المدى ، والنسيان ، فقد أثبتا بالأدلة التجريبية أن الاحتفاظ بالمعلومات يتأثر بآلية الاضمحلال والتداخل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1387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تجربة بترسون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يتم </a:t>
            </a:r>
            <a:r>
              <a:rPr lang="ar-SA" dirty="0"/>
              <a:t>عرض ثلاثة أحرف ويتم تغيير فترة الفاصل بين عرض الحروف واستدعائها .</a:t>
            </a:r>
            <a:endParaRPr lang="en-US" dirty="0"/>
          </a:p>
          <a:p>
            <a:r>
              <a:rPr lang="ar-SA" dirty="0"/>
              <a:t>بعدها يعرض رقم من ثلاث منازل ، ويطلب من المفحوص العد ثلاثيا إلى الخلف . </a:t>
            </a:r>
            <a:endParaRPr lang="en-US" dirty="0"/>
          </a:p>
          <a:p>
            <a:r>
              <a:rPr lang="ar-SA" dirty="0"/>
              <a:t>النتيجة كانت تدل على أنه كلما طال الوقت كلما نقصت القدرة على تذكر الحروف . </a:t>
            </a:r>
            <a:endParaRPr lang="en-US" dirty="0"/>
          </a:p>
          <a:p>
            <a:r>
              <a:rPr lang="ar-SA" dirty="0"/>
              <a:t>هذا دليل أن المعلومات التي تخزن في الذاكرة قصيرة المدى عرضة للزوال ما لم يتم تسميعها .</a:t>
            </a:r>
            <a:endParaRPr lang="en-US" dirty="0"/>
          </a:p>
          <a:p>
            <a:r>
              <a:rPr lang="ar-SA" dirty="0"/>
              <a:t>ويتضح أيضا أن الذاكرة قصيرة المدى لها خصائص تختلف عن الذاكرة طويلة المدى . </a:t>
            </a:r>
          </a:p>
        </p:txBody>
      </p:sp>
    </p:spTree>
    <p:extLst>
      <p:ext uri="{BB962C8B-B14F-4D97-AF65-F5344CB8AC3E}">
        <p14:creationId xmlns:p14="http://schemas.microsoft.com/office/powerpoint/2010/main" val="30990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SA" b="1" dirty="0" smtClean="0"/>
              <a:t>نظرا </a:t>
            </a:r>
            <a:r>
              <a:rPr lang="ar-SA" b="1" dirty="0"/>
              <a:t>لوجود من يعترض على تقسيم مخازن الذاكرة ، أورد سولسو مجموعة من الأدلة المؤيدة لوجود الذاكرة قصيرة المدى ، ومنها : </a:t>
            </a:r>
            <a:endParaRPr lang="en-US" b="1" dirty="0"/>
          </a:p>
          <a:p>
            <a:pPr marL="0" indent="0">
              <a:buNone/>
            </a:pPr>
            <a:r>
              <a:rPr lang="ar-SA" dirty="0"/>
              <a:t>1-أننا نتذكر بعض المعلومات لوقت قصير وبعضها الآخر لوقت طويل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2-أشارت الدراسات الفسيولوجية أن الوظائف المؤقتة يمكن تشتيتها بينما الوظائف الدائمة يصعب تشتيتها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3-أشارت الدراسات النفسية إلى أن استدعاء بعض المعلومات يعكس وجود الذاكرة قصيرة المدى ، مثل : </a:t>
            </a:r>
            <a:endParaRPr lang="en-US" dirty="0"/>
          </a:p>
          <a:p>
            <a:pPr lvl="2"/>
            <a:r>
              <a:rPr lang="ar-SA" dirty="0"/>
              <a:t>تجارب الحداثة ، التي وجد فيها أنه بتقديم قائمة من المفردات المفحوص ، فإن تذكر المفردات الأخيرة يكون أفضل من غيره .وهذا دليل على وجود الذاكرة قصيرة المدى </a:t>
            </a:r>
            <a:r>
              <a:rPr lang="ar-SA" dirty="0" smtClean="0"/>
              <a:t>.</a:t>
            </a:r>
          </a:p>
          <a:p>
            <a:pPr lvl="2"/>
            <a:r>
              <a:rPr lang="ar-SA" dirty="0"/>
              <a:t>المعلومات التي يتم تسميعها يتم تذكرها بشكل أفضل . وهذا دليل على وجود الذاكرة طويلة المدى </a:t>
            </a:r>
            <a:r>
              <a:rPr lang="ar-SA" dirty="0" smtClean="0"/>
              <a:t>.</a:t>
            </a:r>
            <a:endParaRPr lang="en-US" dirty="0"/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81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2458</Words>
  <Application>Microsoft Office PowerPoint</Application>
  <PresentationFormat>On-screen Show (4:3)</PresentationFormat>
  <Paragraphs>288</Paragraphs>
  <Slides>50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الذاكرة قصيرة المدى </vt:lpstr>
      <vt:lpstr>عناصر المحاضرة </vt:lpstr>
      <vt:lpstr>الذاكرة قصيرة المدى </vt:lpstr>
      <vt:lpstr>أمثلة المهام التي تتم في الذاكرة قصيرة المدى</vt:lpstr>
      <vt:lpstr>الذاكرة قصيرة المدى </vt:lpstr>
      <vt:lpstr>الذاكرة قصيرة المدى </vt:lpstr>
      <vt:lpstr>الذاكرة قصيرة المدى </vt:lpstr>
      <vt:lpstr>تجربة بترسون </vt:lpstr>
      <vt:lpstr>الذاكرة قصيرة المدى </vt:lpstr>
      <vt:lpstr>سعة الذاكرة قصيرة المدى </vt:lpstr>
      <vt:lpstr>سعة الذاكرة قصيرة المدى </vt:lpstr>
      <vt:lpstr>التحزيم وإعادة الترميز  Chunking and recoding </vt:lpstr>
      <vt:lpstr>التحزيم وإعادة الترميز  Chunking and recoding </vt:lpstr>
      <vt:lpstr>مشاركة الذاكرة طويلة المدى في عملية إعادة الترميز (التحزيم)  </vt:lpstr>
      <vt:lpstr>مشاركة الذاكرة طويلة المدى في عملية إعادة الترميز (التحزيم)</vt:lpstr>
      <vt:lpstr>تجربة  مشاركة الذاكرة طويلة المدى في عملية إعادة الترميز (التحزيم)</vt:lpstr>
      <vt:lpstr>مثال عملي </vt:lpstr>
      <vt:lpstr>PowerPoint Presentation</vt:lpstr>
      <vt:lpstr>مثال عملي </vt:lpstr>
      <vt:lpstr>PowerPoint Presentation</vt:lpstr>
      <vt:lpstr>نتائج التجربة </vt:lpstr>
      <vt:lpstr>أسباب النسيان في الذاكرة قصيرة المدى </vt:lpstr>
      <vt:lpstr>1-اضمحلال المعلومات من الذاكرة قصيرة المدى </vt:lpstr>
      <vt:lpstr>تداخل المعلومات في الذاكرة قصيرة المدى </vt:lpstr>
      <vt:lpstr>تجربة الرقم الملمح لووف ونورمان </vt:lpstr>
      <vt:lpstr>نتائج التجربة </vt:lpstr>
      <vt:lpstr>أدلة أخرى ضد فكرة اضمحلال المعلومات من الذاكرة قصيرة المدى :</vt:lpstr>
      <vt:lpstr>استخدم تصميم بترسون وبترسون مع تغيير بسيط ، تم تقسيم المشتركين في العينة إلى قسمين :</vt:lpstr>
      <vt:lpstr>النتيجة </vt:lpstr>
      <vt:lpstr>تغيير المعلومات المطلوب تذكرها </vt:lpstr>
      <vt:lpstr>كف الأثر التقدمي وكف الأثر الرجعي </vt:lpstr>
      <vt:lpstr>تجربة ويكنز </vt:lpstr>
      <vt:lpstr>الاستدعاء الحر والاستدعاء التسلسلي</vt:lpstr>
      <vt:lpstr>أثر الموقع التسلسلي Serial position effect </vt:lpstr>
      <vt:lpstr>PowerPoint Presentation</vt:lpstr>
      <vt:lpstr>تجربة مردوك </vt:lpstr>
      <vt:lpstr>تجربة </vt:lpstr>
      <vt:lpstr>PowerPoint Presentation</vt:lpstr>
      <vt:lpstr>الذاكرة قصيرة المدى وحاجز التسميع  Rehearsal buffer  : </vt:lpstr>
      <vt:lpstr>PowerPoint Presentation</vt:lpstr>
      <vt:lpstr>الإجراءات والنتائج </vt:lpstr>
      <vt:lpstr>PowerPoint Presentation</vt:lpstr>
      <vt:lpstr>PowerPoint Presentation</vt:lpstr>
      <vt:lpstr>البحث عن المعلومات في الذاكرة قصيرة المدى </vt:lpstr>
      <vt:lpstr>PowerPoint Presentation</vt:lpstr>
      <vt:lpstr>المحاولات الخاطئة  False Trials  </vt:lpstr>
      <vt:lpstr>PowerPoint Presentation</vt:lpstr>
      <vt:lpstr>إنهاء البحث الذاتي في مقابل البحث التسلسلي الشامل </vt:lpstr>
      <vt:lpstr>انتهى الجزء الأول من موضوع الذاكرة قصيرة المدى </vt:lpstr>
      <vt:lpstr>روابط لاختبارات الذاكرة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الذاكرة قصيرة المدى </dc:title>
  <dc:creator>Sumyah</dc:creator>
  <cp:lastModifiedBy>Sumyah</cp:lastModifiedBy>
  <cp:revision>52</cp:revision>
  <dcterms:created xsi:type="dcterms:W3CDTF">2015-10-26T14:59:29Z</dcterms:created>
  <dcterms:modified xsi:type="dcterms:W3CDTF">2016-03-02T20:11:42Z</dcterms:modified>
</cp:coreProperties>
</file>