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6" r:id="rId3"/>
    <p:sldId id="267" r:id="rId4"/>
    <p:sldId id="268" r:id="rId5"/>
    <p:sldId id="269" r:id="rId6"/>
    <p:sldId id="259" r:id="rId7"/>
    <p:sldId id="296" r:id="rId8"/>
    <p:sldId id="270" r:id="rId9"/>
    <p:sldId id="271" r:id="rId10"/>
    <p:sldId id="295" r:id="rId11"/>
    <p:sldId id="274" r:id="rId12"/>
    <p:sldId id="275" r:id="rId13"/>
    <p:sldId id="273" r:id="rId14"/>
    <p:sldId id="297" r:id="rId15"/>
    <p:sldId id="298" r:id="rId16"/>
    <p:sldId id="299" r:id="rId17"/>
    <p:sldId id="300" r:id="rId18"/>
    <p:sldId id="315" r:id="rId19"/>
    <p:sldId id="301" r:id="rId20"/>
    <p:sldId id="302" r:id="rId21"/>
    <p:sldId id="319" r:id="rId22"/>
    <p:sldId id="303" r:id="rId23"/>
    <p:sldId id="304" r:id="rId24"/>
    <p:sldId id="305" r:id="rId25"/>
    <p:sldId id="306" r:id="rId26"/>
    <p:sldId id="307" r:id="rId27"/>
    <p:sldId id="308" r:id="rId28"/>
    <p:sldId id="309" r:id="rId29"/>
    <p:sldId id="310" r:id="rId30"/>
    <p:sldId id="311" r:id="rId31"/>
    <p:sldId id="312" r:id="rId32"/>
    <p:sldId id="31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0A0618-E1EA-4520-84AA-4F14085E44E0}" type="doc">
      <dgm:prSet loTypeId="urn:microsoft.com/office/officeart/2005/8/layout/process1" loCatId="process" qsTypeId="urn:microsoft.com/office/officeart/2005/8/quickstyle/simple1" qsCatId="simple" csTypeId="urn:microsoft.com/office/officeart/2005/8/colors/accent1_2" csCatId="accent1" phldr="1"/>
      <dgm:spPr/>
    </dgm:pt>
    <dgm:pt modelId="{377170B6-75C0-4F31-9D39-2B549FCD30C7}">
      <dgm:prSet phldrT="[Text]" custT="1"/>
      <dgm:spPr>
        <a:noFill/>
        <a:ln w="38100"/>
      </dgm:spPr>
      <dgm:t>
        <a:bodyPr/>
        <a:lstStyle/>
        <a:p>
          <a:r>
            <a:rPr lang="ar-AE" sz="2400" baseline="0" dirty="0" smtClean="0">
              <a:solidFill>
                <a:schemeClr val="tx1"/>
              </a:solidFill>
            </a:rPr>
            <a:t>نقص لتر واحد من الماء في الجسم </a:t>
          </a:r>
          <a:endParaRPr lang="en-GB" sz="2400" baseline="0" dirty="0">
            <a:solidFill>
              <a:schemeClr val="tx1"/>
            </a:solidFill>
          </a:endParaRPr>
        </a:p>
      </dgm:t>
    </dgm:pt>
    <dgm:pt modelId="{1D9378BB-3B48-443C-A0CA-24E8A8436609}" type="parTrans" cxnId="{E132D23C-B31C-4E8A-BCDB-09FC837E0379}">
      <dgm:prSet/>
      <dgm:spPr/>
      <dgm:t>
        <a:bodyPr/>
        <a:lstStyle/>
        <a:p>
          <a:endParaRPr lang="en-GB"/>
        </a:p>
      </dgm:t>
    </dgm:pt>
    <dgm:pt modelId="{6D11A2EB-08D2-443B-B1D4-43B1FACF3E3A}" type="sibTrans" cxnId="{E132D23C-B31C-4E8A-BCDB-09FC837E0379}">
      <dgm:prSet/>
      <dgm:spPr>
        <a:solidFill>
          <a:schemeClr val="accent3"/>
        </a:solidFill>
      </dgm:spPr>
      <dgm:t>
        <a:bodyPr/>
        <a:lstStyle/>
        <a:p>
          <a:endParaRPr lang="en-GB"/>
        </a:p>
      </dgm:t>
    </dgm:pt>
    <dgm:pt modelId="{02F366B8-480B-4385-B1F4-81D063FA6D05}">
      <dgm:prSet phldrT="[Text]"/>
      <dgm:spPr>
        <a:solidFill>
          <a:schemeClr val="accent3"/>
        </a:solidFill>
        <a:ln w="38100"/>
      </dgm:spPr>
      <dgm:t>
        <a:bodyPr/>
        <a:lstStyle/>
        <a:p>
          <a:r>
            <a:rPr lang="ar-AE" b="1" dirty="0" smtClean="0"/>
            <a:t>الهيبوثلاموس </a:t>
          </a:r>
          <a:endParaRPr lang="en-GB" b="1" dirty="0"/>
        </a:p>
      </dgm:t>
    </dgm:pt>
    <dgm:pt modelId="{17AE2E4A-0496-4E49-BC46-B6C2A668D42F}" type="parTrans" cxnId="{5920E07C-F382-410B-A35A-9CB4AF7A9272}">
      <dgm:prSet/>
      <dgm:spPr/>
      <dgm:t>
        <a:bodyPr/>
        <a:lstStyle/>
        <a:p>
          <a:endParaRPr lang="en-GB"/>
        </a:p>
      </dgm:t>
    </dgm:pt>
    <dgm:pt modelId="{978F1340-2968-4046-94E4-79A931A77E51}" type="sibTrans" cxnId="{5920E07C-F382-410B-A35A-9CB4AF7A9272}">
      <dgm:prSet/>
      <dgm:spPr>
        <a:solidFill>
          <a:schemeClr val="accent3"/>
        </a:solidFill>
      </dgm:spPr>
      <dgm:t>
        <a:bodyPr/>
        <a:lstStyle/>
        <a:p>
          <a:endParaRPr lang="en-GB"/>
        </a:p>
      </dgm:t>
    </dgm:pt>
    <dgm:pt modelId="{AC54615A-B6C9-419C-A1ED-7E6149CE72DC}">
      <dgm:prSet phldrT="[Text]" custT="1"/>
      <dgm:spPr>
        <a:noFill/>
        <a:ln w="38100">
          <a:solidFill>
            <a:schemeClr val="tx2"/>
          </a:solidFill>
        </a:ln>
      </dgm:spPr>
      <dgm:t>
        <a:bodyPr/>
        <a:lstStyle/>
        <a:p>
          <a:r>
            <a:rPr lang="ar-AE" sz="2400" baseline="0" dirty="0" smtClean="0">
              <a:solidFill>
                <a:schemeClr val="tx1"/>
              </a:solidFill>
            </a:rPr>
            <a:t>الشعور بالعطش </a:t>
          </a:r>
          <a:endParaRPr lang="en-GB" sz="2400" baseline="0" dirty="0">
            <a:solidFill>
              <a:schemeClr val="tx1"/>
            </a:solidFill>
          </a:endParaRPr>
        </a:p>
      </dgm:t>
    </dgm:pt>
    <dgm:pt modelId="{FEA729CC-A1ED-4633-A427-27E5B882165D}" type="parTrans" cxnId="{8C9B0C04-8581-4D4B-89AE-D75D9B5E7672}">
      <dgm:prSet/>
      <dgm:spPr/>
      <dgm:t>
        <a:bodyPr/>
        <a:lstStyle/>
        <a:p>
          <a:endParaRPr lang="en-GB"/>
        </a:p>
      </dgm:t>
    </dgm:pt>
    <dgm:pt modelId="{215F728E-0496-448E-AF27-CDE9FEDD9361}" type="sibTrans" cxnId="{8C9B0C04-8581-4D4B-89AE-D75D9B5E7672}">
      <dgm:prSet/>
      <dgm:spPr/>
      <dgm:t>
        <a:bodyPr/>
        <a:lstStyle/>
        <a:p>
          <a:endParaRPr lang="en-GB"/>
        </a:p>
      </dgm:t>
    </dgm:pt>
    <dgm:pt modelId="{F817CA1D-2A90-4A6C-95BA-42504FCF0902}" type="pres">
      <dgm:prSet presAssocID="{2A0A0618-E1EA-4520-84AA-4F14085E44E0}" presName="Name0" presStyleCnt="0">
        <dgm:presLayoutVars>
          <dgm:dir/>
          <dgm:resizeHandles val="exact"/>
        </dgm:presLayoutVars>
      </dgm:prSet>
      <dgm:spPr/>
    </dgm:pt>
    <dgm:pt modelId="{7CEEBA6F-B73B-4D23-B10E-4BF92FCED99C}" type="pres">
      <dgm:prSet presAssocID="{377170B6-75C0-4F31-9D39-2B549FCD30C7}" presName="node" presStyleLbl="node1" presStyleIdx="0" presStyleCnt="3" custScaleX="63771" custLinFactNeighborX="-562" custLinFactNeighborY="-38394">
        <dgm:presLayoutVars>
          <dgm:bulletEnabled val="1"/>
        </dgm:presLayoutVars>
      </dgm:prSet>
      <dgm:spPr/>
      <dgm:t>
        <a:bodyPr/>
        <a:lstStyle/>
        <a:p>
          <a:endParaRPr lang="en-GB"/>
        </a:p>
      </dgm:t>
    </dgm:pt>
    <dgm:pt modelId="{0BD83031-2E0B-4F6A-9FFD-AAE9D681B53E}" type="pres">
      <dgm:prSet presAssocID="{6D11A2EB-08D2-443B-B1D4-43B1FACF3E3A}" presName="sibTrans" presStyleLbl="sibTrans2D1" presStyleIdx="0" presStyleCnt="2" custScaleX="225765" custLinFactY="23194" custLinFactNeighborX="-83237" custLinFactNeighborY="100000"/>
      <dgm:spPr/>
      <dgm:t>
        <a:bodyPr/>
        <a:lstStyle/>
        <a:p>
          <a:endParaRPr lang="en-GB"/>
        </a:p>
      </dgm:t>
    </dgm:pt>
    <dgm:pt modelId="{592F3EFC-4FCE-4B47-84DB-B84A1761A385}" type="pres">
      <dgm:prSet presAssocID="{6D11A2EB-08D2-443B-B1D4-43B1FACF3E3A}" presName="connectorText" presStyleLbl="sibTrans2D1" presStyleIdx="0" presStyleCnt="2"/>
      <dgm:spPr/>
      <dgm:t>
        <a:bodyPr/>
        <a:lstStyle/>
        <a:p>
          <a:endParaRPr lang="en-GB"/>
        </a:p>
      </dgm:t>
    </dgm:pt>
    <dgm:pt modelId="{04DBF8DF-0AA6-4B33-B261-4D1C014472F6}" type="pres">
      <dgm:prSet presAssocID="{02F366B8-480B-4385-B1F4-81D063FA6D05}" presName="node" presStyleLbl="node1" presStyleIdx="1" presStyleCnt="3" custScaleX="55473" custScaleY="132221" custLinFactNeighborX="-1683" custLinFactNeighborY="61446">
        <dgm:presLayoutVars>
          <dgm:bulletEnabled val="1"/>
        </dgm:presLayoutVars>
      </dgm:prSet>
      <dgm:spPr/>
      <dgm:t>
        <a:bodyPr/>
        <a:lstStyle/>
        <a:p>
          <a:endParaRPr lang="en-GB"/>
        </a:p>
      </dgm:t>
    </dgm:pt>
    <dgm:pt modelId="{007492F4-55B1-4CF5-9B87-4D6E81314F46}" type="pres">
      <dgm:prSet presAssocID="{978F1340-2968-4046-94E4-79A931A77E51}" presName="sibTrans" presStyleLbl="sibTrans2D1" presStyleIdx="1" presStyleCnt="2"/>
      <dgm:spPr/>
      <dgm:t>
        <a:bodyPr/>
        <a:lstStyle/>
        <a:p>
          <a:endParaRPr lang="en-GB"/>
        </a:p>
      </dgm:t>
    </dgm:pt>
    <dgm:pt modelId="{0D4D8FCE-B278-4637-BF82-08CE8FE5B4E6}" type="pres">
      <dgm:prSet presAssocID="{978F1340-2968-4046-94E4-79A931A77E51}" presName="connectorText" presStyleLbl="sibTrans2D1" presStyleIdx="1" presStyleCnt="2"/>
      <dgm:spPr/>
      <dgm:t>
        <a:bodyPr/>
        <a:lstStyle/>
        <a:p>
          <a:endParaRPr lang="en-GB"/>
        </a:p>
      </dgm:t>
    </dgm:pt>
    <dgm:pt modelId="{16E06B02-E879-4078-8244-034DDF5E667B}" type="pres">
      <dgm:prSet presAssocID="{AC54615A-B6C9-419C-A1ED-7E6149CE72DC}" presName="node" presStyleLbl="node1" presStyleIdx="2" presStyleCnt="3" custScaleX="45333" custLinFactNeighborX="-480" custLinFactNeighborY="13351">
        <dgm:presLayoutVars>
          <dgm:bulletEnabled val="1"/>
        </dgm:presLayoutVars>
      </dgm:prSet>
      <dgm:spPr/>
      <dgm:t>
        <a:bodyPr/>
        <a:lstStyle/>
        <a:p>
          <a:endParaRPr lang="en-GB"/>
        </a:p>
      </dgm:t>
    </dgm:pt>
  </dgm:ptLst>
  <dgm:cxnLst>
    <dgm:cxn modelId="{E132D23C-B31C-4E8A-BCDB-09FC837E0379}" srcId="{2A0A0618-E1EA-4520-84AA-4F14085E44E0}" destId="{377170B6-75C0-4F31-9D39-2B549FCD30C7}" srcOrd="0" destOrd="0" parTransId="{1D9378BB-3B48-443C-A0CA-24E8A8436609}" sibTransId="{6D11A2EB-08D2-443B-B1D4-43B1FACF3E3A}"/>
    <dgm:cxn modelId="{2D29BE0F-6BF9-41C4-A594-1FF057997299}" type="presOf" srcId="{377170B6-75C0-4F31-9D39-2B549FCD30C7}" destId="{7CEEBA6F-B73B-4D23-B10E-4BF92FCED99C}" srcOrd="0" destOrd="0" presId="urn:microsoft.com/office/officeart/2005/8/layout/process1"/>
    <dgm:cxn modelId="{8C9B0C04-8581-4D4B-89AE-D75D9B5E7672}" srcId="{2A0A0618-E1EA-4520-84AA-4F14085E44E0}" destId="{AC54615A-B6C9-419C-A1ED-7E6149CE72DC}" srcOrd="2" destOrd="0" parTransId="{FEA729CC-A1ED-4633-A427-27E5B882165D}" sibTransId="{215F728E-0496-448E-AF27-CDE9FEDD9361}"/>
    <dgm:cxn modelId="{65090D5B-D722-4E6E-BD30-6E3F2893C638}" type="presOf" srcId="{6D11A2EB-08D2-443B-B1D4-43B1FACF3E3A}" destId="{0BD83031-2E0B-4F6A-9FFD-AAE9D681B53E}" srcOrd="0" destOrd="0" presId="urn:microsoft.com/office/officeart/2005/8/layout/process1"/>
    <dgm:cxn modelId="{188C52D6-F6F7-477A-97AE-B0F8C70D6949}" type="presOf" srcId="{978F1340-2968-4046-94E4-79A931A77E51}" destId="{0D4D8FCE-B278-4637-BF82-08CE8FE5B4E6}" srcOrd="1" destOrd="0" presId="urn:microsoft.com/office/officeart/2005/8/layout/process1"/>
    <dgm:cxn modelId="{0867DBE9-E637-4D08-B632-0E9116702A2C}" type="presOf" srcId="{AC54615A-B6C9-419C-A1ED-7E6149CE72DC}" destId="{16E06B02-E879-4078-8244-034DDF5E667B}" srcOrd="0" destOrd="0" presId="urn:microsoft.com/office/officeart/2005/8/layout/process1"/>
    <dgm:cxn modelId="{5920E07C-F382-410B-A35A-9CB4AF7A9272}" srcId="{2A0A0618-E1EA-4520-84AA-4F14085E44E0}" destId="{02F366B8-480B-4385-B1F4-81D063FA6D05}" srcOrd="1" destOrd="0" parTransId="{17AE2E4A-0496-4E49-BC46-B6C2A668D42F}" sibTransId="{978F1340-2968-4046-94E4-79A931A77E51}"/>
    <dgm:cxn modelId="{D758B56C-3436-410D-9E17-02472F8E4185}" type="presOf" srcId="{6D11A2EB-08D2-443B-B1D4-43B1FACF3E3A}" destId="{592F3EFC-4FCE-4B47-84DB-B84A1761A385}" srcOrd="1" destOrd="0" presId="urn:microsoft.com/office/officeart/2005/8/layout/process1"/>
    <dgm:cxn modelId="{528620D4-FA2D-485F-82E1-C39411C84EBC}" type="presOf" srcId="{2A0A0618-E1EA-4520-84AA-4F14085E44E0}" destId="{F817CA1D-2A90-4A6C-95BA-42504FCF0902}" srcOrd="0" destOrd="0" presId="urn:microsoft.com/office/officeart/2005/8/layout/process1"/>
    <dgm:cxn modelId="{ECD21484-8F16-4831-9301-2A65743D23D1}" type="presOf" srcId="{02F366B8-480B-4385-B1F4-81D063FA6D05}" destId="{04DBF8DF-0AA6-4B33-B261-4D1C014472F6}" srcOrd="0" destOrd="0" presId="urn:microsoft.com/office/officeart/2005/8/layout/process1"/>
    <dgm:cxn modelId="{DA70C51D-EABF-4547-9FB6-D7A55BFA96A8}" type="presOf" srcId="{978F1340-2968-4046-94E4-79A931A77E51}" destId="{007492F4-55B1-4CF5-9B87-4D6E81314F46}" srcOrd="0" destOrd="0" presId="urn:microsoft.com/office/officeart/2005/8/layout/process1"/>
    <dgm:cxn modelId="{1EEDC4C5-141A-49C2-BD5A-B04817032202}" type="presParOf" srcId="{F817CA1D-2A90-4A6C-95BA-42504FCF0902}" destId="{7CEEBA6F-B73B-4D23-B10E-4BF92FCED99C}" srcOrd="0" destOrd="0" presId="urn:microsoft.com/office/officeart/2005/8/layout/process1"/>
    <dgm:cxn modelId="{B31B8484-9D4A-4B0E-885F-DAF131911C83}" type="presParOf" srcId="{F817CA1D-2A90-4A6C-95BA-42504FCF0902}" destId="{0BD83031-2E0B-4F6A-9FFD-AAE9D681B53E}" srcOrd="1" destOrd="0" presId="urn:microsoft.com/office/officeart/2005/8/layout/process1"/>
    <dgm:cxn modelId="{F4DD8B4C-AE54-4254-87CF-3B68EB3CB998}" type="presParOf" srcId="{0BD83031-2E0B-4F6A-9FFD-AAE9D681B53E}" destId="{592F3EFC-4FCE-4B47-84DB-B84A1761A385}" srcOrd="0" destOrd="0" presId="urn:microsoft.com/office/officeart/2005/8/layout/process1"/>
    <dgm:cxn modelId="{D15D8DB1-70D5-4928-A39F-9E673A13F45B}" type="presParOf" srcId="{F817CA1D-2A90-4A6C-95BA-42504FCF0902}" destId="{04DBF8DF-0AA6-4B33-B261-4D1C014472F6}" srcOrd="2" destOrd="0" presId="urn:microsoft.com/office/officeart/2005/8/layout/process1"/>
    <dgm:cxn modelId="{37132F6E-083B-43F4-BC93-2656BC6A82A6}" type="presParOf" srcId="{F817CA1D-2A90-4A6C-95BA-42504FCF0902}" destId="{007492F4-55B1-4CF5-9B87-4D6E81314F46}" srcOrd="3" destOrd="0" presId="urn:microsoft.com/office/officeart/2005/8/layout/process1"/>
    <dgm:cxn modelId="{6F6EAF7E-8CF4-40BA-BCC7-1CE5B1F8D6D0}" type="presParOf" srcId="{007492F4-55B1-4CF5-9B87-4D6E81314F46}" destId="{0D4D8FCE-B278-4637-BF82-08CE8FE5B4E6}" srcOrd="0" destOrd="0" presId="urn:microsoft.com/office/officeart/2005/8/layout/process1"/>
    <dgm:cxn modelId="{DCB563E5-B648-4E68-B339-97F4EC0EBD9D}" type="presParOf" srcId="{F817CA1D-2A90-4A6C-95BA-42504FCF0902}" destId="{16E06B02-E879-4078-8244-034DDF5E667B}"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13000F-3F0D-482E-975B-D5D6D4F8618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51BA2A44-E7BF-4986-A845-535ABFD2D741}">
      <dgm:prSet phldrT="[Text]" custT="1"/>
      <dgm:spPr>
        <a:noFill/>
        <a:ln>
          <a:solidFill>
            <a:schemeClr val="tx1"/>
          </a:solidFill>
        </a:ln>
      </dgm:spPr>
      <dgm:t>
        <a:bodyPr/>
        <a:lstStyle/>
        <a:p>
          <a:r>
            <a:rPr lang="ar-AE" sz="2000" u="wavyHeavy" baseline="0" dirty="0" smtClean="0">
              <a:solidFill>
                <a:schemeClr val="tx1"/>
              </a:solidFill>
            </a:rPr>
            <a:t>نقص الماء </a:t>
          </a:r>
          <a:r>
            <a:rPr lang="en-GB" sz="2000" u="wavyHeavy" baseline="0" dirty="0" smtClean="0">
              <a:solidFill>
                <a:schemeClr val="tx1"/>
              </a:solidFill>
            </a:rPr>
            <a:t> dehydration</a:t>
          </a:r>
          <a:endParaRPr lang="en-GB" sz="2000" u="wavyHeavy" baseline="0" dirty="0">
            <a:solidFill>
              <a:schemeClr val="tx1"/>
            </a:solidFill>
          </a:endParaRPr>
        </a:p>
      </dgm:t>
    </dgm:pt>
    <dgm:pt modelId="{546CA81F-AB6C-4079-BC28-C2A33A86A36D}" type="parTrans" cxnId="{E43C73A5-2538-46CA-8BE2-1373CCD2D2D1}">
      <dgm:prSet/>
      <dgm:spPr/>
      <dgm:t>
        <a:bodyPr/>
        <a:lstStyle/>
        <a:p>
          <a:endParaRPr lang="en-GB"/>
        </a:p>
      </dgm:t>
    </dgm:pt>
    <dgm:pt modelId="{11BAD265-0679-4BC9-BBC5-8538FED7CFEE}" type="sibTrans" cxnId="{E43C73A5-2538-46CA-8BE2-1373CCD2D2D1}">
      <dgm:prSet/>
      <dgm:spPr/>
      <dgm:t>
        <a:bodyPr/>
        <a:lstStyle/>
        <a:p>
          <a:endParaRPr lang="en-GB"/>
        </a:p>
      </dgm:t>
    </dgm:pt>
    <dgm:pt modelId="{931F2C71-B6F6-4A25-B5B9-3C467A369A8C}">
      <dgm:prSet phldrT="[Text]" custT="1"/>
      <dgm:spPr>
        <a:noFill/>
        <a:ln>
          <a:solidFill>
            <a:schemeClr val="tx1"/>
          </a:solidFill>
        </a:ln>
      </dgm:spPr>
      <dgm:t>
        <a:bodyPr/>
        <a:lstStyle/>
        <a:p>
          <a:r>
            <a:rPr lang="ar-AE" sz="1600" baseline="0" dirty="0" smtClean="0">
              <a:solidFill>
                <a:schemeClr val="tx1"/>
              </a:solidFill>
            </a:rPr>
            <a:t>امتصاص الماء من البلازما مما يؤدي إلى زيادة كثافة الدم </a:t>
          </a:r>
          <a:endParaRPr lang="en-GB" sz="1600" baseline="0" dirty="0">
            <a:solidFill>
              <a:schemeClr val="tx1"/>
            </a:solidFill>
          </a:endParaRPr>
        </a:p>
      </dgm:t>
    </dgm:pt>
    <dgm:pt modelId="{D828B1FF-F54D-41E6-9F12-DF081BA7FEA2}" type="parTrans" cxnId="{62AC6014-D91E-4D7D-9F53-3FF6941BE92B}">
      <dgm:prSet/>
      <dgm:spPr>
        <a:ln>
          <a:solidFill>
            <a:schemeClr val="tx1"/>
          </a:solidFill>
        </a:ln>
      </dgm:spPr>
      <dgm:t>
        <a:bodyPr/>
        <a:lstStyle/>
        <a:p>
          <a:endParaRPr lang="en-GB"/>
        </a:p>
      </dgm:t>
    </dgm:pt>
    <dgm:pt modelId="{188ED7E6-A1F1-4D56-93BE-C2AFABCD70D4}" type="sibTrans" cxnId="{62AC6014-D91E-4D7D-9F53-3FF6941BE92B}">
      <dgm:prSet/>
      <dgm:spPr/>
      <dgm:t>
        <a:bodyPr/>
        <a:lstStyle/>
        <a:p>
          <a:endParaRPr lang="en-GB"/>
        </a:p>
      </dgm:t>
    </dgm:pt>
    <dgm:pt modelId="{6CAB7A5A-69AD-4F22-9099-EFBD53FB0A4C}">
      <dgm:prSet phldrT="[Text]" custT="1"/>
      <dgm:spPr>
        <a:noFill/>
        <a:ln>
          <a:solidFill>
            <a:schemeClr val="tx1"/>
          </a:solidFill>
        </a:ln>
      </dgm:spPr>
      <dgm:t>
        <a:bodyPr/>
        <a:lstStyle/>
        <a:p>
          <a:r>
            <a:rPr lang="ar-AE" sz="1600" baseline="0" dirty="0" smtClean="0">
              <a:solidFill>
                <a:schemeClr val="tx1"/>
              </a:solidFill>
            </a:rPr>
            <a:t>تراكم مخلفات عمليات الأيض في الخلايا </a:t>
          </a:r>
          <a:endParaRPr lang="en-GB" sz="1600" baseline="0" dirty="0">
            <a:solidFill>
              <a:schemeClr val="tx1"/>
            </a:solidFill>
          </a:endParaRPr>
        </a:p>
      </dgm:t>
    </dgm:pt>
    <dgm:pt modelId="{59E97FC3-5074-485E-B2A7-5730AD16E289}" type="parTrans" cxnId="{0BB3DB84-ED06-4A0A-87F7-36131CC94D06}">
      <dgm:prSet/>
      <dgm:spPr>
        <a:ln>
          <a:solidFill>
            <a:schemeClr val="tx1"/>
          </a:solidFill>
        </a:ln>
      </dgm:spPr>
      <dgm:t>
        <a:bodyPr/>
        <a:lstStyle/>
        <a:p>
          <a:endParaRPr lang="en-GB"/>
        </a:p>
      </dgm:t>
    </dgm:pt>
    <dgm:pt modelId="{9F553FA1-5799-47CE-A45A-AC2035F98DD9}" type="sibTrans" cxnId="{0BB3DB84-ED06-4A0A-87F7-36131CC94D06}">
      <dgm:prSet/>
      <dgm:spPr/>
      <dgm:t>
        <a:bodyPr/>
        <a:lstStyle/>
        <a:p>
          <a:endParaRPr lang="en-GB"/>
        </a:p>
      </dgm:t>
    </dgm:pt>
    <dgm:pt modelId="{8CE29A38-479B-4EA9-ABE9-25141B9F950E}">
      <dgm:prSet phldrT="[Text]" custT="1"/>
      <dgm:spPr>
        <a:noFill/>
        <a:ln>
          <a:solidFill>
            <a:schemeClr val="tx1"/>
          </a:solidFill>
        </a:ln>
      </dgm:spPr>
      <dgm:t>
        <a:bodyPr/>
        <a:lstStyle/>
        <a:p>
          <a:r>
            <a:rPr lang="ar-AE" sz="1600" baseline="0" dirty="0" smtClean="0">
              <a:solidFill>
                <a:schemeClr val="tx1"/>
              </a:solidFill>
            </a:rPr>
            <a:t>حرمان الخلايا من الأملاح المعدنية اللازمة لنشاطات الخلية </a:t>
          </a:r>
          <a:endParaRPr lang="en-GB" sz="1600" baseline="0" dirty="0">
            <a:solidFill>
              <a:schemeClr val="tx1"/>
            </a:solidFill>
          </a:endParaRPr>
        </a:p>
      </dgm:t>
    </dgm:pt>
    <dgm:pt modelId="{D8B4E6B3-F2F2-42C3-A1B4-68FF254ABFC5}" type="parTrans" cxnId="{16C033B0-BAC1-4FAC-A788-1B2DD2C61E64}">
      <dgm:prSet/>
      <dgm:spPr>
        <a:ln>
          <a:solidFill>
            <a:schemeClr val="tx1"/>
          </a:solidFill>
        </a:ln>
      </dgm:spPr>
      <dgm:t>
        <a:bodyPr/>
        <a:lstStyle/>
        <a:p>
          <a:endParaRPr lang="en-GB"/>
        </a:p>
      </dgm:t>
    </dgm:pt>
    <dgm:pt modelId="{5078617F-CCE4-401D-B998-CEC2E177FBA9}" type="sibTrans" cxnId="{16C033B0-BAC1-4FAC-A788-1B2DD2C61E64}">
      <dgm:prSet/>
      <dgm:spPr/>
      <dgm:t>
        <a:bodyPr/>
        <a:lstStyle/>
        <a:p>
          <a:endParaRPr lang="en-GB"/>
        </a:p>
      </dgm:t>
    </dgm:pt>
    <dgm:pt modelId="{35140405-9F3E-44F6-9DD0-BA7EC3170F4E}">
      <dgm:prSet phldrT="[Text]" custT="1"/>
      <dgm:spPr>
        <a:noFill/>
        <a:ln>
          <a:solidFill>
            <a:schemeClr val="tx1"/>
          </a:solidFill>
        </a:ln>
      </dgm:spPr>
      <dgm:t>
        <a:bodyPr/>
        <a:lstStyle/>
        <a:p>
          <a:r>
            <a:rPr lang="ar-AE" sz="1600" baseline="0" dirty="0" smtClean="0">
              <a:solidFill>
                <a:schemeClr val="tx1"/>
              </a:solidFill>
            </a:rPr>
            <a:t>ضعف انتقال الإشارات بين الخلايا </a:t>
          </a:r>
          <a:endParaRPr lang="en-GB" sz="1600" baseline="0" dirty="0">
            <a:solidFill>
              <a:schemeClr val="tx1"/>
            </a:solidFill>
          </a:endParaRPr>
        </a:p>
      </dgm:t>
    </dgm:pt>
    <dgm:pt modelId="{2D80149F-207F-419A-857D-5A18C706DBA3}" type="parTrans" cxnId="{F2FE2F44-D676-4022-B96E-19ABA5B086FE}">
      <dgm:prSet/>
      <dgm:spPr>
        <a:ln>
          <a:solidFill>
            <a:schemeClr val="tx1"/>
          </a:solidFill>
        </a:ln>
      </dgm:spPr>
      <dgm:t>
        <a:bodyPr/>
        <a:lstStyle/>
        <a:p>
          <a:endParaRPr lang="en-GB"/>
        </a:p>
      </dgm:t>
    </dgm:pt>
    <dgm:pt modelId="{AB5E8497-A1D7-432B-BB00-C0F82433CAAC}" type="sibTrans" cxnId="{F2FE2F44-D676-4022-B96E-19ABA5B086FE}">
      <dgm:prSet/>
      <dgm:spPr/>
      <dgm:t>
        <a:bodyPr/>
        <a:lstStyle/>
        <a:p>
          <a:endParaRPr lang="en-GB"/>
        </a:p>
      </dgm:t>
    </dgm:pt>
    <dgm:pt modelId="{5C421B70-72DC-4DC0-9995-255067802FD2}" type="pres">
      <dgm:prSet presAssocID="{CD13000F-3F0D-482E-975B-D5D6D4F86185}" presName="cycle" presStyleCnt="0">
        <dgm:presLayoutVars>
          <dgm:chMax val="1"/>
          <dgm:dir/>
          <dgm:animLvl val="ctr"/>
          <dgm:resizeHandles val="exact"/>
        </dgm:presLayoutVars>
      </dgm:prSet>
      <dgm:spPr/>
      <dgm:t>
        <a:bodyPr/>
        <a:lstStyle/>
        <a:p>
          <a:endParaRPr lang="en-GB"/>
        </a:p>
      </dgm:t>
    </dgm:pt>
    <dgm:pt modelId="{FCC54B19-5249-40D8-BA99-8B1F253741C2}" type="pres">
      <dgm:prSet presAssocID="{51BA2A44-E7BF-4986-A845-535ABFD2D741}" presName="centerShape" presStyleLbl="node0" presStyleIdx="0" presStyleCnt="1" custScaleX="130024" custScaleY="130024"/>
      <dgm:spPr/>
      <dgm:t>
        <a:bodyPr/>
        <a:lstStyle/>
        <a:p>
          <a:endParaRPr lang="en-GB"/>
        </a:p>
      </dgm:t>
    </dgm:pt>
    <dgm:pt modelId="{2D91F78A-B6C0-49BD-ABC6-67C16E6A7933}" type="pres">
      <dgm:prSet presAssocID="{D828B1FF-F54D-41E6-9F12-DF081BA7FEA2}" presName="Name9" presStyleLbl="parChTrans1D2" presStyleIdx="0" presStyleCnt="4"/>
      <dgm:spPr/>
      <dgm:t>
        <a:bodyPr/>
        <a:lstStyle/>
        <a:p>
          <a:endParaRPr lang="en-GB"/>
        </a:p>
      </dgm:t>
    </dgm:pt>
    <dgm:pt modelId="{725EF3A0-54BD-4E27-B48E-02975B567E9D}" type="pres">
      <dgm:prSet presAssocID="{D828B1FF-F54D-41E6-9F12-DF081BA7FEA2}" presName="connTx" presStyleLbl="parChTrans1D2" presStyleIdx="0" presStyleCnt="4"/>
      <dgm:spPr/>
      <dgm:t>
        <a:bodyPr/>
        <a:lstStyle/>
        <a:p>
          <a:endParaRPr lang="en-GB"/>
        </a:p>
      </dgm:t>
    </dgm:pt>
    <dgm:pt modelId="{6D3FF407-4F33-4602-B689-E5A6EEBE246C}" type="pres">
      <dgm:prSet presAssocID="{931F2C71-B6F6-4A25-B5B9-3C467A369A8C}" presName="node" presStyleLbl="node1" presStyleIdx="0" presStyleCnt="4" custScaleX="129527" custScaleY="76385" custRadScaleRad="174313" custRadScaleInc="-4704">
        <dgm:presLayoutVars>
          <dgm:bulletEnabled val="1"/>
        </dgm:presLayoutVars>
      </dgm:prSet>
      <dgm:spPr/>
      <dgm:t>
        <a:bodyPr/>
        <a:lstStyle/>
        <a:p>
          <a:endParaRPr lang="en-GB"/>
        </a:p>
      </dgm:t>
    </dgm:pt>
    <dgm:pt modelId="{D2BEADE7-6758-4584-85DC-001C974BA8A2}" type="pres">
      <dgm:prSet presAssocID="{59E97FC3-5074-485E-B2A7-5730AD16E289}" presName="Name9" presStyleLbl="parChTrans1D2" presStyleIdx="1" presStyleCnt="4"/>
      <dgm:spPr/>
      <dgm:t>
        <a:bodyPr/>
        <a:lstStyle/>
        <a:p>
          <a:endParaRPr lang="en-GB"/>
        </a:p>
      </dgm:t>
    </dgm:pt>
    <dgm:pt modelId="{6C1520F5-CA04-4263-B172-4367AD47D7A2}" type="pres">
      <dgm:prSet presAssocID="{59E97FC3-5074-485E-B2A7-5730AD16E289}" presName="connTx" presStyleLbl="parChTrans1D2" presStyleIdx="1" presStyleCnt="4"/>
      <dgm:spPr/>
      <dgm:t>
        <a:bodyPr/>
        <a:lstStyle/>
        <a:p>
          <a:endParaRPr lang="en-GB"/>
        </a:p>
      </dgm:t>
    </dgm:pt>
    <dgm:pt modelId="{3880CD9C-4BCD-44C4-ACC1-231352C3A1AA}" type="pres">
      <dgm:prSet presAssocID="{6CAB7A5A-69AD-4F22-9099-EFBD53FB0A4C}" presName="node" presStyleLbl="node1" presStyleIdx="1" presStyleCnt="4" custScaleX="130024" custScaleY="130024" custRadScaleRad="153401" custRadScaleInc="3636">
        <dgm:presLayoutVars>
          <dgm:bulletEnabled val="1"/>
        </dgm:presLayoutVars>
      </dgm:prSet>
      <dgm:spPr/>
      <dgm:t>
        <a:bodyPr/>
        <a:lstStyle/>
        <a:p>
          <a:endParaRPr lang="en-GB"/>
        </a:p>
      </dgm:t>
    </dgm:pt>
    <dgm:pt modelId="{DB1AA209-7F01-4C24-82A2-7023F6821785}" type="pres">
      <dgm:prSet presAssocID="{D8B4E6B3-F2F2-42C3-A1B4-68FF254ABFC5}" presName="Name9" presStyleLbl="parChTrans1D2" presStyleIdx="2" presStyleCnt="4"/>
      <dgm:spPr/>
      <dgm:t>
        <a:bodyPr/>
        <a:lstStyle/>
        <a:p>
          <a:endParaRPr lang="en-GB"/>
        </a:p>
      </dgm:t>
    </dgm:pt>
    <dgm:pt modelId="{80FBA227-B975-4542-9013-E6123C0D5189}" type="pres">
      <dgm:prSet presAssocID="{D8B4E6B3-F2F2-42C3-A1B4-68FF254ABFC5}" presName="connTx" presStyleLbl="parChTrans1D2" presStyleIdx="2" presStyleCnt="4"/>
      <dgm:spPr/>
      <dgm:t>
        <a:bodyPr/>
        <a:lstStyle/>
        <a:p>
          <a:endParaRPr lang="en-GB"/>
        </a:p>
      </dgm:t>
    </dgm:pt>
    <dgm:pt modelId="{F766E4C9-6F12-42AA-B7E4-2F363FF3DB85}" type="pres">
      <dgm:prSet presAssocID="{8CE29A38-479B-4EA9-ABE9-25141B9F950E}" presName="node" presStyleLbl="node1" presStyleIdx="2" presStyleCnt="4" custScaleX="142257" custScaleY="86569" custRadScaleRad="126597" custRadScaleInc="-2978">
        <dgm:presLayoutVars>
          <dgm:bulletEnabled val="1"/>
        </dgm:presLayoutVars>
      </dgm:prSet>
      <dgm:spPr/>
      <dgm:t>
        <a:bodyPr/>
        <a:lstStyle/>
        <a:p>
          <a:endParaRPr lang="en-GB"/>
        </a:p>
      </dgm:t>
    </dgm:pt>
    <dgm:pt modelId="{C0A663D6-5FF9-4394-B438-7047ADBCDF86}" type="pres">
      <dgm:prSet presAssocID="{2D80149F-207F-419A-857D-5A18C706DBA3}" presName="Name9" presStyleLbl="parChTrans1D2" presStyleIdx="3" presStyleCnt="4"/>
      <dgm:spPr/>
      <dgm:t>
        <a:bodyPr/>
        <a:lstStyle/>
        <a:p>
          <a:endParaRPr lang="en-GB"/>
        </a:p>
      </dgm:t>
    </dgm:pt>
    <dgm:pt modelId="{B99E2DBC-DD19-4C14-93A5-67C3D85E9181}" type="pres">
      <dgm:prSet presAssocID="{2D80149F-207F-419A-857D-5A18C706DBA3}" presName="connTx" presStyleLbl="parChTrans1D2" presStyleIdx="3" presStyleCnt="4"/>
      <dgm:spPr/>
      <dgm:t>
        <a:bodyPr/>
        <a:lstStyle/>
        <a:p>
          <a:endParaRPr lang="en-GB"/>
        </a:p>
      </dgm:t>
    </dgm:pt>
    <dgm:pt modelId="{1F599EDF-0538-4BB0-8C8E-03EC1AF5342E}" type="pres">
      <dgm:prSet presAssocID="{35140405-9F3E-44F6-9DD0-BA7EC3170F4E}" presName="node" presStyleLbl="node1" presStyleIdx="3" presStyleCnt="4" custScaleX="130024" custScaleY="130024" custRadScaleRad="167359" custRadScaleInc="3819">
        <dgm:presLayoutVars>
          <dgm:bulletEnabled val="1"/>
        </dgm:presLayoutVars>
      </dgm:prSet>
      <dgm:spPr/>
      <dgm:t>
        <a:bodyPr/>
        <a:lstStyle/>
        <a:p>
          <a:endParaRPr lang="en-GB"/>
        </a:p>
      </dgm:t>
    </dgm:pt>
  </dgm:ptLst>
  <dgm:cxnLst>
    <dgm:cxn modelId="{7C641622-92C8-478E-AAAB-C6B186699E49}" type="presOf" srcId="{8CE29A38-479B-4EA9-ABE9-25141B9F950E}" destId="{F766E4C9-6F12-42AA-B7E4-2F363FF3DB85}" srcOrd="0" destOrd="0" presId="urn:microsoft.com/office/officeart/2005/8/layout/radial1"/>
    <dgm:cxn modelId="{7569728E-BC21-462A-B179-73D4C52769D1}" type="presOf" srcId="{51BA2A44-E7BF-4986-A845-535ABFD2D741}" destId="{FCC54B19-5249-40D8-BA99-8B1F253741C2}" srcOrd="0" destOrd="0" presId="urn:microsoft.com/office/officeart/2005/8/layout/radial1"/>
    <dgm:cxn modelId="{F2FE2F44-D676-4022-B96E-19ABA5B086FE}" srcId="{51BA2A44-E7BF-4986-A845-535ABFD2D741}" destId="{35140405-9F3E-44F6-9DD0-BA7EC3170F4E}" srcOrd="3" destOrd="0" parTransId="{2D80149F-207F-419A-857D-5A18C706DBA3}" sibTransId="{AB5E8497-A1D7-432B-BB00-C0F82433CAAC}"/>
    <dgm:cxn modelId="{4A54F339-9EEF-47D1-B842-68E39C571570}" type="presOf" srcId="{2D80149F-207F-419A-857D-5A18C706DBA3}" destId="{C0A663D6-5FF9-4394-B438-7047ADBCDF86}" srcOrd="0" destOrd="0" presId="urn:microsoft.com/office/officeart/2005/8/layout/radial1"/>
    <dgm:cxn modelId="{A4B42443-81D3-4FFD-92E1-DA687C51EFB9}" type="presOf" srcId="{D8B4E6B3-F2F2-42C3-A1B4-68FF254ABFC5}" destId="{80FBA227-B975-4542-9013-E6123C0D5189}" srcOrd="1" destOrd="0" presId="urn:microsoft.com/office/officeart/2005/8/layout/radial1"/>
    <dgm:cxn modelId="{F8421940-D3C2-466F-9C3B-1164CAD3C3A4}" type="presOf" srcId="{D828B1FF-F54D-41E6-9F12-DF081BA7FEA2}" destId="{2D91F78A-B6C0-49BD-ABC6-67C16E6A7933}" srcOrd="0" destOrd="0" presId="urn:microsoft.com/office/officeart/2005/8/layout/radial1"/>
    <dgm:cxn modelId="{3A5DD566-B255-4A8D-9B7A-AF92980BCAF8}" type="presOf" srcId="{59E97FC3-5074-485E-B2A7-5730AD16E289}" destId="{6C1520F5-CA04-4263-B172-4367AD47D7A2}" srcOrd="1" destOrd="0" presId="urn:microsoft.com/office/officeart/2005/8/layout/radial1"/>
    <dgm:cxn modelId="{F6F59F75-0CB0-4438-B837-CADE87AB129E}" type="presOf" srcId="{D8B4E6B3-F2F2-42C3-A1B4-68FF254ABFC5}" destId="{DB1AA209-7F01-4C24-82A2-7023F6821785}" srcOrd="0" destOrd="0" presId="urn:microsoft.com/office/officeart/2005/8/layout/radial1"/>
    <dgm:cxn modelId="{753C2564-14F6-40EA-A099-A0FF1536277D}" type="presOf" srcId="{931F2C71-B6F6-4A25-B5B9-3C467A369A8C}" destId="{6D3FF407-4F33-4602-B689-E5A6EEBE246C}" srcOrd="0" destOrd="0" presId="urn:microsoft.com/office/officeart/2005/8/layout/radial1"/>
    <dgm:cxn modelId="{D39E2B80-1D95-4015-8BDB-5E4243430D3D}" type="presOf" srcId="{2D80149F-207F-419A-857D-5A18C706DBA3}" destId="{B99E2DBC-DD19-4C14-93A5-67C3D85E9181}" srcOrd="1" destOrd="0" presId="urn:microsoft.com/office/officeart/2005/8/layout/radial1"/>
    <dgm:cxn modelId="{0BB3DB84-ED06-4A0A-87F7-36131CC94D06}" srcId="{51BA2A44-E7BF-4986-A845-535ABFD2D741}" destId="{6CAB7A5A-69AD-4F22-9099-EFBD53FB0A4C}" srcOrd="1" destOrd="0" parTransId="{59E97FC3-5074-485E-B2A7-5730AD16E289}" sibTransId="{9F553FA1-5799-47CE-A45A-AC2035F98DD9}"/>
    <dgm:cxn modelId="{16C033B0-BAC1-4FAC-A788-1B2DD2C61E64}" srcId="{51BA2A44-E7BF-4986-A845-535ABFD2D741}" destId="{8CE29A38-479B-4EA9-ABE9-25141B9F950E}" srcOrd="2" destOrd="0" parTransId="{D8B4E6B3-F2F2-42C3-A1B4-68FF254ABFC5}" sibTransId="{5078617F-CCE4-401D-B998-CEC2E177FBA9}"/>
    <dgm:cxn modelId="{E43C73A5-2538-46CA-8BE2-1373CCD2D2D1}" srcId="{CD13000F-3F0D-482E-975B-D5D6D4F86185}" destId="{51BA2A44-E7BF-4986-A845-535ABFD2D741}" srcOrd="0" destOrd="0" parTransId="{546CA81F-AB6C-4079-BC28-C2A33A86A36D}" sibTransId="{11BAD265-0679-4BC9-BBC5-8538FED7CFEE}"/>
    <dgm:cxn modelId="{DEBC52E5-FB4B-41AB-A104-20D9A7838A3E}" type="presOf" srcId="{6CAB7A5A-69AD-4F22-9099-EFBD53FB0A4C}" destId="{3880CD9C-4BCD-44C4-ACC1-231352C3A1AA}" srcOrd="0" destOrd="0" presId="urn:microsoft.com/office/officeart/2005/8/layout/radial1"/>
    <dgm:cxn modelId="{62AC6014-D91E-4D7D-9F53-3FF6941BE92B}" srcId="{51BA2A44-E7BF-4986-A845-535ABFD2D741}" destId="{931F2C71-B6F6-4A25-B5B9-3C467A369A8C}" srcOrd="0" destOrd="0" parTransId="{D828B1FF-F54D-41E6-9F12-DF081BA7FEA2}" sibTransId="{188ED7E6-A1F1-4D56-93BE-C2AFABCD70D4}"/>
    <dgm:cxn modelId="{8C1B5288-861E-4100-A8B5-EF6CFA3F9290}" type="presOf" srcId="{D828B1FF-F54D-41E6-9F12-DF081BA7FEA2}" destId="{725EF3A0-54BD-4E27-B48E-02975B567E9D}" srcOrd="1" destOrd="0" presId="urn:microsoft.com/office/officeart/2005/8/layout/radial1"/>
    <dgm:cxn modelId="{AFC44E79-8B50-4C1C-B8BF-EB6C4ED1DBF7}" type="presOf" srcId="{59E97FC3-5074-485E-B2A7-5730AD16E289}" destId="{D2BEADE7-6758-4584-85DC-001C974BA8A2}" srcOrd="0" destOrd="0" presId="urn:microsoft.com/office/officeart/2005/8/layout/radial1"/>
    <dgm:cxn modelId="{6DC70B88-E12E-49DA-A060-189D22202DDA}" type="presOf" srcId="{CD13000F-3F0D-482E-975B-D5D6D4F86185}" destId="{5C421B70-72DC-4DC0-9995-255067802FD2}" srcOrd="0" destOrd="0" presId="urn:microsoft.com/office/officeart/2005/8/layout/radial1"/>
    <dgm:cxn modelId="{32C7FC94-6EF0-41BA-91E0-65343AED06AD}" type="presOf" srcId="{35140405-9F3E-44F6-9DD0-BA7EC3170F4E}" destId="{1F599EDF-0538-4BB0-8C8E-03EC1AF5342E}" srcOrd="0" destOrd="0" presId="urn:microsoft.com/office/officeart/2005/8/layout/radial1"/>
    <dgm:cxn modelId="{7E2F11C6-7002-4C6C-B673-658363436406}" type="presParOf" srcId="{5C421B70-72DC-4DC0-9995-255067802FD2}" destId="{FCC54B19-5249-40D8-BA99-8B1F253741C2}" srcOrd="0" destOrd="0" presId="urn:microsoft.com/office/officeart/2005/8/layout/radial1"/>
    <dgm:cxn modelId="{28089F78-2FFD-4183-B17F-4C41E9E7B99A}" type="presParOf" srcId="{5C421B70-72DC-4DC0-9995-255067802FD2}" destId="{2D91F78A-B6C0-49BD-ABC6-67C16E6A7933}" srcOrd="1" destOrd="0" presId="urn:microsoft.com/office/officeart/2005/8/layout/radial1"/>
    <dgm:cxn modelId="{CB025FE0-F4DB-49BC-A375-CE15F3750A5C}" type="presParOf" srcId="{2D91F78A-B6C0-49BD-ABC6-67C16E6A7933}" destId="{725EF3A0-54BD-4E27-B48E-02975B567E9D}" srcOrd="0" destOrd="0" presId="urn:microsoft.com/office/officeart/2005/8/layout/radial1"/>
    <dgm:cxn modelId="{02EF863B-B26E-4827-BFF2-0CB8E0D983E6}" type="presParOf" srcId="{5C421B70-72DC-4DC0-9995-255067802FD2}" destId="{6D3FF407-4F33-4602-B689-E5A6EEBE246C}" srcOrd="2" destOrd="0" presId="urn:microsoft.com/office/officeart/2005/8/layout/radial1"/>
    <dgm:cxn modelId="{026C30AA-A8B5-478F-B6C1-1273D778FF2B}" type="presParOf" srcId="{5C421B70-72DC-4DC0-9995-255067802FD2}" destId="{D2BEADE7-6758-4584-85DC-001C974BA8A2}" srcOrd="3" destOrd="0" presId="urn:microsoft.com/office/officeart/2005/8/layout/radial1"/>
    <dgm:cxn modelId="{BF016A88-0D42-4CA9-A77F-8A13A6451C84}" type="presParOf" srcId="{D2BEADE7-6758-4584-85DC-001C974BA8A2}" destId="{6C1520F5-CA04-4263-B172-4367AD47D7A2}" srcOrd="0" destOrd="0" presId="urn:microsoft.com/office/officeart/2005/8/layout/radial1"/>
    <dgm:cxn modelId="{D75BF5D3-CEFE-4A87-BA24-D9A8329A6F20}" type="presParOf" srcId="{5C421B70-72DC-4DC0-9995-255067802FD2}" destId="{3880CD9C-4BCD-44C4-ACC1-231352C3A1AA}" srcOrd="4" destOrd="0" presId="urn:microsoft.com/office/officeart/2005/8/layout/radial1"/>
    <dgm:cxn modelId="{194C9DC3-ADA7-4F8B-B2AE-181BC5CDA865}" type="presParOf" srcId="{5C421B70-72DC-4DC0-9995-255067802FD2}" destId="{DB1AA209-7F01-4C24-82A2-7023F6821785}" srcOrd="5" destOrd="0" presId="urn:microsoft.com/office/officeart/2005/8/layout/radial1"/>
    <dgm:cxn modelId="{8722E04F-9CDC-4852-AF01-F01146D1186B}" type="presParOf" srcId="{DB1AA209-7F01-4C24-82A2-7023F6821785}" destId="{80FBA227-B975-4542-9013-E6123C0D5189}" srcOrd="0" destOrd="0" presId="urn:microsoft.com/office/officeart/2005/8/layout/radial1"/>
    <dgm:cxn modelId="{2FE1399B-181A-436B-9A32-FF3043BCE59A}" type="presParOf" srcId="{5C421B70-72DC-4DC0-9995-255067802FD2}" destId="{F766E4C9-6F12-42AA-B7E4-2F363FF3DB85}" srcOrd="6" destOrd="0" presId="urn:microsoft.com/office/officeart/2005/8/layout/radial1"/>
    <dgm:cxn modelId="{F4DC1D1D-2589-4626-B2E6-BC221FF0EBE7}" type="presParOf" srcId="{5C421B70-72DC-4DC0-9995-255067802FD2}" destId="{C0A663D6-5FF9-4394-B438-7047ADBCDF86}" srcOrd="7" destOrd="0" presId="urn:microsoft.com/office/officeart/2005/8/layout/radial1"/>
    <dgm:cxn modelId="{D6D6A420-3BB2-42C3-8CC7-10EADDA623B0}" type="presParOf" srcId="{C0A663D6-5FF9-4394-B438-7047ADBCDF86}" destId="{B99E2DBC-DD19-4C14-93A5-67C3D85E9181}" srcOrd="0" destOrd="0" presId="urn:microsoft.com/office/officeart/2005/8/layout/radial1"/>
    <dgm:cxn modelId="{6A3ABBD9-B721-40B4-8CB6-448321CC5E20}" type="presParOf" srcId="{5C421B70-72DC-4DC0-9995-255067802FD2}" destId="{1F599EDF-0538-4BB0-8C8E-03EC1AF5342E}"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EBA6F-B73B-4D23-B10E-4BF92FCED99C}">
      <dsp:nvSpPr>
        <dsp:cNvPr id="0" name=""/>
        <dsp:cNvSpPr/>
      </dsp:nvSpPr>
      <dsp:spPr>
        <a:xfrm>
          <a:off x="0" y="359991"/>
          <a:ext cx="2025694" cy="1905907"/>
        </a:xfrm>
        <a:prstGeom prst="roundRect">
          <a:avLst>
            <a:gd name="adj" fmla="val 10000"/>
          </a:avLst>
        </a:prstGeom>
        <a:no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baseline="0" dirty="0" smtClean="0">
              <a:solidFill>
                <a:schemeClr val="tx1"/>
              </a:solidFill>
            </a:rPr>
            <a:t>نقص لتر واحد من الماء في الجسم </a:t>
          </a:r>
          <a:endParaRPr lang="en-GB" sz="2400" kern="1200" baseline="0" dirty="0">
            <a:solidFill>
              <a:schemeClr val="tx1"/>
            </a:solidFill>
          </a:endParaRPr>
        </a:p>
      </dsp:txBody>
      <dsp:txXfrm>
        <a:off x="55822" y="415813"/>
        <a:ext cx="1914050" cy="1794263"/>
      </dsp:txXfrm>
    </dsp:sp>
    <dsp:sp modelId="{0BD83031-2E0B-4F6A-9FFD-AAE9D681B53E}">
      <dsp:nvSpPr>
        <dsp:cNvPr id="0" name=""/>
        <dsp:cNvSpPr/>
      </dsp:nvSpPr>
      <dsp:spPr>
        <a:xfrm rot="1544621">
          <a:off x="1226400" y="2688598"/>
          <a:ext cx="1661714" cy="787775"/>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a:off x="1238128" y="2794828"/>
        <a:ext cx="1425382" cy="472665"/>
      </dsp:txXfrm>
    </dsp:sp>
    <dsp:sp modelId="{04DBF8DF-0AA6-4B33-B261-4D1C014472F6}">
      <dsp:nvSpPr>
        <dsp:cNvPr id="0" name=""/>
        <dsp:cNvSpPr/>
      </dsp:nvSpPr>
      <dsp:spPr>
        <a:xfrm>
          <a:off x="3276604" y="1569389"/>
          <a:ext cx="1762107" cy="2520010"/>
        </a:xfrm>
        <a:prstGeom prst="roundRect">
          <a:avLst>
            <a:gd name="adj" fmla="val 10000"/>
          </a:avLst>
        </a:prstGeom>
        <a:solidFill>
          <a:schemeClr val="accent3"/>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AE" sz="2500" b="1" kern="1200" dirty="0" smtClean="0"/>
            <a:t>الهيبوثلاموس </a:t>
          </a:r>
          <a:endParaRPr lang="en-GB" sz="2500" b="1" kern="1200" dirty="0"/>
        </a:p>
      </dsp:txBody>
      <dsp:txXfrm>
        <a:off x="3328214" y="1620999"/>
        <a:ext cx="1658887" cy="2416790"/>
      </dsp:txXfrm>
    </dsp:sp>
    <dsp:sp modelId="{007492F4-55B1-4CF5-9B87-4D6E81314F46}">
      <dsp:nvSpPr>
        <dsp:cNvPr id="0" name=""/>
        <dsp:cNvSpPr/>
      </dsp:nvSpPr>
      <dsp:spPr>
        <a:xfrm rot="20975559">
          <a:off x="5354484" y="2152056"/>
          <a:ext cx="692921" cy="787775"/>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a:off x="5356194" y="2328387"/>
        <a:ext cx="485045" cy="472665"/>
      </dsp:txXfrm>
    </dsp:sp>
    <dsp:sp modelId="{16E06B02-E879-4078-8244-034DDF5E667B}">
      <dsp:nvSpPr>
        <dsp:cNvPr id="0" name=""/>
        <dsp:cNvSpPr/>
      </dsp:nvSpPr>
      <dsp:spPr>
        <a:xfrm>
          <a:off x="6324602" y="1346203"/>
          <a:ext cx="1440008" cy="1905907"/>
        </a:xfrm>
        <a:prstGeom prst="roundRect">
          <a:avLst>
            <a:gd name="adj" fmla="val 10000"/>
          </a:avLst>
        </a:prstGeom>
        <a:noFill/>
        <a:ln w="381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AE" sz="2400" kern="1200" baseline="0" dirty="0" smtClean="0">
              <a:solidFill>
                <a:schemeClr val="tx1"/>
              </a:solidFill>
            </a:rPr>
            <a:t>الشعور بالعطش </a:t>
          </a:r>
          <a:endParaRPr lang="en-GB" sz="2400" kern="1200" baseline="0" dirty="0">
            <a:solidFill>
              <a:schemeClr val="tx1"/>
            </a:solidFill>
          </a:endParaRPr>
        </a:p>
      </dsp:txBody>
      <dsp:txXfrm>
        <a:off x="6366778" y="1388379"/>
        <a:ext cx="1355656" cy="18215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54B19-5249-40D8-BA99-8B1F253741C2}">
      <dsp:nvSpPr>
        <dsp:cNvPr id="0" name=""/>
        <dsp:cNvSpPr/>
      </dsp:nvSpPr>
      <dsp:spPr>
        <a:xfrm>
          <a:off x="3173901" y="1651154"/>
          <a:ext cx="1881796" cy="1881796"/>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AE" sz="2000" u="wavyHeavy" kern="1200" baseline="0" dirty="0" smtClean="0">
              <a:solidFill>
                <a:schemeClr val="tx1"/>
              </a:solidFill>
            </a:rPr>
            <a:t>نقص الماء </a:t>
          </a:r>
          <a:r>
            <a:rPr lang="en-GB" sz="2000" u="wavyHeavy" kern="1200" baseline="0" dirty="0" smtClean="0">
              <a:solidFill>
                <a:schemeClr val="tx1"/>
              </a:solidFill>
            </a:rPr>
            <a:t> dehydration</a:t>
          </a:r>
          <a:endParaRPr lang="en-GB" sz="2000" u="wavyHeavy" kern="1200" baseline="0" dirty="0">
            <a:solidFill>
              <a:schemeClr val="tx1"/>
            </a:solidFill>
          </a:endParaRPr>
        </a:p>
      </dsp:txBody>
      <dsp:txXfrm>
        <a:off x="3449484" y="1926737"/>
        <a:ext cx="1330630" cy="1330630"/>
      </dsp:txXfrm>
    </dsp:sp>
    <dsp:sp modelId="{2D91F78A-B6C0-49BD-ABC6-67C16E6A7933}">
      <dsp:nvSpPr>
        <dsp:cNvPr id="0" name=""/>
        <dsp:cNvSpPr/>
      </dsp:nvSpPr>
      <dsp:spPr>
        <a:xfrm rot="15995784">
          <a:off x="3768341" y="1363157"/>
          <a:ext cx="548625" cy="31655"/>
        </a:xfrm>
        <a:custGeom>
          <a:avLst/>
          <a:gdLst/>
          <a:ahLst/>
          <a:cxnLst/>
          <a:rect l="0" t="0" r="0" b="0"/>
          <a:pathLst>
            <a:path>
              <a:moveTo>
                <a:pt x="0" y="15827"/>
              </a:moveTo>
              <a:lnTo>
                <a:pt x="548625" y="1582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4028938" y="1365269"/>
        <a:ext cx="27431" cy="27431"/>
      </dsp:txXfrm>
    </dsp:sp>
    <dsp:sp modelId="{6D3FF407-4F33-4602-B689-E5A6EEBE246C}">
      <dsp:nvSpPr>
        <dsp:cNvPr id="0" name=""/>
        <dsp:cNvSpPr/>
      </dsp:nvSpPr>
      <dsp:spPr>
        <a:xfrm>
          <a:off x="3056212" y="0"/>
          <a:ext cx="1874603" cy="1105496"/>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AE" sz="1600" kern="1200" baseline="0" dirty="0" smtClean="0">
              <a:solidFill>
                <a:schemeClr val="tx1"/>
              </a:solidFill>
            </a:rPr>
            <a:t>امتصاص الماء من البلازما مما يؤدي إلى زيادة كثافة الدم </a:t>
          </a:r>
          <a:endParaRPr lang="en-GB" sz="1600" kern="1200" baseline="0" dirty="0">
            <a:solidFill>
              <a:schemeClr val="tx1"/>
            </a:solidFill>
          </a:endParaRPr>
        </a:p>
      </dsp:txBody>
      <dsp:txXfrm>
        <a:off x="3330741" y="161896"/>
        <a:ext cx="1325545" cy="781704"/>
      </dsp:txXfrm>
    </dsp:sp>
    <dsp:sp modelId="{D2BEADE7-6758-4584-85DC-001C974BA8A2}">
      <dsp:nvSpPr>
        <dsp:cNvPr id="0" name=""/>
        <dsp:cNvSpPr/>
      </dsp:nvSpPr>
      <dsp:spPr>
        <a:xfrm rot="98172">
          <a:off x="5055109" y="2617479"/>
          <a:ext cx="1007878" cy="31655"/>
        </a:xfrm>
        <a:custGeom>
          <a:avLst/>
          <a:gdLst/>
          <a:ahLst/>
          <a:cxnLst/>
          <a:rect l="0" t="0" r="0" b="0"/>
          <a:pathLst>
            <a:path>
              <a:moveTo>
                <a:pt x="0" y="15827"/>
              </a:moveTo>
              <a:lnTo>
                <a:pt x="1007878" y="1582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533851" y="2608110"/>
        <a:ext cx="50393" cy="50393"/>
      </dsp:txXfrm>
    </dsp:sp>
    <dsp:sp modelId="{3880CD9C-4BCD-44C4-ACC1-231352C3A1AA}">
      <dsp:nvSpPr>
        <dsp:cNvPr id="0" name=""/>
        <dsp:cNvSpPr/>
      </dsp:nvSpPr>
      <dsp:spPr>
        <a:xfrm>
          <a:off x="6062398" y="1733663"/>
          <a:ext cx="1881796" cy="1881796"/>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AE" sz="1600" kern="1200" baseline="0" dirty="0" smtClean="0">
              <a:solidFill>
                <a:schemeClr val="tx1"/>
              </a:solidFill>
            </a:rPr>
            <a:t>تراكم مخلفات عمليات الأيض في الخلايا </a:t>
          </a:r>
          <a:endParaRPr lang="en-GB" sz="1600" kern="1200" baseline="0" dirty="0">
            <a:solidFill>
              <a:schemeClr val="tx1"/>
            </a:solidFill>
          </a:endParaRPr>
        </a:p>
      </dsp:txBody>
      <dsp:txXfrm>
        <a:off x="6337981" y="2009246"/>
        <a:ext cx="1330630" cy="1330630"/>
      </dsp:txXfrm>
    </dsp:sp>
    <dsp:sp modelId="{DB1AA209-7F01-4C24-82A2-7023F6821785}">
      <dsp:nvSpPr>
        <dsp:cNvPr id="0" name=""/>
        <dsp:cNvSpPr/>
      </dsp:nvSpPr>
      <dsp:spPr>
        <a:xfrm rot="5306005">
          <a:off x="3910693" y="3752972"/>
          <a:ext cx="472578" cy="31655"/>
        </a:xfrm>
        <a:custGeom>
          <a:avLst/>
          <a:gdLst/>
          <a:ahLst/>
          <a:cxnLst/>
          <a:rect l="0" t="0" r="0" b="0"/>
          <a:pathLst>
            <a:path>
              <a:moveTo>
                <a:pt x="0" y="15827"/>
              </a:moveTo>
              <a:lnTo>
                <a:pt x="472578" y="1582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135168" y="3756985"/>
        <a:ext cx="23628" cy="23628"/>
      </dsp:txXfrm>
    </dsp:sp>
    <dsp:sp modelId="{F766E4C9-6F12-42AA-B7E4-2F363FF3DB85}">
      <dsp:nvSpPr>
        <dsp:cNvPr id="0" name=""/>
        <dsp:cNvSpPr/>
      </dsp:nvSpPr>
      <dsp:spPr>
        <a:xfrm>
          <a:off x="3141151" y="4004914"/>
          <a:ext cx="2058840" cy="1252885"/>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AE" sz="1600" kern="1200" baseline="0" dirty="0" smtClean="0">
              <a:solidFill>
                <a:schemeClr val="tx1"/>
              </a:solidFill>
            </a:rPr>
            <a:t>حرمان الخلايا من الأملاح المعدنية اللازمة لنشاطات الخلية </a:t>
          </a:r>
          <a:endParaRPr lang="en-GB" sz="1600" kern="1200" baseline="0" dirty="0">
            <a:solidFill>
              <a:schemeClr val="tx1"/>
            </a:solidFill>
          </a:endParaRPr>
        </a:p>
      </dsp:txBody>
      <dsp:txXfrm>
        <a:off x="3442661" y="4188395"/>
        <a:ext cx="1455820" cy="885923"/>
      </dsp:txXfrm>
    </dsp:sp>
    <dsp:sp modelId="{C0A663D6-5FF9-4394-B438-7047ADBCDF86}">
      <dsp:nvSpPr>
        <dsp:cNvPr id="0" name=""/>
        <dsp:cNvSpPr/>
      </dsp:nvSpPr>
      <dsp:spPr>
        <a:xfrm rot="10903113">
          <a:off x="1903799" y="2528951"/>
          <a:ext cx="1270811" cy="31655"/>
        </a:xfrm>
        <a:custGeom>
          <a:avLst/>
          <a:gdLst/>
          <a:ahLst/>
          <a:cxnLst/>
          <a:rect l="0" t="0" r="0" b="0"/>
          <a:pathLst>
            <a:path>
              <a:moveTo>
                <a:pt x="0" y="15827"/>
              </a:moveTo>
              <a:lnTo>
                <a:pt x="1270811" y="15827"/>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507434" y="2513009"/>
        <a:ext cx="63540" cy="63540"/>
      </dsp:txXfrm>
    </dsp:sp>
    <dsp:sp modelId="{1F599EDF-0538-4BB0-8C8E-03EC1AF5342E}">
      <dsp:nvSpPr>
        <dsp:cNvPr id="0" name=""/>
        <dsp:cNvSpPr/>
      </dsp:nvSpPr>
      <dsp:spPr>
        <a:xfrm>
          <a:off x="22711" y="1556607"/>
          <a:ext cx="1881796" cy="1881796"/>
        </a:xfrm>
        <a:prstGeom prst="ellipse">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AE" sz="1600" kern="1200" baseline="0" dirty="0" smtClean="0">
              <a:solidFill>
                <a:schemeClr val="tx1"/>
              </a:solidFill>
            </a:rPr>
            <a:t>ضعف انتقال الإشارات بين الخلايا </a:t>
          </a:r>
          <a:endParaRPr lang="en-GB" sz="1600" kern="1200" baseline="0" dirty="0">
            <a:solidFill>
              <a:schemeClr val="tx1"/>
            </a:solidFill>
          </a:endParaRPr>
        </a:p>
      </dsp:txBody>
      <dsp:txXfrm>
        <a:off x="298294" y="1832190"/>
        <a:ext cx="1330630" cy="13306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6EA34-54FB-4724-A470-2B1FF5B83EEB}" type="datetimeFigureOut">
              <a:rPr lang="en-GB" smtClean="0"/>
              <a:t>05/11/2016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0C8F8-46CD-44E1-B0CF-299BED8A3A0B}" type="slidenum">
              <a:rPr lang="en-GB" smtClean="0"/>
              <a:t>‹#›</a:t>
            </a:fld>
            <a:endParaRPr lang="en-GB"/>
          </a:p>
        </p:txBody>
      </p:sp>
    </p:spTree>
    <p:extLst>
      <p:ext uri="{BB962C8B-B14F-4D97-AF65-F5344CB8AC3E}">
        <p14:creationId xmlns:p14="http://schemas.microsoft.com/office/powerpoint/2010/main" val="2259765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1</a:t>
            </a:fld>
            <a:endParaRPr lang="en-GB"/>
          </a:p>
        </p:txBody>
      </p:sp>
    </p:spTree>
    <p:extLst>
      <p:ext uri="{BB962C8B-B14F-4D97-AF65-F5344CB8AC3E}">
        <p14:creationId xmlns:p14="http://schemas.microsoft.com/office/powerpoint/2010/main" val="2918228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10</a:t>
            </a:fld>
            <a:endParaRPr lang="en-GB"/>
          </a:p>
        </p:txBody>
      </p:sp>
    </p:spTree>
    <p:extLst>
      <p:ext uri="{BB962C8B-B14F-4D97-AF65-F5344CB8AC3E}">
        <p14:creationId xmlns:p14="http://schemas.microsoft.com/office/powerpoint/2010/main" val="1480628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11</a:t>
            </a:fld>
            <a:endParaRPr lang="en-GB"/>
          </a:p>
        </p:txBody>
      </p:sp>
    </p:spTree>
    <p:extLst>
      <p:ext uri="{BB962C8B-B14F-4D97-AF65-F5344CB8AC3E}">
        <p14:creationId xmlns:p14="http://schemas.microsoft.com/office/powerpoint/2010/main" val="3156173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12</a:t>
            </a:fld>
            <a:endParaRPr lang="en-GB"/>
          </a:p>
        </p:txBody>
      </p:sp>
    </p:spTree>
    <p:extLst>
      <p:ext uri="{BB962C8B-B14F-4D97-AF65-F5344CB8AC3E}">
        <p14:creationId xmlns:p14="http://schemas.microsoft.com/office/powerpoint/2010/main" val="2694970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10C8F8-46CD-44E1-B0CF-299BED8A3A0B}" type="slidenum">
              <a:rPr lang="en-GB" smtClean="0"/>
              <a:t>13</a:t>
            </a:fld>
            <a:endParaRPr lang="en-GB"/>
          </a:p>
        </p:txBody>
      </p:sp>
    </p:spTree>
    <p:extLst>
      <p:ext uri="{BB962C8B-B14F-4D97-AF65-F5344CB8AC3E}">
        <p14:creationId xmlns:p14="http://schemas.microsoft.com/office/powerpoint/2010/main" val="2799226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18</a:t>
            </a:fld>
            <a:endParaRPr lang="en-GB"/>
          </a:p>
        </p:txBody>
      </p:sp>
    </p:spTree>
    <p:extLst>
      <p:ext uri="{BB962C8B-B14F-4D97-AF65-F5344CB8AC3E}">
        <p14:creationId xmlns:p14="http://schemas.microsoft.com/office/powerpoint/2010/main" val="218376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2</a:t>
            </a:fld>
            <a:endParaRPr lang="en-GB"/>
          </a:p>
        </p:txBody>
      </p:sp>
    </p:spTree>
    <p:extLst>
      <p:ext uri="{BB962C8B-B14F-4D97-AF65-F5344CB8AC3E}">
        <p14:creationId xmlns:p14="http://schemas.microsoft.com/office/powerpoint/2010/main" val="308246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3</a:t>
            </a:fld>
            <a:endParaRPr lang="en-GB"/>
          </a:p>
        </p:txBody>
      </p:sp>
    </p:spTree>
    <p:extLst>
      <p:ext uri="{BB962C8B-B14F-4D97-AF65-F5344CB8AC3E}">
        <p14:creationId xmlns:p14="http://schemas.microsoft.com/office/powerpoint/2010/main" val="3428001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4</a:t>
            </a:fld>
            <a:endParaRPr lang="en-GB"/>
          </a:p>
        </p:txBody>
      </p:sp>
    </p:spTree>
    <p:extLst>
      <p:ext uri="{BB962C8B-B14F-4D97-AF65-F5344CB8AC3E}">
        <p14:creationId xmlns:p14="http://schemas.microsoft.com/office/powerpoint/2010/main" val="268532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5</a:t>
            </a:fld>
            <a:endParaRPr lang="en-GB"/>
          </a:p>
        </p:txBody>
      </p:sp>
    </p:spTree>
    <p:extLst>
      <p:ext uri="{BB962C8B-B14F-4D97-AF65-F5344CB8AC3E}">
        <p14:creationId xmlns:p14="http://schemas.microsoft.com/office/powerpoint/2010/main" val="46532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6</a:t>
            </a:fld>
            <a:endParaRPr lang="en-GB"/>
          </a:p>
        </p:txBody>
      </p:sp>
    </p:spTree>
    <p:extLst>
      <p:ext uri="{BB962C8B-B14F-4D97-AF65-F5344CB8AC3E}">
        <p14:creationId xmlns:p14="http://schemas.microsoft.com/office/powerpoint/2010/main" val="157609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7</a:t>
            </a:fld>
            <a:endParaRPr lang="en-GB"/>
          </a:p>
        </p:txBody>
      </p:sp>
    </p:spTree>
    <p:extLst>
      <p:ext uri="{BB962C8B-B14F-4D97-AF65-F5344CB8AC3E}">
        <p14:creationId xmlns:p14="http://schemas.microsoft.com/office/powerpoint/2010/main" val="2295686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8</a:t>
            </a:fld>
            <a:endParaRPr lang="en-GB"/>
          </a:p>
        </p:txBody>
      </p:sp>
    </p:spTree>
    <p:extLst>
      <p:ext uri="{BB962C8B-B14F-4D97-AF65-F5344CB8AC3E}">
        <p14:creationId xmlns:p14="http://schemas.microsoft.com/office/powerpoint/2010/main" val="4043936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A10C8F8-46CD-44E1-B0CF-299BED8A3A0B}" type="slidenum">
              <a:rPr lang="en-GB" smtClean="0"/>
              <a:t>9</a:t>
            </a:fld>
            <a:endParaRPr lang="en-GB"/>
          </a:p>
        </p:txBody>
      </p:sp>
    </p:spTree>
    <p:extLst>
      <p:ext uri="{BB962C8B-B14F-4D97-AF65-F5344CB8AC3E}">
        <p14:creationId xmlns:p14="http://schemas.microsoft.com/office/powerpoint/2010/main" val="1480628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53975" cmpd="thickThin">
            <a:solidFill>
              <a:schemeClr val="tx2"/>
            </a:solidFill>
          </a:ln>
        </p:spPr>
        <p:txBody>
          <a:bodyPr/>
          <a:lstStyle/>
          <a:p>
            <a:r>
              <a:rPr lang="ar-AE" dirty="0" smtClean="0">
                <a:solidFill>
                  <a:schemeClr val="tx2"/>
                </a:solidFill>
              </a:rPr>
              <a:t>التركيب الكيميائي </a:t>
            </a:r>
            <a:r>
              <a:rPr lang="ar-AE" dirty="0" smtClean="0">
                <a:solidFill>
                  <a:schemeClr val="tx2"/>
                </a:solidFill>
              </a:rPr>
              <a:t>ل</a:t>
            </a:r>
            <a:r>
              <a:rPr lang="ar-SA" dirty="0">
                <a:solidFill>
                  <a:schemeClr val="tx2"/>
                </a:solidFill>
              </a:rPr>
              <a:t>ل</a:t>
            </a:r>
            <a:r>
              <a:rPr lang="ar-AE" dirty="0" smtClean="0">
                <a:solidFill>
                  <a:schemeClr val="tx2"/>
                </a:solidFill>
              </a:rPr>
              <a:t>مادة </a:t>
            </a:r>
            <a:r>
              <a:rPr lang="ar-AE" dirty="0" smtClean="0">
                <a:solidFill>
                  <a:schemeClr val="tx2"/>
                </a:solidFill>
              </a:rPr>
              <a:t>الحية </a:t>
            </a:r>
            <a:endParaRPr lang="en-GB" dirty="0">
              <a:solidFill>
                <a:schemeClr val="tx2"/>
              </a:solidFill>
            </a:endParaRPr>
          </a:p>
        </p:txBody>
      </p:sp>
      <p:sp>
        <p:nvSpPr>
          <p:cNvPr id="3" name="Subtitle 2"/>
          <p:cNvSpPr>
            <a:spLocks noGrp="1"/>
          </p:cNvSpPr>
          <p:nvPr>
            <p:ph type="subTitle" idx="1"/>
          </p:nvPr>
        </p:nvSpPr>
        <p:spPr/>
        <p:txBody>
          <a:bodyPr/>
          <a:lstStyle/>
          <a:p>
            <a:r>
              <a:rPr lang="ar-AE" dirty="0" smtClean="0"/>
              <a:t>علم نفس حيوي 2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2563346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solidFill>
                  <a:schemeClr val="tx2"/>
                </a:solidFill>
              </a:rPr>
              <a:t>1-الماء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a:bodyPr>
          <a:lstStyle/>
          <a:p>
            <a:pPr marL="0" indent="0" algn="just" rtl="1">
              <a:buNone/>
            </a:pPr>
            <a:endParaRPr lang="ar-AE" b="1" dirty="0" smtClean="0"/>
          </a:p>
          <a:p>
            <a:pPr marL="0" indent="0" algn="just" rtl="1">
              <a:buNone/>
            </a:pPr>
            <a:r>
              <a:rPr lang="ar-AE" b="1" dirty="0" smtClean="0"/>
              <a:t>س</a:t>
            </a:r>
            <a:r>
              <a:rPr lang="ar-AE" b="1" dirty="0"/>
              <a:t>: أيهما يحتوي على نسبة أكبر من الماء جسم الرجل أم جسم المرأة ؟</a:t>
            </a:r>
            <a:endParaRPr lang="en-GB" dirty="0"/>
          </a:p>
          <a:p>
            <a:pPr algn="just" rtl="1"/>
            <a:r>
              <a:rPr lang="ar-AE" dirty="0"/>
              <a:t>جسم الرجل يحتوي على نسبة أكبر من الماء . حيث أن نسبة الماء في جسم الرجل تقارب 60% ،بينما نسبة الماء في جسم المرأة تكون في حدود 50%. </a:t>
            </a:r>
            <a:endParaRPr lang="en-GB" dirty="0"/>
          </a:p>
        </p:txBody>
      </p:sp>
    </p:spTree>
    <p:extLst>
      <p:ext uri="{BB962C8B-B14F-4D97-AF65-F5344CB8AC3E}">
        <p14:creationId xmlns:p14="http://schemas.microsoft.com/office/powerpoint/2010/main" val="296009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AE" dirty="0" smtClean="0">
                <a:solidFill>
                  <a:schemeClr val="tx2"/>
                </a:solidFill>
              </a:rPr>
              <a:t>1-الماء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fontScale="77500" lnSpcReduction="20000"/>
          </a:bodyPr>
          <a:lstStyle/>
          <a:p>
            <a:pPr marL="0" indent="0" algn="just" rtl="1">
              <a:buNone/>
            </a:pPr>
            <a:endParaRPr lang="ar-AE" b="1" dirty="0" smtClean="0"/>
          </a:p>
          <a:p>
            <a:pPr marL="0" indent="0" algn="just" rtl="1">
              <a:buNone/>
            </a:pPr>
            <a:r>
              <a:rPr lang="ar-AE" b="1" dirty="0" smtClean="0"/>
              <a:t>س</a:t>
            </a:r>
            <a:r>
              <a:rPr lang="ar-AE" b="1" dirty="0"/>
              <a:t>: هل نسبة الماء التي يحتاجها الإنسان يوميا ثابتة ؟ </a:t>
            </a:r>
            <a:endParaRPr lang="en-GB" dirty="0"/>
          </a:p>
          <a:p>
            <a:pPr marL="0" indent="0" algn="just" rtl="1">
              <a:buNone/>
            </a:pPr>
            <a:r>
              <a:rPr lang="ar-AE" dirty="0"/>
              <a:t>نسبة الماء التي يحتاجها الإنسان ليست ثابتة فهي تختلف تبعا لعدة عوامل ،مثل : </a:t>
            </a:r>
            <a:endParaRPr lang="en-GB" dirty="0"/>
          </a:p>
          <a:p>
            <a:pPr lvl="0" algn="just" rtl="1"/>
            <a:r>
              <a:rPr lang="ar-AE" b="1" dirty="0" smtClean="0"/>
              <a:t>الجنس </a:t>
            </a:r>
            <a:r>
              <a:rPr lang="ar-AE" b="1" dirty="0"/>
              <a:t>:</a:t>
            </a:r>
            <a:r>
              <a:rPr lang="ar-AE" dirty="0"/>
              <a:t> يحتاج الرجل لشرب كمية أكبر من الماء حيث يحتاج إلى 3 لتر من الماء يوميا . بينما تحتاج الأنثى إلى ما يقارب 2 لتر من الماء يوميا .</a:t>
            </a:r>
            <a:endParaRPr lang="en-GB" dirty="0"/>
          </a:p>
          <a:p>
            <a:pPr lvl="0" algn="just" rtl="1"/>
            <a:r>
              <a:rPr lang="ar-AE" b="1" dirty="0"/>
              <a:t>كمية النشاط الذي يبذله الإنسان :</a:t>
            </a:r>
            <a:r>
              <a:rPr lang="ar-AE" dirty="0"/>
              <a:t> فلعب الرياضة يجعل مخلفات عمليات الأيض تتراكم في الخلايا مما يجعل الجسم بحاجة للماء للتخلص من تلك </a:t>
            </a:r>
            <a:r>
              <a:rPr lang="ar-SA" smtClean="0"/>
              <a:t>المخلفات </a:t>
            </a:r>
            <a:r>
              <a:rPr lang="ar-AE" smtClean="0"/>
              <a:t>.</a:t>
            </a:r>
            <a:endParaRPr lang="en-GB" dirty="0"/>
          </a:p>
          <a:p>
            <a:pPr lvl="0" algn="just" rtl="1"/>
            <a:r>
              <a:rPr lang="ar-AE" b="1" dirty="0"/>
              <a:t>درجة حرارة الجو :</a:t>
            </a:r>
            <a:r>
              <a:rPr lang="ar-AE" dirty="0"/>
              <a:t> فكلما زادت حرارة الجو زاد التعرق من أجل الحفاظ على درجة حرارة الجسم ،وهذا يجعل كمية الماء المفقودة تزداد ويجعل الإنسان بحاجة إلى تعويضها عن طريق شرب الماء .</a:t>
            </a:r>
            <a:endParaRPr lang="en-GB" dirty="0"/>
          </a:p>
          <a:p>
            <a:pPr lvl="0" algn="just" rtl="1"/>
            <a:endParaRPr lang="en-GB" dirty="0"/>
          </a:p>
        </p:txBody>
      </p:sp>
    </p:spTree>
    <p:extLst>
      <p:ext uri="{BB962C8B-B14F-4D97-AF65-F5344CB8AC3E}">
        <p14:creationId xmlns:p14="http://schemas.microsoft.com/office/powerpoint/2010/main" val="425460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AE" dirty="0" smtClean="0">
                <a:solidFill>
                  <a:schemeClr val="tx2"/>
                </a:solidFill>
              </a:rPr>
              <a:t>1-الماء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a:bodyPr>
          <a:lstStyle/>
          <a:p>
            <a:pPr marL="0" indent="0" algn="just" rtl="1">
              <a:buNone/>
            </a:pPr>
            <a:endParaRPr lang="ar-AE" b="1" u="sng" dirty="0" smtClean="0"/>
          </a:p>
          <a:p>
            <a:pPr marL="0" indent="0" algn="just" rtl="1">
              <a:buNone/>
            </a:pPr>
            <a:r>
              <a:rPr lang="ar-AE" b="1" u="sng" dirty="0" smtClean="0"/>
              <a:t>الشعور بالعطش :</a:t>
            </a:r>
            <a:endParaRPr lang="en-GB" dirty="0" smtClean="0"/>
          </a:p>
        </p:txBody>
      </p:sp>
      <p:graphicFrame>
        <p:nvGraphicFramePr>
          <p:cNvPr id="5" name="Diagram 4"/>
          <p:cNvGraphicFramePr/>
          <p:nvPr>
            <p:extLst>
              <p:ext uri="{D42A27DB-BD31-4B8C-83A1-F6EECF244321}">
                <p14:modId xmlns:p14="http://schemas.microsoft.com/office/powerpoint/2010/main" val="2293882229"/>
              </p:ext>
            </p:extLst>
          </p:nvPr>
        </p:nvGraphicFramePr>
        <p:xfrm>
          <a:off x="609600" y="1397000"/>
          <a:ext cx="7772400"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rot="2181174">
            <a:off x="2421807" y="3975376"/>
            <a:ext cx="1295400" cy="369332"/>
          </a:xfrm>
          <a:prstGeom prst="rect">
            <a:avLst/>
          </a:prstGeom>
          <a:noFill/>
        </p:spPr>
        <p:txBody>
          <a:bodyPr wrap="square" rtlCol="0">
            <a:spAutoFit/>
          </a:bodyPr>
          <a:lstStyle/>
          <a:p>
            <a:r>
              <a:rPr lang="ar-AE" dirty="0" smtClean="0"/>
              <a:t>إشارات </a:t>
            </a:r>
            <a:endParaRPr lang="en-GB" dirty="0"/>
          </a:p>
        </p:txBody>
      </p:sp>
    </p:spTree>
    <p:extLst>
      <p:ext uri="{BB962C8B-B14F-4D97-AF65-F5344CB8AC3E}">
        <p14:creationId xmlns:p14="http://schemas.microsoft.com/office/powerpoint/2010/main" val="425460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378392928"/>
              </p:ext>
            </p:extLst>
          </p:nvPr>
        </p:nvGraphicFramePr>
        <p:xfrm>
          <a:off x="0" y="12954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5180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الأملاح المعدنية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45482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AE" dirty="0" smtClean="0"/>
              <a:t>الأملاح المعدنية في جسم الإنسان </a:t>
            </a:r>
            <a:endParaRPr lang="en-GB" dirty="0"/>
          </a:p>
        </p:txBody>
      </p:sp>
      <p:sp>
        <p:nvSpPr>
          <p:cNvPr id="5" name="Content Placeholder 4"/>
          <p:cNvSpPr>
            <a:spLocks noGrp="1"/>
          </p:cNvSpPr>
          <p:nvPr>
            <p:ph idx="1"/>
          </p:nvPr>
        </p:nvSpPr>
        <p:spPr/>
        <p:txBody>
          <a:bodyPr/>
          <a:lstStyle/>
          <a:p>
            <a:pPr marL="0" indent="0" algn="r" rtl="1">
              <a:buNone/>
            </a:pPr>
            <a:r>
              <a:rPr lang="ar-AE" b="1" u="sng" dirty="0" smtClean="0"/>
              <a:t>توجد </a:t>
            </a:r>
            <a:r>
              <a:rPr lang="ar-AE" b="1" u="sng" dirty="0"/>
              <a:t>الأملاح المعدنية بصورة متأينة </a:t>
            </a:r>
            <a:r>
              <a:rPr lang="ar-AE" b="1" u="sng" dirty="0" smtClean="0"/>
              <a:t>: </a:t>
            </a:r>
          </a:p>
          <a:p>
            <a:pPr marL="0" lvl="0" indent="0" algn="r" rtl="1">
              <a:buNone/>
            </a:pPr>
            <a:r>
              <a:rPr lang="ar-AE" dirty="0" smtClean="0"/>
              <a:t>أ-تحافظ </a:t>
            </a:r>
            <a:r>
              <a:rPr lang="ar-AE" dirty="0"/>
              <a:t>على التوازن الأيوني في جسم الإنسان . </a:t>
            </a:r>
            <a:endParaRPr lang="en-GB" dirty="0"/>
          </a:p>
          <a:p>
            <a:pPr marL="0" lvl="0" indent="0" algn="r" rtl="1">
              <a:buNone/>
            </a:pPr>
            <a:r>
              <a:rPr lang="ar-AE" dirty="0" smtClean="0"/>
              <a:t>ب-تساعد </a:t>
            </a:r>
            <a:r>
              <a:rPr lang="ar-AE" dirty="0"/>
              <a:t>في الحفاظ على مستوى الضغط الإسموزي </a:t>
            </a:r>
            <a:r>
              <a:rPr lang="en-GB" dirty="0"/>
              <a:t>osmotic pressure </a:t>
            </a:r>
            <a:r>
              <a:rPr lang="ar-AE" dirty="0"/>
              <a:t>في الخلية .</a:t>
            </a:r>
            <a:endParaRPr lang="en-GB" dirty="0"/>
          </a:p>
          <a:p>
            <a:pPr marL="0" indent="0" algn="r" rtl="1">
              <a:buNone/>
            </a:pPr>
            <a:r>
              <a:rPr lang="ar-AE" dirty="0"/>
              <a:t>جـ- للأملاح دور مهم في الحفاظ على رقم الأس الهيدروجيني في الجسم عند درجة 7.4.</a:t>
            </a:r>
            <a:endParaRPr lang="en-GB" dirty="0"/>
          </a:p>
          <a:p>
            <a:pPr marL="0" indent="0" algn="r" rtl="1">
              <a:buNone/>
            </a:pPr>
            <a:endParaRPr lang="en-GB" dirty="0"/>
          </a:p>
        </p:txBody>
      </p:sp>
    </p:spTree>
    <p:extLst>
      <p:ext uri="{BB962C8B-B14F-4D97-AF65-F5344CB8AC3E}">
        <p14:creationId xmlns:p14="http://schemas.microsoft.com/office/powerpoint/2010/main" val="3523948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تحافظ على التوازن الأيوني في جسم الإنسان </a:t>
            </a:r>
            <a:endParaRPr lang="en-GB" dirty="0"/>
          </a:p>
        </p:txBody>
      </p:sp>
      <p:sp>
        <p:nvSpPr>
          <p:cNvPr id="3" name="Content Placeholder 2"/>
          <p:cNvSpPr>
            <a:spLocks noGrp="1"/>
          </p:cNvSpPr>
          <p:nvPr>
            <p:ph idx="1"/>
          </p:nvPr>
        </p:nvSpPr>
        <p:spPr/>
        <p:txBody>
          <a:bodyPr/>
          <a:lstStyle/>
          <a:p>
            <a:pPr marL="0" indent="0" algn="r" rtl="1">
              <a:buNone/>
            </a:pPr>
            <a:r>
              <a:rPr lang="ar-AE" dirty="0"/>
              <a:t>زيادة الكالسيوم تؤدي إلى تقلص السيتوبلازما في الخلية وبالتالي تقلص الألياف العضلية </a:t>
            </a:r>
            <a:r>
              <a:rPr lang="ar-AE" dirty="0" smtClean="0"/>
              <a:t>،</a:t>
            </a:r>
          </a:p>
          <a:p>
            <a:pPr marL="0" indent="0" algn="r" rtl="1">
              <a:buNone/>
            </a:pPr>
            <a:endParaRPr lang="ar-AE" dirty="0" smtClean="0"/>
          </a:p>
          <a:p>
            <a:pPr marL="0" indent="0" algn="r" rtl="1">
              <a:buNone/>
            </a:pPr>
            <a:r>
              <a:rPr lang="ar-AE" dirty="0" smtClean="0"/>
              <a:t>وزيادة </a:t>
            </a:r>
            <a:r>
              <a:rPr lang="ar-AE" dirty="0"/>
              <a:t>البوتاسيوم تؤدي إلى ارتخاء ولزوجة السيتوبلازما وبالتالي ارتخاء الألياف العضلية </a:t>
            </a:r>
            <a:r>
              <a:rPr lang="ar-AE" dirty="0" smtClean="0"/>
              <a:t>.</a:t>
            </a:r>
            <a:endParaRPr lang="en-GB" dirty="0"/>
          </a:p>
        </p:txBody>
      </p:sp>
    </p:spTree>
    <p:extLst>
      <p:ext uri="{BB962C8B-B14F-4D97-AF65-F5344CB8AC3E}">
        <p14:creationId xmlns:p14="http://schemas.microsoft.com/office/powerpoint/2010/main" val="3908385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smtClean="0"/>
              <a:t>الحفاظ على الضغط الأسموزي </a:t>
            </a:r>
            <a:br>
              <a:rPr lang="ar-AE" dirty="0" smtClean="0"/>
            </a:br>
            <a:r>
              <a:rPr lang="ar-AE" dirty="0" smtClean="0"/>
              <a:t>مضخة </a:t>
            </a:r>
            <a:r>
              <a:rPr lang="ar-AE" dirty="0"/>
              <a:t>الصوديوم والبوتاسيوم </a:t>
            </a:r>
            <a:endParaRPr lang="en-GB" dirty="0"/>
          </a:p>
        </p:txBody>
      </p:sp>
      <p:sp>
        <p:nvSpPr>
          <p:cNvPr id="3" name="Content Placeholder 2"/>
          <p:cNvSpPr>
            <a:spLocks noGrp="1"/>
          </p:cNvSpPr>
          <p:nvPr>
            <p:ph idx="1"/>
          </p:nvPr>
        </p:nvSpPr>
        <p:spPr/>
        <p:txBody>
          <a:bodyPr>
            <a:normAutofit fontScale="70000" lnSpcReduction="20000"/>
          </a:bodyPr>
          <a:lstStyle/>
          <a:p>
            <a:pPr lvl="0" algn="just" rtl="1"/>
            <a:r>
              <a:rPr lang="ar-AE" dirty="0"/>
              <a:t>يتكون غشاء الخلية من طبقة مزدوجة من الدهون تحوي على مضخات من البروتين تسمى مضخات الصوديوم والبوتاسيوم  .</a:t>
            </a:r>
            <a:endParaRPr lang="en-GB" dirty="0"/>
          </a:p>
          <a:p>
            <a:pPr lvl="0" algn="just" rtl="1"/>
            <a:r>
              <a:rPr lang="ar-AE" dirty="0"/>
              <a:t>مصدر طاقة المضخات هو </a:t>
            </a:r>
            <a:r>
              <a:rPr lang="en-GB" dirty="0"/>
              <a:t>(ATP)</a:t>
            </a:r>
            <a:r>
              <a:rPr lang="ar-AE" dirty="0"/>
              <a:t> وهو بروتين تنتجه الميتوكندريا في الخلية ،ويزيد إنتاجها له بزيادة أملاح المغنيسيوم التي يحصل عليها جسم الإنسان من الطعام .</a:t>
            </a:r>
            <a:endParaRPr lang="en-GB" dirty="0"/>
          </a:p>
          <a:p>
            <a:pPr lvl="0" algn="just" rtl="1"/>
            <a:r>
              <a:rPr lang="ar-AE" dirty="0"/>
              <a:t>في الوضع الطبيعي يكون تركيز الصوديوم منخفضا داخل الخلية بينما تركيز البوتاسيوم مرتفعا داخل الخلية .</a:t>
            </a:r>
            <a:endParaRPr lang="en-GB" dirty="0"/>
          </a:p>
          <a:p>
            <a:pPr lvl="0" algn="just" rtl="1"/>
            <a:r>
              <a:rPr lang="ar-AE" dirty="0"/>
              <a:t>وفي المقابل يكون تركيز الصوديوم في الخارج مرتفعا بينما تركيز البوتاسيوم منخفضا .</a:t>
            </a:r>
            <a:endParaRPr lang="en-GB" dirty="0"/>
          </a:p>
          <a:p>
            <a:pPr lvl="0" algn="just" rtl="1"/>
            <a:r>
              <a:rPr lang="ar-AE" dirty="0"/>
              <a:t>يقوم </a:t>
            </a:r>
            <a:r>
              <a:rPr lang="en-GB" dirty="0"/>
              <a:t>ATP</a:t>
            </a:r>
            <a:r>
              <a:rPr lang="ar-AE" dirty="0"/>
              <a:t> بفتح المضخة بواسطة أيونات الفوسفور ،وينتج عن فتح المضخة خروج 3 أيونات من الصوديوم إلى الخارج ،ودخول أيونين من البوتاسيوم إلى الداخل ومن ثم تغلق المضخة . </a:t>
            </a:r>
            <a:endParaRPr lang="en-GB" dirty="0"/>
          </a:p>
          <a:p>
            <a:pPr lvl="0" algn="just" rtl="1"/>
            <a:r>
              <a:rPr lang="ar-AE" dirty="0"/>
              <a:t>وتتدخل عناصر أخرى من الأملاح المعدنية بعد ذلك لتعيد دورة الصوديوم والبوتاسيوم للخلايا .</a:t>
            </a:r>
            <a:endParaRPr lang="en-GB" dirty="0"/>
          </a:p>
          <a:p>
            <a:pPr algn="just" rtl="1"/>
            <a:endParaRPr lang="en-GB" dirty="0"/>
          </a:p>
        </p:txBody>
      </p:sp>
    </p:spTree>
    <p:extLst>
      <p:ext uri="{BB962C8B-B14F-4D97-AF65-F5344CB8AC3E}">
        <p14:creationId xmlns:p14="http://schemas.microsoft.com/office/powerpoint/2010/main" val="3825484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148974"/>
            <a:ext cx="1199367" cy="475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rPr>
              <a:t>  </a:t>
            </a:r>
            <a:r>
              <a:rPr kumimoji="0" lang="en-US" altLang="en-US" sz="24900" b="0" i="0" u="none" strike="noStrike" cap="none" normalizeH="0" baseline="0" dirty="0" smtClean="0">
                <a:ln>
                  <a:noFill/>
                </a:ln>
                <a:solidFill>
                  <a:schemeClr val="tx1"/>
                </a:solidFill>
                <a:effectLst/>
                <a:latin typeface="Arial" charset="0"/>
                <a:cs typeface="Arial" charset="0"/>
              </a:rPr>
              <a:t> </a:t>
            </a:r>
            <a:endParaRPr kumimoji="0" lang="en-US" alt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rPr>
              <a:t/>
            </a:r>
            <a:br>
              <a:rPr kumimoji="0" lang="en-US" altLang="en-US" sz="1800" b="0" i="0" u="none" strike="noStrike" cap="none" normalizeH="0" baseline="0" dirty="0" smtClean="0">
                <a:ln>
                  <a:noFill/>
                </a:ln>
                <a:solidFill>
                  <a:schemeClr val="tx1"/>
                </a:solidFill>
                <a:effectLst/>
                <a:latin typeface="Arial" charset="0"/>
                <a:cs typeface="Arial" charset="0"/>
              </a:rPr>
            </a:br>
            <a:endParaRPr kumimoji="0" lang="en-US" alt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charset="0"/>
              <a:cs typeface="Arial" charset="0"/>
            </a:endParaRPr>
          </a:p>
        </p:txBody>
      </p:sp>
      <p:pic>
        <p:nvPicPr>
          <p:cNvPr id="1026" name="Picture 2" descr="http://www.zerobio.com/central/sodiumpum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0000" y="720000"/>
            <a:ext cx="5040000" cy="4808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4517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t>الحفاظ على رقم الأس الهيدروجيني في الجسم </a:t>
            </a:r>
            <a:endParaRPr lang="en-GB" dirty="0"/>
          </a:p>
        </p:txBody>
      </p:sp>
      <p:sp>
        <p:nvSpPr>
          <p:cNvPr id="3" name="Content Placeholder 2"/>
          <p:cNvSpPr>
            <a:spLocks noGrp="1"/>
          </p:cNvSpPr>
          <p:nvPr>
            <p:ph idx="1"/>
          </p:nvPr>
        </p:nvSpPr>
        <p:spPr/>
        <p:txBody>
          <a:bodyPr/>
          <a:lstStyle/>
          <a:p>
            <a:pPr algn="just" rtl="1"/>
            <a:r>
              <a:rPr lang="ar-AE" dirty="0"/>
              <a:t>عند لعب الرياضة يزيد لكتيك الأسيد ويتراكم على العضلات فيشعر الإنسان بالإجهاد . ولكن حصول الجسم على بيوكربونات الصوديوم (مثلا) يقلل تراكم الأحماض على العضلات ويؤخر الشعور بالإجهاد.</a:t>
            </a:r>
            <a:endParaRPr lang="en-GB" dirty="0"/>
          </a:p>
          <a:p>
            <a:pPr algn="just" rtl="1"/>
            <a:r>
              <a:rPr lang="ar-AE" dirty="0"/>
              <a:t>وجود </a:t>
            </a:r>
            <a:r>
              <a:rPr lang="ar-AE" dirty="0" smtClean="0"/>
              <a:t>بيكربونات </a:t>
            </a:r>
            <a:r>
              <a:rPr lang="ar-AE" dirty="0"/>
              <a:t>الصوديوم في الدم يؤدي إلى تفاعلها مع الأحماض والقواعد القوية التي تدخل الجسم وتحويلها إلى أحماض وقواعد ضعيفة أو تحويلها إلى ماء وملح .</a:t>
            </a:r>
            <a:endParaRPr lang="en-GB" dirty="0"/>
          </a:p>
          <a:p>
            <a:pPr algn="just"/>
            <a:endParaRPr lang="en-GB" dirty="0"/>
          </a:p>
        </p:txBody>
      </p:sp>
    </p:spTree>
    <p:extLst>
      <p:ext uri="{BB962C8B-B14F-4D97-AF65-F5344CB8AC3E}">
        <p14:creationId xmlns:p14="http://schemas.microsoft.com/office/powerpoint/2010/main" val="2092429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ar-AE" dirty="0" smtClean="0"/>
              <a:t>ما هو المركب التالي ؟</a:t>
            </a:r>
            <a:endParaRPr lang="en-GB" dirty="0"/>
          </a:p>
        </p:txBody>
      </p:sp>
      <p:pic>
        <p:nvPicPr>
          <p:cNvPr id="32" name="Picture 31" descr="beta-D-Glucose"/>
          <p:cNvPicPr/>
          <p:nvPr/>
        </p:nvPicPr>
        <p:blipFill>
          <a:blip r:embed="rId3">
            <a:extLst>
              <a:ext uri="{28A0092B-C50C-407E-A947-70E740481C1C}">
                <a14:useLocalDpi xmlns:a14="http://schemas.microsoft.com/office/drawing/2010/main" val="0"/>
              </a:ext>
            </a:extLst>
          </a:blip>
          <a:srcRect/>
          <a:stretch>
            <a:fillRect/>
          </a:stretch>
        </p:blipFill>
        <p:spPr bwMode="auto">
          <a:xfrm>
            <a:off x="3753196" y="2988468"/>
            <a:ext cx="1961803" cy="2345532"/>
          </a:xfrm>
          <a:prstGeom prst="rect">
            <a:avLst/>
          </a:prstGeom>
          <a:noFill/>
          <a:ln>
            <a:noFill/>
          </a:ln>
        </p:spPr>
      </p:pic>
      <p:pic>
        <p:nvPicPr>
          <p:cNvPr id="33" name="Picture 32" descr="beta-L-Glucose"/>
          <p:cNvPicPr/>
          <p:nvPr/>
        </p:nvPicPr>
        <p:blipFill>
          <a:blip r:embed="rId4">
            <a:extLst>
              <a:ext uri="{28A0092B-C50C-407E-A947-70E740481C1C}">
                <a14:useLocalDpi xmlns:a14="http://schemas.microsoft.com/office/drawing/2010/main" val="0"/>
              </a:ext>
            </a:extLst>
          </a:blip>
          <a:srcRect/>
          <a:stretch>
            <a:fillRect/>
          </a:stretch>
        </p:blipFill>
        <p:spPr bwMode="auto">
          <a:xfrm>
            <a:off x="609600" y="2743200"/>
            <a:ext cx="2286000" cy="2362200"/>
          </a:xfrm>
          <a:prstGeom prst="rect">
            <a:avLst/>
          </a:prstGeom>
          <a:noFill/>
          <a:ln>
            <a:noFill/>
          </a:ln>
        </p:spPr>
      </p:pic>
    </p:spTree>
    <p:extLst>
      <p:ext uri="{BB962C8B-B14F-4D97-AF65-F5344CB8AC3E}">
        <p14:creationId xmlns:p14="http://schemas.microsoft.com/office/powerpoint/2010/main" val="2333401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نشاط </a:t>
            </a:r>
            <a:endParaRPr lang="en-GB" dirty="0"/>
          </a:p>
        </p:txBody>
      </p:sp>
      <p:sp>
        <p:nvSpPr>
          <p:cNvPr id="3" name="Content Placeholder 2"/>
          <p:cNvSpPr>
            <a:spLocks noGrp="1"/>
          </p:cNvSpPr>
          <p:nvPr>
            <p:ph idx="1"/>
          </p:nvPr>
        </p:nvSpPr>
        <p:spPr/>
        <p:txBody>
          <a:bodyPr/>
          <a:lstStyle/>
          <a:p>
            <a:pPr algn="just" rtl="1"/>
            <a:r>
              <a:rPr lang="ar-AE" b="1" dirty="0"/>
              <a:t>أكملي المعادلتين التاليتين اللتين توضحان كيفية حفاظ الأملاح المعدنية على الرقم الهيدروجيني للجسم </a:t>
            </a:r>
            <a:r>
              <a:rPr lang="ar-AE" b="1" dirty="0" smtClean="0"/>
              <a:t>:</a:t>
            </a:r>
          </a:p>
          <a:p>
            <a:pPr algn="just" rtl="1"/>
            <a:endParaRPr lang="en-GB" dirty="0"/>
          </a:p>
          <a:p>
            <a:pPr algn="ctr" rtl="1"/>
            <a:r>
              <a:rPr lang="en-GB" dirty="0" smtClean="0"/>
              <a:t>NaHCO3     </a:t>
            </a:r>
            <a:r>
              <a:rPr lang="en-GB" dirty="0"/>
              <a:t>+      </a:t>
            </a:r>
            <a:r>
              <a:rPr lang="en-GB" dirty="0" err="1"/>
              <a:t>HCl</a:t>
            </a:r>
            <a:r>
              <a:rPr lang="en-GB" dirty="0"/>
              <a:t>      =  </a:t>
            </a:r>
            <a:r>
              <a:rPr lang="en-GB" dirty="0" smtClean="0"/>
              <a:t>……     +   …….. </a:t>
            </a:r>
            <a:endParaRPr lang="en-GB" dirty="0"/>
          </a:p>
          <a:p>
            <a:pPr marL="0" indent="0" algn="just" rtl="1">
              <a:buNone/>
            </a:pPr>
            <a:endParaRPr lang="ar-AE" dirty="0" smtClean="0"/>
          </a:p>
          <a:p>
            <a:pPr marL="0" indent="0" algn="ctr" rtl="1">
              <a:buNone/>
            </a:pPr>
            <a:r>
              <a:rPr lang="en-GB" dirty="0" smtClean="0"/>
              <a:t>H2CO3     </a:t>
            </a:r>
            <a:r>
              <a:rPr lang="en-GB" dirty="0"/>
              <a:t>+       </a:t>
            </a:r>
            <a:r>
              <a:rPr lang="en-GB" dirty="0" err="1"/>
              <a:t>NaOH</a:t>
            </a:r>
            <a:r>
              <a:rPr lang="en-GB" dirty="0"/>
              <a:t>     =      </a:t>
            </a:r>
            <a:r>
              <a:rPr lang="en-GB" dirty="0" smtClean="0"/>
              <a:t>……..     </a:t>
            </a:r>
            <a:r>
              <a:rPr lang="en-GB" dirty="0"/>
              <a:t>+ </a:t>
            </a:r>
            <a:r>
              <a:rPr lang="en-GB" dirty="0" smtClean="0"/>
              <a:t> …….</a:t>
            </a:r>
            <a:endParaRPr lang="en-GB" dirty="0"/>
          </a:p>
          <a:p>
            <a:pPr algn="just" rtl="1"/>
            <a:endParaRPr lang="en-GB" dirty="0"/>
          </a:p>
        </p:txBody>
      </p:sp>
      <p:sp>
        <p:nvSpPr>
          <p:cNvPr id="4" name="TextBox 3"/>
          <p:cNvSpPr txBox="1"/>
          <p:nvPr/>
        </p:nvSpPr>
        <p:spPr>
          <a:xfrm>
            <a:off x="1219200" y="3733800"/>
            <a:ext cx="1600200" cy="369332"/>
          </a:xfrm>
          <a:prstGeom prst="rect">
            <a:avLst/>
          </a:prstGeom>
          <a:noFill/>
        </p:spPr>
        <p:txBody>
          <a:bodyPr wrap="square" rtlCol="1">
            <a:spAutoFit/>
          </a:bodyPr>
          <a:lstStyle/>
          <a:p>
            <a:r>
              <a:rPr lang="ar-SA" dirty="0" smtClean="0"/>
              <a:t>كربونات الصوديوم </a:t>
            </a:r>
            <a:endParaRPr lang="ar-SA" dirty="0"/>
          </a:p>
        </p:txBody>
      </p:sp>
      <p:sp>
        <p:nvSpPr>
          <p:cNvPr id="5" name="TextBox 4"/>
          <p:cNvSpPr txBox="1"/>
          <p:nvPr/>
        </p:nvSpPr>
        <p:spPr>
          <a:xfrm>
            <a:off x="1219200" y="5029200"/>
            <a:ext cx="1600200" cy="369332"/>
          </a:xfrm>
          <a:prstGeom prst="rect">
            <a:avLst/>
          </a:prstGeom>
          <a:noFill/>
        </p:spPr>
        <p:txBody>
          <a:bodyPr wrap="square" rtlCol="1">
            <a:spAutoFit/>
          </a:bodyPr>
          <a:lstStyle/>
          <a:p>
            <a:r>
              <a:rPr lang="ar-SA" dirty="0" smtClean="0"/>
              <a:t>الكربونات </a:t>
            </a:r>
            <a:endParaRPr lang="ar-SA" dirty="0"/>
          </a:p>
        </p:txBody>
      </p:sp>
      <p:sp>
        <p:nvSpPr>
          <p:cNvPr id="6" name="TextBox 5"/>
          <p:cNvSpPr txBox="1"/>
          <p:nvPr/>
        </p:nvSpPr>
        <p:spPr>
          <a:xfrm>
            <a:off x="3429000" y="5085106"/>
            <a:ext cx="1600200" cy="369332"/>
          </a:xfrm>
          <a:prstGeom prst="rect">
            <a:avLst/>
          </a:prstGeom>
          <a:noFill/>
        </p:spPr>
        <p:txBody>
          <a:bodyPr wrap="square" rtlCol="1">
            <a:spAutoFit/>
          </a:bodyPr>
          <a:lstStyle/>
          <a:p>
            <a:r>
              <a:rPr lang="ar-SA" dirty="0" smtClean="0"/>
              <a:t>قاعدة   </a:t>
            </a:r>
            <a:endParaRPr lang="ar-SA" dirty="0"/>
          </a:p>
        </p:txBody>
      </p:sp>
      <p:sp>
        <p:nvSpPr>
          <p:cNvPr id="7" name="TextBox 6"/>
          <p:cNvSpPr txBox="1"/>
          <p:nvPr/>
        </p:nvSpPr>
        <p:spPr>
          <a:xfrm>
            <a:off x="3505200" y="3733800"/>
            <a:ext cx="1600200" cy="646331"/>
          </a:xfrm>
          <a:prstGeom prst="rect">
            <a:avLst/>
          </a:prstGeom>
          <a:noFill/>
        </p:spPr>
        <p:txBody>
          <a:bodyPr wrap="square" rtlCol="1">
            <a:spAutoFit/>
          </a:bodyPr>
          <a:lstStyle/>
          <a:p>
            <a:pPr algn="ctr"/>
            <a:r>
              <a:rPr lang="ar-SA" dirty="0" smtClean="0"/>
              <a:t>حمض الهيدروكلوريد </a:t>
            </a:r>
            <a:endParaRPr lang="ar-SA" dirty="0"/>
          </a:p>
        </p:txBody>
      </p:sp>
    </p:spTree>
    <p:extLst>
      <p:ext uri="{BB962C8B-B14F-4D97-AF65-F5344CB8AC3E}">
        <p14:creationId xmlns:p14="http://schemas.microsoft.com/office/powerpoint/2010/main" val="1626960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نشاط </a:t>
            </a:r>
            <a:endParaRPr lang="en-GB" dirty="0"/>
          </a:p>
        </p:txBody>
      </p:sp>
      <p:sp>
        <p:nvSpPr>
          <p:cNvPr id="3" name="Content Placeholder 2"/>
          <p:cNvSpPr>
            <a:spLocks noGrp="1"/>
          </p:cNvSpPr>
          <p:nvPr>
            <p:ph idx="1"/>
          </p:nvPr>
        </p:nvSpPr>
        <p:spPr/>
        <p:txBody>
          <a:bodyPr/>
          <a:lstStyle/>
          <a:p>
            <a:pPr algn="just" rtl="1"/>
            <a:r>
              <a:rPr lang="ar-AE" b="1" dirty="0"/>
              <a:t>أكملي المعادلتين التاليتين اللتين توضحان كيفية حفاظ الأملاح المعدنية على الرقم الهيدروجيني للجسم </a:t>
            </a:r>
            <a:r>
              <a:rPr lang="ar-AE" b="1" dirty="0" smtClean="0"/>
              <a:t>:</a:t>
            </a:r>
          </a:p>
          <a:p>
            <a:pPr algn="just" rtl="1"/>
            <a:endParaRPr lang="en-GB" dirty="0"/>
          </a:p>
          <a:p>
            <a:pPr algn="ctr" rtl="1"/>
            <a:r>
              <a:rPr lang="en-GB" dirty="0" smtClean="0"/>
              <a:t>NaHCO3     </a:t>
            </a:r>
            <a:r>
              <a:rPr lang="en-GB" dirty="0"/>
              <a:t>+      </a:t>
            </a:r>
            <a:r>
              <a:rPr lang="en-GB" dirty="0" err="1"/>
              <a:t>HCl</a:t>
            </a:r>
            <a:r>
              <a:rPr lang="en-GB" dirty="0"/>
              <a:t>      =  </a:t>
            </a:r>
            <a:r>
              <a:rPr lang="en-GB" dirty="0" smtClean="0"/>
              <a:t>……     +   …….. </a:t>
            </a:r>
            <a:endParaRPr lang="en-GB" dirty="0"/>
          </a:p>
          <a:p>
            <a:pPr marL="0" indent="0" algn="just" rtl="1">
              <a:buNone/>
            </a:pPr>
            <a:endParaRPr lang="ar-AE" dirty="0" smtClean="0"/>
          </a:p>
          <a:p>
            <a:pPr marL="0" indent="0" algn="ctr" rtl="1">
              <a:buNone/>
            </a:pPr>
            <a:r>
              <a:rPr lang="en-GB" dirty="0" smtClean="0"/>
              <a:t>H2CO3     </a:t>
            </a:r>
            <a:r>
              <a:rPr lang="en-GB" dirty="0"/>
              <a:t>+       </a:t>
            </a:r>
            <a:r>
              <a:rPr lang="en-GB" dirty="0" err="1"/>
              <a:t>NaOH</a:t>
            </a:r>
            <a:r>
              <a:rPr lang="en-GB" dirty="0"/>
              <a:t>     =      </a:t>
            </a:r>
            <a:r>
              <a:rPr lang="en-GB" dirty="0" smtClean="0"/>
              <a:t>……..     </a:t>
            </a:r>
            <a:r>
              <a:rPr lang="en-GB" dirty="0"/>
              <a:t>+ </a:t>
            </a:r>
            <a:r>
              <a:rPr lang="en-GB" dirty="0" smtClean="0"/>
              <a:t> …….</a:t>
            </a:r>
            <a:endParaRPr lang="en-GB" dirty="0"/>
          </a:p>
          <a:p>
            <a:pPr algn="just" rtl="1"/>
            <a:endParaRPr lang="en-GB" dirty="0"/>
          </a:p>
        </p:txBody>
      </p:sp>
      <p:sp>
        <p:nvSpPr>
          <p:cNvPr id="4" name="TextBox 3"/>
          <p:cNvSpPr txBox="1"/>
          <p:nvPr/>
        </p:nvSpPr>
        <p:spPr>
          <a:xfrm>
            <a:off x="1219200" y="3733800"/>
            <a:ext cx="1600200" cy="369332"/>
          </a:xfrm>
          <a:prstGeom prst="rect">
            <a:avLst/>
          </a:prstGeom>
          <a:noFill/>
        </p:spPr>
        <p:txBody>
          <a:bodyPr wrap="square" rtlCol="1">
            <a:spAutoFit/>
          </a:bodyPr>
          <a:lstStyle/>
          <a:p>
            <a:r>
              <a:rPr lang="en-US" dirty="0" smtClean="0"/>
              <a:t>Na+  H+  CO3--</a:t>
            </a:r>
            <a:endParaRPr lang="ar-SA" dirty="0"/>
          </a:p>
        </p:txBody>
      </p:sp>
      <p:sp>
        <p:nvSpPr>
          <p:cNvPr id="5" name="TextBox 4"/>
          <p:cNvSpPr txBox="1"/>
          <p:nvPr/>
        </p:nvSpPr>
        <p:spPr>
          <a:xfrm>
            <a:off x="1219200" y="5029200"/>
            <a:ext cx="1600200" cy="369332"/>
          </a:xfrm>
          <a:prstGeom prst="rect">
            <a:avLst/>
          </a:prstGeom>
          <a:noFill/>
        </p:spPr>
        <p:txBody>
          <a:bodyPr wrap="square" rtlCol="1">
            <a:spAutoFit/>
          </a:bodyPr>
          <a:lstStyle/>
          <a:p>
            <a:r>
              <a:rPr lang="en-US" dirty="0" smtClean="0"/>
              <a:t>H2++   CO3--</a:t>
            </a:r>
            <a:endParaRPr lang="ar-SA" dirty="0"/>
          </a:p>
        </p:txBody>
      </p:sp>
      <p:sp>
        <p:nvSpPr>
          <p:cNvPr id="6" name="TextBox 5"/>
          <p:cNvSpPr txBox="1"/>
          <p:nvPr/>
        </p:nvSpPr>
        <p:spPr>
          <a:xfrm>
            <a:off x="3429000" y="5085106"/>
            <a:ext cx="1600200" cy="369332"/>
          </a:xfrm>
          <a:prstGeom prst="rect">
            <a:avLst/>
          </a:prstGeom>
          <a:noFill/>
        </p:spPr>
        <p:txBody>
          <a:bodyPr wrap="square" rtlCol="1">
            <a:spAutoFit/>
          </a:bodyPr>
          <a:lstStyle/>
          <a:p>
            <a:r>
              <a:rPr lang="en-US" dirty="0" smtClean="0"/>
              <a:t>Na+    OH-</a:t>
            </a:r>
            <a:endParaRPr lang="ar-SA" dirty="0"/>
          </a:p>
        </p:txBody>
      </p:sp>
      <p:sp>
        <p:nvSpPr>
          <p:cNvPr id="7" name="TextBox 6"/>
          <p:cNvSpPr txBox="1"/>
          <p:nvPr/>
        </p:nvSpPr>
        <p:spPr>
          <a:xfrm>
            <a:off x="3505200" y="3733800"/>
            <a:ext cx="1600200" cy="369332"/>
          </a:xfrm>
          <a:prstGeom prst="rect">
            <a:avLst/>
          </a:prstGeom>
          <a:noFill/>
        </p:spPr>
        <p:txBody>
          <a:bodyPr wrap="square" rtlCol="1">
            <a:spAutoFit/>
          </a:bodyPr>
          <a:lstStyle/>
          <a:p>
            <a:pPr algn="ctr"/>
            <a:r>
              <a:rPr lang="en-US" dirty="0" smtClean="0"/>
              <a:t>H+   </a:t>
            </a:r>
            <a:r>
              <a:rPr lang="en-US" dirty="0" err="1" smtClean="0"/>
              <a:t>Cl</a:t>
            </a:r>
            <a:r>
              <a:rPr lang="en-US" dirty="0" smtClean="0"/>
              <a:t>-</a:t>
            </a:r>
            <a:endParaRPr lang="ar-SA" dirty="0"/>
          </a:p>
        </p:txBody>
      </p:sp>
    </p:spTree>
    <p:extLst>
      <p:ext uri="{BB962C8B-B14F-4D97-AF65-F5344CB8AC3E}">
        <p14:creationId xmlns:p14="http://schemas.microsoft.com/office/powerpoint/2010/main" val="4262407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نشاط </a:t>
            </a:r>
            <a:endParaRPr lang="en-GB" dirty="0"/>
          </a:p>
        </p:txBody>
      </p:sp>
      <p:sp>
        <p:nvSpPr>
          <p:cNvPr id="3" name="Content Placeholder 2"/>
          <p:cNvSpPr>
            <a:spLocks noGrp="1"/>
          </p:cNvSpPr>
          <p:nvPr>
            <p:ph idx="1"/>
          </p:nvPr>
        </p:nvSpPr>
        <p:spPr/>
        <p:txBody>
          <a:bodyPr/>
          <a:lstStyle/>
          <a:p>
            <a:pPr algn="just" rtl="1"/>
            <a:r>
              <a:rPr lang="ar-AE" b="1" dirty="0"/>
              <a:t>أكملي المعادلتين التاليتين اللتين توضحان كيفية حفاظ الأملاح المعدنية على الرقم الهيدروجيني للجسم </a:t>
            </a:r>
            <a:r>
              <a:rPr lang="ar-AE" b="1" dirty="0" smtClean="0"/>
              <a:t>:</a:t>
            </a:r>
          </a:p>
          <a:p>
            <a:pPr algn="just" rtl="1"/>
            <a:endParaRPr lang="en-GB" dirty="0"/>
          </a:p>
          <a:p>
            <a:pPr algn="just" rtl="1"/>
            <a:r>
              <a:rPr lang="en-GB" dirty="0" smtClean="0"/>
              <a:t>NaHCO3     </a:t>
            </a:r>
            <a:r>
              <a:rPr lang="en-GB" dirty="0"/>
              <a:t>+      </a:t>
            </a:r>
            <a:r>
              <a:rPr lang="en-GB" dirty="0" err="1"/>
              <a:t>HCl</a:t>
            </a:r>
            <a:r>
              <a:rPr lang="en-GB" dirty="0"/>
              <a:t>      =    </a:t>
            </a:r>
            <a:r>
              <a:rPr lang="en-GB" dirty="0" err="1"/>
              <a:t>NaCl</a:t>
            </a:r>
            <a:r>
              <a:rPr lang="en-GB" dirty="0"/>
              <a:t>   +    H2CO3</a:t>
            </a:r>
          </a:p>
          <a:p>
            <a:pPr marL="0" indent="0" algn="just" rtl="1">
              <a:buNone/>
            </a:pPr>
            <a:endParaRPr lang="ar-AE" dirty="0" smtClean="0"/>
          </a:p>
          <a:p>
            <a:pPr marL="0" indent="0" algn="just" rtl="1">
              <a:buNone/>
            </a:pPr>
            <a:r>
              <a:rPr lang="en-GB" dirty="0" smtClean="0"/>
              <a:t>H2CO3     </a:t>
            </a:r>
            <a:r>
              <a:rPr lang="en-GB" dirty="0"/>
              <a:t>+       </a:t>
            </a:r>
            <a:r>
              <a:rPr lang="en-GB" dirty="0" err="1"/>
              <a:t>NaOH</a:t>
            </a:r>
            <a:r>
              <a:rPr lang="en-GB" dirty="0"/>
              <a:t>     =      NaHCO3     + </a:t>
            </a:r>
            <a:r>
              <a:rPr lang="en-GB" dirty="0" smtClean="0"/>
              <a:t> </a:t>
            </a:r>
            <a:r>
              <a:rPr lang="en-GB" dirty="0"/>
              <a:t>H2O</a:t>
            </a:r>
          </a:p>
          <a:p>
            <a:pPr algn="just" rtl="1"/>
            <a:endParaRPr lang="en-GB" dirty="0"/>
          </a:p>
        </p:txBody>
      </p:sp>
    </p:spTree>
    <p:extLst>
      <p:ext uri="{BB962C8B-B14F-4D97-AF65-F5344CB8AC3E}">
        <p14:creationId xmlns:p14="http://schemas.microsoft.com/office/powerpoint/2010/main" val="2652180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ar-AE" b="1" dirty="0"/>
              <a:t>الكالسيوم </a:t>
            </a:r>
            <a:r>
              <a:rPr lang="en-GB" b="1" dirty="0" smtClean="0"/>
              <a:t/>
            </a:r>
            <a:br>
              <a:rPr lang="en-GB" b="1" dirty="0" smtClean="0"/>
            </a:br>
            <a:r>
              <a:rPr lang="en-GB" b="1" dirty="0" smtClean="0"/>
              <a:t>Calcium </a:t>
            </a:r>
            <a:endParaRPr lang="en-GB" dirty="0"/>
          </a:p>
        </p:txBody>
      </p:sp>
      <p:sp>
        <p:nvSpPr>
          <p:cNvPr id="3" name="Content Placeholder 2"/>
          <p:cNvSpPr>
            <a:spLocks noGrp="1"/>
          </p:cNvSpPr>
          <p:nvPr>
            <p:ph idx="1"/>
          </p:nvPr>
        </p:nvSpPr>
        <p:spPr/>
        <p:txBody>
          <a:bodyPr>
            <a:normAutofit fontScale="85000" lnSpcReduction="20000"/>
          </a:bodyPr>
          <a:lstStyle/>
          <a:p>
            <a:pPr lvl="0" algn="just" rtl="1"/>
            <a:r>
              <a:rPr lang="ar-AE" dirty="0"/>
              <a:t>أيونات الكالسيوم لها دور فى بناء العظام والأسنان ،حيث أن 90% من الكالسيوم الموجود في الجسم موجود في العظام والأسنان .</a:t>
            </a:r>
            <a:endParaRPr lang="en-GB" dirty="0"/>
          </a:p>
          <a:p>
            <a:pPr lvl="0" algn="just" rtl="1"/>
            <a:r>
              <a:rPr lang="ar-AE" dirty="0"/>
              <a:t>يوجد الكالسيوم في الخلايا ويعمل على تنظيم تبادل الأيونات بين داخل وخارج الخلية .</a:t>
            </a:r>
            <a:endParaRPr lang="en-GB" dirty="0"/>
          </a:p>
          <a:p>
            <a:pPr lvl="0" algn="just" rtl="1"/>
            <a:r>
              <a:rPr lang="ar-AE" dirty="0"/>
              <a:t>يعمل الكالسيوم على تحفيز نبضات القلب حيث أنه يساعد في تقلص عضلات القلب .</a:t>
            </a:r>
            <a:endParaRPr lang="en-GB" dirty="0"/>
          </a:p>
          <a:p>
            <a:pPr lvl="0" algn="just" rtl="1"/>
            <a:r>
              <a:rPr lang="ar-AE" dirty="0"/>
              <a:t>يعمل الكالسيوم على تجلط الدم ووقف النزيف .</a:t>
            </a:r>
            <a:endParaRPr lang="en-GB" dirty="0"/>
          </a:p>
          <a:p>
            <a:pPr lvl="0" algn="just" rtl="1"/>
            <a:r>
              <a:rPr lang="ar-AE" dirty="0"/>
              <a:t>تقوم الغدة الجاردرقية بتنظيم الكالسيوم في الدم وإذا حصل نقص في كالسيوم الدم يتم امتصاص الكالسيوم من العظام ونقله إلى الدم ،وهذا يؤثر على صلادة العظام .</a:t>
            </a:r>
            <a:endParaRPr lang="en-GB" dirty="0"/>
          </a:p>
          <a:p>
            <a:pPr lvl="0" algn="just" rtl="1"/>
            <a:r>
              <a:rPr lang="ar-AE" dirty="0"/>
              <a:t>بعض الأنزيمات تحتاج الكالسيوم لتؤدي وظيفتها مثل الميوسين المسؤول عن حركة العضلات .</a:t>
            </a:r>
            <a:endParaRPr lang="en-GB" dirty="0"/>
          </a:p>
          <a:p>
            <a:pPr algn="just" rtl="1"/>
            <a:endParaRPr lang="en-GB" dirty="0"/>
          </a:p>
        </p:txBody>
      </p:sp>
    </p:spTree>
    <p:extLst>
      <p:ext uri="{BB962C8B-B14F-4D97-AF65-F5344CB8AC3E}">
        <p14:creationId xmlns:p14="http://schemas.microsoft.com/office/powerpoint/2010/main" val="3042791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dirty="0"/>
              <a:t>الكالسيوم </a:t>
            </a:r>
            <a:r>
              <a:rPr lang="en-GB" b="1" dirty="0"/>
              <a:t/>
            </a:r>
            <a:br>
              <a:rPr lang="en-GB" b="1" dirty="0"/>
            </a:br>
            <a:r>
              <a:rPr lang="en-GB" b="1" dirty="0"/>
              <a:t>Calcium </a:t>
            </a:r>
            <a:endParaRPr lang="en-GB" dirty="0"/>
          </a:p>
        </p:txBody>
      </p:sp>
      <p:sp>
        <p:nvSpPr>
          <p:cNvPr id="3" name="Content Placeholder 2"/>
          <p:cNvSpPr>
            <a:spLocks noGrp="1"/>
          </p:cNvSpPr>
          <p:nvPr>
            <p:ph idx="1"/>
          </p:nvPr>
        </p:nvSpPr>
        <p:spPr/>
        <p:txBody>
          <a:bodyPr/>
          <a:lstStyle/>
          <a:p>
            <a:pPr marL="0" indent="0" algn="just" rtl="1">
              <a:buNone/>
            </a:pPr>
            <a:r>
              <a:rPr lang="ar-AE" b="1" dirty="0"/>
              <a:t>س: ما مصادر الكالسيوم من الغذاء ؟</a:t>
            </a:r>
            <a:endParaRPr lang="en-GB" dirty="0"/>
          </a:p>
          <a:p>
            <a:pPr lvl="0" algn="just" rtl="1"/>
            <a:r>
              <a:rPr lang="ar-AE" dirty="0"/>
              <a:t>الحليب ومشتقاته </a:t>
            </a:r>
            <a:endParaRPr lang="en-GB" dirty="0"/>
          </a:p>
          <a:p>
            <a:pPr lvl="0" algn="just" rtl="1"/>
            <a:r>
              <a:rPr lang="ar-AE" dirty="0"/>
              <a:t>الأسماك </a:t>
            </a:r>
            <a:endParaRPr lang="en-GB" dirty="0"/>
          </a:p>
          <a:p>
            <a:pPr lvl="0" algn="just" rtl="1"/>
            <a:r>
              <a:rPr lang="ar-AE" dirty="0"/>
              <a:t>الخضروات مثل البروكولي</a:t>
            </a:r>
            <a:endParaRPr lang="en-GB" dirty="0"/>
          </a:p>
          <a:p>
            <a:pPr algn="just"/>
            <a:endParaRPr lang="en-GB" dirty="0"/>
          </a:p>
        </p:txBody>
      </p:sp>
    </p:spTree>
    <p:extLst>
      <p:ext uri="{BB962C8B-B14F-4D97-AF65-F5344CB8AC3E}">
        <p14:creationId xmlns:p14="http://schemas.microsoft.com/office/powerpoint/2010/main" val="1769610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dirty="0"/>
              <a:t>المغنيسيوم </a:t>
            </a:r>
            <a:r>
              <a:rPr lang="en-GB" b="1" dirty="0" smtClean="0"/>
              <a:t/>
            </a:r>
            <a:br>
              <a:rPr lang="en-GB" b="1" dirty="0" smtClean="0"/>
            </a:br>
            <a:r>
              <a:rPr lang="en-GB" b="1" dirty="0" smtClean="0"/>
              <a:t>Magnesium </a:t>
            </a:r>
            <a:endParaRPr lang="en-GB" dirty="0"/>
          </a:p>
        </p:txBody>
      </p:sp>
      <p:sp>
        <p:nvSpPr>
          <p:cNvPr id="3" name="Content Placeholder 2"/>
          <p:cNvSpPr>
            <a:spLocks noGrp="1"/>
          </p:cNvSpPr>
          <p:nvPr>
            <p:ph idx="1"/>
          </p:nvPr>
        </p:nvSpPr>
        <p:spPr/>
        <p:txBody>
          <a:bodyPr>
            <a:normAutofit fontScale="92500" lnSpcReduction="10000"/>
          </a:bodyPr>
          <a:lstStyle/>
          <a:p>
            <a:pPr lvl="0" algn="just" rtl="1"/>
            <a:r>
              <a:rPr lang="ar-AE" dirty="0"/>
              <a:t>يوجد المغنيسيوم في العضلات ويعمل على استرخائها في مقابل الكالسيوم الذي يعمل على قبض العضلات ،ولذلك فتوفر المغنيسيوم ضروري لصحة العضلات بما فيها عضلات القلب .</a:t>
            </a:r>
            <a:endParaRPr lang="en-GB" dirty="0"/>
          </a:p>
          <a:p>
            <a:pPr lvl="0" algn="just" rtl="1"/>
            <a:r>
              <a:rPr lang="ar-AE" dirty="0"/>
              <a:t>كما يعمل المغنيسيوم على تحفيز نشاط جميع الأنزيمات ؛مثل </a:t>
            </a:r>
            <a:r>
              <a:rPr lang="fr-FR" dirty="0"/>
              <a:t>ATP</a:t>
            </a:r>
            <a:r>
              <a:rPr lang="ar-AE" dirty="0"/>
              <a:t> . </a:t>
            </a:r>
            <a:endParaRPr lang="en-GB" dirty="0"/>
          </a:p>
          <a:p>
            <a:pPr lvl="0" algn="just" rtl="1"/>
            <a:r>
              <a:rPr lang="ar-AE" dirty="0"/>
              <a:t>يعمل المغنيسيوم أيضا على تنظيم مستوى الكالسيوم والبوتاسيوم في الخلايا ،ويدخل في عمليات نقل السيالات العصبية ،ولذلك توفره بكميات كافية له أثر في تحسين المزاج والذاكرة .</a:t>
            </a:r>
            <a:endParaRPr lang="en-GB" dirty="0"/>
          </a:p>
          <a:p>
            <a:pPr lvl="0" algn="just" rtl="1"/>
            <a:r>
              <a:rPr lang="ar-AE" dirty="0"/>
              <a:t>ويدخل المغنيسيوم في عمليات الأيض للبروتينات والدهون ،لذلك فتوفر المغنيسيوم بنسب كافية يقلل من احتمالية السمنة .</a:t>
            </a:r>
            <a:endParaRPr lang="en-GB" dirty="0"/>
          </a:p>
          <a:p>
            <a:pPr algn="just"/>
            <a:endParaRPr lang="en-GB" dirty="0"/>
          </a:p>
        </p:txBody>
      </p:sp>
    </p:spTree>
    <p:extLst>
      <p:ext uri="{BB962C8B-B14F-4D97-AF65-F5344CB8AC3E}">
        <p14:creationId xmlns:p14="http://schemas.microsoft.com/office/powerpoint/2010/main" val="742932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dirty="0"/>
              <a:t>المغنيسيوم </a:t>
            </a:r>
            <a:r>
              <a:rPr lang="en-GB" b="1" dirty="0"/>
              <a:t/>
            </a:r>
            <a:br>
              <a:rPr lang="en-GB" b="1" dirty="0"/>
            </a:br>
            <a:r>
              <a:rPr lang="en-GB" b="1" dirty="0"/>
              <a:t>Magnesium </a:t>
            </a:r>
            <a:endParaRPr lang="en-GB" dirty="0"/>
          </a:p>
        </p:txBody>
      </p:sp>
      <p:sp>
        <p:nvSpPr>
          <p:cNvPr id="3" name="Content Placeholder 2"/>
          <p:cNvSpPr>
            <a:spLocks noGrp="1"/>
          </p:cNvSpPr>
          <p:nvPr>
            <p:ph idx="1"/>
          </p:nvPr>
        </p:nvSpPr>
        <p:spPr/>
        <p:txBody>
          <a:bodyPr>
            <a:normAutofit fontScale="85000" lnSpcReduction="10000"/>
          </a:bodyPr>
          <a:lstStyle/>
          <a:p>
            <a:pPr marL="0" indent="0" algn="just" rtl="1">
              <a:buNone/>
            </a:pPr>
            <a:r>
              <a:rPr lang="ar-AE" b="1" u="sng" dirty="0" smtClean="0"/>
              <a:t>أسباب نقص المغنيسيوم في الجسم :</a:t>
            </a:r>
          </a:p>
          <a:p>
            <a:pPr lvl="0" algn="just" rtl="1"/>
            <a:r>
              <a:rPr lang="ar-AE" dirty="0"/>
              <a:t>تناول الأطعمة التي تتفاعل مع المغنيسيوم وتؤدي إلى تسربه بكميات كبيرة من الكليتين ،ومن تلك الأطعمة السكر المصنع والمشروبات الغازية .</a:t>
            </a:r>
            <a:endParaRPr lang="en-GB" dirty="0"/>
          </a:p>
          <a:p>
            <a:pPr lvl="0" algn="just" rtl="1"/>
            <a:r>
              <a:rPr lang="ar-AE" dirty="0"/>
              <a:t>الإجهاد النفسي والجسدي المستمر والأمراض المزمنة حيث أن الإجهاد يؤدي إلى تقلص العضلات وهذا يقلل نسبة المغنيسيوم في الجسم .</a:t>
            </a:r>
            <a:endParaRPr lang="en-GB" dirty="0"/>
          </a:p>
          <a:p>
            <a:pPr lvl="0" algn="just" rtl="1"/>
            <a:r>
              <a:rPr lang="ar-AE" dirty="0"/>
              <a:t>التقدم في العمر الذي يؤدي لنقص قدرة الأنزيمات على هضم المعادن وبالتالي يخسرها الجسم .</a:t>
            </a:r>
            <a:endParaRPr lang="en-GB" dirty="0"/>
          </a:p>
          <a:p>
            <a:pPr lvl="0" algn="just" rtl="1"/>
            <a:r>
              <a:rPr lang="ar-AE" dirty="0"/>
              <a:t>تناول حبوب الكالسيوم دون الرجوع إلى طبيب : حيث أن تناول كميات كبيرة من الكالسيوم تفوق حاجة الجسم ،تجعل الجسم يخزن الكالسيوم بدلا من المغنيسيوم وبالتالي ينقص المغنيسيوم في الجسم.</a:t>
            </a:r>
            <a:endParaRPr lang="en-GB" dirty="0"/>
          </a:p>
          <a:p>
            <a:pPr algn="just" rtl="1"/>
            <a:endParaRPr lang="en-GB" dirty="0"/>
          </a:p>
        </p:txBody>
      </p:sp>
    </p:spTree>
    <p:extLst>
      <p:ext uri="{BB962C8B-B14F-4D97-AF65-F5344CB8AC3E}">
        <p14:creationId xmlns:p14="http://schemas.microsoft.com/office/powerpoint/2010/main" val="2381932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dirty="0"/>
              <a:t>المغنيسيوم </a:t>
            </a:r>
            <a:r>
              <a:rPr lang="en-GB" b="1" dirty="0"/>
              <a:t/>
            </a:r>
            <a:br>
              <a:rPr lang="en-GB" b="1" dirty="0"/>
            </a:br>
            <a:r>
              <a:rPr lang="en-GB" b="1" dirty="0"/>
              <a:t>Magnesium </a:t>
            </a:r>
            <a:endParaRPr lang="en-GB" dirty="0"/>
          </a:p>
        </p:txBody>
      </p:sp>
      <p:sp>
        <p:nvSpPr>
          <p:cNvPr id="3" name="Content Placeholder 2"/>
          <p:cNvSpPr>
            <a:spLocks noGrp="1"/>
          </p:cNvSpPr>
          <p:nvPr>
            <p:ph idx="1"/>
          </p:nvPr>
        </p:nvSpPr>
        <p:spPr/>
        <p:txBody>
          <a:bodyPr/>
          <a:lstStyle/>
          <a:p>
            <a:pPr marL="0" indent="0" algn="just" rtl="1">
              <a:buNone/>
            </a:pPr>
            <a:r>
              <a:rPr lang="ar-AE" b="1" u="sng" dirty="0" smtClean="0"/>
              <a:t>آثار نقص المغنيسيوم في الجسم :</a:t>
            </a:r>
          </a:p>
          <a:p>
            <a:pPr lvl="0" algn="just" rtl="1"/>
            <a:r>
              <a:rPr lang="ar-AE" dirty="0"/>
              <a:t>القلق وتكرر حالات فرط النشاط </a:t>
            </a:r>
            <a:endParaRPr lang="en-GB" dirty="0"/>
          </a:p>
          <a:p>
            <a:pPr lvl="0" algn="just" rtl="1"/>
            <a:r>
              <a:rPr lang="ar-AE" dirty="0"/>
              <a:t>الأرق والنوم المتقطع </a:t>
            </a:r>
            <a:endParaRPr lang="en-GB" dirty="0"/>
          </a:p>
          <a:p>
            <a:pPr lvl="0" algn="just" rtl="1"/>
            <a:r>
              <a:rPr lang="ar-AE" dirty="0"/>
              <a:t>آلام العضلات </a:t>
            </a:r>
            <a:endParaRPr lang="en-GB" dirty="0"/>
          </a:p>
          <a:p>
            <a:pPr lvl="0" algn="just" rtl="1"/>
            <a:r>
              <a:rPr lang="ar-AE" dirty="0"/>
              <a:t>الحركات العصبية في الوجه والعينين </a:t>
            </a:r>
            <a:endParaRPr lang="en-GB" dirty="0"/>
          </a:p>
          <a:p>
            <a:pPr algn="just" rtl="1"/>
            <a:endParaRPr lang="en-GB" dirty="0"/>
          </a:p>
        </p:txBody>
      </p:sp>
    </p:spTree>
    <p:extLst>
      <p:ext uri="{BB962C8B-B14F-4D97-AF65-F5344CB8AC3E}">
        <p14:creationId xmlns:p14="http://schemas.microsoft.com/office/powerpoint/2010/main" val="15221956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a:t>اليود </a:t>
            </a:r>
            <a:r>
              <a:rPr lang="ar-AE" dirty="0" smtClean="0"/>
              <a:t/>
            </a:r>
            <a:br>
              <a:rPr lang="ar-AE" dirty="0" smtClean="0"/>
            </a:br>
            <a:r>
              <a:rPr lang="fr-FR" dirty="0" err="1" smtClean="0"/>
              <a:t>Iodine</a:t>
            </a:r>
            <a:r>
              <a:rPr lang="fr-FR" dirty="0" smtClean="0"/>
              <a:t> </a:t>
            </a:r>
            <a:endParaRPr lang="en-GB" dirty="0"/>
          </a:p>
        </p:txBody>
      </p:sp>
      <p:sp>
        <p:nvSpPr>
          <p:cNvPr id="3" name="Content Placeholder 2"/>
          <p:cNvSpPr>
            <a:spLocks noGrp="1"/>
          </p:cNvSpPr>
          <p:nvPr>
            <p:ph idx="1"/>
          </p:nvPr>
        </p:nvSpPr>
        <p:spPr/>
        <p:txBody>
          <a:bodyPr>
            <a:normAutofit fontScale="85000" lnSpcReduction="10000"/>
          </a:bodyPr>
          <a:lstStyle/>
          <a:p>
            <a:pPr lvl="0" algn="just" rtl="1"/>
            <a:r>
              <a:rPr lang="ar-AE" dirty="0"/>
              <a:t>معظم اليود الموجود في الجسم يخزن في الغدة الدرقية ،وتوجد كميات أقل في المبيض والعضلات والدم.</a:t>
            </a:r>
            <a:endParaRPr lang="en-GB" dirty="0"/>
          </a:p>
          <a:p>
            <a:pPr lvl="0" algn="just" rtl="1"/>
            <a:r>
              <a:rPr lang="ar-AE" dirty="0"/>
              <a:t>يساعد اليود الغدة الدرقية في صنع الثيروكسين وهو هرمون مهم لتنظيم عمليات أكسدة الغذاء في الخلايا وللنمو الجسمي والعقلي .</a:t>
            </a:r>
            <a:endParaRPr lang="en-GB" dirty="0"/>
          </a:p>
          <a:p>
            <a:pPr lvl="0" algn="just" rtl="1"/>
            <a:r>
              <a:rPr lang="ar-AE" dirty="0"/>
              <a:t>زيادة اليود بشكل كبير تؤدي إلى زيادة إفراز الثيروكسين وهذا يؤدي لسرعة عمليات الأكسدة فيصبح لدى الإنسان شعور مستمر بالقلق .</a:t>
            </a:r>
            <a:endParaRPr lang="en-GB" dirty="0"/>
          </a:p>
          <a:p>
            <a:pPr lvl="0" algn="just" rtl="1"/>
            <a:r>
              <a:rPr lang="ar-AE" dirty="0"/>
              <a:t>نقص اليود يؤدي إلى نقص إفراز الثيروكسين وهذا يؤدي إلى بطئ عمليات أكسدة الغذاء ،مما يؤدي إلى زيادة الوزن والشعور المستمر بالإجهاد .</a:t>
            </a:r>
            <a:endParaRPr lang="en-GB" dirty="0"/>
          </a:p>
          <a:p>
            <a:pPr lvl="0" algn="just" rtl="1"/>
            <a:r>
              <a:rPr lang="ar-AE" dirty="0"/>
              <a:t>اليود ضروري لسلامة الثدي ،ويتم إفرازه أيضا في حليب الثدي . </a:t>
            </a:r>
            <a:endParaRPr lang="en-GB" dirty="0"/>
          </a:p>
          <a:p>
            <a:pPr algn="just"/>
            <a:endParaRPr lang="en-GB" dirty="0"/>
          </a:p>
        </p:txBody>
      </p:sp>
    </p:spTree>
    <p:extLst>
      <p:ext uri="{BB962C8B-B14F-4D97-AF65-F5344CB8AC3E}">
        <p14:creationId xmlns:p14="http://schemas.microsoft.com/office/powerpoint/2010/main" val="5432532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dirty="0"/>
              <a:t>اليود </a:t>
            </a:r>
            <a:br>
              <a:rPr lang="ar-AE" dirty="0"/>
            </a:br>
            <a:r>
              <a:rPr lang="fr-FR" dirty="0" err="1"/>
              <a:t>Iodine</a:t>
            </a:r>
            <a:r>
              <a:rPr lang="fr-FR" dirty="0"/>
              <a:t> </a:t>
            </a:r>
            <a:endParaRPr lang="en-GB" dirty="0"/>
          </a:p>
        </p:txBody>
      </p:sp>
      <p:sp>
        <p:nvSpPr>
          <p:cNvPr id="3" name="Content Placeholder 2"/>
          <p:cNvSpPr>
            <a:spLocks noGrp="1"/>
          </p:cNvSpPr>
          <p:nvPr>
            <p:ph idx="1"/>
          </p:nvPr>
        </p:nvSpPr>
        <p:spPr/>
        <p:txBody>
          <a:bodyPr/>
          <a:lstStyle/>
          <a:p>
            <a:pPr lvl="0" algn="just" rtl="1"/>
            <a:r>
              <a:rPr lang="ar-AE" dirty="0"/>
              <a:t>اليود قليل في النباتات عموما بسبب افتقار التربة إليه ،لكنه يوجد بكميات معقولة في الخضروات الورقية مثل السبانخ والكرنب والبروكولي .</a:t>
            </a:r>
            <a:endParaRPr lang="en-GB" dirty="0"/>
          </a:p>
          <a:p>
            <a:pPr lvl="0" algn="just" rtl="1"/>
            <a:r>
              <a:rPr lang="ar-AE" dirty="0"/>
              <a:t>ويوجد اليود بكميات كبيرة في الأسماك البحرية .</a:t>
            </a:r>
            <a:endParaRPr lang="en-GB" dirty="0"/>
          </a:p>
          <a:p>
            <a:pPr algn="just"/>
            <a:endParaRPr lang="en-GB" dirty="0"/>
          </a:p>
        </p:txBody>
      </p:sp>
    </p:spTree>
    <p:extLst>
      <p:ext uri="{BB962C8B-B14F-4D97-AF65-F5344CB8AC3E}">
        <p14:creationId xmlns:p14="http://schemas.microsoft.com/office/powerpoint/2010/main" val="2758334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ar-AE" dirty="0" smtClean="0"/>
              <a:t>ما هو المركب التالي ؟</a:t>
            </a:r>
            <a:endParaRPr lang="en-GB" dirty="0"/>
          </a:p>
        </p:txBody>
      </p:sp>
      <p:sp>
        <p:nvSpPr>
          <p:cNvPr id="3" name="Oval 2"/>
          <p:cNvSpPr/>
          <p:nvPr/>
        </p:nvSpPr>
        <p:spPr>
          <a:xfrm>
            <a:off x="662247" y="2133600"/>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   +</a:t>
            </a:r>
          </a:p>
          <a:p>
            <a:pPr algn="ctr"/>
            <a:r>
              <a:rPr lang="en-GB" sz="2400" b="1" dirty="0" smtClean="0">
                <a:solidFill>
                  <a:schemeClr val="tx1"/>
                </a:solidFill>
              </a:rPr>
              <a:t>Na</a:t>
            </a:r>
            <a:endParaRPr lang="en-GB" sz="2400" b="1" dirty="0">
              <a:solidFill>
                <a:schemeClr val="tx1"/>
              </a:solidFill>
            </a:endParaRPr>
          </a:p>
        </p:txBody>
      </p:sp>
      <p:sp>
        <p:nvSpPr>
          <p:cNvPr id="6" name="Oval 5"/>
          <p:cNvSpPr/>
          <p:nvPr/>
        </p:nvSpPr>
        <p:spPr>
          <a:xfrm>
            <a:off x="2048395" y="2133600"/>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p>
          <a:p>
            <a:pPr algn="ctr"/>
            <a:r>
              <a:rPr lang="en-GB" sz="2400" b="1" dirty="0" smtClean="0">
                <a:solidFill>
                  <a:schemeClr val="tx1"/>
                </a:solidFill>
              </a:rPr>
              <a:t>Cl</a:t>
            </a:r>
          </a:p>
          <a:p>
            <a:pPr algn="ctr"/>
            <a:endParaRPr lang="en-GB" sz="2400" b="1" dirty="0">
              <a:solidFill>
                <a:schemeClr val="tx1"/>
              </a:solidFill>
            </a:endParaRPr>
          </a:p>
        </p:txBody>
      </p:sp>
      <p:sp>
        <p:nvSpPr>
          <p:cNvPr id="7" name="Oval 6"/>
          <p:cNvSpPr/>
          <p:nvPr/>
        </p:nvSpPr>
        <p:spPr>
          <a:xfrm>
            <a:off x="6700751" y="3060469"/>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p>
          <a:p>
            <a:pPr algn="ctr"/>
            <a:r>
              <a:rPr lang="en-GB" sz="3200" b="1" dirty="0" smtClean="0">
                <a:solidFill>
                  <a:schemeClr val="tx1"/>
                </a:solidFill>
              </a:rPr>
              <a:t>:</a:t>
            </a:r>
            <a:r>
              <a:rPr lang="en-GB" sz="2400" b="1" dirty="0" smtClean="0">
                <a:solidFill>
                  <a:schemeClr val="tx1"/>
                </a:solidFill>
              </a:rPr>
              <a:t>      H</a:t>
            </a:r>
            <a:endParaRPr lang="en-GB" sz="2400" b="1" dirty="0">
              <a:solidFill>
                <a:schemeClr val="tx1"/>
              </a:solidFill>
            </a:endParaRPr>
          </a:p>
        </p:txBody>
      </p:sp>
      <p:sp>
        <p:nvSpPr>
          <p:cNvPr id="8" name="Oval 7"/>
          <p:cNvSpPr/>
          <p:nvPr/>
        </p:nvSpPr>
        <p:spPr>
          <a:xfrm>
            <a:off x="531322" y="4495800"/>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p>
          <a:p>
            <a:pPr algn="ctr"/>
            <a:r>
              <a:rPr lang="en-GB" sz="2400" b="1" dirty="0">
                <a:solidFill>
                  <a:schemeClr val="tx1"/>
                </a:solidFill>
              </a:rPr>
              <a:t>H</a:t>
            </a:r>
          </a:p>
        </p:txBody>
      </p:sp>
      <p:sp>
        <p:nvSpPr>
          <p:cNvPr id="9" name="Oval 8"/>
          <p:cNvSpPr/>
          <p:nvPr/>
        </p:nvSpPr>
        <p:spPr>
          <a:xfrm>
            <a:off x="2133600" y="4495800"/>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p>
          <a:p>
            <a:pPr algn="ctr"/>
            <a:r>
              <a:rPr lang="en-GB" sz="2400" b="1" dirty="0">
                <a:solidFill>
                  <a:schemeClr val="tx1"/>
                </a:solidFill>
              </a:rPr>
              <a:t>H</a:t>
            </a:r>
          </a:p>
        </p:txBody>
      </p:sp>
      <p:sp>
        <p:nvSpPr>
          <p:cNvPr id="10" name="Oval 9"/>
          <p:cNvSpPr/>
          <p:nvPr/>
        </p:nvSpPr>
        <p:spPr>
          <a:xfrm>
            <a:off x="1319645" y="5029200"/>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p>
          <a:p>
            <a:pPr algn="ctr"/>
            <a:r>
              <a:rPr lang="en-GB" sz="2400" b="1" dirty="0">
                <a:solidFill>
                  <a:schemeClr val="tx1"/>
                </a:solidFill>
              </a:rPr>
              <a:t>O</a:t>
            </a:r>
          </a:p>
        </p:txBody>
      </p:sp>
      <p:sp>
        <p:nvSpPr>
          <p:cNvPr id="11" name="Oval 10"/>
          <p:cNvSpPr/>
          <p:nvPr/>
        </p:nvSpPr>
        <p:spPr>
          <a:xfrm>
            <a:off x="6019800" y="3050771"/>
            <a:ext cx="12954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a:t>
            </a:r>
          </a:p>
          <a:p>
            <a:pPr algn="ctr"/>
            <a:r>
              <a:rPr lang="en-GB" sz="2400" b="1" dirty="0" smtClean="0">
                <a:solidFill>
                  <a:schemeClr val="tx1"/>
                </a:solidFill>
              </a:rPr>
              <a:t>Cl</a:t>
            </a:r>
          </a:p>
          <a:p>
            <a:pPr algn="ctr"/>
            <a:endParaRPr lang="en-GB" sz="2400" b="1" dirty="0">
              <a:solidFill>
                <a:schemeClr val="tx1"/>
              </a:solidFill>
            </a:endParaRPr>
          </a:p>
        </p:txBody>
      </p:sp>
    </p:spTree>
    <p:extLst>
      <p:ext uri="{BB962C8B-B14F-4D97-AF65-F5344CB8AC3E}">
        <p14:creationId xmlns:p14="http://schemas.microsoft.com/office/powerpoint/2010/main" val="22992815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dirty="0"/>
              <a:t>الحديد </a:t>
            </a:r>
            <a:r>
              <a:rPr lang="ar-AE" b="1" dirty="0" smtClean="0"/>
              <a:t/>
            </a:r>
            <a:br>
              <a:rPr lang="ar-AE" b="1" dirty="0" smtClean="0"/>
            </a:br>
            <a:r>
              <a:rPr lang="en-GB" b="1" dirty="0" smtClean="0"/>
              <a:t>Iron </a:t>
            </a:r>
            <a:endParaRPr lang="en-GB" dirty="0"/>
          </a:p>
        </p:txBody>
      </p:sp>
      <p:sp>
        <p:nvSpPr>
          <p:cNvPr id="3" name="Content Placeholder 2"/>
          <p:cNvSpPr>
            <a:spLocks noGrp="1"/>
          </p:cNvSpPr>
          <p:nvPr>
            <p:ph idx="1"/>
          </p:nvPr>
        </p:nvSpPr>
        <p:spPr/>
        <p:txBody>
          <a:bodyPr/>
          <a:lstStyle/>
          <a:p>
            <a:pPr marL="0" lvl="0" indent="0" algn="just" rtl="1">
              <a:buNone/>
            </a:pPr>
            <a:r>
              <a:rPr lang="ar-AE" dirty="0"/>
              <a:t>الحديد يصنع </a:t>
            </a:r>
            <a:endParaRPr lang="en-GB" sz="2400" dirty="0"/>
          </a:p>
          <a:p>
            <a:pPr lvl="1" algn="just" rtl="1"/>
            <a:r>
              <a:rPr lang="ar-AE" dirty="0"/>
              <a:t>الهيموجلوبين في الدم .</a:t>
            </a:r>
            <a:endParaRPr lang="en-GB" sz="2000" dirty="0"/>
          </a:p>
          <a:p>
            <a:pPr lvl="1" algn="just" rtl="1"/>
            <a:r>
              <a:rPr lang="ar-AE" dirty="0"/>
              <a:t>المايوجلوبين في العضلات . </a:t>
            </a:r>
            <a:endParaRPr lang="en-GB" sz="2000" dirty="0"/>
          </a:p>
          <a:p>
            <a:pPr algn="just"/>
            <a:endParaRPr lang="en-GB" dirty="0"/>
          </a:p>
        </p:txBody>
      </p:sp>
    </p:spTree>
    <p:extLst>
      <p:ext uri="{BB962C8B-B14F-4D97-AF65-F5344CB8AC3E}">
        <p14:creationId xmlns:p14="http://schemas.microsoft.com/office/powerpoint/2010/main" val="2824914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AE" b="1" dirty="0"/>
              <a:t>الحديد </a:t>
            </a:r>
            <a:br>
              <a:rPr lang="ar-AE" b="1" dirty="0"/>
            </a:br>
            <a:r>
              <a:rPr lang="en-GB" b="1" dirty="0"/>
              <a:t>Iron </a:t>
            </a:r>
            <a:endParaRPr lang="en-GB" dirty="0"/>
          </a:p>
        </p:txBody>
      </p:sp>
      <p:sp>
        <p:nvSpPr>
          <p:cNvPr id="3" name="Content Placeholder 2"/>
          <p:cNvSpPr>
            <a:spLocks noGrp="1"/>
          </p:cNvSpPr>
          <p:nvPr>
            <p:ph idx="1"/>
          </p:nvPr>
        </p:nvSpPr>
        <p:spPr/>
        <p:txBody>
          <a:bodyPr/>
          <a:lstStyle/>
          <a:p>
            <a:pPr lvl="0" algn="just" rtl="1"/>
            <a:r>
              <a:rPr lang="ar-AE" dirty="0"/>
              <a:t>نقص الحديد هو أكثر الأمراض انتشارا والتي تنشأ عن نقص الغذاء.</a:t>
            </a:r>
            <a:endParaRPr lang="en-GB" dirty="0"/>
          </a:p>
          <a:p>
            <a:pPr lvl="0" algn="just" rtl="1"/>
            <a:r>
              <a:rPr lang="ar-AE" dirty="0"/>
              <a:t>نقص الحديد يسبب الصداع المستمر ،وعدم استقرار ضربات القلب ،وبرودة الأطراف .</a:t>
            </a:r>
            <a:endParaRPr lang="en-GB" dirty="0"/>
          </a:p>
          <a:p>
            <a:pPr lvl="0" algn="just" rtl="1"/>
            <a:r>
              <a:rPr lang="ar-AE" dirty="0"/>
              <a:t>زيادة الحديد تؤدي إلى تراكم الحديد في عضلات القلب والكبد مما قد يؤدي إلى تلفها .</a:t>
            </a:r>
            <a:endParaRPr lang="en-GB" dirty="0"/>
          </a:p>
          <a:p>
            <a:pPr lvl="0" algn="just" rtl="1"/>
            <a:r>
              <a:rPr lang="ar-AE" dirty="0"/>
              <a:t>مصادر الحديد : اللحوم الحمراء ،والفواكه مثل الزبيب والعنب ،والخضروات مثل : الفاصولياء – والسبانخ .</a:t>
            </a:r>
            <a:endParaRPr lang="en-GB" dirty="0"/>
          </a:p>
          <a:p>
            <a:pPr algn="just"/>
            <a:endParaRPr lang="en-GB" dirty="0"/>
          </a:p>
        </p:txBody>
      </p:sp>
    </p:spTree>
    <p:extLst>
      <p:ext uri="{BB962C8B-B14F-4D97-AF65-F5344CB8AC3E}">
        <p14:creationId xmlns:p14="http://schemas.microsoft.com/office/powerpoint/2010/main" val="10003969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AE" dirty="0" smtClean="0"/>
              <a:t>انتهت المحاضرة </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51627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مقارنة بين المركبات العضوية وغير العضوية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0760894"/>
              </p:ext>
            </p:extLst>
          </p:nvPr>
        </p:nvGraphicFramePr>
        <p:xfrm>
          <a:off x="457200" y="1600200"/>
          <a:ext cx="8229600" cy="2743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sz="2400" dirty="0"/>
                    </a:p>
                  </a:txBody>
                  <a:tcPr/>
                </a:tc>
                <a:tc>
                  <a:txBody>
                    <a:bodyPr/>
                    <a:lstStyle/>
                    <a:p>
                      <a:endParaRPr lang="en-GB" sz="2400"/>
                    </a:p>
                  </a:txBody>
                  <a:tcPr/>
                </a:tc>
                <a:tc>
                  <a:txBody>
                    <a:bodyPr/>
                    <a:lstStyle/>
                    <a:p>
                      <a:endParaRPr lang="en-GB" sz="2400"/>
                    </a:p>
                  </a:txBody>
                  <a:tcPr/>
                </a:tc>
              </a:tr>
              <a:tr h="370840">
                <a:tc>
                  <a:txBody>
                    <a:bodyPr/>
                    <a:lstStyle/>
                    <a:p>
                      <a:pPr algn="ctr"/>
                      <a:r>
                        <a:rPr lang="ar-AE" sz="2400" dirty="0" smtClean="0"/>
                        <a:t>المواد</a:t>
                      </a:r>
                      <a:r>
                        <a:rPr lang="ar-AE" sz="2400" baseline="0" dirty="0" smtClean="0"/>
                        <a:t> غير العضوية </a:t>
                      </a:r>
                      <a:endParaRPr lang="en-GB" sz="2400" dirty="0"/>
                    </a:p>
                  </a:txBody>
                  <a:tcPr/>
                </a:tc>
                <a:tc>
                  <a:txBody>
                    <a:bodyPr/>
                    <a:lstStyle/>
                    <a:p>
                      <a:pPr algn="ctr"/>
                      <a:r>
                        <a:rPr lang="ar-AE" sz="2400" dirty="0" smtClean="0"/>
                        <a:t>المواد العضوية </a:t>
                      </a:r>
                      <a:endParaRPr lang="en-GB" sz="2400" dirty="0"/>
                    </a:p>
                  </a:txBody>
                  <a:tcPr/>
                </a:tc>
                <a:tc>
                  <a:txBody>
                    <a:bodyPr/>
                    <a:lstStyle/>
                    <a:p>
                      <a:pPr algn="ctr"/>
                      <a:r>
                        <a:rPr lang="ar-AE" sz="2400" dirty="0" smtClean="0"/>
                        <a:t>من حيث </a:t>
                      </a:r>
                      <a:endParaRPr lang="en-GB" sz="2400" dirty="0"/>
                    </a:p>
                  </a:txBody>
                  <a:tcPr/>
                </a:tc>
              </a:tr>
              <a:tr h="370840">
                <a:tc>
                  <a:txBody>
                    <a:bodyPr/>
                    <a:lstStyle/>
                    <a:p>
                      <a:endParaRPr lang="en-GB" sz="2400" dirty="0"/>
                    </a:p>
                  </a:txBody>
                  <a:tcPr/>
                </a:tc>
                <a:tc>
                  <a:txBody>
                    <a:bodyPr/>
                    <a:lstStyle/>
                    <a:p>
                      <a:endParaRPr lang="en-GB" sz="2400"/>
                    </a:p>
                  </a:txBody>
                  <a:tcPr/>
                </a:tc>
                <a:tc>
                  <a:txBody>
                    <a:bodyPr/>
                    <a:lstStyle/>
                    <a:p>
                      <a:pPr algn="ctr"/>
                      <a:r>
                        <a:rPr lang="ar-AE" sz="2400" dirty="0" smtClean="0"/>
                        <a:t>الحجم</a:t>
                      </a:r>
                    </a:p>
                  </a:txBody>
                  <a:tcPr/>
                </a:tc>
              </a:tr>
              <a:tr h="370840">
                <a:tc>
                  <a:txBody>
                    <a:bodyPr/>
                    <a:lstStyle/>
                    <a:p>
                      <a:endParaRPr lang="en-GB" sz="2400" dirty="0"/>
                    </a:p>
                  </a:txBody>
                  <a:tcPr/>
                </a:tc>
                <a:tc>
                  <a:txBody>
                    <a:bodyPr/>
                    <a:lstStyle/>
                    <a:p>
                      <a:endParaRPr lang="en-GB" sz="2400"/>
                    </a:p>
                  </a:txBody>
                  <a:tcPr/>
                </a:tc>
                <a:tc>
                  <a:txBody>
                    <a:bodyPr/>
                    <a:lstStyle/>
                    <a:p>
                      <a:pPr algn="ctr"/>
                      <a:r>
                        <a:rPr lang="ar-AE" sz="2400" dirty="0" smtClean="0"/>
                        <a:t>التركيب </a:t>
                      </a:r>
                      <a:endParaRPr lang="en-GB" sz="2400" dirty="0"/>
                    </a:p>
                  </a:txBody>
                  <a:tcPr/>
                </a:tc>
              </a:tr>
              <a:tr h="370840">
                <a:tc>
                  <a:txBody>
                    <a:bodyPr/>
                    <a:lstStyle/>
                    <a:p>
                      <a:endParaRPr lang="en-GB" sz="2400"/>
                    </a:p>
                  </a:txBody>
                  <a:tcPr/>
                </a:tc>
                <a:tc>
                  <a:txBody>
                    <a:bodyPr/>
                    <a:lstStyle/>
                    <a:p>
                      <a:endParaRPr lang="en-GB" sz="2400"/>
                    </a:p>
                  </a:txBody>
                  <a:tcPr/>
                </a:tc>
                <a:tc>
                  <a:txBody>
                    <a:bodyPr/>
                    <a:lstStyle/>
                    <a:p>
                      <a:pPr algn="ctr"/>
                      <a:r>
                        <a:rPr lang="ar-AE" sz="2400" dirty="0" smtClean="0"/>
                        <a:t>الروابط </a:t>
                      </a:r>
                      <a:endParaRPr lang="en-GB" sz="2400" dirty="0"/>
                    </a:p>
                  </a:txBody>
                  <a:tcPr/>
                </a:tc>
              </a:tr>
              <a:tr h="370840">
                <a:tc>
                  <a:txBody>
                    <a:bodyPr/>
                    <a:lstStyle/>
                    <a:p>
                      <a:endParaRPr lang="en-GB" sz="2400" dirty="0"/>
                    </a:p>
                  </a:txBody>
                  <a:tcPr/>
                </a:tc>
                <a:tc>
                  <a:txBody>
                    <a:bodyPr/>
                    <a:lstStyle/>
                    <a:p>
                      <a:endParaRPr lang="en-GB" sz="2400" dirty="0"/>
                    </a:p>
                  </a:txBody>
                  <a:tcPr/>
                </a:tc>
                <a:tc>
                  <a:txBody>
                    <a:bodyPr/>
                    <a:lstStyle/>
                    <a:p>
                      <a:pPr algn="ctr"/>
                      <a:r>
                        <a:rPr lang="ar-AE" sz="2400" dirty="0" smtClean="0"/>
                        <a:t>أمثلة </a:t>
                      </a:r>
                      <a:endParaRPr lang="en-GB" sz="2400" dirty="0"/>
                    </a:p>
                  </a:txBody>
                  <a:tcPr/>
                </a:tc>
              </a:tr>
            </a:tbl>
          </a:graphicData>
        </a:graphic>
      </p:graphicFrame>
    </p:spTree>
    <p:extLst>
      <p:ext uri="{BB962C8B-B14F-4D97-AF65-F5344CB8AC3E}">
        <p14:creationId xmlns:p14="http://schemas.microsoft.com/office/powerpoint/2010/main" val="329593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مقارنة بين المركبات العضوية وغير العضوية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2492213"/>
              </p:ext>
            </p:extLst>
          </p:nvPr>
        </p:nvGraphicFramePr>
        <p:xfrm>
          <a:off x="457200" y="1600200"/>
          <a:ext cx="8229600" cy="2743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sz="2400" dirty="0"/>
                    </a:p>
                  </a:txBody>
                  <a:tcPr/>
                </a:tc>
                <a:tc>
                  <a:txBody>
                    <a:bodyPr/>
                    <a:lstStyle/>
                    <a:p>
                      <a:endParaRPr lang="en-GB" sz="2400"/>
                    </a:p>
                  </a:txBody>
                  <a:tcPr/>
                </a:tc>
                <a:tc>
                  <a:txBody>
                    <a:bodyPr/>
                    <a:lstStyle/>
                    <a:p>
                      <a:endParaRPr lang="en-GB" sz="2400"/>
                    </a:p>
                  </a:txBody>
                  <a:tcPr/>
                </a:tc>
              </a:tr>
              <a:tr h="370840">
                <a:tc>
                  <a:txBody>
                    <a:bodyPr/>
                    <a:lstStyle/>
                    <a:p>
                      <a:pPr algn="ctr"/>
                      <a:r>
                        <a:rPr lang="ar-AE" sz="2400" dirty="0" smtClean="0"/>
                        <a:t>المواد</a:t>
                      </a:r>
                      <a:r>
                        <a:rPr lang="ar-AE" sz="2400" baseline="0" dirty="0" smtClean="0"/>
                        <a:t> غير العضوية </a:t>
                      </a:r>
                      <a:endParaRPr lang="en-GB" sz="2400" dirty="0"/>
                    </a:p>
                  </a:txBody>
                  <a:tcPr/>
                </a:tc>
                <a:tc>
                  <a:txBody>
                    <a:bodyPr/>
                    <a:lstStyle/>
                    <a:p>
                      <a:pPr algn="ctr"/>
                      <a:r>
                        <a:rPr lang="ar-AE" sz="2400" dirty="0" smtClean="0"/>
                        <a:t>المواد العضوية </a:t>
                      </a:r>
                      <a:endParaRPr lang="en-GB" sz="2400" dirty="0"/>
                    </a:p>
                  </a:txBody>
                  <a:tcPr/>
                </a:tc>
                <a:tc>
                  <a:txBody>
                    <a:bodyPr/>
                    <a:lstStyle/>
                    <a:p>
                      <a:pPr algn="ctr"/>
                      <a:r>
                        <a:rPr lang="ar-AE" sz="2400" dirty="0" smtClean="0"/>
                        <a:t>من حيث </a:t>
                      </a:r>
                      <a:endParaRPr lang="en-GB" sz="2400" dirty="0"/>
                    </a:p>
                  </a:txBody>
                  <a:tcPr/>
                </a:tc>
              </a:tr>
              <a:tr h="370840">
                <a:tc>
                  <a:txBody>
                    <a:bodyPr/>
                    <a:lstStyle/>
                    <a:p>
                      <a:pPr algn="ctr"/>
                      <a:r>
                        <a:rPr lang="ar-AE" sz="2400" dirty="0" smtClean="0"/>
                        <a:t>صغيرة الحجم </a:t>
                      </a:r>
                      <a:endParaRPr lang="en-GB" sz="2400" dirty="0"/>
                    </a:p>
                  </a:txBody>
                  <a:tcPr/>
                </a:tc>
                <a:tc>
                  <a:txBody>
                    <a:bodyPr/>
                    <a:lstStyle/>
                    <a:p>
                      <a:pPr algn="ctr"/>
                      <a:r>
                        <a:rPr lang="ar-AE" sz="2400" dirty="0" smtClean="0"/>
                        <a:t>كبيرة الحجم </a:t>
                      </a:r>
                      <a:endParaRPr lang="en-GB" sz="2400" dirty="0"/>
                    </a:p>
                  </a:txBody>
                  <a:tcPr/>
                </a:tc>
                <a:tc>
                  <a:txBody>
                    <a:bodyPr/>
                    <a:lstStyle/>
                    <a:p>
                      <a:pPr algn="ctr"/>
                      <a:r>
                        <a:rPr lang="ar-AE" sz="2400" dirty="0" smtClean="0"/>
                        <a:t>الحجم</a:t>
                      </a:r>
                    </a:p>
                  </a:txBody>
                  <a:tcPr/>
                </a:tc>
              </a:tr>
              <a:tr h="370840">
                <a:tc>
                  <a:txBody>
                    <a:bodyPr/>
                    <a:lstStyle/>
                    <a:p>
                      <a:pPr algn="ctr"/>
                      <a:r>
                        <a:rPr lang="ar-AE" sz="2400" dirty="0" smtClean="0"/>
                        <a:t>لا تحتوي على الكربون</a:t>
                      </a:r>
                      <a:r>
                        <a:rPr lang="ar-AE" sz="2400" baseline="0" dirty="0" smtClean="0"/>
                        <a:t> </a:t>
                      </a:r>
                      <a:endParaRPr lang="en-GB" sz="2400" dirty="0"/>
                    </a:p>
                  </a:txBody>
                  <a:tcPr/>
                </a:tc>
                <a:tc>
                  <a:txBody>
                    <a:bodyPr/>
                    <a:lstStyle/>
                    <a:p>
                      <a:pPr algn="ctr"/>
                      <a:r>
                        <a:rPr lang="ar-AE" sz="2400" dirty="0" smtClean="0"/>
                        <a:t>تحتوي على الكربون </a:t>
                      </a:r>
                      <a:endParaRPr lang="en-GB" sz="2400" dirty="0"/>
                    </a:p>
                  </a:txBody>
                  <a:tcPr/>
                </a:tc>
                <a:tc>
                  <a:txBody>
                    <a:bodyPr/>
                    <a:lstStyle/>
                    <a:p>
                      <a:pPr algn="ctr"/>
                      <a:r>
                        <a:rPr lang="ar-AE" sz="2400" dirty="0" smtClean="0"/>
                        <a:t>التركيب </a:t>
                      </a:r>
                      <a:endParaRPr lang="en-GB" sz="2400" dirty="0"/>
                    </a:p>
                  </a:txBody>
                  <a:tcPr/>
                </a:tc>
              </a:tr>
              <a:tr h="370840">
                <a:tc>
                  <a:txBody>
                    <a:bodyPr/>
                    <a:lstStyle/>
                    <a:p>
                      <a:pPr algn="ctr"/>
                      <a:r>
                        <a:rPr lang="ar-AE" sz="2400" dirty="0" smtClean="0"/>
                        <a:t>روابط  </a:t>
                      </a:r>
                      <a:r>
                        <a:rPr lang="ar-AE" sz="2400" baseline="0" dirty="0" smtClean="0"/>
                        <a:t> </a:t>
                      </a:r>
                      <a:r>
                        <a:rPr lang="ar-AE" sz="2400" dirty="0" smtClean="0"/>
                        <a:t>تساهمية أو أيونية </a:t>
                      </a:r>
                      <a:endParaRPr lang="en-GB" sz="2400" dirty="0"/>
                    </a:p>
                  </a:txBody>
                  <a:tcPr/>
                </a:tc>
                <a:tc>
                  <a:txBody>
                    <a:bodyPr/>
                    <a:lstStyle/>
                    <a:p>
                      <a:pPr algn="ctr"/>
                      <a:r>
                        <a:rPr lang="ar-AE" sz="2400" dirty="0" smtClean="0"/>
                        <a:t>روابط </a:t>
                      </a:r>
                      <a:r>
                        <a:rPr lang="ar-AE" sz="2400" baseline="0" dirty="0" smtClean="0"/>
                        <a:t> تساهمية </a:t>
                      </a:r>
                      <a:endParaRPr lang="en-GB" sz="2400" dirty="0"/>
                    </a:p>
                  </a:txBody>
                  <a:tcPr/>
                </a:tc>
                <a:tc>
                  <a:txBody>
                    <a:bodyPr/>
                    <a:lstStyle/>
                    <a:p>
                      <a:pPr algn="ctr"/>
                      <a:r>
                        <a:rPr lang="ar-AE" sz="2400" dirty="0" smtClean="0"/>
                        <a:t>الروابط </a:t>
                      </a:r>
                      <a:endParaRPr lang="en-GB" sz="2400" dirty="0"/>
                    </a:p>
                  </a:txBody>
                  <a:tcPr/>
                </a:tc>
              </a:tr>
              <a:tr h="370840">
                <a:tc>
                  <a:txBody>
                    <a:bodyPr/>
                    <a:lstStyle/>
                    <a:p>
                      <a:pPr algn="ctr"/>
                      <a:r>
                        <a:rPr lang="ar-AE" sz="2400" dirty="0" smtClean="0"/>
                        <a:t>الاملاح</a:t>
                      </a:r>
                      <a:endParaRPr lang="en-GB" sz="2400" dirty="0"/>
                    </a:p>
                  </a:txBody>
                  <a:tcPr/>
                </a:tc>
                <a:tc>
                  <a:txBody>
                    <a:bodyPr/>
                    <a:lstStyle/>
                    <a:p>
                      <a:pPr algn="ctr"/>
                      <a:r>
                        <a:rPr lang="ar-AE" sz="2400" dirty="0" smtClean="0"/>
                        <a:t>الكربوهيدرات</a:t>
                      </a:r>
                      <a:endParaRPr lang="en-GB" sz="2400" dirty="0"/>
                    </a:p>
                  </a:txBody>
                  <a:tcPr/>
                </a:tc>
                <a:tc>
                  <a:txBody>
                    <a:bodyPr/>
                    <a:lstStyle/>
                    <a:p>
                      <a:pPr algn="ctr"/>
                      <a:r>
                        <a:rPr lang="ar-AE" sz="2400" dirty="0" smtClean="0"/>
                        <a:t>أمثلة </a:t>
                      </a:r>
                      <a:endParaRPr lang="en-GB" sz="2400" dirty="0"/>
                    </a:p>
                  </a:txBody>
                  <a:tcPr/>
                </a:tc>
              </a:tr>
            </a:tbl>
          </a:graphicData>
        </a:graphic>
      </p:graphicFrame>
    </p:spTree>
    <p:extLst>
      <p:ext uri="{BB962C8B-B14F-4D97-AF65-F5344CB8AC3E}">
        <p14:creationId xmlns:p14="http://schemas.microsoft.com/office/powerpoint/2010/main" val="250076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AE" dirty="0" smtClean="0">
                <a:solidFill>
                  <a:schemeClr val="tx2"/>
                </a:solidFill>
              </a:rPr>
              <a:t>1-الماء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fontScale="77500" lnSpcReduction="20000"/>
          </a:bodyPr>
          <a:lstStyle/>
          <a:p>
            <a:pPr marL="0" indent="0" algn="just" rtl="1">
              <a:buNone/>
            </a:pPr>
            <a:endParaRPr lang="ar-AE" b="1" u="sng" dirty="0" smtClean="0"/>
          </a:p>
          <a:p>
            <a:pPr marL="0" indent="0" algn="just" rtl="1">
              <a:buNone/>
            </a:pPr>
            <a:r>
              <a:rPr lang="ar-AE" b="1" u="sng" dirty="0" smtClean="0"/>
              <a:t>خصائص </a:t>
            </a:r>
            <a:r>
              <a:rPr lang="ar-AE" b="1" u="sng" dirty="0"/>
              <a:t>الماء الفيزيائية والكيميائية :</a:t>
            </a:r>
            <a:endParaRPr lang="en-GB" dirty="0"/>
          </a:p>
          <a:p>
            <a:pPr lvl="0" algn="just" rtl="1"/>
            <a:r>
              <a:rPr lang="ar-AE" dirty="0"/>
              <a:t>يتبخر عند درجة حرارة 100 درجة سلسيوس (درجة مئوية) ؛و 218 درجة فهرنهيت .</a:t>
            </a:r>
            <a:endParaRPr lang="en-GB" dirty="0"/>
          </a:p>
          <a:p>
            <a:pPr lvl="0" algn="just" rtl="1"/>
            <a:r>
              <a:rPr lang="ar-AE" dirty="0"/>
              <a:t>يتجمد الماء عند درجة حرارة 0 درجة سلسيوس (درجة مئوية) ؛و38 درجة فهرنهيت .</a:t>
            </a:r>
            <a:endParaRPr lang="en-GB" dirty="0"/>
          </a:p>
          <a:p>
            <a:pPr lvl="0" algn="just" rtl="1"/>
            <a:r>
              <a:rPr lang="ar-AE" dirty="0"/>
              <a:t>السعة الحرارية للماء عالية ولذلك يمتص الماء الحرارة الناتجة عن التفاعلات الكيميائية .</a:t>
            </a:r>
            <a:endParaRPr lang="en-GB" dirty="0"/>
          </a:p>
          <a:p>
            <a:pPr lvl="0" algn="just" rtl="1"/>
            <a:r>
              <a:rPr lang="ar-AE" dirty="0"/>
              <a:t>يتكون الماء من ذرة أكسجين وذرتي هيدروجين </a:t>
            </a:r>
            <a:r>
              <a:rPr lang="en-GB" dirty="0"/>
              <a:t>(H2O)</a:t>
            </a:r>
            <a:r>
              <a:rPr lang="ar-AE" dirty="0"/>
              <a:t> ،وتربط بين هذه الذرات روابط تساهمية ،ولذلك يكسب الماء جسم الإنسان مرونة وليونة .</a:t>
            </a:r>
            <a:endParaRPr lang="en-GB" dirty="0"/>
          </a:p>
          <a:p>
            <a:pPr lvl="0" algn="just" rtl="1"/>
            <a:r>
              <a:rPr lang="ar-AE" dirty="0"/>
              <a:t>جزيئات الماء ترتبط مع بعضها بروابط هيدروجينية .</a:t>
            </a:r>
            <a:endParaRPr lang="en-GB" dirty="0"/>
          </a:p>
          <a:p>
            <a:pPr algn="just" rtl="1"/>
            <a:endParaRPr lang="en-GB" dirty="0"/>
          </a:p>
        </p:txBody>
      </p:sp>
    </p:spTree>
    <p:extLst>
      <p:ext uri="{BB962C8B-B14F-4D97-AF65-F5344CB8AC3E}">
        <p14:creationId xmlns:p14="http://schemas.microsoft.com/office/powerpoint/2010/main" val="507501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AE" dirty="0" smtClean="0">
                <a:solidFill>
                  <a:schemeClr val="tx2"/>
                </a:solidFill>
              </a:rPr>
              <a:t>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a:bodyPr>
          <a:lstStyle/>
          <a:p>
            <a:pPr algn="just" rtl="1"/>
            <a:r>
              <a:rPr lang="ar-SA" b="1" dirty="0" smtClean="0"/>
              <a:t>يعتبر الماء مستقطب يحتوى على ر</a:t>
            </a:r>
            <a:r>
              <a:rPr lang="ar-AE" b="1" dirty="0" smtClean="0"/>
              <a:t>و</a:t>
            </a:r>
            <a:r>
              <a:rPr lang="ar-SA" b="1" dirty="0" smtClean="0"/>
              <a:t>ابط هيدروجينية وتساهمية</a:t>
            </a:r>
            <a:r>
              <a:rPr lang="ar-AE" b="1" dirty="0" smtClean="0"/>
              <a:t>.</a:t>
            </a:r>
            <a:endParaRPr lang="en-GB" dirty="0"/>
          </a:p>
        </p:txBody>
      </p:sp>
      <p:pic>
        <p:nvPicPr>
          <p:cNvPr id="4" name="Picture 3" descr="http://www.m3loma.com/ellmia/images/loc3/1123.jpg"/>
          <p:cNvPicPr>
            <a:picLocks noChangeAspect="1" noChangeArrowheads="1"/>
          </p:cNvPicPr>
          <p:nvPr/>
        </p:nvPicPr>
        <p:blipFill>
          <a:blip r:embed="rId3"/>
          <a:srcRect/>
          <a:stretch>
            <a:fillRect/>
          </a:stretch>
        </p:blipFill>
        <p:spPr bwMode="auto">
          <a:xfrm>
            <a:off x="1066800" y="3048000"/>
            <a:ext cx="6858048" cy="3071834"/>
          </a:xfrm>
          <a:prstGeom prst="rect">
            <a:avLst/>
          </a:prstGeom>
          <a:noFill/>
          <a:ln>
            <a:solidFill>
              <a:schemeClr val="accent2"/>
            </a:solidFill>
          </a:ln>
        </p:spPr>
      </p:pic>
    </p:spTree>
    <p:extLst>
      <p:ext uri="{BB962C8B-B14F-4D97-AF65-F5344CB8AC3E}">
        <p14:creationId xmlns:p14="http://schemas.microsoft.com/office/powerpoint/2010/main" val="4003891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solidFill>
                  <a:schemeClr val="tx2"/>
                </a:solidFill>
              </a:rPr>
              <a:t>1-الماء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lnSpcReduction="10000"/>
          </a:bodyPr>
          <a:lstStyle/>
          <a:p>
            <a:pPr marL="0" indent="0" algn="just" rtl="1">
              <a:buNone/>
            </a:pPr>
            <a:r>
              <a:rPr lang="ar-AE" b="1" dirty="0"/>
              <a:t>س: لماذا يذوب السكر (مركب عضوي) وملح الطعام (مركب غير عضوي) في الماء ؟ بينما لا تذوب الدهون في الماء ؟</a:t>
            </a:r>
            <a:endParaRPr lang="en-GB" dirty="0"/>
          </a:p>
          <a:p>
            <a:pPr lvl="0" algn="just" rtl="1"/>
            <a:r>
              <a:rPr lang="ar-AE" dirty="0"/>
              <a:t>ملح الطعام </a:t>
            </a:r>
            <a:r>
              <a:rPr lang="en-GB" dirty="0"/>
              <a:t>(</a:t>
            </a:r>
            <a:r>
              <a:rPr lang="en-GB" dirty="0" err="1"/>
              <a:t>NaCl</a:t>
            </a:r>
            <a:r>
              <a:rPr lang="en-GB" dirty="0"/>
              <a:t>) </a:t>
            </a:r>
            <a:r>
              <a:rPr lang="ar-AE" dirty="0"/>
              <a:t> يتأثر بالروابط الهيدروجينية بين جزيئات الماء فتنجذب أيوناته </a:t>
            </a:r>
            <a:r>
              <a:rPr lang="en-GB" dirty="0"/>
              <a:t>(Na+) (</a:t>
            </a:r>
            <a:r>
              <a:rPr lang="fr-FR" dirty="0"/>
              <a:t>Cl-)</a:t>
            </a:r>
            <a:r>
              <a:rPr lang="ar-AE" dirty="0"/>
              <a:t> نحو جزيئات الماء التي تحتوي أقطابها على شحنات موجبة وسالبة .</a:t>
            </a:r>
            <a:endParaRPr lang="en-GB" dirty="0"/>
          </a:p>
          <a:p>
            <a:pPr lvl="0" algn="just" rtl="1"/>
            <a:r>
              <a:rPr lang="ar-AE" dirty="0"/>
              <a:t>والأمر نفسه يحصل لجزيئات السكر .</a:t>
            </a:r>
            <a:endParaRPr lang="en-GB" dirty="0"/>
          </a:p>
          <a:p>
            <a:pPr lvl="0" algn="just" rtl="1"/>
            <a:r>
              <a:rPr lang="ar-AE" dirty="0"/>
              <a:t>بينما الدهون لا تحتوي جزيئات مستقطبة لذلك لا تذوب في الماء ولا تتأثر بالروابط الهيدروجينية الموجودة بين جزيئات الماء .</a:t>
            </a:r>
            <a:endParaRPr lang="en-GB" dirty="0"/>
          </a:p>
        </p:txBody>
      </p:sp>
    </p:spTree>
    <p:extLst>
      <p:ext uri="{BB962C8B-B14F-4D97-AF65-F5344CB8AC3E}">
        <p14:creationId xmlns:p14="http://schemas.microsoft.com/office/powerpoint/2010/main" val="33765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a:solidFill>
                  <a:schemeClr val="tx2"/>
                </a:solidFill>
              </a:rPr>
              <a:t>1-الماء </a:t>
            </a:r>
            <a:endParaRPr lang="en-GB" dirty="0">
              <a:solidFill>
                <a:schemeClr val="tx2"/>
              </a:solidFill>
            </a:endParaRPr>
          </a:p>
        </p:txBody>
      </p:sp>
      <p:sp>
        <p:nvSpPr>
          <p:cNvPr id="3" name="Content Placeholder 2"/>
          <p:cNvSpPr>
            <a:spLocks noGrp="1"/>
          </p:cNvSpPr>
          <p:nvPr>
            <p:ph idx="1"/>
          </p:nvPr>
        </p:nvSpPr>
        <p:spPr>
          <a:ln w="82550">
            <a:solidFill>
              <a:schemeClr val="accent4"/>
            </a:solidFill>
          </a:ln>
        </p:spPr>
        <p:txBody>
          <a:bodyPr>
            <a:normAutofit/>
          </a:bodyPr>
          <a:lstStyle/>
          <a:p>
            <a:pPr marL="0" indent="0" algn="just" rtl="1">
              <a:buNone/>
            </a:pPr>
            <a:endParaRPr lang="ar-AE" b="1" dirty="0" smtClean="0"/>
          </a:p>
          <a:p>
            <a:pPr marL="0" indent="0" algn="just" rtl="1">
              <a:buNone/>
            </a:pPr>
            <a:r>
              <a:rPr lang="ar-AE" b="1" dirty="0" smtClean="0"/>
              <a:t>س</a:t>
            </a:r>
            <a:r>
              <a:rPr lang="ar-AE" b="1" dirty="0"/>
              <a:t>: ما الذي يؤدي إلى نقصان نسبة الماء في الجسم ؟</a:t>
            </a:r>
            <a:endParaRPr lang="en-GB" dirty="0"/>
          </a:p>
          <a:p>
            <a:pPr lvl="0" algn="just" rtl="1"/>
            <a:r>
              <a:rPr lang="ar-AE" dirty="0"/>
              <a:t>ينقص الماء في الجسم بسبب التعرق والإخراج حيث يفقد جسم الإنسان يوميا ما يزيد على لترين من الماء ،لذلك يجب أن تكون نسبة الماء التي يشربها الإنسان أكبر من النسبة التي يفقدها .</a:t>
            </a:r>
            <a:endParaRPr lang="en-GB" dirty="0"/>
          </a:p>
          <a:p>
            <a:pPr lvl="0" algn="just" rtl="1"/>
            <a:r>
              <a:rPr lang="ar-AE" dirty="0"/>
              <a:t>ينقص الماء في الجسم مع تقدم العمر بسبب زيادة الدهون ونقص العضلات .</a:t>
            </a:r>
            <a:endParaRPr lang="en-GB" dirty="0"/>
          </a:p>
          <a:p>
            <a:pPr marL="0" lvl="0" indent="0" algn="just" rtl="1">
              <a:buNone/>
            </a:pPr>
            <a:endParaRPr lang="en-GB" dirty="0"/>
          </a:p>
        </p:txBody>
      </p:sp>
    </p:spTree>
    <p:extLst>
      <p:ext uri="{BB962C8B-B14F-4D97-AF65-F5344CB8AC3E}">
        <p14:creationId xmlns:p14="http://schemas.microsoft.com/office/powerpoint/2010/main" val="33765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1419</Words>
  <Application>Microsoft Office PowerPoint</Application>
  <PresentationFormat>On-screen Show (4:3)</PresentationFormat>
  <Paragraphs>197</Paragraphs>
  <Slides>32</Slides>
  <Notes>14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التركيب الكيميائي للمادة الحية </vt:lpstr>
      <vt:lpstr>ما هو المركب التالي ؟</vt:lpstr>
      <vt:lpstr>ما هو المركب التالي ؟</vt:lpstr>
      <vt:lpstr>مقارنة بين المركبات العضوية وغير العضوية </vt:lpstr>
      <vt:lpstr>مقارنة بين المركبات العضوية وغير العضوية </vt:lpstr>
      <vt:lpstr>1-الماء </vt:lpstr>
      <vt:lpstr>الماء </vt:lpstr>
      <vt:lpstr>1-الماء </vt:lpstr>
      <vt:lpstr>1-الماء </vt:lpstr>
      <vt:lpstr>1-الماء </vt:lpstr>
      <vt:lpstr>1-الماء </vt:lpstr>
      <vt:lpstr>1-الماء </vt:lpstr>
      <vt:lpstr>PowerPoint Presentation</vt:lpstr>
      <vt:lpstr>الأملاح المعدنية </vt:lpstr>
      <vt:lpstr>الأملاح المعدنية في جسم الإنسان </vt:lpstr>
      <vt:lpstr>تحافظ على التوازن الأيوني في جسم الإنسان </vt:lpstr>
      <vt:lpstr>الحفاظ على الضغط الأسموزي  مضخة الصوديوم والبوتاسيوم </vt:lpstr>
      <vt:lpstr>PowerPoint Presentation</vt:lpstr>
      <vt:lpstr>الحفاظ على رقم الأس الهيدروجيني في الجسم </vt:lpstr>
      <vt:lpstr>نشاط </vt:lpstr>
      <vt:lpstr>نشاط </vt:lpstr>
      <vt:lpstr>نشاط </vt:lpstr>
      <vt:lpstr>الكالسيوم  Calcium </vt:lpstr>
      <vt:lpstr>الكالسيوم  Calcium </vt:lpstr>
      <vt:lpstr>المغنيسيوم  Magnesium </vt:lpstr>
      <vt:lpstr>المغنيسيوم  Magnesium </vt:lpstr>
      <vt:lpstr>المغنيسيوم  Magnesium </vt:lpstr>
      <vt:lpstr>اليود  Iodine </vt:lpstr>
      <vt:lpstr>اليود  Iodine </vt:lpstr>
      <vt:lpstr>الحديد  Iron </vt:lpstr>
      <vt:lpstr>الحديد  Iron </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المواد الكيميائية داخل الجسم </dc:title>
  <dc:creator>Sumyah</dc:creator>
  <cp:lastModifiedBy>Sumyah</cp:lastModifiedBy>
  <cp:revision>93</cp:revision>
  <dcterms:created xsi:type="dcterms:W3CDTF">2006-08-16T00:00:00Z</dcterms:created>
  <dcterms:modified xsi:type="dcterms:W3CDTF">2016-11-05T17:51:43Z</dcterms:modified>
</cp:coreProperties>
</file>