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notesMasterIdLst>
    <p:notesMasterId r:id="rId22"/>
  </p:notesMasterIdLst>
  <p:sldIdLst>
    <p:sldId id="256" r:id="rId2"/>
    <p:sldId id="276" r:id="rId3"/>
    <p:sldId id="258" r:id="rId4"/>
    <p:sldId id="259" r:id="rId5"/>
    <p:sldId id="260" r:id="rId6"/>
    <p:sldId id="261" r:id="rId7"/>
    <p:sldId id="262" r:id="rId8"/>
    <p:sldId id="264" r:id="rId9"/>
    <p:sldId id="263" r:id="rId10"/>
    <p:sldId id="265" r:id="rId11"/>
    <p:sldId id="266" r:id="rId12"/>
    <p:sldId id="268" r:id="rId13"/>
    <p:sldId id="267" r:id="rId14"/>
    <p:sldId id="269" r:id="rId15"/>
    <p:sldId id="270" r:id="rId16"/>
    <p:sldId id="271" r:id="rId17"/>
    <p:sldId id="272" r:id="rId18"/>
    <p:sldId id="273" r:id="rId19"/>
    <p:sldId id="274" r:id="rId20"/>
    <p:sldId id="275" r:id="rId21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110" d="100"/>
          <a:sy n="110" d="100"/>
        </p:scale>
        <p:origin x="-164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E097FE0-1F4A-4A90-AFE0-D8E2DD13498F}" type="doc">
      <dgm:prSet loTypeId="urn:microsoft.com/office/officeart/2005/8/layout/radial5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2B48203D-8336-4CC6-8B4B-A6E36CD62B5D}">
      <dgm:prSet phldrT="[Text]"/>
      <dgm:spPr>
        <a:ln>
          <a:solidFill>
            <a:schemeClr val="accent5">
              <a:lumMod val="50000"/>
            </a:schemeClr>
          </a:solidFill>
        </a:ln>
      </dgm:spPr>
      <dgm:t>
        <a:bodyPr/>
        <a:lstStyle/>
        <a:p>
          <a:pPr rtl="1"/>
          <a:r>
            <a:rPr lang="ar-SA" baseline="0" dirty="0" smtClean="0">
              <a:solidFill>
                <a:schemeClr val="accent1">
                  <a:lumMod val="50000"/>
                </a:schemeClr>
              </a:solidFill>
            </a:rPr>
            <a:t>الأهداف </a:t>
          </a:r>
          <a:endParaRPr lang="ar-SA" baseline="0" dirty="0">
            <a:solidFill>
              <a:schemeClr val="accent1">
                <a:lumMod val="50000"/>
              </a:schemeClr>
            </a:solidFill>
          </a:endParaRPr>
        </a:p>
      </dgm:t>
    </dgm:pt>
    <dgm:pt modelId="{9B08A160-59F0-4E18-8553-DF22E5BD6B99}" type="parTrans" cxnId="{2BBA902A-92B6-4024-A21F-BDEF6579329A}">
      <dgm:prSet/>
      <dgm:spPr/>
      <dgm:t>
        <a:bodyPr/>
        <a:lstStyle/>
        <a:p>
          <a:pPr rtl="1"/>
          <a:endParaRPr lang="ar-SA"/>
        </a:p>
      </dgm:t>
    </dgm:pt>
    <dgm:pt modelId="{2783A75D-FEC9-494A-A07A-E024A6371D03}" type="sibTrans" cxnId="{2BBA902A-92B6-4024-A21F-BDEF6579329A}">
      <dgm:prSet/>
      <dgm:spPr/>
      <dgm:t>
        <a:bodyPr/>
        <a:lstStyle/>
        <a:p>
          <a:pPr rtl="1"/>
          <a:endParaRPr lang="ar-SA"/>
        </a:p>
      </dgm:t>
    </dgm:pt>
    <dgm:pt modelId="{BDAAE535-114E-4337-816A-628A5CB73F62}">
      <dgm:prSet phldrT="[Text]" custT="1"/>
      <dgm:spPr>
        <a:noFill/>
        <a:ln>
          <a:solidFill>
            <a:schemeClr val="accent5">
              <a:lumMod val="50000"/>
            </a:schemeClr>
          </a:solidFill>
        </a:ln>
      </dgm:spPr>
      <dgm:t>
        <a:bodyPr/>
        <a:lstStyle/>
        <a:p>
          <a:pPr rtl="1"/>
          <a:r>
            <a:rPr lang="ar-SA" sz="2000" baseline="0" dirty="0" smtClean="0">
              <a:solidFill>
                <a:schemeClr val="tx1"/>
              </a:solidFill>
            </a:rPr>
            <a:t>1-أن تصف أدوات البحث.</a:t>
          </a:r>
        </a:p>
        <a:p>
          <a:pPr rtl="1"/>
          <a:r>
            <a:rPr lang="ar-SA" sz="2000" baseline="0" dirty="0" smtClean="0">
              <a:solidFill>
                <a:schemeClr val="tx1"/>
              </a:solidFill>
            </a:rPr>
            <a:t>2-أن تذكر مزايا وعيوب كل أداة .</a:t>
          </a:r>
          <a:endParaRPr lang="ar-SA" sz="2000" baseline="0" dirty="0">
            <a:solidFill>
              <a:schemeClr val="tx1"/>
            </a:solidFill>
          </a:endParaRPr>
        </a:p>
      </dgm:t>
    </dgm:pt>
    <dgm:pt modelId="{ED99F115-E6CE-47A7-B4A0-49257EE885E5}" type="parTrans" cxnId="{34EFDE1A-CF12-4282-84AD-BC34EBA03888}">
      <dgm:prSet/>
      <dgm:spPr>
        <a:solidFill>
          <a:schemeClr val="accent2">
            <a:lumMod val="75000"/>
          </a:schemeClr>
        </a:solidFill>
        <a:ln>
          <a:solidFill>
            <a:schemeClr val="tx1"/>
          </a:solidFill>
        </a:ln>
      </dgm:spPr>
      <dgm:t>
        <a:bodyPr/>
        <a:lstStyle/>
        <a:p>
          <a:pPr rtl="1"/>
          <a:endParaRPr lang="ar-SA"/>
        </a:p>
      </dgm:t>
    </dgm:pt>
    <dgm:pt modelId="{EE63C548-D3EE-4F9D-9E05-6D473C71CFE5}" type="sibTrans" cxnId="{34EFDE1A-CF12-4282-84AD-BC34EBA03888}">
      <dgm:prSet/>
      <dgm:spPr/>
      <dgm:t>
        <a:bodyPr/>
        <a:lstStyle/>
        <a:p>
          <a:pPr rtl="1"/>
          <a:endParaRPr lang="ar-SA"/>
        </a:p>
      </dgm:t>
    </dgm:pt>
    <dgm:pt modelId="{1AEC6423-5520-4D31-856B-C0C529D6E151}">
      <dgm:prSet phldrT="[Text]" custT="1"/>
      <dgm:spPr>
        <a:ln>
          <a:solidFill>
            <a:schemeClr val="accent5">
              <a:lumMod val="50000"/>
            </a:schemeClr>
          </a:solidFill>
        </a:ln>
      </dgm:spPr>
      <dgm:t>
        <a:bodyPr/>
        <a:lstStyle/>
        <a:p>
          <a:pPr rtl="1"/>
          <a:r>
            <a:rPr lang="ar-SA" sz="2000" baseline="0" dirty="0" smtClean="0">
              <a:solidFill>
                <a:schemeClr val="tx1"/>
              </a:solidFill>
            </a:rPr>
            <a:t>1-أن تصمم أداة بحث .</a:t>
          </a:r>
        </a:p>
        <a:p>
          <a:pPr rtl="1"/>
          <a:r>
            <a:rPr lang="ar-SA" sz="2000" baseline="0" dirty="0" smtClean="0">
              <a:solidFill>
                <a:schemeClr val="tx1"/>
              </a:solidFill>
            </a:rPr>
            <a:t>2-أن تقيم ملاءمة أدوات البحث المستخدمة.</a:t>
          </a:r>
        </a:p>
      </dgm:t>
    </dgm:pt>
    <dgm:pt modelId="{BB61A886-40CC-4A89-87E2-1D5CD76297D4}" type="parTrans" cxnId="{E3006F7A-D922-487C-B7D6-BA08E60D0FB6}">
      <dgm:prSet/>
      <dgm:spPr>
        <a:solidFill>
          <a:schemeClr val="accent2">
            <a:lumMod val="75000"/>
          </a:schemeClr>
        </a:solidFill>
        <a:ln>
          <a:solidFill>
            <a:schemeClr val="tx1"/>
          </a:solidFill>
        </a:ln>
      </dgm:spPr>
      <dgm:t>
        <a:bodyPr/>
        <a:lstStyle/>
        <a:p>
          <a:pPr rtl="1"/>
          <a:endParaRPr lang="ar-SA"/>
        </a:p>
      </dgm:t>
    </dgm:pt>
    <dgm:pt modelId="{44302AD7-BBAC-4585-BA0A-AEC62A9E9E2D}" type="sibTrans" cxnId="{E3006F7A-D922-487C-B7D6-BA08E60D0FB6}">
      <dgm:prSet/>
      <dgm:spPr/>
      <dgm:t>
        <a:bodyPr/>
        <a:lstStyle/>
        <a:p>
          <a:pPr rtl="1"/>
          <a:endParaRPr lang="ar-SA"/>
        </a:p>
      </dgm:t>
    </dgm:pt>
    <dgm:pt modelId="{E77A47C0-383D-490E-B58A-B7CB042E67FB}">
      <dgm:prSet phldrT="[Text]" custT="1"/>
      <dgm:spPr>
        <a:ln>
          <a:solidFill>
            <a:schemeClr val="accent5">
              <a:lumMod val="50000"/>
            </a:schemeClr>
          </a:solidFill>
        </a:ln>
      </dgm:spPr>
      <dgm:t>
        <a:bodyPr lIns="0" tIns="0" rIns="0" bIns="0"/>
        <a:lstStyle/>
        <a:p>
          <a:pPr rtl="1"/>
          <a:r>
            <a:rPr lang="ar-SA" sz="2000" baseline="0" dirty="0" smtClean="0">
              <a:solidFill>
                <a:schemeClr val="tx1"/>
              </a:solidFill>
            </a:rPr>
            <a:t>1-أن تستشعر مضار التحيز وعدم المصداقية في جمع البيانات للبحوث .</a:t>
          </a:r>
        </a:p>
      </dgm:t>
    </dgm:pt>
    <dgm:pt modelId="{82FC5C0B-3C90-43E4-ABC9-7AFA2E8D791B}" type="parTrans" cxnId="{01987501-A9B3-4DFD-8090-6691D85E66E9}">
      <dgm:prSet/>
      <dgm:spPr>
        <a:ln>
          <a:solidFill>
            <a:schemeClr val="tx1"/>
          </a:solidFill>
        </a:ln>
      </dgm:spPr>
      <dgm:t>
        <a:bodyPr/>
        <a:lstStyle/>
        <a:p>
          <a:pPr rtl="1"/>
          <a:endParaRPr lang="ar-SA"/>
        </a:p>
      </dgm:t>
    </dgm:pt>
    <dgm:pt modelId="{85D55260-53BF-4C89-8BEE-C0938593D9B6}" type="sibTrans" cxnId="{01987501-A9B3-4DFD-8090-6691D85E66E9}">
      <dgm:prSet/>
      <dgm:spPr/>
      <dgm:t>
        <a:bodyPr/>
        <a:lstStyle/>
        <a:p>
          <a:pPr rtl="1"/>
          <a:endParaRPr lang="ar-SA"/>
        </a:p>
      </dgm:t>
    </dgm:pt>
    <dgm:pt modelId="{E0767BF4-5F0A-4FDB-B971-C3C1CCB38AB9}">
      <dgm:prSet/>
      <dgm:spPr/>
      <dgm:t>
        <a:bodyPr/>
        <a:lstStyle/>
        <a:p>
          <a:pPr rtl="1"/>
          <a:endParaRPr lang="ar-SA"/>
        </a:p>
      </dgm:t>
    </dgm:pt>
    <dgm:pt modelId="{BE5FB75B-C415-477E-A1A6-B00F6E38D9A4}" type="parTrans" cxnId="{A1710F3A-29BD-4395-898F-8AD8361630E9}">
      <dgm:prSet/>
      <dgm:spPr/>
      <dgm:t>
        <a:bodyPr/>
        <a:lstStyle/>
        <a:p>
          <a:pPr rtl="1"/>
          <a:endParaRPr lang="ar-SA"/>
        </a:p>
      </dgm:t>
    </dgm:pt>
    <dgm:pt modelId="{583CC765-1660-4333-99CE-396E4ECCC792}" type="sibTrans" cxnId="{A1710F3A-29BD-4395-898F-8AD8361630E9}">
      <dgm:prSet/>
      <dgm:spPr/>
      <dgm:t>
        <a:bodyPr/>
        <a:lstStyle/>
        <a:p>
          <a:pPr rtl="1"/>
          <a:endParaRPr lang="ar-SA"/>
        </a:p>
      </dgm:t>
    </dgm:pt>
    <dgm:pt modelId="{844DB3C7-B0A3-42F3-8E05-E768DAF526D1}" type="pres">
      <dgm:prSet presAssocID="{EE097FE0-1F4A-4A90-AFE0-D8E2DD13498F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5CDC660C-5FF0-4594-9042-3E45929B2F55}" type="pres">
      <dgm:prSet presAssocID="{2B48203D-8336-4CC6-8B4B-A6E36CD62B5D}" presName="centerShape" presStyleLbl="node0" presStyleIdx="0" presStyleCnt="1" custScaleX="98162" custScaleY="98162" custLinFactNeighborX="6307" custLinFactNeighborY="64194"/>
      <dgm:spPr/>
      <dgm:t>
        <a:bodyPr/>
        <a:lstStyle/>
        <a:p>
          <a:pPr rtl="1"/>
          <a:endParaRPr lang="ar-SA"/>
        </a:p>
      </dgm:t>
    </dgm:pt>
    <dgm:pt modelId="{35F20687-6409-433D-B28F-37F61E558802}" type="pres">
      <dgm:prSet presAssocID="{ED99F115-E6CE-47A7-B4A0-49257EE885E5}" presName="parTrans" presStyleLbl="sibTrans2D1" presStyleIdx="0" presStyleCnt="3"/>
      <dgm:spPr/>
      <dgm:t>
        <a:bodyPr/>
        <a:lstStyle/>
        <a:p>
          <a:pPr rtl="1"/>
          <a:endParaRPr lang="ar-SA"/>
        </a:p>
      </dgm:t>
    </dgm:pt>
    <dgm:pt modelId="{14B039E7-53BA-4408-8349-7A7D1F568785}" type="pres">
      <dgm:prSet presAssocID="{ED99F115-E6CE-47A7-B4A0-49257EE885E5}" presName="connectorText" presStyleLbl="sibTrans2D1" presStyleIdx="0" presStyleCnt="3"/>
      <dgm:spPr/>
      <dgm:t>
        <a:bodyPr/>
        <a:lstStyle/>
        <a:p>
          <a:pPr rtl="1"/>
          <a:endParaRPr lang="ar-SA"/>
        </a:p>
      </dgm:t>
    </dgm:pt>
    <dgm:pt modelId="{EA89B29B-5383-4AA9-A3CB-27D532749262}" type="pres">
      <dgm:prSet presAssocID="{BDAAE535-114E-4337-816A-628A5CB73F62}" presName="node" presStyleLbl="node1" presStyleIdx="0" presStyleCnt="3" custScaleX="148081" custScaleY="148081" custRadScaleRad="77318" custRadScaleInc="39029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0EBF0073-EAA9-4F08-9CEB-F86B7863EF0A}" type="pres">
      <dgm:prSet presAssocID="{BB61A886-40CC-4A89-87E2-1D5CD76297D4}" presName="parTrans" presStyleLbl="sibTrans2D1" presStyleIdx="1" presStyleCnt="3"/>
      <dgm:spPr/>
      <dgm:t>
        <a:bodyPr/>
        <a:lstStyle/>
        <a:p>
          <a:pPr rtl="1"/>
          <a:endParaRPr lang="ar-SA"/>
        </a:p>
      </dgm:t>
    </dgm:pt>
    <dgm:pt modelId="{91189015-3054-4063-926A-9D269E4D89FC}" type="pres">
      <dgm:prSet presAssocID="{BB61A886-40CC-4A89-87E2-1D5CD76297D4}" presName="connectorText" presStyleLbl="sibTrans2D1" presStyleIdx="1" presStyleCnt="3"/>
      <dgm:spPr/>
      <dgm:t>
        <a:bodyPr/>
        <a:lstStyle/>
        <a:p>
          <a:pPr rtl="1"/>
          <a:endParaRPr lang="ar-SA"/>
        </a:p>
      </dgm:t>
    </dgm:pt>
    <dgm:pt modelId="{51CA979D-50E5-43CD-9484-921EA62D11DA}" type="pres">
      <dgm:prSet presAssocID="{1AEC6423-5520-4D31-856B-C0C529D6E151}" presName="node" presStyleLbl="node1" presStyleIdx="1" presStyleCnt="3" custScaleX="148081" custScaleY="148081" custRadScaleRad="162279" custRadScaleInc="-21058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6BC23752-9E31-4957-8CB8-49384289FFE6}" type="pres">
      <dgm:prSet presAssocID="{82FC5C0B-3C90-43E4-ABC9-7AFA2E8D791B}" presName="parTrans" presStyleLbl="sibTrans2D1" presStyleIdx="2" presStyleCnt="3" custLinFactX="-93666" custLinFactNeighborX="-100000"/>
      <dgm:spPr/>
      <dgm:t>
        <a:bodyPr/>
        <a:lstStyle/>
        <a:p>
          <a:pPr rtl="1"/>
          <a:endParaRPr lang="ar-SA"/>
        </a:p>
      </dgm:t>
    </dgm:pt>
    <dgm:pt modelId="{F19B7B3B-050B-4399-AD00-12D354253E7C}" type="pres">
      <dgm:prSet presAssocID="{82FC5C0B-3C90-43E4-ABC9-7AFA2E8D791B}" presName="connectorText" presStyleLbl="sibTrans2D1" presStyleIdx="2" presStyleCnt="3"/>
      <dgm:spPr/>
      <dgm:t>
        <a:bodyPr/>
        <a:lstStyle/>
        <a:p>
          <a:pPr rtl="1"/>
          <a:endParaRPr lang="ar-SA"/>
        </a:p>
      </dgm:t>
    </dgm:pt>
    <dgm:pt modelId="{BBB2D145-779E-42BA-BBA1-ACD757C63F57}" type="pres">
      <dgm:prSet presAssocID="{E77A47C0-383D-490E-B58A-B7CB042E67FB}" presName="node" presStyleLbl="node1" presStyleIdx="2" presStyleCnt="3" custScaleX="148081" custScaleY="148081" custRadScaleRad="131981" custRadScaleInc="12897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3CA8E7C1-7A06-4F01-86C6-E61FE928FE78}" type="presOf" srcId="{EE097FE0-1F4A-4A90-AFE0-D8E2DD13498F}" destId="{844DB3C7-B0A3-42F3-8E05-E768DAF526D1}" srcOrd="0" destOrd="0" presId="urn:microsoft.com/office/officeart/2005/8/layout/radial5"/>
    <dgm:cxn modelId="{A1710F3A-29BD-4395-898F-8AD8361630E9}" srcId="{EE097FE0-1F4A-4A90-AFE0-D8E2DD13498F}" destId="{E0767BF4-5F0A-4FDB-B971-C3C1CCB38AB9}" srcOrd="1" destOrd="0" parTransId="{BE5FB75B-C415-477E-A1A6-B00F6E38D9A4}" sibTransId="{583CC765-1660-4333-99CE-396E4ECCC792}"/>
    <dgm:cxn modelId="{702C5453-AA15-4397-86CB-846470F11C5F}" type="presOf" srcId="{82FC5C0B-3C90-43E4-ABC9-7AFA2E8D791B}" destId="{6BC23752-9E31-4957-8CB8-49384289FFE6}" srcOrd="0" destOrd="0" presId="urn:microsoft.com/office/officeart/2005/8/layout/radial5"/>
    <dgm:cxn modelId="{2DEF2E18-42DB-4ED2-A377-C8099A43612D}" type="presOf" srcId="{ED99F115-E6CE-47A7-B4A0-49257EE885E5}" destId="{14B039E7-53BA-4408-8349-7A7D1F568785}" srcOrd="1" destOrd="0" presId="urn:microsoft.com/office/officeart/2005/8/layout/radial5"/>
    <dgm:cxn modelId="{E3006F7A-D922-487C-B7D6-BA08E60D0FB6}" srcId="{2B48203D-8336-4CC6-8B4B-A6E36CD62B5D}" destId="{1AEC6423-5520-4D31-856B-C0C529D6E151}" srcOrd="1" destOrd="0" parTransId="{BB61A886-40CC-4A89-87E2-1D5CD76297D4}" sibTransId="{44302AD7-BBAC-4585-BA0A-AEC62A9E9E2D}"/>
    <dgm:cxn modelId="{5A14E5AB-0D82-457A-BCDC-177F3DCB4EF1}" type="presOf" srcId="{82FC5C0B-3C90-43E4-ABC9-7AFA2E8D791B}" destId="{F19B7B3B-050B-4399-AD00-12D354253E7C}" srcOrd="1" destOrd="0" presId="urn:microsoft.com/office/officeart/2005/8/layout/radial5"/>
    <dgm:cxn modelId="{01987501-A9B3-4DFD-8090-6691D85E66E9}" srcId="{2B48203D-8336-4CC6-8B4B-A6E36CD62B5D}" destId="{E77A47C0-383D-490E-B58A-B7CB042E67FB}" srcOrd="2" destOrd="0" parTransId="{82FC5C0B-3C90-43E4-ABC9-7AFA2E8D791B}" sibTransId="{85D55260-53BF-4C89-8BEE-C0938593D9B6}"/>
    <dgm:cxn modelId="{2BBA902A-92B6-4024-A21F-BDEF6579329A}" srcId="{EE097FE0-1F4A-4A90-AFE0-D8E2DD13498F}" destId="{2B48203D-8336-4CC6-8B4B-A6E36CD62B5D}" srcOrd="0" destOrd="0" parTransId="{9B08A160-59F0-4E18-8553-DF22E5BD6B99}" sibTransId="{2783A75D-FEC9-494A-A07A-E024A6371D03}"/>
    <dgm:cxn modelId="{B4E10AC7-4A86-4677-AF73-02221DDA0923}" type="presOf" srcId="{BB61A886-40CC-4A89-87E2-1D5CD76297D4}" destId="{0EBF0073-EAA9-4F08-9CEB-F86B7863EF0A}" srcOrd="0" destOrd="0" presId="urn:microsoft.com/office/officeart/2005/8/layout/radial5"/>
    <dgm:cxn modelId="{5562B957-FAA2-408A-A141-E2F2A50C1131}" type="presOf" srcId="{E77A47C0-383D-490E-B58A-B7CB042E67FB}" destId="{BBB2D145-779E-42BA-BBA1-ACD757C63F57}" srcOrd="0" destOrd="0" presId="urn:microsoft.com/office/officeart/2005/8/layout/radial5"/>
    <dgm:cxn modelId="{77EECEE4-682B-4C0E-96FA-B45BCE2E8126}" type="presOf" srcId="{1AEC6423-5520-4D31-856B-C0C529D6E151}" destId="{51CA979D-50E5-43CD-9484-921EA62D11DA}" srcOrd="0" destOrd="0" presId="urn:microsoft.com/office/officeart/2005/8/layout/radial5"/>
    <dgm:cxn modelId="{C82A697F-64C2-47DB-9B8E-CDEFE1574683}" type="presOf" srcId="{BB61A886-40CC-4A89-87E2-1D5CD76297D4}" destId="{91189015-3054-4063-926A-9D269E4D89FC}" srcOrd="1" destOrd="0" presId="urn:microsoft.com/office/officeart/2005/8/layout/radial5"/>
    <dgm:cxn modelId="{9D7749E6-C028-4871-8F5F-BE1C0AE96E34}" type="presOf" srcId="{2B48203D-8336-4CC6-8B4B-A6E36CD62B5D}" destId="{5CDC660C-5FF0-4594-9042-3E45929B2F55}" srcOrd="0" destOrd="0" presId="urn:microsoft.com/office/officeart/2005/8/layout/radial5"/>
    <dgm:cxn modelId="{71238CDB-FA2B-4FB7-BA78-0889B6EDFD01}" type="presOf" srcId="{ED99F115-E6CE-47A7-B4A0-49257EE885E5}" destId="{35F20687-6409-433D-B28F-37F61E558802}" srcOrd="0" destOrd="0" presId="urn:microsoft.com/office/officeart/2005/8/layout/radial5"/>
    <dgm:cxn modelId="{34EFDE1A-CF12-4282-84AD-BC34EBA03888}" srcId="{2B48203D-8336-4CC6-8B4B-A6E36CD62B5D}" destId="{BDAAE535-114E-4337-816A-628A5CB73F62}" srcOrd="0" destOrd="0" parTransId="{ED99F115-E6CE-47A7-B4A0-49257EE885E5}" sibTransId="{EE63C548-D3EE-4F9D-9E05-6D473C71CFE5}"/>
    <dgm:cxn modelId="{9F7ACE74-0450-4442-8C99-C2915BB85B6F}" type="presOf" srcId="{BDAAE535-114E-4337-816A-628A5CB73F62}" destId="{EA89B29B-5383-4AA9-A3CB-27D532749262}" srcOrd="0" destOrd="0" presId="urn:microsoft.com/office/officeart/2005/8/layout/radial5"/>
    <dgm:cxn modelId="{69240779-5AEB-4E91-9ED7-92C73F147958}" type="presParOf" srcId="{844DB3C7-B0A3-42F3-8E05-E768DAF526D1}" destId="{5CDC660C-5FF0-4594-9042-3E45929B2F55}" srcOrd="0" destOrd="0" presId="urn:microsoft.com/office/officeart/2005/8/layout/radial5"/>
    <dgm:cxn modelId="{E01530A3-9E3F-4900-94FD-080BD57195D3}" type="presParOf" srcId="{844DB3C7-B0A3-42F3-8E05-E768DAF526D1}" destId="{35F20687-6409-433D-B28F-37F61E558802}" srcOrd="1" destOrd="0" presId="urn:microsoft.com/office/officeart/2005/8/layout/radial5"/>
    <dgm:cxn modelId="{E8CF0D56-8376-4FD5-AE89-D7354C96ED95}" type="presParOf" srcId="{35F20687-6409-433D-B28F-37F61E558802}" destId="{14B039E7-53BA-4408-8349-7A7D1F568785}" srcOrd="0" destOrd="0" presId="urn:microsoft.com/office/officeart/2005/8/layout/radial5"/>
    <dgm:cxn modelId="{DA3D6871-397A-44B2-A9E5-495ADD0CAFD6}" type="presParOf" srcId="{844DB3C7-B0A3-42F3-8E05-E768DAF526D1}" destId="{EA89B29B-5383-4AA9-A3CB-27D532749262}" srcOrd="2" destOrd="0" presId="urn:microsoft.com/office/officeart/2005/8/layout/radial5"/>
    <dgm:cxn modelId="{E146FF9B-45C5-4690-A294-A9CB22157D1A}" type="presParOf" srcId="{844DB3C7-B0A3-42F3-8E05-E768DAF526D1}" destId="{0EBF0073-EAA9-4F08-9CEB-F86B7863EF0A}" srcOrd="3" destOrd="0" presId="urn:microsoft.com/office/officeart/2005/8/layout/radial5"/>
    <dgm:cxn modelId="{A19A43FF-21DC-4423-8795-3C695F1FA090}" type="presParOf" srcId="{0EBF0073-EAA9-4F08-9CEB-F86B7863EF0A}" destId="{91189015-3054-4063-926A-9D269E4D89FC}" srcOrd="0" destOrd="0" presId="urn:microsoft.com/office/officeart/2005/8/layout/radial5"/>
    <dgm:cxn modelId="{528EA1F3-BB5B-4327-9F41-886DDDB9B48A}" type="presParOf" srcId="{844DB3C7-B0A3-42F3-8E05-E768DAF526D1}" destId="{51CA979D-50E5-43CD-9484-921EA62D11DA}" srcOrd="4" destOrd="0" presId="urn:microsoft.com/office/officeart/2005/8/layout/radial5"/>
    <dgm:cxn modelId="{4E5D778E-0C83-4F3C-8555-38549CE4A5D1}" type="presParOf" srcId="{844DB3C7-B0A3-42F3-8E05-E768DAF526D1}" destId="{6BC23752-9E31-4957-8CB8-49384289FFE6}" srcOrd="5" destOrd="0" presId="urn:microsoft.com/office/officeart/2005/8/layout/radial5"/>
    <dgm:cxn modelId="{BE7A840B-F7D2-4AC0-A44E-FFACDDF37B4F}" type="presParOf" srcId="{6BC23752-9E31-4957-8CB8-49384289FFE6}" destId="{F19B7B3B-050B-4399-AD00-12D354253E7C}" srcOrd="0" destOrd="0" presId="urn:microsoft.com/office/officeart/2005/8/layout/radial5"/>
    <dgm:cxn modelId="{BC3BCACB-C0DC-4B30-9DD7-67DE1B0190D8}" type="presParOf" srcId="{844DB3C7-B0A3-42F3-8E05-E768DAF526D1}" destId="{BBB2D145-779E-42BA-BBA1-ACD757C63F57}" srcOrd="6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CDC660C-5FF0-4594-9042-3E45929B2F55}">
      <dsp:nvSpPr>
        <dsp:cNvPr id="0" name=""/>
        <dsp:cNvSpPr/>
      </dsp:nvSpPr>
      <dsp:spPr>
        <a:xfrm>
          <a:off x="3661812" y="3065074"/>
          <a:ext cx="1416076" cy="141607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lumMod val="5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800" kern="1200" baseline="0" dirty="0" smtClean="0">
              <a:solidFill>
                <a:schemeClr val="accent1">
                  <a:lumMod val="50000"/>
                </a:schemeClr>
              </a:solidFill>
            </a:rPr>
            <a:t>الأهداف </a:t>
          </a:r>
          <a:endParaRPr lang="ar-SA" sz="2800" kern="1200" baseline="0" dirty="0">
            <a:solidFill>
              <a:schemeClr val="accent1">
                <a:lumMod val="50000"/>
              </a:schemeClr>
            </a:solidFill>
          </a:endParaRPr>
        </a:p>
      </dsp:txBody>
      <dsp:txXfrm>
        <a:off x="3869192" y="3272454"/>
        <a:ext cx="1001316" cy="1001316"/>
      </dsp:txXfrm>
    </dsp:sp>
    <dsp:sp modelId="{35F20687-6409-433D-B28F-37F61E558802}">
      <dsp:nvSpPr>
        <dsp:cNvPr id="0" name=""/>
        <dsp:cNvSpPr/>
      </dsp:nvSpPr>
      <dsp:spPr>
        <a:xfrm rot="16707775">
          <a:off x="4336079" y="2485705"/>
          <a:ext cx="377667" cy="490480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lumMod val="75000"/>
          </a:schemeClr>
        </a:solidFill>
        <a:ln>
          <a:solidFill>
            <a:schemeClr val="tx1"/>
          </a:solidFill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779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2200" kern="1200"/>
        </a:p>
      </dsp:txBody>
      <dsp:txXfrm>
        <a:off x="4384392" y="2639834"/>
        <a:ext cx="264367" cy="294288"/>
      </dsp:txXfrm>
    </dsp:sp>
    <dsp:sp modelId="{EA89B29B-5383-4AA9-A3CB-27D532749262}">
      <dsp:nvSpPr>
        <dsp:cNvPr id="0" name=""/>
        <dsp:cNvSpPr/>
      </dsp:nvSpPr>
      <dsp:spPr>
        <a:xfrm>
          <a:off x="3668011" y="243389"/>
          <a:ext cx="2136203" cy="2136203"/>
        </a:xfrm>
        <a:prstGeom prst="ellipse">
          <a:avLst/>
        </a:prstGeom>
        <a:noFill/>
        <a:ln w="25400" cap="flat" cmpd="sng" algn="ctr">
          <a:solidFill>
            <a:schemeClr val="accent5">
              <a:lumMod val="5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kern="1200" baseline="0" dirty="0" smtClean="0">
              <a:solidFill>
                <a:schemeClr val="tx1"/>
              </a:solidFill>
            </a:rPr>
            <a:t>1-أن تصف أدوات البحث.</a:t>
          </a:r>
        </a:p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kern="1200" baseline="0" dirty="0" smtClean="0">
              <a:solidFill>
                <a:schemeClr val="tx1"/>
              </a:solidFill>
            </a:rPr>
            <a:t>2-أن تذكر مزايا وعيوب كل أداة .</a:t>
          </a:r>
          <a:endParaRPr lang="ar-SA" sz="2000" kern="1200" baseline="0" dirty="0">
            <a:solidFill>
              <a:schemeClr val="tx1"/>
            </a:solidFill>
          </a:endParaRPr>
        </a:p>
      </dsp:txBody>
      <dsp:txXfrm>
        <a:off x="3980851" y="556229"/>
        <a:ext cx="1510523" cy="1510523"/>
      </dsp:txXfrm>
    </dsp:sp>
    <dsp:sp modelId="{0EBF0073-EAA9-4F08-9CEB-F86B7863EF0A}">
      <dsp:nvSpPr>
        <dsp:cNvPr id="0" name=""/>
        <dsp:cNvSpPr/>
      </dsp:nvSpPr>
      <dsp:spPr>
        <a:xfrm rot="21541230">
          <a:off x="5301214" y="3507345"/>
          <a:ext cx="538435" cy="490480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lumMod val="75000"/>
          </a:schemeClr>
        </a:solidFill>
        <a:ln>
          <a:solidFill>
            <a:schemeClr val="tx1"/>
          </a:solidFill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779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2200" kern="1200"/>
        </a:p>
      </dsp:txBody>
      <dsp:txXfrm>
        <a:off x="5301225" y="3606699"/>
        <a:ext cx="391291" cy="294288"/>
      </dsp:txXfrm>
    </dsp:sp>
    <dsp:sp modelId="{51CA979D-50E5-43CD-9484-921EA62D11DA}">
      <dsp:nvSpPr>
        <dsp:cNvPr id="0" name=""/>
        <dsp:cNvSpPr/>
      </dsp:nvSpPr>
      <dsp:spPr>
        <a:xfrm>
          <a:off x="6093396" y="2657281"/>
          <a:ext cx="2136203" cy="213620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lumMod val="5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kern="1200" baseline="0" dirty="0" smtClean="0">
              <a:solidFill>
                <a:schemeClr val="tx1"/>
              </a:solidFill>
            </a:rPr>
            <a:t>1-أن تصمم أداة بحث .</a:t>
          </a:r>
        </a:p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kern="1200" baseline="0" dirty="0" smtClean="0">
              <a:solidFill>
                <a:schemeClr val="tx1"/>
              </a:solidFill>
            </a:rPr>
            <a:t>2-أن تقيم ملاءمة أدوات البحث المستخدمة.</a:t>
          </a:r>
        </a:p>
      </dsp:txBody>
      <dsp:txXfrm>
        <a:off x="6406236" y="2970121"/>
        <a:ext cx="1510523" cy="1510523"/>
      </dsp:txXfrm>
    </dsp:sp>
    <dsp:sp modelId="{6BC23752-9E31-4957-8CB8-49384289FFE6}">
      <dsp:nvSpPr>
        <dsp:cNvPr id="0" name=""/>
        <dsp:cNvSpPr/>
      </dsp:nvSpPr>
      <dsp:spPr>
        <a:xfrm rot="10820280">
          <a:off x="1976615" y="3520981"/>
          <a:ext cx="502786" cy="490480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solidFill>
            <a:schemeClr val="tx1"/>
          </a:solidFill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779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2200" kern="1200"/>
        </a:p>
      </dsp:txBody>
      <dsp:txXfrm rot="10800000">
        <a:off x="2123758" y="3619511"/>
        <a:ext cx="355642" cy="294288"/>
      </dsp:txXfrm>
    </dsp:sp>
    <dsp:sp modelId="{BBB2D145-779E-42BA-BBA1-ACD757C63F57}">
      <dsp:nvSpPr>
        <dsp:cNvPr id="0" name=""/>
        <dsp:cNvSpPr/>
      </dsp:nvSpPr>
      <dsp:spPr>
        <a:xfrm>
          <a:off x="577002" y="2688937"/>
          <a:ext cx="2136203" cy="213620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lumMod val="5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kern="1200" baseline="0" dirty="0" smtClean="0">
              <a:solidFill>
                <a:schemeClr val="tx1"/>
              </a:solidFill>
            </a:rPr>
            <a:t>1-أن تستشعر مضار التحيز وعدم المصداقية في جمع البيانات للبحوث .</a:t>
          </a:r>
        </a:p>
      </dsp:txBody>
      <dsp:txXfrm>
        <a:off x="889842" y="3001777"/>
        <a:ext cx="1510523" cy="151052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05D19A5F-F219-44E0-89EE-D7A2F60BF060}" type="datetimeFigureOut">
              <a:rPr lang="ar-SA" smtClean="0"/>
              <a:t>25/03/38</a:t>
            </a:fld>
            <a:endParaRPr lang="ar-S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A5921244-A219-43B9-A7A6-37A380BC8F74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1587053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921244-A219-43B9-A7A6-37A380BC8F74}" type="slidenum">
              <a:rPr lang="ar-SA" smtClean="0"/>
              <a:t>1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06165055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921244-A219-43B9-A7A6-37A380BC8F74}" type="slidenum">
              <a:rPr lang="ar-SA" smtClean="0"/>
              <a:t>10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66501553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921244-A219-43B9-A7A6-37A380BC8F74}" type="slidenum">
              <a:rPr lang="ar-SA" smtClean="0"/>
              <a:t>11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78843234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921244-A219-43B9-A7A6-37A380BC8F74}" type="slidenum">
              <a:rPr lang="ar-SA" smtClean="0"/>
              <a:t>12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60084011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921244-A219-43B9-A7A6-37A380BC8F74}" type="slidenum">
              <a:rPr lang="ar-SA" smtClean="0"/>
              <a:t>13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77630415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921244-A219-43B9-A7A6-37A380BC8F74}" type="slidenum">
              <a:rPr lang="ar-SA" smtClean="0"/>
              <a:t>14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3118675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921244-A219-43B9-A7A6-37A380BC8F74}" type="slidenum">
              <a:rPr lang="ar-SA" smtClean="0"/>
              <a:t>15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57104186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921244-A219-43B9-A7A6-37A380BC8F74}" type="slidenum">
              <a:rPr lang="ar-SA" smtClean="0"/>
              <a:t>16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96711572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921244-A219-43B9-A7A6-37A380BC8F74}" type="slidenum">
              <a:rPr lang="ar-SA" smtClean="0"/>
              <a:t>17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12213087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921244-A219-43B9-A7A6-37A380BC8F74}" type="slidenum">
              <a:rPr lang="ar-SA" smtClean="0"/>
              <a:t>18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6913540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921244-A219-43B9-A7A6-37A380BC8F74}" type="slidenum">
              <a:rPr lang="ar-SA" smtClean="0"/>
              <a:t>19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41863069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63D84E-147E-4DC9-97BD-322240B7F134}" type="slidenum">
              <a:rPr lang="ar-SA" smtClean="0"/>
              <a:t>2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11598499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921244-A219-43B9-A7A6-37A380BC8F74}" type="slidenum">
              <a:rPr lang="ar-SA" smtClean="0"/>
              <a:t>20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89795785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921244-A219-43B9-A7A6-37A380BC8F74}" type="slidenum">
              <a:rPr lang="ar-SA" smtClean="0"/>
              <a:t>3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27312489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921244-A219-43B9-A7A6-37A380BC8F74}" type="slidenum">
              <a:rPr lang="ar-SA" smtClean="0"/>
              <a:t>4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17265612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921244-A219-43B9-A7A6-37A380BC8F74}" type="slidenum">
              <a:rPr lang="ar-SA" smtClean="0"/>
              <a:t>5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03994081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921244-A219-43B9-A7A6-37A380BC8F74}" type="slidenum">
              <a:rPr lang="ar-SA" smtClean="0"/>
              <a:t>6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90603463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921244-A219-43B9-A7A6-37A380BC8F74}" type="slidenum">
              <a:rPr lang="ar-SA" smtClean="0"/>
              <a:t>7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67609854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921244-A219-43B9-A7A6-37A380BC8F74}" type="slidenum">
              <a:rPr lang="ar-SA" smtClean="0"/>
              <a:t>8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13508542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921244-A219-43B9-A7A6-37A380BC8F74}" type="slidenum">
              <a:rPr lang="ar-SA" smtClean="0"/>
              <a:t>9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9719124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A91C12-0EBF-40F7-B6A3-7966C2574783}" type="datetimeFigureOut">
              <a:rPr lang="ar-SA" smtClean="0"/>
              <a:t>25/03/38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433E1A-68D6-4208-976F-B7E750CFEB29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3472477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A91C12-0EBF-40F7-B6A3-7966C2574783}" type="datetimeFigureOut">
              <a:rPr lang="ar-SA" smtClean="0"/>
              <a:t>25/03/38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433E1A-68D6-4208-976F-B7E750CFEB29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8411510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A91C12-0EBF-40F7-B6A3-7966C2574783}" type="datetimeFigureOut">
              <a:rPr lang="ar-SA" smtClean="0"/>
              <a:t>25/03/38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433E1A-68D6-4208-976F-B7E750CFEB29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3958572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 baseline="0">
                <a:solidFill>
                  <a:schemeClr val="tx2"/>
                </a:solidFill>
                <a:latin typeface="Tahoma" pitchFamily="34" charset="0"/>
                <a:cs typeface="Tahoma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A91C12-0EBF-40F7-B6A3-7966C2574783}" type="datetimeFigureOut">
              <a:rPr lang="ar-SA" smtClean="0"/>
              <a:t>25/03/38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433E1A-68D6-4208-976F-B7E750CFEB29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4606502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A91C12-0EBF-40F7-B6A3-7966C2574783}" type="datetimeFigureOut">
              <a:rPr lang="ar-SA" smtClean="0"/>
              <a:t>25/03/38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433E1A-68D6-4208-976F-B7E750CFEB29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9844860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A91C12-0EBF-40F7-B6A3-7966C2574783}" type="datetimeFigureOut">
              <a:rPr lang="ar-SA" smtClean="0"/>
              <a:t>25/03/38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433E1A-68D6-4208-976F-B7E750CFEB29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9980593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 i="0" baseline="0">
                <a:solidFill>
                  <a:schemeClr val="tx2"/>
                </a:solidFill>
                <a:latin typeface="Tahoma" pitchFamily="34" charset="0"/>
                <a:cs typeface="Tahoma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ar-SA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 baseline="0">
                <a:solidFill>
                  <a:schemeClr val="accent2">
                    <a:lumMod val="75000"/>
                  </a:schemeClr>
                </a:solidFill>
                <a:latin typeface="Tahoma" pitchFamily="34" charset="0"/>
                <a:cs typeface="Tahoma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 baseline="0">
                <a:latin typeface="Tahoma" pitchFamily="34" charset="0"/>
                <a:cs typeface="Tahoma" pitchFamily="34" charset="0"/>
              </a:defRPr>
            </a:lvl1pPr>
            <a:lvl2pPr>
              <a:defRPr sz="2000" baseline="0">
                <a:latin typeface="Tahoma" pitchFamily="34" charset="0"/>
                <a:cs typeface="Tahoma" pitchFamily="34" charset="0"/>
              </a:defRPr>
            </a:lvl2pPr>
            <a:lvl3pPr>
              <a:defRPr sz="1800" baseline="0">
                <a:latin typeface="Tahoma" pitchFamily="34" charset="0"/>
                <a:cs typeface="Tahoma" pitchFamily="34" charset="0"/>
              </a:defRPr>
            </a:lvl3pPr>
            <a:lvl4pPr>
              <a:defRPr sz="1600" baseline="0">
                <a:latin typeface="Tahoma" pitchFamily="34" charset="0"/>
                <a:cs typeface="Tahoma" pitchFamily="34" charset="0"/>
              </a:defRPr>
            </a:lvl4pPr>
            <a:lvl5pPr>
              <a:defRPr sz="1600" baseline="0">
                <a:latin typeface="Tahoma" pitchFamily="34" charset="0"/>
                <a:cs typeface="Tahoma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ar-SA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A91C12-0EBF-40F7-B6A3-7966C2574783}" type="datetimeFigureOut">
              <a:rPr lang="ar-SA" smtClean="0"/>
              <a:t>25/03/38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433E1A-68D6-4208-976F-B7E750CFEB29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71954504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A91C12-0EBF-40F7-B6A3-7966C2574783}" type="datetimeFigureOut">
              <a:rPr lang="ar-SA" smtClean="0"/>
              <a:t>25/03/38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433E1A-68D6-4208-976F-B7E750CFEB29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520053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A91C12-0EBF-40F7-B6A3-7966C2574783}" type="datetimeFigureOut">
              <a:rPr lang="ar-SA" smtClean="0"/>
              <a:t>25/03/38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433E1A-68D6-4208-976F-B7E750CFEB29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8661416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A91C12-0EBF-40F7-B6A3-7966C2574783}" type="datetimeFigureOut">
              <a:rPr lang="ar-SA" smtClean="0"/>
              <a:t>25/03/38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433E1A-68D6-4208-976F-B7E750CFEB29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8007824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A91C12-0EBF-40F7-B6A3-7966C2574783}" type="datetimeFigureOut">
              <a:rPr lang="ar-SA" smtClean="0"/>
              <a:t>25/03/38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433E1A-68D6-4208-976F-B7E750CFEB29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6595988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A91C12-0EBF-40F7-B6A3-7966C2574783}" type="datetimeFigureOut">
              <a:rPr lang="ar-SA" smtClean="0"/>
              <a:t>25/03/38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433E1A-68D6-4208-976F-B7E750CFEB29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2540792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ar-SA" b="1" dirty="0" smtClean="0">
                <a:latin typeface="Tahoma" pitchFamily="34" charset="0"/>
                <a:cs typeface="Tahoma" pitchFamily="34" charset="0"/>
              </a:rPr>
              <a:t>أدوات البحث </a:t>
            </a:r>
            <a:endParaRPr lang="ar-SA" b="1" dirty="0">
              <a:latin typeface="Tahoma" pitchFamily="34" charset="0"/>
              <a:cs typeface="Tahoma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ar-SA" dirty="0" smtClean="0">
                <a:solidFill>
                  <a:schemeClr val="tx2"/>
                </a:solidFill>
                <a:latin typeface="Tahoma" pitchFamily="34" charset="0"/>
                <a:cs typeface="Tahoma" pitchFamily="34" charset="0"/>
              </a:rPr>
              <a:t>مناهج البحث في التربية وعلم النفس (نفس461)</a:t>
            </a:r>
          </a:p>
          <a:p>
            <a:endParaRPr lang="ar-SA" dirty="0">
              <a:solidFill>
                <a:schemeClr val="tx2"/>
              </a:solidFill>
              <a:latin typeface="Tahoma" pitchFamily="34" charset="0"/>
              <a:cs typeface="Tahoma" pitchFamily="34" charset="0"/>
            </a:endParaRPr>
          </a:p>
          <a:p>
            <a:r>
              <a:rPr lang="ar-SA" dirty="0" smtClean="0">
                <a:solidFill>
                  <a:schemeClr val="tx2"/>
                </a:solidFill>
                <a:latin typeface="Tahoma" pitchFamily="34" charset="0"/>
                <a:cs typeface="Tahoma" pitchFamily="34" charset="0"/>
              </a:rPr>
              <a:t>د.سمية النجاشي </a:t>
            </a:r>
            <a:endParaRPr lang="ar-SA" dirty="0">
              <a:solidFill>
                <a:schemeClr val="tx2"/>
              </a:solidFill>
              <a:latin typeface="Tahoma" pitchFamily="34" charset="0"/>
              <a:cs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02641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الاستفتاء المقيد </a:t>
            </a:r>
            <a:endParaRPr lang="ar-SA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ar-SA" dirty="0"/>
              <a:t>يمكن تجنب </a:t>
            </a:r>
            <a:r>
              <a:rPr lang="ar-SA" dirty="0" smtClean="0"/>
              <a:t>التحيز </a:t>
            </a:r>
            <a:r>
              <a:rPr lang="ar-SA" dirty="0"/>
              <a:t>عن طريق مراجعة الاستفتاء بشكل دقيق .</a:t>
            </a:r>
            <a:endParaRPr lang="en-US" dirty="0"/>
          </a:p>
          <a:p>
            <a:pPr algn="just"/>
            <a:r>
              <a:rPr lang="ar-SA" dirty="0"/>
              <a:t>مثلا :</a:t>
            </a:r>
            <a:endParaRPr lang="en-US" dirty="0"/>
          </a:p>
          <a:p>
            <a:pPr lvl="1" algn="just"/>
            <a:r>
              <a:rPr lang="ar-SA" dirty="0"/>
              <a:t>يراعى توزيع الاختيارات بشكل عشوائي .</a:t>
            </a:r>
            <a:endParaRPr lang="en-US" dirty="0"/>
          </a:p>
          <a:p>
            <a:pPr lvl="1" algn="just"/>
            <a:r>
              <a:rPr lang="ar-SA" dirty="0"/>
              <a:t>يوضع مع إجابات نعم أو لا , خيار ثالث (محايد أو لا أدري</a:t>
            </a:r>
            <a:r>
              <a:rPr lang="ar-SA" dirty="0" smtClean="0"/>
              <a:t>).</a:t>
            </a:r>
            <a:r>
              <a:rPr lang="ar-SA" dirty="0"/>
              <a:t> </a:t>
            </a:r>
            <a:endParaRPr lang="en-US" dirty="0"/>
          </a:p>
          <a:p>
            <a:pPr lvl="1" algn="just"/>
            <a:r>
              <a:rPr lang="ar-SA" dirty="0"/>
              <a:t>عندما يتعذر </a:t>
            </a:r>
            <a:r>
              <a:rPr lang="ar-SA" dirty="0" smtClean="0"/>
              <a:t>وضع </a:t>
            </a:r>
            <a:r>
              <a:rPr lang="ar-SA" dirty="0"/>
              <a:t>مدرج كامل لكل الإجابات المحتملة ، يوضع خيار "لا ينطبق" , وتترك مساحة للمفحوص ليوضح فيها رأيه .</a:t>
            </a:r>
            <a:endParaRPr lang="en-US" dirty="0"/>
          </a:p>
          <a:p>
            <a:pPr algn="just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128516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صورة الاستفتاء المفتوح </a:t>
            </a:r>
            <a:endParaRPr lang="ar-SA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ar-SA" dirty="0" smtClean="0"/>
              <a:t>العيوب </a:t>
            </a:r>
            <a:endParaRPr lang="ar-SA" dirty="0"/>
          </a:p>
        </p:txBody>
      </p:sp>
      <p:sp>
        <p:nvSpPr>
          <p:cNvPr id="9" name="Content Placeholder 8"/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10000"/>
          </a:bodyPr>
          <a:lstStyle/>
          <a:p>
            <a:r>
              <a:rPr lang="ar-SA" dirty="0"/>
              <a:t>قد يحذف المفحوصون عن غير قصد منهم بعض المحاور الهامة .</a:t>
            </a:r>
            <a:endParaRPr lang="en-US" dirty="0"/>
          </a:p>
          <a:p>
            <a:r>
              <a:rPr lang="ar-SA" dirty="0"/>
              <a:t>قد لا يعطون تفاصيل كافية .</a:t>
            </a:r>
            <a:endParaRPr lang="en-US" dirty="0"/>
          </a:p>
          <a:p>
            <a:r>
              <a:rPr lang="ar-SA" dirty="0"/>
              <a:t>قد لا يرغبون في كتابة أو توضيح كل الأمور .</a:t>
            </a:r>
            <a:endParaRPr lang="en-US" dirty="0"/>
          </a:p>
          <a:p>
            <a:r>
              <a:rPr lang="ar-SA" dirty="0"/>
              <a:t>قد لا يكونون متعلمين بقدر عال ، ولا يستطيعون التوضيح لآرائهم .</a:t>
            </a:r>
            <a:endParaRPr lang="en-US" dirty="0"/>
          </a:p>
          <a:p>
            <a:r>
              <a:rPr lang="ar-SA" dirty="0"/>
              <a:t>قد يكون المفحوصون من المتعلمين الذين يعطون إجابات معقدة مما يصعب تحليلها .</a:t>
            </a:r>
            <a:endParaRPr lang="en-US" dirty="0"/>
          </a:p>
          <a:p>
            <a:r>
              <a:rPr lang="ar-SA" dirty="0"/>
              <a:t>تستغرق عملية تصنيف البيانات وقتا طويلا وجهدا كبيرا .</a:t>
            </a:r>
            <a:endParaRPr lang="en-US" dirty="0"/>
          </a:p>
          <a:p>
            <a:endParaRPr lang="ar-SA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algn="ctr"/>
            <a:r>
              <a:rPr lang="ar-SA" dirty="0" smtClean="0"/>
              <a:t>المزايا </a:t>
            </a:r>
            <a:endParaRPr lang="ar-SA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ar-SA" dirty="0"/>
              <a:t>تتيح للمفحوصين حرية التعبير عن آرائهم ، ولا تقيدهم بنقاط محددة ، وإنما تعطيهم الخلفية المطلوب الحديث فيها .</a:t>
            </a:r>
          </a:p>
        </p:txBody>
      </p:sp>
    </p:spTree>
    <p:extLst>
      <p:ext uri="{BB962C8B-B14F-4D97-AF65-F5344CB8AC3E}">
        <p14:creationId xmlns:p14="http://schemas.microsoft.com/office/powerpoint/2010/main" val="243909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صورة الاستفتاء المصور </a:t>
            </a:r>
            <a:endParaRPr lang="ar-SA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ar-SA" dirty="0"/>
              <a:t>يكون الاستفتاء عبارة عن صورة ، ويقدم معها الباحث تعليمات وأسئلة شفهية </a:t>
            </a:r>
            <a:endParaRPr lang="en-US" dirty="0"/>
          </a:p>
          <a:p>
            <a:pPr algn="just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593154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صورة الاستفتاء المصور </a:t>
            </a:r>
            <a:endParaRPr lang="ar-SA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ar-SA" dirty="0" smtClean="0"/>
              <a:t>العيوب </a:t>
            </a:r>
            <a:endParaRPr lang="ar-SA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ar-SA" dirty="0"/>
              <a:t>تستخدم فقط في المواقف التي تحتوي خصائص بصرية يسهل تمييزها وفهمها .</a:t>
            </a:r>
            <a:endParaRPr lang="en-US" dirty="0"/>
          </a:p>
          <a:p>
            <a:r>
              <a:rPr lang="ar-SA" dirty="0"/>
              <a:t>من الصعب تقنينها خصوصا إذا كانت تحتوي على صور أناس .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ar-SA" dirty="0" smtClean="0"/>
              <a:t>المزايا </a:t>
            </a:r>
            <a:endParaRPr lang="ar-SA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>
            <a:normAutofit lnSpcReduction="10000"/>
          </a:bodyPr>
          <a:lstStyle/>
          <a:p>
            <a:r>
              <a:rPr lang="ar-SA" dirty="0" smtClean="0"/>
              <a:t>هذه الطريقة مناسبة لجمع البيانات من الأطفال ، ومن الراشدين اللذين لا يستطيعون التواصل اللفظي بشكل جيد .</a:t>
            </a:r>
            <a:endParaRPr lang="en-US" dirty="0" smtClean="0"/>
          </a:p>
          <a:p>
            <a:r>
              <a:rPr lang="ar-SA" dirty="0" smtClean="0"/>
              <a:t>الصور تثير انتباه المفحوصين أكثر من الكلمات .</a:t>
            </a:r>
            <a:endParaRPr lang="en-US" dirty="0" smtClean="0"/>
          </a:p>
          <a:p>
            <a:r>
              <a:rPr lang="ar-SA" dirty="0" smtClean="0"/>
              <a:t>قد تعبر الصورة عما لا تستطيع الكلمات وصفه .</a:t>
            </a:r>
            <a:endParaRPr lang="en-US" dirty="0" smtClean="0"/>
          </a:p>
          <a:p>
            <a:r>
              <a:rPr lang="ar-SA" dirty="0" smtClean="0"/>
              <a:t>قد تكشف الصورة عن اتجاهات المفحوصين بسهولة .</a:t>
            </a:r>
            <a:endParaRPr lang="en-US" dirty="0" smtClean="0"/>
          </a:p>
          <a:p>
            <a:endParaRPr lang="ar-SA" dirty="0" smtClean="0"/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513679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ar-SA" dirty="0" smtClean="0"/>
              <a:t>تصميم الاستفتاءات </a:t>
            </a:r>
            <a:endParaRPr lang="ar-SA" dirty="0"/>
          </a:p>
        </p:txBody>
      </p:sp>
      <p:sp>
        <p:nvSpPr>
          <p:cNvPr id="8" name="Subtitle 7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751273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SA" dirty="0" smtClean="0"/>
              <a:t>الأمور التي ينبغي توفرها في الاستفتاء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 algn="just">
              <a:buNone/>
            </a:pPr>
            <a:r>
              <a:rPr lang="ar-SA" b="1" u="sng" dirty="0"/>
              <a:t>تكوين العلاقة :</a:t>
            </a:r>
            <a:endParaRPr lang="en-US" b="1" u="sng" dirty="0"/>
          </a:p>
          <a:p>
            <a:pPr algn="just"/>
            <a:r>
              <a:rPr lang="ar-SA" dirty="0"/>
              <a:t>أن يكون هدف البحث قيما بحيث يستحق أن يجيب على الاستفتاء أشخاص منشغلون .</a:t>
            </a:r>
            <a:endParaRPr lang="en-US" dirty="0"/>
          </a:p>
          <a:p>
            <a:pPr algn="just"/>
            <a:r>
              <a:rPr lang="ar-SA" dirty="0"/>
              <a:t>أن يحصل الباحث على إذن لنشر الاستفتاء بين أفراد العينة سواء من عامة المجتمع أو القيادات العليا .</a:t>
            </a:r>
            <a:endParaRPr lang="en-US" dirty="0"/>
          </a:p>
          <a:p>
            <a:pPr algn="just"/>
            <a:r>
              <a:rPr lang="ar-SA" dirty="0"/>
              <a:t>أن يحث المفحوصين على الاهتمام بالإجابة بدقة وصدق .</a:t>
            </a:r>
            <a:endParaRPr lang="en-US" dirty="0"/>
          </a:p>
          <a:p>
            <a:pPr algn="just"/>
            <a:r>
              <a:rPr lang="ar-SA" dirty="0"/>
              <a:t>أن يضع الباحث رسالة توضح هدف البحث وأهميته ، وأنه بإشراف مؤسسة طيبة السمعة ، ويعد المستفتين بإرسال نتائجهم .</a:t>
            </a:r>
            <a:endParaRPr lang="en-US" dirty="0"/>
          </a:p>
          <a:p>
            <a:pPr algn="just"/>
            <a:r>
              <a:rPr lang="ar-SA" dirty="0"/>
              <a:t>ألا يسأل المفحوصين عن معلومات يمكن الحصول عليها بسهولة من مصادر أخرى .</a:t>
            </a:r>
            <a:endParaRPr lang="en-US" dirty="0"/>
          </a:p>
          <a:p>
            <a:pPr algn="just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859802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 algn="just">
              <a:buNone/>
            </a:pPr>
            <a:r>
              <a:rPr lang="ar-SA" b="1" u="sng" dirty="0"/>
              <a:t>صياغة الأسئلة :</a:t>
            </a:r>
            <a:endParaRPr lang="en-US" b="1" u="sng" dirty="0"/>
          </a:p>
          <a:p>
            <a:pPr algn="just"/>
            <a:r>
              <a:rPr lang="ar-SA" dirty="0"/>
              <a:t>للتحقق من جودة الأسئلة يسأل الباحث الأسئلة التالية :</a:t>
            </a:r>
            <a:endParaRPr lang="en-US" dirty="0"/>
          </a:p>
          <a:p>
            <a:pPr algn="just"/>
            <a:r>
              <a:rPr lang="ar-SA" dirty="0"/>
              <a:t>هل راجع الباحث فروضه والدراسات السابقة وخبراته ليشمل الموضوع بعمق </a:t>
            </a:r>
            <a:endParaRPr lang="en-US" dirty="0"/>
          </a:p>
          <a:p>
            <a:pPr algn="just"/>
            <a:r>
              <a:rPr lang="ar-SA" dirty="0"/>
              <a:t>هل وضعت الأسئلة بصورة بسيطة .</a:t>
            </a:r>
            <a:endParaRPr lang="en-US" dirty="0"/>
          </a:p>
          <a:p>
            <a:pPr algn="just"/>
            <a:r>
              <a:rPr lang="ar-SA" dirty="0"/>
              <a:t>أن تكون الخيارات متعددة وتوضح سبب الاختيار ، والبعد عن الإجابات الهروبية .</a:t>
            </a:r>
            <a:endParaRPr lang="en-US" dirty="0"/>
          </a:p>
          <a:p>
            <a:pPr algn="just"/>
            <a:r>
              <a:rPr lang="ar-SA" dirty="0"/>
              <a:t>أن تصاغ الأسئلة بحيث تعطي إجابات محددة (مثل عدد المرات في الأسبوع) بدلا من (أحيانا)</a:t>
            </a:r>
            <a:endParaRPr lang="en-US" dirty="0"/>
          </a:p>
          <a:p>
            <a:pPr algn="just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810713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ar-SA" b="1" u="sng" dirty="0"/>
              <a:t>ترتيب الأسئلة :</a:t>
            </a:r>
            <a:endParaRPr lang="en-US" b="1" u="sng" dirty="0"/>
          </a:p>
          <a:p>
            <a:pPr algn="just"/>
            <a:r>
              <a:rPr lang="ar-SA" dirty="0"/>
              <a:t>أن تسبق الأسئلة السهلة المحايدة الجذابة الأسئلة الصعبة .</a:t>
            </a:r>
            <a:endParaRPr lang="en-US" dirty="0"/>
          </a:p>
          <a:p>
            <a:pPr algn="just"/>
            <a:r>
              <a:rPr lang="ar-SA" dirty="0"/>
              <a:t>أن تسبق الأسئلة الموضوعية الأسئلة الشخصية .</a:t>
            </a:r>
            <a:endParaRPr lang="en-US" dirty="0"/>
          </a:p>
          <a:p>
            <a:pPr algn="just"/>
            <a:r>
              <a:rPr lang="ar-SA" dirty="0"/>
              <a:t>أن تؤخر الأسئلة المفتاحية أوالمرجعية التي تساعد على التذكر عن الأسئلة التي تهتم بالتفاصيل ؟؟</a:t>
            </a:r>
            <a:endParaRPr lang="en-US" dirty="0"/>
          </a:p>
          <a:p>
            <a:pPr algn="just"/>
            <a:r>
              <a:rPr lang="ar-SA" dirty="0"/>
              <a:t>أن يوجد انتقال سلس بين أنواع الأسئلة </a:t>
            </a:r>
            <a:endParaRPr lang="en-US" dirty="0"/>
          </a:p>
          <a:p>
            <a:pPr algn="just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917152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ar-SA" b="1" u="sng" dirty="0"/>
              <a:t>شكل الاستفتاء وتعليماته :</a:t>
            </a:r>
            <a:endParaRPr lang="en-US" b="1" u="sng" dirty="0"/>
          </a:p>
          <a:p>
            <a:pPr algn="just"/>
            <a:r>
              <a:rPr lang="ar-SA" dirty="0"/>
              <a:t>أن توجد تعليمات واضحة فيما يتعلق بنوع المعلومات المطلوبة .</a:t>
            </a:r>
            <a:endParaRPr lang="en-US" dirty="0"/>
          </a:p>
          <a:p>
            <a:pPr algn="just"/>
            <a:r>
              <a:rPr lang="ar-SA" dirty="0"/>
              <a:t>أن تصمم الأسئلة بصورة واضحة ودقيقة </a:t>
            </a:r>
            <a:endParaRPr lang="en-US" dirty="0"/>
          </a:p>
          <a:p>
            <a:pPr algn="just"/>
            <a:r>
              <a:rPr lang="ar-SA" dirty="0"/>
              <a:t>أن تختصر لتحافظ على وقت المستفتى .</a:t>
            </a:r>
            <a:endParaRPr lang="en-US" dirty="0"/>
          </a:p>
          <a:p>
            <a:pPr algn="just"/>
            <a:r>
              <a:rPr lang="ar-SA" dirty="0"/>
              <a:t>أن تكون بصورة يسهل تبويبها .</a:t>
            </a:r>
            <a:endParaRPr lang="en-US" dirty="0"/>
          </a:p>
          <a:p>
            <a:pPr algn="just"/>
            <a:r>
              <a:rPr lang="ar-SA" dirty="0"/>
              <a:t>أن تسمح بإعطاء نتائج كمية .</a:t>
            </a:r>
            <a:endParaRPr lang="en-US" dirty="0"/>
          </a:p>
          <a:p>
            <a:pPr algn="just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884505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 algn="just">
              <a:buNone/>
            </a:pPr>
            <a:r>
              <a:rPr lang="ar-SA" b="1" u="sng" dirty="0"/>
              <a:t>استدعاء الإجابات الصادقة :</a:t>
            </a:r>
            <a:endParaRPr lang="en-US" b="1" u="sng" dirty="0"/>
          </a:p>
          <a:p>
            <a:pPr algn="just"/>
            <a:r>
              <a:rPr lang="ar-SA" dirty="0"/>
              <a:t>أن ترتب الأسئلة وتصاغ بحيث تزيل الخوف والشكوك من جانب المستفتى .</a:t>
            </a:r>
            <a:endParaRPr lang="en-US" dirty="0"/>
          </a:p>
          <a:p>
            <a:pPr algn="just"/>
            <a:r>
              <a:rPr lang="ar-SA" dirty="0"/>
              <a:t>أن يعطى المفحوص تأكيدا بأن تظل استجاباته في سرية تامة .</a:t>
            </a:r>
            <a:endParaRPr lang="en-US" dirty="0"/>
          </a:p>
          <a:p>
            <a:pPr algn="just"/>
            <a:r>
              <a:rPr lang="ar-SA" dirty="0"/>
              <a:t>استبعاد الأسئلة التي تستدعي إجابات تطابق رأي الباحث .</a:t>
            </a:r>
            <a:endParaRPr lang="en-US" dirty="0"/>
          </a:p>
          <a:p>
            <a:pPr algn="just"/>
            <a:r>
              <a:rPr lang="ar-SA" dirty="0"/>
              <a:t>ألا يسأل المستفتون عن معلومات ليس لهم معرفة بها .</a:t>
            </a:r>
            <a:endParaRPr lang="en-US" dirty="0"/>
          </a:p>
          <a:p>
            <a:pPr algn="just"/>
            <a:r>
              <a:rPr lang="ar-SA" dirty="0"/>
              <a:t>أن توضع أسئلة للتحقق من صدق إجابات المفحوصين ، مثل الأسئلة التي تتحقق من اتساق الإجابات .</a:t>
            </a:r>
            <a:endParaRPr lang="en-US" dirty="0"/>
          </a:p>
          <a:p>
            <a:pPr algn="just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105592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34356359"/>
              </p:ext>
            </p:extLst>
          </p:nvPr>
        </p:nvGraphicFramePr>
        <p:xfrm>
          <a:off x="457200" y="1613814"/>
          <a:ext cx="8229600" cy="448115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Right Arrow 4"/>
          <p:cNvSpPr/>
          <p:nvPr/>
        </p:nvSpPr>
        <p:spPr>
          <a:xfrm rot="10800000">
            <a:off x="3294713" y="5051497"/>
            <a:ext cx="572072" cy="384363"/>
          </a:xfrm>
          <a:prstGeom prst="rightArrow">
            <a:avLst>
              <a:gd name="adj1" fmla="val 100000"/>
              <a:gd name="adj2" fmla="val 21980"/>
            </a:avLst>
          </a:prstGeom>
          <a:solidFill>
            <a:schemeClr val="accent2">
              <a:lumMod val="75000"/>
            </a:schemeClr>
          </a:solidFill>
          <a:ln w="158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48200" y="-3048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ar-SA" dirty="0" smtClean="0"/>
              <a:t>بعد    المحاضرة يتوقع من الطالبة أن: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258219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ar-SA" dirty="0" smtClean="0"/>
              <a:t>انتهت المحاضرة </a:t>
            </a:r>
            <a:endParaRPr lang="ar-SA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ar-SA" dirty="0" smtClean="0">
                <a:solidFill>
                  <a:schemeClr val="tx1"/>
                </a:solidFill>
              </a:rPr>
              <a:t>جزء </a:t>
            </a:r>
            <a:r>
              <a:rPr lang="ar-SA" smtClean="0">
                <a:solidFill>
                  <a:schemeClr val="tx1"/>
                </a:solidFill>
              </a:rPr>
              <a:t>الاستفتاءات من الفصل العاشر من </a:t>
            </a:r>
            <a:r>
              <a:rPr lang="ar-SA" dirty="0" smtClean="0">
                <a:solidFill>
                  <a:schemeClr val="tx1"/>
                </a:solidFill>
              </a:rPr>
              <a:t>كتاب فان دالين </a:t>
            </a:r>
            <a:endParaRPr lang="ar-SA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8154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الاستفتاءات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ar-SA" dirty="0"/>
              <a:t>تستخدم الاستفتاءات في المجال التربوي على نطاق واسع .</a:t>
            </a:r>
            <a:endParaRPr lang="en-US" dirty="0"/>
          </a:p>
          <a:p>
            <a:pPr algn="just"/>
            <a:r>
              <a:rPr lang="ar-SA" dirty="0"/>
              <a:t>قد يكون الاستفتاء الوسيلة الوحيدة للحصول على بيانات من المستفيدين حول رأي أو مفاهيم معينة . </a:t>
            </a:r>
            <a:endParaRPr lang="en-US" dirty="0"/>
          </a:p>
          <a:p>
            <a:pPr algn="just"/>
            <a:r>
              <a:rPr lang="ar-SA" dirty="0"/>
              <a:t>يجب أن تتوافر في الاستفتاء خصائص التنظيم والوضوح والدقة حتى تكون المعلومات التي يجمعها مناسبة .</a:t>
            </a:r>
            <a:endParaRPr lang="en-US" dirty="0"/>
          </a:p>
          <a:p>
            <a:pPr algn="just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927933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الاستفتاء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 algn="just">
              <a:buNone/>
            </a:pPr>
            <a:r>
              <a:rPr lang="ar-SA" dirty="0"/>
              <a:t>قد تكون نتائج الاستفتاء غير دقيقة بسبب :</a:t>
            </a:r>
            <a:endParaRPr lang="en-US" dirty="0"/>
          </a:p>
          <a:p>
            <a:pPr algn="just"/>
            <a:r>
              <a:rPr lang="ar-SA" dirty="0"/>
              <a:t>عدم فهم المستفتين للمطلوب </a:t>
            </a:r>
            <a:endParaRPr lang="en-US" dirty="0"/>
          </a:p>
          <a:p>
            <a:pPr algn="just"/>
            <a:r>
              <a:rPr lang="ar-SA" dirty="0"/>
              <a:t>عدم قدرة المستفتين على البوح بحرية عن آرائهم .</a:t>
            </a:r>
            <a:endParaRPr lang="en-US" dirty="0"/>
          </a:p>
          <a:p>
            <a:pPr algn="just"/>
            <a:r>
              <a:rPr lang="ar-SA" dirty="0"/>
              <a:t>عدم رغبة المستفتين في الإجابة بشكل صريح </a:t>
            </a:r>
            <a:endParaRPr lang="en-US" dirty="0"/>
          </a:p>
          <a:p>
            <a:pPr algn="just"/>
            <a:r>
              <a:rPr lang="ar-SA" dirty="0"/>
              <a:t>إهمال بعض الأسئلة </a:t>
            </a:r>
            <a:endParaRPr lang="en-US" dirty="0"/>
          </a:p>
          <a:p>
            <a:pPr algn="just"/>
            <a:r>
              <a:rPr lang="ar-SA" dirty="0"/>
              <a:t>تزييف الحقائق </a:t>
            </a:r>
            <a:endParaRPr lang="en-US" dirty="0"/>
          </a:p>
          <a:p>
            <a:pPr algn="just"/>
            <a:r>
              <a:rPr lang="ar-SA" dirty="0"/>
              <a:t>عدم مبالاة المستفتين بالاستفتاء </a:t>
            </a:r>
            <a:endParaRPr lang="en-US" dirty="0"/>
          </a:p>
          <a:p>
            <a:pPr algn="just"/>
            <a:r>
              <a:rPr lang="ar-SA" dirty="0"/>
              <a:t>تزييف الحقائق لخدمة مصالحهم أو تحيزاتهم </a:t>
            </a:r>
            <a:endParaRPr lang="en-US" dirty="0"/>
          </a:p>
          <a:p>
            <a:pPr algn="just"/>
            <a:r>
              <a:rPr lang="ar-SA" dirty="0"/>
              <a:t>تزييف الحقائق للظهور بمظهر أفضل </a:t>
            </a:r>
            <a:endParaRPr lang="en-US" dirty="0"/>
          </a:p>
          <a:p>
            <a:pPr algn="just"/>
            <a:r>
              <a:rPr lang="ar-SA" dirty="0"/>
              <a:t>تزييف الحقائق للتوافق مع النمط المقبول اجتماعيا </a:t>
            </a:r>
            <a:endParaRPr lang="en-US" dirty="0"/>
          </a:p>
          <a:p>
            <a:pPr algn="just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192743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طريقة الاستفتاءات الشخصية </a:t>
            </a:r>
            <a:endParaRPr lang="ar-SA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ar-SA" dirty="0" smtClean="0"/>
              <a:t>العيوب</a:t>
            </a:r>
            <a:endParaRPr lang="ar-SA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ar-SA" dirty="0" smtClean="0"/>
          </a:p>
          <a:p>
            <a:r>
              <a:rPr lang="ar-SA" dirty="0" smtClean="0"/>
              <a:t>مكلفة ماديا </a:t>
            </a:r>
            <a:endParaRPr lang="en-US" dirty="0" smtClean="0"/>
          </a:p>
          <a:p>
            <a:endParaRPr lang="ar-SA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algn="ctr"/>
            <a:r>
              <a:rPr lang="ar-SA" dirty="0" smtClean="0"/>
              <a:t>المزايا </a:t>
            </a:r>
            <a:endParaRPr lang="en-US" dirty="0" smtClean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algn="just"/>
            <a:r>
              <a:rPr lang="ar-SA" dirty="0" smtClean="0"/>
              <a:t>تمكن </a:t>
            </a:r>
            <a:r>
              <a:rPr lang="ar-SA" dirty="0"/>
              <a:t>الباحث من </a:t>
            </a:r>
            <a:endParaRPr lang="ar-SA" dirty="0" smtClean="0"/>
          </a:p>
          <a:p>
            <a:pPr lvl="1" algn="just"/>
            <a:r>
              <a:rPr lang="ar-SA" dirty="0" smtClean="0"/>
              <a:t>شرح </a:t>
            </a:r>
            <a:r>
              <a:rPr lang="ar-SA" dirty="0"/>
              <a:t>هدف الاستفتاء وحث المشتركين على الإجابة بصدق .</a:t>
            </a:r>
            <a:endParaRPr lang="en-US" dirty="0"/>
          </a:p>
          <a:p>
            <a:pPr lvl="1" algn="just"/>
            <a:r>
              <a:rPr lang="ar-SA" dirty="0" smtClean="0"/>
              <a:t>شرح </a:t>
            </a:r>
            <a:r>
              <a:rPr lang="ar-SA" dirty="0"/>
              <a:t>الأسئلة </a:t>
            </a:r>
            <a:endParaRPr lang="en-US" dirty="0"/>
          </a:p>
          <a:p>
            <a:pPr lvl="1" algn="just"/>
            <a:r>
              <a:rPr lang="ar-SA" dirty="0" smtClean="0"/>
              <a:t>أخذ </a:t>
            </a:r>
            <a:r>
              <a:rPr lang="ar-SA" dirty="0"/>
              <a:t>بعض الملاحظات </a:t>
            </a:r>
            <a:endParaRPr lang="en-US" dirty="0"/>
          </a:p>
          <a:p>
            <a:pPr algn="just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014606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طريقة الاستفتاءات الإلكترونية </a:t>
            </a:r>
            <a:endParaRPr lang="ar-SA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ar-SA" dirty="0" smtClean="0"/>
              <a:t>العيوب </a:t>
            </a:r>
            <a:endParaRPr lang="ar-SA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ar-SA" dirty="0" smtClean="0"/>
              <a:t>لا تعود جميع الاستجابات بسرعة </a:t>
            </a:r>
            <a:endParaRPr lang="en-US" dirty="0" smtClean="0"/>
          </a:p>
          <a:p>
            <a:r>
              <a:rPr lang="ar-SA" dirty="0" smtClean="0"/>
              <a:t>قد تعود بعض الاستفتاءات ناقصة .</a:t>
            </a:r>
            <a:endParaRPr lang="en-US" dirty="0" smtClean="0"/>
          </a:p>
          <a:p>
            <a:r>
              <a:rPr lang="ar-SA" dirty="0" smtClean="0"/>
              <a:t>قد يكون هناك اختلاف بين الذين استجابوا والذين لم يستجيبوا ، وبذلك يكون هناك نقص في العينة .</a:t>
            </a:r>
            <a:endParaRPr lang="en-US" dirty="0" smtClean="0"/>
          </a:p>
          <a:p>
            <a:r>
              <a:rPr lang="ar-SA" dirty="0" smtClean="0"/>
              <a:t> لا يعتبر البريد ممثلا لمجتمع يتضمن بعض الأميين </a:t>
            </a:r>
            <a:endParaRPr lang="en-US" dirty="0" smtClean="0"/>
          </a:p>
          <a:p>
            <a:endParaRPr lang="ar-SA" dirty="0" smtClean="0"/>
          </a:p>
          <a:p>
            <a:endParaRPr lang="ar-SA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algn="ctr"/>
            <a:r>
              <a:rPr lang="ar-SA" dirty="0" smtClean="0"/>
              <a:t>المزايا </a:t>
            </a:r>
            <a:endParaRPr lang="ar-SA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r>
              <a:rPr lang="ar-SA" dirty="0"/>
              <a:t>وصول الاستفتاءات بسرعة </a:t>
            </a:r>
            <a:endParaRPr lang="en-US" dirty="0"/>
          </a:p>
          <a:p>
            <a:r>
              <a:rPr lang="ar-SA" dirty="0"/>
              <a:t>تكاليف أقل </a:t>
            </a:r>
            <a:endParaRPr lang="en-US" dirty="0"/>
          </a:p>
          <a:p>
            <a:r>
              <a:rPr lang="ar-SA" dirty="0"/>
              <a:t>سهولة إرسال الاستفتاءات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0680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صور الاستفتاءات </a:t>
            </a:r>
            <a:endParaRPr lang="ar-SA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ar-SA" dirty="0"/>
              <a:t>طبيعة المشكلة هي التي تحدد صورة الاستفتاء :</a:t>
            </a:r>
            <a:endParaRPr lang="en-US" dirty="0"/>
          </a:p>
          <a:p>
            <a:pPr marL="0" indent="0">
              <a:buNone/>
            </a:pPr>
            <a:endParaRPr lang="ar-SA" dirty="0" smtClean="0"/>
          </a:p>
          <a:p>
            <a:pPr marL="0" indent="0">
              <a:buNone/>
            </a:pPr>
            <a:r>
              <a:rPr lang="ar-SA" b="1" dirty="0" smtClean="0"/>
              <a:t>من صور الاستفتاءات :</a:t>
            </a:r>
          </a:p>
          <a:p>
            <a:r>
              <a:rPr lang="ar-SA" dirty="0" smtClean="0"/>
              <a:t>الاستفتاء </a:t>
            </a:r>
            <a:r>
              <a:rPr lang="ar-SA" dirty="0"/>
              <a:t>المقيد :</a:t>
            </a:r>
            <a:endParaRPr lang="en-US" dirty="0"/>
          </a:p>
          <a:p>
            <a:r>
              <a:rPr lang="ar-SA" dirty="0" smtClean="0"/>
              <a:t>الاستفتاء المفتوح </a:t>
            </a:r>
          </a:p>
          <a:p>
            <a:r>
              <a:rPr lang="ar-SA" dirty="0" smtClean="0"/>
              <a:t>الاستفتاء المصور 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353315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الاستفتاء المقيد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endParaRPr lang="ar-SA" dirty="0" smtClean="0"/>
          </a:p>
          <a:p>
            <a:pPr algn="just"/>
            <a:r>
              <a:rPr lang="ar-SA" dirty="0" smtClean="0"/>
              <a:t>يشمل </a:t>
            </a:r>
            <a:r>
              <a:rPr lang="ar-SA" dirty="0"/>
              <a:t>قائمة من العبارات أو الأسئلة يجيب عنها المفحوص بالاختيار من بين خيارين أو عدة خيارات .</a:t>
            </a:r>
            <a:endParaRPr lang="en-US" dirty="0"/>
          </a:p>
          <a:p>
            <a:pPr algn="just"/>
            <a:r>
              <a:rPr lang="ar-SA" dirty="0"/>
              <a:t>قد تكون الإجابة بكتابة كلمة قصيرة (مثل : كم عمرك؟)</a:t>
            </a:r>
            <a:endParaRPr lang="en-US" dirty="0"/>
          </a:p>
          <a:p>
            <a:pPr algn="just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070414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الاستفتاء المقيد </a:t>
            </a:r>
            <a:endParaRPr lang="ar-SA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ar-SA" dirty="0" smtClean="0"/>
              <a:t>العيوب </a:t>
            </a:r>
            <a:endParaRPr lang="ar-SA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20000"/>
          </a:bodyPr>
          <a:lstStyle/>
          <a:p>
            <a:r>
              <a:rPr lang="ar-SA" dirty="0"/>
              <a:t>تفشل الاستفتاءات المقيدة في الكشف عن دوافع المفحوصين .</a:t>
            </a:r>
            <a:endParaRPr lang="en-US" dirty="0"/>
          </a:p>
          <a:p>
            <a:r>
              <a:rPr lang="ar-SA" dirty="0"/>
              <a:t>لا تعطي معلومات كافية وعميقة في كل الأحوال .</a:t>
            </a:r>
            <a:endParaRPr lang="en-US" dirty="0"/>
          </a:p>
          <a:p>
            <a:r>
              <a:rPr lang="ar-SA" dirty="0"/>
              <a:t>لا تعطي معلومات عن الفروق الفردية الطفيفة </a:t>
            </a:r>
            <a:endParaRPr lang="en-US" dirty="0"/>
          </a:p>
          <a:p>
            <a:r>
              <a:rPr lang="ar-SA" dirty="0"/>
              <a:t>قد تجبرهم على إعطاء استجابات عن مواقف لم تتبلور لديهم آراء حولها بعد </a:t>
            </a:r>
            <a:endParaRPr lang="en-US" dirty="0"/>
          </a:p>
          <a:p>
            <a:r>
              <a:rPr lang="ar-SA" dirty="0"/>
              <a:t>قد تجبرهم على الإجابة بطريقة لا تتفق مع أفكارهم </a:t>
            </a:r>
            <a:endParaRPr lang="en-US" dirty="0"/>
          </a:p>
          <a:p>
            <a:r>
              <a:rPr lang="ar-SA" dirty="0"/>
              <a:t>قد توضع الإجابات البديلة في نظام يشجع المستفتي على أن يجيب وفق رغبات الباحث .</a:t>
            </a:r>
            <a:endParaRPr lang="en-US" dirty="0"/>
          </a:p>
          <a:p>
            <a:endParaRPr lang="ar-SA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algn="ctr"/>
            <a:r>
              <a:rPr lang="ar-SA" dirty="0" smtClean="0"/>
              <a:t>المزايا </a:t>
            </a:r>
            <a:endParaRPr lang="ar-SA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ar-SA" dirty="0"/>
              <a:t>سهولة تطبيقها </a:t>
            </a:r>
            <a:endParaRPr lang="en-US" dirty="0"/>
          </a:p>
          <a:p>
            <a:r>
              <a:rPr lang="ar-SA" dirty="0"/>
              <a:t>سهولة الاحتفاظ بالبيانات </a:t>
            </a:r>
            <a:endParaRPr lang="en-US" dirty="0"/>
          </a:p>
          <a:p>
            <a:r>
              <a:rPr lang="ar-SA" dirty="0"/>
              <a:t>صهولة تبويب البيانات </a:t>
            </a:r>
            <a:endParaRPr lang="en-US" dirty="0"/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46421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293</TotalTime>
  <Words>880</Words>
  <Application>Microsoft Office PowerPoint</Application>
  <PresentationFormat>On-screen Show (4:3)</PresentationFormat>
  <Paragraphs>148</Paragraphs>
  <Slides>20</Slides>
  <Notes>20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Office Theme</vt:lpstr>
      <vt:lpstr>أدوات البحث </vt:lpstr>
      <vt:lpstr>بعد    المحاضرة يتوقع من الطالبة أن:</vt:lpstr>
      <vt:lpstr>الاستفتاءات </vt:lpstr>
      <vt:lpstr>الاستفتاء </vt:lpstr>
      <vt:lpstr>طريقة الاستفتاءات الشخصية </vt:lpstr>
      <vt:lpstr>طريقة الاستفتاءات الإلكترونية </vt:lpstr>
      <vt:lpstr>صور الاستفتاءات </vt:lpstr>
      <vt:lpstr>الاستفتاء المقيد </vt:lpstr>
      <vt:lpstr>الاستفتاء المقيد </vt:lpstr>
      <vt:lpstr>الاستفتاء المقيد </vt:lpstr>
      <vt:lpstr>صورة الاستفتاء المفتوح </vt:lpstr>
      <vt:lpstr>صورة الاستفتاء المصور </vt:lpstr>
      <vt:lpstr>صورة الاستفتاء المصور </vt:lpstr>
      <vt:lpstr>تصميم الاستفتاءات </vt:lpstr>
      <vt:lpstr>الأمور التي ينبغي توفرها في الاستفتاء </vt:lpstr>
      <vt:lpstr>PowerPoint Presentation</vt:lpstr>
      <vt:lpstr>PowerPoint Presentation</vt:lpstr>
      <vt:lpstr>PowerPoint Presentation</vt:lpstr>
      <vt:lpstr>PowerPoint Presentation</vt:lpstr>
      <vt:lpstr>انتهت المحاضرة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Sumyah</dc:creator>
  <cp:lastModifiedBy>Sumyah</cp:lastModifiedBy>
  <cp:revision>21</cp:revision>
  <dcterms:created xsi:type="dcterms:W3CDTF">2016-12-03T08:23:14Z</dcterms:created>
  <dcterms:modified xsi:type="dcterms:W3CDTF">2016-12-24T13:36:50Z</dcterms:modified>
</cp:coreProperties>
</file>