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32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97FE0-1F4A-4A90-AFE0-D8E2DD13498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B48203D-8336-4CC6-8B4B-A6E36CD62B5D}">
      <dgm:prSet phldrT="[Text]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baseline="0" dirty="0" smtClean="0">
              <a:solidFill>
                <a:schemeClr val="accent1">
                  <a:lumMod val="50000"/>
                </a:schemeClr>
              </a:solidFill>
            </a:rPr>
            <a:t>الأهداف </a:t>
          </a:r>
          <a:endParaRPr lang="ar-SA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9B08A160-59F0-4E18-8553-DF22E5BD6B99}" type="par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2783A75D-FEC9-494A-A07A-E024A6371D03}" type="sib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BDAAE535-114E-4337-816A-628A5CB73F62}">
      <dgm:prSet phldrT="[Text]" custT="1"/>
      <dgm:spPr>
        <a:noFill/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تعرف الطالبة مراحل تحديد المشكلة .</a:t>
          </a:r>
        </a:p>
        <a:p>
          <a:pPr rtl="1"/>
          <a:r>
            <a:rPr lang="ar-SA" sz="2000" baseline="0" dirty="0" smtClean="0">
              <a:solidFill>
                <a:schemeClr val="tx1"/>
              </a:solidFill>
            </a:rPr>
            <a:t>2-أن تذكر الطالبة الوسائل المعينة على حل المشكلة .</a:t>
          </a:r>
          <a:endParaRPr lang="ar-SA" sz="2000" baseline="0" dirty="0">
            <a:solidFill>
              <a:schemeClr val="tx1"/>
            </a:solidFill>
          </a:endParaRPr>
        </a:p>
      </dgm:t>
    </dgm:pt>
    <dgm:pt modelId="{ED99F115-E6CE-47A7-B4A0-49257EE885E5}" type="parTrans" cxnId="{34EFDE1A-CF12-4282-84AD-BC34EBA03888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EE63C548-D3EE-4F9D-9E05-6D473C71CFE5}" type="sibTrans" cxnId="{34EFDE1A-CF12-4282-84AD-BC34EBA03888}">
      <dgm:prSet/>
      <dgm:spPr/>
      <dgm:t>
        <a:bodyPr/>
        <a:lstStyle/>
        <a:p>
          <a:pPr rtl="1"/>
          <a:endParaRPr lang="ar-SA"/>
        </a:p>
      </dgm:t>
    </dgm:pt>
    <dgm:pt modelId="{1AEC6423-5520-4D31-856B-C0C529D6E151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تطبق الطالبة مراحل تحديد المشكلة في اختيار مشكلة خطة البحث .</a:t>
          </a:r>
        </a:p>
      </dgm:t>
    </dgm:pt>
    <dgm:pt modelId="{BB61A886-40CC-4A89-87E2-1D5CD76297D4}" type="parTrans" cxnId="{E3006F7A-D922-487C-B7D6-BA08E60D0FB6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44302AD7-BBAC-4585-BA0A-AEC62A9E9E2D}" type="sibTrans" cxnId="{E3006F7A-D922-487C-B7D6-BA08E60D0FB6}">
      <dgm:prSet/>
      <dgm:spPr/>
      <dgm:t>
        <a:bodyPr/>
        <a:lstStyle/>
        <a:p>
          <a:pPr rtl="1"/>
          <a:endParaRPr lang="ar-SA"/>
        </a:p>
      </dgm:t>
    </dgm:pt>
    <dgm:pt modelId="{E77A47C0-383D-490E-B58A-B7CB042E67FB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 lIns="0" tIns="0" rIns="0" bIns="0"/>
        <a:lstStyle/>
        <a:p>
          <a:pPr rtl="1"/>
          <a:r>
            <a:rPr lang="ar-SA" sz="2000" baseline="0" dirty="0" smtClean="0">
              <a:solidFill>
                <a:schemeClr val="tx1"/>
              </a:solidFill>
            </a:rPr>
            <a:t>1-أن تعبر الطالبة عن أهمية إعطاء الوقت الكافي لتحديد مشكلة البحث .</a:t>
          </a:r>
        </a:p>
      </dgm:t>
    </dgm:pt>
    <dgm:pt modelId="{82FC5C0B-3C90-43E4-ABC9-7AFA2E8D791B}" type="parTrans" cxnId="{01987501-A9B3-4DFD-8090-6691D85E66E9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85D55260-53BF-4C89-8BEE-C0938593D9B6}" type="sibTrans" cxnId="{01987501-A9B3-4DFD-8090-6691D85E66E9}">
      <dgm:prSet/>
      <dgm:spPr/>
      <dgm:t>
        <a:bodyPr/>
        <a:lstStyle/>
        <a:p>
          <a:pPr rtl="1"/>
          <a:endParaRPr lang="ar-SA"/>
        </a:p>
      </dgm:t>
    </dgm:pt>
    <dgm:pt modelId="{E0767BF4-5F0A-4FDB-B971-C3C1CCB38AB9}">
      <dgm:prSet/>
      <dgm:spPr/>
      <dgm:t>
        <a:bodyPr/>
        <a:lstStyle/>
        <a:p>
          <a:pPr rtl="1"/>
          <a:endParaRPr lang="ar-SA"/>
        </a:p>
      </dgm:t>
    </dgm:pt>
    <dgm:pt modelId="{BE5FB75B-C415-477E-A1A6-B00F6E38D9A4}" type="par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583CC765-1660-4333-99CE-396E4ECCC792}" type="sib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844DB3C7-B0A3-42F3-8E05-E768DAF526D1}" type="pres">
      <dgm:prSet presAssocID="{EE097FE0-1F4A-4A90-AFE0-D8E2DD1349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C660C-5FF0-4594-9042-3E45929B2F55}" type="pres">
      <dgm:prSet presAssocID="{2B48203D-8336-4CC6-8B4B-A6E36CD62B5D}" presName="centerShape" presStyleLbl="node0" presStyleIdx="0" presStyleCnt="1" custScaleX="98162" custScaleY="98162" custLinFactNeighborX="6307" custLinFactNeighborY="64194"/>
      <dgm:spPr/>
      <dgm:t>
        <a:bodyPr/>
        <a:lstStyle/>
        <a:p>
          <a:pPr rtl="1"/>
          <a:endParaRPr lang="ar-SA"/>
        </a:p>
      </dgm:t>
    </dgm:pt>
    <dgm:pt modelId="{35F20687-6409-433D-B28F-37F61E558802}" type="pres">
      <dgm:prSet presAssocID="{ED99F115-E6CE-47A7-B4A0-49257EE885E5}" presName="par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14B039E7-53BA-4408-8349-7A7D1F568785}" type="pres">
      <dgm:prSet presAssocID="{ED99F115-E6CE-47A7-B4A0-49257EE885E5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EA89B29B-5383-4AA9-A3CB-27D532749262}" type="pres">
      <dgm:prSet presAssocID="{BDAAE535-114E-4337-816A-628A5CB73F62}" presName="node" presStyleLbl="node1" presStyleIdx="0" presStyleCnt="3" custScaleX="148081" custScaleY="148081" custRadScaleRad="77318" custRadScaleInc="390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BF0073-EAA9-4F08-9CEB-F86B7863EF0A}" type="pres">
      <dgm:prSet presAssocID="{BB61A886-40CC-4A89-87E2-1D5CD76297D4}" presName="par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91189015-3054-4063-926A-9D269E4D89FC}" type="pres">
      <dgm:prSet presAssocID="{BB61A886-40CC-4A89-87E2-1D5CD76297D4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51CA979D-50E5-43CD-9484-921EA62D11DA}" type="pres">
      <dgm:prSet presAssocID="{1AEC6423-5520-4D31-856B-C0C529D6E151}" presName="node" presStyleLbl="node1" presStyleIdx="1" presStyleCnt="3" custScaleX="148081" custScaleY="148081" custRadScaleRad="162279" custRadScaleInc="-2105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C23752-9E31-4957-8CB8-49384289FFE6}" type="pres">
      <dgm:prSet presAssocID="{82FC5C0B-3C90-43E4-ABC9-7AFA2E8D791B}" presName="parTrans" presStyleLbl="sibTrans2D1" presStyleIdx="2" presStyleCnt="3" custLinFactX="-93666" custLinFactNeighborX="-100000"/>
      <dgm:spPr/>
      <dgm:t>
        <a:bodyPr/>
        <a:lstStyle/>
        <a:p>
          <a:pPr rtl="1"/>
          <a:endParaRPr lang="ar-SA"/>
        </a:p>
      </dgm:t>
    </dgm:pt>
    <dgm:pt modelId="{F19B7B3B-050B-4399-AD00-12D354253E7C}" type="pres">
      <dgm:prSet presAssocID="{82FC5C0B-3C90-43E4-ABC9-7AFA2E8D791B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BBB2D145-779E-42BA-BBA1-ACD757C63F57}" type="pres">
      <dgm:prSet presAssocID="{E77A47C0-383D-490E-B58A-B7CB042E67FB}" presName="node" presStyleLbl="node1" presStyleIdx="2" presStyleCnt="3" custScaleX="148081" custScaleY="148081" custRadScaleRad="131981" custRadScaleInc="128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DBE6D74-9324-42E9-96A0-65987944E39D}" type="presOf" srcId="{2B48203D-8336-4CC6-8B4B-A6E36CD62B5D}" destId="{5CDC660C-5FF0-4594-9042-3E45929B2F55}" srcOrd="0" destOrd="0" presId="urn:microsoft.com/office/officeart/2005/8/layout/radial5"/>
    <dgm:cxn modelId="{A1710F3A-29BD-4395-898F-8AD8361630E9}" srcId="{EE097FE0-1F4A-4A90-AFE0-D8E2DD13498F}" destId="{E0767BF4-5F0A-4FDB-B971-C3C1CCB38AB9}" srcOrd="1" destOrd="0" parTransId="{BE5FB75B-C415-477E-A1A6-B00F6E38D9A4}" sibTransId="{583CC765-1660-4333-99CE-396E4ECCC792}"/>
    <dgm:cxn modelId="{F8499192-5A0C-473A-B6DA-E788FD3F9909}" type="presOf" srcId="{BB61A886-40CC-4A89-87E2-1D5CD76297D4}" destId="{91189015-3054-4063-926A-9D269E4D89FC}" srcOrd="1" destOrd="0" presId="urn:microsoft.com/office/officeart/2005/8/layout/radial5"/>
    <dgm:cxn modelId="{F2271DAF-CB7E-424B-BE2D-DE97CF9CAE15}" type="presOf" srcId="{EE097FE0-1F4A-4A90-AFE0-D8E2DD13498F}" destId="{844DB3C7-B0A3-42F3-8E05-E768DAF526D1}" srcOrd="0" destOrd="0" presId="urn:microsoft.com/office/officeart/2005/8/layout/radial5"/>
    <dgm:cxn modelId="{882C444D-75B5-4E35-871A-EC614237B78B}" type="presOf" srcId="{82FC5C0B-3C90-43E4-ABC9-7AFA2E8D791B}" destId="{F19B7B3B-050B-4399-AD00-12D354253E7C}" srcOrd="1" destOrd="0" presId="urn:microsoft.com/office/officeart/2005/8/layout/radial5"/>
    <dgm:cxn modelId="{E3006F7A-D922-487C-B7D6-BA08E60D0FB6}" srcId="{2B48203D-8336-4CC6-8B4B-A6E36CD62B5D}" destId="{1AEC6423-5520-4D31-856B-C0C529D6E151}" srcOrd="1" destOrd="0" parTransId="{BB61A886-40CC-4A89-87E2-1D5CD76297D4}" sibTransId="{44302AD7-BBAC-4585-BA0A-AEC62A9E9E2D}"/>
    <dgm:cxn modelId="{01987501-A9B3-4DFD-8090-6691D85E66E9}" srcId="{2B48203D-8336-4CC6-8B4B-A6E36CD62B5D}" destId="{E77A47C0-383D-490E-B58A-B7CB042E67FB}" srcOrd="2" destOrd="0" parTransId="{82FC5C0B-3C90-43E4-ABC9-7AFA2E8D791B}" sibTransId="{85D55260-53BF-4C89-8BEE-C0938593D9B6}"/>
    <dgm:cxn modelId="{2BBA902A-92B6-4024-A21F-BDEF6579329A}" srcId="{EE097FE0-1F4A-4A90-AFE0-D8E2DD13498F}" destId="{2B48203D-8336-4CC6-8B4B-A6E36CD62B5D}" srcOrd="0" destOrd="0" parTransId="{9B08A160-59F0-4E18-8553-DF22E5BD6B99}" sibTransId="{2783A75D-FEC9-494A-A07A-E024A6371D03}"/>
    <dgm:cxn modelId="{2F643CD1-DBB9-4359-8349-8476E6D367FC}" type="presOf" srcId="{E77A47C0-383D-490E-B58A-B7CB042E67FB}" destId="{BBB2D145-779E-42BA-BBA1-ACD757C63F57}" srcOrd="0" destOrd="0" presId="urn:microsoft.com/office/officeart/2005/8/layout/radial5"/>
    <dgm:cxn modelId="{A360F8F2-0FBD-46C2-864C-6635177B0FB6}" type="presOf" srcId="{BB61A886-40CC-4A89-87E2-1D5CD76297D4}" destId="{0EBF0073-EAA9-4F08-9CEB-F86B7863EF0A}" srcOrd="0" destOrd="0" presId="urn:microsoft.com/office/officeart/2005/8/layout/radial5"/>
    <dgm:cxn modelId="{7A19EB02-C2FA-4DF2-9D94-53ADCAFF9E2D}" type="presOf" srcId="{BDAAE535-114E-4337-816A-628A5CB73F62}" destId="{EA89B29B-5383-4AA9-A3CB-27D532749262}" srcOrd="0" destOrd="0" presId="urn:microsoft.com/office/officeart/2005/8/layout/radial5"/>
    <dgm:cxn modelId="{34EFDE1A-CF12-4282-84AD-BC34EBA03888}" srcId="{2B48203D-8336-4CC6-8B4B-A6E36CD62B5D}" destId="{BDAAE535-114E-4337-816A-628A5CB73F62}" srcOrd="0" destOrd="0" parTransId="{ED99F115-E6CE-47A7-B4A0-49257EE885E5}" sibTransId="{EE63C548-D3EE-4F9D-9E05-6D473C71CFE5}"/>
    <dgm:cxn modelId="{2383EA84-C1C2-4A3B-9292-2E27F736D3E4}" type="presOf" srcId="{ED99F115-E6CE-47A7-B4A0-49257EE885E5}" destId="{14B039E7-53BA-4408-8349-7A7D1F568785}" srcOrd="1" destOrd="0" presId="urn:microsoft.com/office/officeart/2005/8/layout/radial5"/>
    <dgm:cxn modelId="{A26EE30E-A35C-4C84-B0EE-C64B7F30A669}" type="presOf" srcId="{82FC5C0B-3C90-43E4-ABC9-7AFA2E8D791B}" destId="{6BC23752-9E31-4957-8CB8-49384289FFE6}" srcOrd="0" destOrd="0" presId="urn:microsoft.com/office/officeart/2005/8/layout/radial5"/>
    <dgm:cxn modelId="{D5FC1832-457D-4CA3-906D-1B96BF600C1B}" type="presOf" srcId="{ED99F115-E6CE-47A7-B4A0-49257EE885E5}" destId="{35F20687-6409-433D-B28F-37F61E558802}" srcOrd="0" destOrd="0" presId="urn:microsoft.com/office/officeart/2005/8/layout/radial5"/>
    <dgm:cxn modelId="{7C739B16-04D7-4EA4-AD33-9E5D2A48F3EE}" type="presOf" srcId="{1AEC6423-5520-4D31-856B-C0C529D6E151}" destId="{51CA979D-50E5-43CD-9484-921EA62D11DA}" srcOrd="0" destOrd="0" presId="urn:microsoft.com/office/officeart/2005/8/layout/radial5"/>
    <dgm:cxn modelId="{BE312A82-0FEA-4373-81AD-F14C18E8A100}" type="presParOf" srcId="{844DB3C7-B0A3-42F3-8E05-E768DAF526D1}" destId="{5CDC660C-5FF0-4594-9042-3E45929B2F55}" srcOrd="0" destOrd="0" presId="urn:microsoft.com/office/officeart/2005/8/layout/radial5"/>
    <dgm:cxn modelId="{189A65C1-7227-4E14-9F0B-E6E6B5FB1CFD}" type="presParOf" srcId="{844DB3C7-B0A3-42F3-8E05-E768DAF526D1}" destId="{35F20687-6409-433D-B28F-37F61E558802}" srcOrd="1" destOrd="0" presId="urn:microsoft.com/office/officeart/2005/8/layout/radial5"/>
    <dgm:cxn modelId="{F85DF1EA-B9F7-4D60-885D-B9CF57D7C0C1}" type="presParOf" srcId="{35F20687-6409-433D-B28F-37F61E558802}" destId="{14B039E7-53BA-4408-8349-7A7D1F568785}" srcOrd="0" destOrd="0" presId="urn:microsoft.com/office/officeart/2005/8/layout/radial5"/>
    <dgm:cxn modelId="{86239ABD-E89F-424F-93BA-37E0BD399E0D}" type="presParOf" srcId="{844DB3C7-B0A3-42F3-8E05-E768DAF526D1}" destId="{EA89B29B-5383-4AA9-A3CB-27D532749262}" srcOrd="2" destOrd="0" presId="urn:microsoft.com/office/officeart/2005/8/layout/radial5"/>
    <dgm:cxn modelId="{FC78AC72-F5B6-46FF-A276-D15F124C866B}" type="presParOf" srcId="{844DB3C7-B0A3-42F3-8E05-E768DAF526D1}" destId="{0EBF0073-EAA9-4F08-9CEB-F86B7863EF0A}" srcOrd="3" destOrd="0" presId="urn:microsoft.com/office/officeart/2005/8/layout/radial5"/>
    <dgm:cxn modelId="{5F0D767A-2DC3-4FBA-8D76-F403C3B05AF3}" type="presParOf" srcId="{0EBF0073-EAA9-4F08-9CEB-F86B7863EF0A}" destId="{91189015-3054-4063-926A-9D269E4D89FC}" srcOrd="0" destOrd="0" presId="urn:microsoft.com/office/officeart/2005/8/layout/radial5"/>
    <dgm:cxn modelId="{66C7416B-92E5-47EB-899A-79506B9E3D4A}" type="presParOf" srcId="{844DB3C7-B0A3-42F3-8E05-E768DAF526D1}" destId="{51CA979D-50E5-43CD-9484-921EA62D11DA}" srcOrd="4" destOrd="0" presId="urn:microsoft.com/office/officeart/2005/8/layout/radial5"/>
    <dgm:cxn modelId="{46D6C215-D1BD-4CEC-A86E-8DD835AF49BB}" type="presParOf" srcId="{844DB3C7-B0A3-42F3-8E05-E768DAF526D1}" destId="{6BC23752-9E31-4957-8CB8-49384289FFE6}" srcOrd="5" destOrd="0" presId="urn:microsoft.com/office/officeart/2005/8/layout/radial5"/>
    <dgm:cxn modelId="{1938C923-20C6-4FB7-B95C-62ECACD06EFA}" type="presParOf" srcId="{6BC23752-9E31-4957-8CB8-49384289FFE6}" destId="{F19B7B3B-050B-4399-AD00-12D354253E7C}" srcOrd="0" destOrd="0" presId="urn:microsoft.com/office/officeart/2005/8/layout/radial5"/>
    <dgm:cxn modelId="{570904CF-FFE0-49B6-8244-39CD951EFB4B}" type="presParOf" srcId="{844DB3C7-B0A3-42F3-8E05-E768DAF526D1}" destId="{BBB2D145-779E-42BA-BBA1-ACD757C63F5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C660C-5FF0-4594-9042-3E45929B2F55}">
      <dsp:nvSpPr>
        <dsp:cNvPr id="0" name=""/>
        <dsp:cNvSpPr/>
      </dsp:nvSpPr>
      <dsp:spPr>
        <a:xfrm>
          <a:off x="3656515" y="3094108"/>
          <a:ext cx="1431854" cy="1431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baseline="0" dirty="0" smtClean="0">
              <a:solidFill>
                <a:schemeClr val="accent1">
                  <a:lumMod val="50000"/>
                </a:schemeClr>
              </a:solidFill>
            </a:rPr>
            <a:t>الأهداف </a:t>
          </a:r>
          <a:endParaRPr lang="ar-SA" sz="29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866205" y="3303798"/>
        <a:ext cx="1012474" cy="1012474"/>
      </dsp:txXfrm>
    </dsp:sp>
    <dsp:sp modelId="{35F20687-6409-433D-B28F-37F61E558802}">
      <dsp:nvSpPr>
        <dsp:cNvPr id="0" name=""/>
        <dsp:cNvSpPr/>
      </dsp:nvSpPr>
      <dsp:spPr>
        <a:xfrm rot="16707988">
          <a:off x="4339035" y="2509965"/>
          <a:ext cx="380029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87647" y="2665537"/>
        <a:ext cx="266020" cy="297567"/>
      </dsp:txXfrm>
    </dsp:sp>
    <dsp:sp modelId="{EA89B29B-5383-4AA9-A3CB-27D532749262}">
      <dsp:nvSpPr>
        <dsp:cNvPr id="0" name=""/>
        <dsp:cNvSpPr/>
      </dsp:nvSpPr>
      <dsp:spPr>
        <a:xfrm>
          <a:off x="3662424" y="244453"/>
          <a:ext cx="2160004" cy="2160004"/>
        </a:xfrm>
        <a:prstGeom prst="ellipse">
          <a:avLst/>
        </a:pr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تعرف الطالبة مراحل تحديد المشكلة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2-أن تذكر الطالبة الوسائل المعينة على حل المشكلة .</a:t>
          </a:r>
          <a:endParaRPr lang="ar-SA" sz="2000" kern="1200" baseline="0" dirty="0">
            <a:solidFill>
              <a:schemeClr val="tx1"/>
            </a:solidFill>
          </a:endParaRPr>
        </a:p>
      </dsp:txBody>
      <dsp:txXfrm>
        <a:off x="3978749" y="560778"/>
        <a:ext cx="1527354" cy="1527354"/>
      </dsp:txXfrm>
    </dsp:sp>
    <dsp:sp modelId="{0EBF0073-EAA9-4F08-9CEB-F86B7863EF0A}">
      <dsp:nvSpPr>
        <dsp:cNvPr id="0" name=""/>
        <dsp:cNvSpPr/>
      </dsp:nvSpPr>
      <dsp:spPr>
        <a:xfrm rot="21541631">
          <a:off x="5304155" y="3541824"/>
          <a:ext cx="520261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304166" y="3642276"/>
        <a:ext cx="371478" cy="297567"/>
      </dsp:txXfrm>
    </dsp:sp>
    <dsp:sp modelId="{51CA979D-50E5-43CD-9484-921EA62D11DA}">
      <dsp:nvSpPr>
        <dsp:cNvPr id="0" name=""/>
        <dsp:cNvSpPr/>
      </dsp:nvSpPr>
      <dsp:spPr>
        <a:xfrm>
          <a:off x="6069595" y="2682875"/>
          <a:ext cx="2160004" cy="2160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تطبق الطالبة مراحل تحديد المشكلة في اختيار مشكلة خطة البحث .</a:t>
          </a:r>
        </a:p>
      </dsp:txBody>
      <dsp:txXfrm>
        <a:off x="6385920" y="2999200"/>
        <a:ext cx="1527354" cy="1527354"/>
      </dsp:txXfrm>
    </dsp:sp>
    <dsp:sp modelId="{6BC23752-9E31-4957-8CB8-49384289FFE6}">
      <dsp:nvSpPr>
        <dsp:cNvPr id="0" name=""/>
        <dsp:cNvSpPr/>
      </dsp:nvSpPr>
      <dsp:spPr>
        <a:xfrm rot="10818960">
          <a:off x="1957293" y="3555555"/>
          <a:ext cx="506970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2106075" y="3655154"/>
        <a:ext cx="358187" cy="297567"/>
      </dsp:txXfrm>
    </dsp:sp>
    <dsp:sp modelId="{BBB2D145-779E-42BA-BBA1-ACD757C63F57}">
      <dsp:nvSpPr>
        <dsp:cNvPr id="0" name=""/>
        <dsp:cNvSpPr/>
      </dsp:nvSpPr>
      <dsp:spPr>
        <a:xfrm>
          <a:off x="540004" y="2714853"/>
          <a:ext cx="2160004" cy="2160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 smtClean="0">
              <a:solidFill>
                <a:schemeClr val="tx1"/>
              </a:solidFill>
            </a:rPr>
            <a:t>1-أن تعبر الطالبة عن أهمية إعطاء الوقت الكافي لتحديد مشكلة البحث .</a:t>
          </a:r>
        </a:p>
      </dsp:txBody>
      <dsp:txXfrm>
        <a:off x="856329" y="3031178"/>
        <a:ext cx="1527354" cy="1527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D3E087-6ECE-4B3B-A58A-5C376610726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5ADCDD-1F9C-42C5-A9DD-621EA5D245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849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5086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815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2614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742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806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2481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9519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3544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2451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9581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208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984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8156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3173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64989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315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1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6959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5301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333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4215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2472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DCDD-1F9C-42C5-A9DD-621EA5D2455D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717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 i="1" u="dbl" baseline="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 i="0" baseline="0"/>
            </a:lvl1pPr>
            <a:lvl2pPr>
              <a:defRPr sz="22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تحليل المشكلة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i="1" dirty="0" smtClean="0">
                <a:solidFill>
                  <a:schemeClr val="tx2"/>
                </a:solidFill>
              </a:rPr>
              <a:t>مناهج البحث في التربية وعلم النفس (نفس461)</a:t>
            </a:r>
          </a:p>
          <a:p>
            <a:endParaRPr lang="ar-SA" i="1" dirty="0">
              <a:solidFill>
                <a:schemeClr val="tx2"/>
              </a:solidFill>
            </a:endParaRPr>
          </a:p>
          <a:p>
            <a:r>
              <a:rPr lang="ar-SA" i="1" dirty="0" smtClean="0">
                <a:solidFill>
                  <a:schemeClr val="tx2"/>
                </a:solidFill>
              </a:rPr>
              <a:t>د.سمية النجاشي </a:t>
            </a:r>
            <a:endParaRPr lang="ar-SA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المشكلة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البحث عن وقائع لتوضيح المشكلة :</a:t>
            </a:r>
            <a:endParaRPr lang="en-US" dirty="0"/>
          </a:p>
          <a:p>
            <a:pPr algn="just" rtl="1"/>
            <a:r>
              <a:rPr lang="ar-SA" dirty="0"/>
              <a:t>البحث في الوقائع يساعد الباحث في التركيز على وقائع محددة واستبعاد الافترضات التي يظهر بعدها عن المشكلة .</a:t>
            </a:r>
            <a:endParaRPr lang="en-US" dirty="0"/>
          </a:p>
          <a:p>
            <a:pPr algn="just" rtl="1"/>
            <a:r>
              <a:rPr lang="ar-SA" dirty="0"/>
              <a:t>ومن الممكن إضافة وقائع جديدة .</a:t>
            </a:r>
            <a:endParaRPr lang="en-US" dirty="0"/>
          </a:p>
          <a:p>
            <a:pPr algn="just" rtl="1"/>
            <a:r>
              <a:rPr lang="ar-SA" dirty="0"/>
              <a:t>مثال : البحث في سجلات المدرسة والسجلات الصحية ، ظهر ل</a:t>
            </a:r>
            <a:r>
              <a:rPr lang="ar-SA" dirty="0" smtClean="0"/>
              <a:t>لمعلمة </a:t>
            </a:r>
            <a:r>
              <a:rPr lang="ar-SA" dirty="0"/>
              <a:t>أن عددا قليلا من الطلاب يعاني تأخر في قراءة الكلمات ، ولكن لا توجد لديهم مشاكل صحية أخرى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18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المشكلة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SA" b="1" dirty="0"/>
              <a:t>عرض المشكلة :		</a:t>
            </a:r>
            <a:endParaRPr lang="en-US" dirty="0"/>
          </a:p>
          <a:p>
            <a:pPr algn="just" rtl="1"/>
            <a:r>
              <a:rPr lang="ar-SA" dirty="0"/>
              <a:t>كتابة تقرير كامل عن المشكلة والعوامل الذات العلاقة المحتملة .</a:t>
            </a:r>
            <a:endParaRPr lang="en-US" dirty="0"/>
          </a:p>
          <a:p>
            <a:pPr algn="just" rtl="1"/>
            <a:r>
              <a:rPr lang="ar-SA" dirty="0"/>
              <a:t>مثل : هل الاثنا عشر طفلا يعانون تأخرا في القراءة بسبب صعوبة في إدراك الرموز ؟ هل يعانون صعوبة بسبب صعوبة استخلاص المعاني من الكلمات ؟</a:t>
            </a:r>
            <a:endParaRPr lang="en-US" dirty="0"/>
          </a:p>
          <a:p>
            <a:pPr algn="just" rtl="1"/>
            <a:r>
              <a:rPr lang="ar-SA" dirty="0"/>
              <a:t>على الباحث عرض خلفية المشكلة ، والنظرية التي تستند إليها والافتراضات الكامنة وراء الوقائع موضحا علاقاتها مع بعضها .</a:t>
            </a:r>
            <a:endParaRPr lang="en-US" dirty="0"/>
          </a:p>
          <a:p>
            <a:pPr algn="just" rtl="1"/>
            <a:r>
              <a:rPr lang="ar-SA" dirty="0"/>
              <a:t>وتصنف الوقائع لمجموعاتها الأساسية والثانوية .</a:t>
            </a:r>
            <a:endParaRPr lang="en-US" dirty="0"/>
          </a:p>
          <a:p>
            <a:pPr algn="just" rtl="1"/>
            <a:r>
              <a:rPr lang="ar-SA" dirty="0"/>
              <a:t>المشكلة الغامضة تربك الباحث .</a:t>
            </a:r>
            <a:endParaRPr lang="en-US" dirty="0"/>
          </a:p>
          <a:p>
            <a:pPr algn="just" rtl="1"/>
            <a:r>
              <a:rPr lang="ar-SA" dirty="0"/>
              <a:t>مهارة تحديد المشكلة تشمل استخدام الكلمات والمصطلحات الصحيحة .</a:t>
            </a:r>
            <a:endParaRPr lang="en-US" dirty="0"/>
          </a:p>
          <a:p>
            <a:pPr algn="just" rtl="1"/>
            <a:r>
              <a:rPr lang="ar-SA" dirty="0"/>
              <a:t>اجتناب الكلمات المستحدثة والشائعة دون تعريفها .</a:t>
            </a:r>
            <a:endParaRPr lang="en-US" dirty="0"/>
          </a:p>
          <a:p>
            <a:pPr algn="just" rtl="1"/>
            <a:r>
              <a:rPr lang="ar-SA" dirty="0"/>
              <a:t>المخطط الأول للبحث يتعرض للتغيرات والتحديثات خلال مراحل البحث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10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تحديد المشكلة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تجميع </a:t>
            </a:r>
            <a:r>
              <a:rPr lang="ar-SA" dirty="0"/>
              <a:t>الوقائع التي </a:t>
            </a:r>
            <a:r>
              <a:rPr lang="ar-SA" dirty="0" smtClean="0"/>
              <a:t>يبدو </a:t>
            </a:r>
            <a:r>
              <a:rPr lang="ar-SA" dirty="0"/>
              <a:t>أنها تتعلق بالمشكلة 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تحديد </a:t>
            </a:r>
            <a:r>
              <a:rPr lang="ar-SA" dirty="0"/>
              <a:t>ما إذا كانت هذه الوقائع تتعلق فعلا بالمشكلة (عن طريق الملاحظات)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تتبع </a:t>
            </a:r>
            <a:r>
              <a:rPr lang="ar-SA" dirty="0"/>
              <a:t>العلاقات بين الوقائع التي قد توضح الصعوبة بشكل  أكبر .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اقتراح </a:t>
            </a:r>
            <a:r>
              <a:rPr lang="ar-SA" dirty="0"/>
              <a:t>تفسيرات (فروض) عن سبب الصعوبة أو المشكلة 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التأكد </a:t>
            </a:r>
            <a:r>
              <a:rPr lang="ar-SA" dirty="0"/>
              <a:t>عن طريق الملاحظة والتحليل مما إذا كانت التفسيرات المعطاة مناسبة للمشكلة 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تتبع </a:t>
            </a:r>
            <a:r>
              <a:rPr lang="ar-SA" dirty="0"/>
              <a:t>العلاقات بين التفسيرات التي قد تزودنا باستبصار لحل المشكلة .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تتبع </a:t>
            </a:r>
            <a:r>
              <a:rPr lang="ar-SA" dirty="0"/>
              <a:t>العلاقات بين الوقائع والتفسيرات .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مراجعة </a:t>
            </a:r>
            <a:r>
              <a:rPr lang="ar-SA" dirty="0"/>
              <a:t>الافتراضات الكامنة وراء المشكلة . 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51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اختلاف البحوث لا يمنع من أن تسير جميعها وفق نظام عام لتحديد المشكلة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endParaRPr lang="ar-SA" dirty="0"/>
          </a:p>
          <a:p>
            <a:pPr marL="0" indent="0" algn="just" rtl="1">
              <a:buNone/>
            </a:pPr>
            <a:r>
              <a:rPr lang="ar-SA" b="1" dirty="0"/>
              <a:t>مثال </a:t>
            </a:r>
            <a:r>
              <a:rPr lang="ar-SA" b="1" dirty="0" smtClean="0"/>
              <a:t>1 : </a:t>
            </a:r>
            <a:r>
              <a:rPr lang="ar-SA" b="1" dirty="0"/>
              <a:t>تحديد مفهوم القوة :</a:t>
            </a:r>
            <a:endParaRPr lang="en-US" b="1" dirty="0"/>
          </a:p>
          <a:p>
            <a:pPr algn="just" rtl="1"/>
            <a:r>
              <a:rPr lang="ar-SA" dirty="0"/>
              <a:t>رأى جاليليو أن حركة القذيفة بعد إطلاقها لا تتفق مع تفسير أرسطو .</a:t>
            </a:r>
            <a:endParaRPr lang="en-US" dirty="0"/>
          </a:p>
          <a:p>
            <a:pPr algn="just" rtl="1"/>
            <a:r>
              <a:rPr lang="ar-SA" dirty="0"/>
              <a:t>رأى أن المشكلة تكمن في مفهوم القوة عند أرسطو وليس في حركة القذيفة .</a:t>
            </a:r>
            <a:endParaRPr lang="en-US" dirty="0"/>
          </a:p>
          <a:p>
            <a:pPr algn="just" rtl="1"/>
            <a:r>
              <a:rPr lang="ar-SA" dirty="0"/>
              <a:t>رأى أن تعريف أرسطو صحيح في بعض المواقف </a:t>
            </a:r>
            <a:endParaRPr lang="en-US" dirty="0"/>
          </a:p>
          <a:p>
            <a:pPr algn="just" rtl="1"/>
            <a:r>
              <a:rPr lang="ar-SA" dirty="0"/>
              <a:t>بدأ بالملاحظة لنتائج تجربته ، وهو سقوط الكرة .</a:t>
            </a:r>
            <a:endParaRPr lang="en-US" dirty="0"/>
          </a:p>
          <a:p>
            <a:pPr algn="just" rtl="1"/>
            <a:r>
              <a:rPr lang="ar-SA" dirty="0"/>
              <a:t>استند جاليليو على معلوماته السابقة .</a:t>
            </a:r>
            <a:endParaRPr lang="en-US" dirty="0"/>
          </a:p>
          <a:p>
            <a:pPr algn="just" rtl="1"/>
            <a:r>
              <a:rPr lang="ar-SA" dirty="0"/>
              <a:t>وضع القانون الخاص بوزن الجسم وسرعته والمسافة التي يقطعها .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endParaRPr lang="ar-SA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60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اختلاف البحوث لا يمنع من أن تسير جميعها وفق نظام عام لتحديد المشكلة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dirty="0"/>
              <a:t>مثال 2: قياس كفاية المدرس وفاعليته :</a:t>
            </a:r>
            <a:endParaRPr lang="en-US" dirty="0"/>
          </a:p>
          <a:p>
            <a:pPr algn="just" rtl="1"/>
            <a:r>
              <a:rPr lang="ar-SA" dirty="0"/>
              <a:t>كيف نحدد كفاية المدرس ؟ وكيف نحدد مدى إمكانية نجاحه ؟</a:t>
            </a:r>
            <a:endParaRPr lang="en-US" dirty="0"/>
          </a:p>
          <a:p>
            <a:pPr lvl="1" algn="just" rtl="1"/>
            <a:r>
              <a:rPr lang="ar-SA" dirty="0"/>
              <a:t>النمط الأول : شخصية المعلم ويجب تقديرها .</a:t>
            </a:r>
            <a:endParaRPr lang="en-US" dirty="0"/>
          </a:p>
          <a:p>
            <a:pPr lvl="1" algn="just" rtl="1"/>
            <a:r>
              <a:rPr lang="ar-SA" dirty="0"/>
              <a:t>النمط الثاني : العوامل البيئية .لا بد من ضبطها والتقليل من تأثيرها .</a:t>
            </a:r>
            <a:endParaRPr lang="en-US" dirty="0"/>
          </a:p>
          <a:p>
            <a:pPr lvl="1" algn="just" rtl="1"/>
            <a:r>
              <a:rPr lang="ar-SA" dirty="0"/>
              <a:t>النمط الثالث : المظاهر السلوكية . المعلومات عنه قليلة </a:t>
            </a:r>
            <a:endParaRPr lang="en-US" dirty="0"/>
          </a:p>
          <a:p>
            <a:pPr lvl="1" algn="just" rtl="1"/>
            <a:r>
              <a:rPr lang="ar-SA" dirty="0"/>
              <a:t>النمط الرابع : الأهداف التربوية البسيطة : وهي ما يقاس بشكل دوري من نتائج التدريس .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هناك </a:t>
            </a:r>
            <a:r>
              <a:rPr lang="ar-SA" dirty="0"/>
              <a:t>علاقات مباشرة وعلاقات غير مباشرة .</a:t>
            </a:r>
            <a:endParaRPr lang="en-US" dirty="0"/>
          </a:p>
          <a:p>
            <a:pPr algn="just" rtl="1"/>
            <a:r>
              <a:rPr lang="ar-SA" dirty="0"/>
              <a:t>من خلال هذا رأى الباحثون أن التفاعل بين المدرس والطالب هو محور المشكلة . </a:t>
            </a:r>
            <a:endParaRPr lang="en-US" dirty="0"/>
          </a:p>
          <a:p>
            <a:pPr algn="just" rtl="1"/>
            <a:r>
              <a:rPr lang="ar-SA" dirty="0"/>
              <a:t>هذه المشكلة تحمل افتراض ثبات صفات الشخصية ،وافتراض أن المدرس هو العامل السببي الرئيسي  في عملية التعليم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20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dirty="0"/>
              <a:t>من بين 1800 طالب بكليات إعداد المعلمين جمعت بيانات 1600 طالب عن تاريخ حياتهم ، وكذلك نتائج الاختبارات .</a:t>
            </a:r>
            <a:endParaRPr lang="en-US" dirty="0"/>
          </a:p>
          <a:p>
            <a:pPr algn="just" rtl="1"/>
            <a:r>
              <a:rPr lang="ar-SA" dirty="0"/>
              <a:t>بعد ذلك تم اختبار طلاب 56 مدرسا في القراءة والحساب وحل المشكلات ، واختبار قدراتهم العقلية .</a:t>
            </a:r>
            <a:endParaRPr lang="en-US" dirty="0"/>
          </a:p>
          <a:p>
            <a:pPr algn="just" rtl="1"/>
            <a:r>
              <a:rPr lang="ar-SA" dirty="0"/>
              <a:t>زار الملاحظون الفصول الدراسية زيارات متعددة .</a:t>
            </a:r>
            <a:endParaRPr lang="en-US" dirty="0"/>
          </a:p>
          <a:p>
            <a:pPr algn="just" rtl="1"/>
            <a:r>
              <a:rPr lang="ar-SA" dirty="0"/>
              <a:t>استخدم المدرسون استمارات مصممة لأغراض البحث .وهي معدة بعد مراجعة عدد من الاستمارات المنشورة والمحكمة.</a:t>
            </a:r>
            <a:endParaRPr lang="en-US" dirty="0"/>
          </a:p>
          <a:p>
            <a:pPr algn="just" rtl="1"/>
            <a:r>
              <a:rPr lang="ar-SA" dirty="0"/>
              <a:t>وبعد 6 أشهر أعيد اختبار عدد من الطلاب بنفس الاختبارات الأكاديمية .</a:t>
            </a:r>
            <a:endParaRPr lang="en-US" dirty="0"/>
          </a:p>
          <a:p>
            <a:pPr algn="just" rtl="1"/>
            <a:endParaRPr lang="en-US" dirty="0"/>
          </a:p>
          <a:p>
            <a:pPr algn="just" rtl="1"/>
            <a:r>
              <a:rPr lang="ar-SA" dirty="0"/>
              <a:t>وقد تم توزيع استبانات على الطلاب تتعلق بعلاقة المدرس بالطالب وعدم انتظام الفصل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87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الوسائل المعينة على تعيين المشكلة وتحليلها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SA" dirty="0" smtClean="0"/>
              <a:t>تحديد </a:t>
            </a:r>
            <a:r>
              <a:rPr lang="ar-SA" dirty="0"/>
              <a:t>المشكلة من أصعب مراحل البحث 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b="1" dirty="0" smtClean="0"/>
              <a:t>التعمق </a:t>
            </a:r>
            <a:r>
              <a:rPr lang="ar-SA" b="1" dirty="0"/>
              <a:t>في المراجع :</a:t>
            </a:r>
            <a:endParaRPr lang="en-US" b="1" dirty="0"/>
          </a:p>
          <a:p>
            <a:pPr algn="just" rtl="1"/>
            <a:r>
              <a:rPr lang="ar-SA" dirty="0"/>
              <a:t>استكشاف ما كتب في مجال الاهتمام ، وجود ضعف أو تناقض أو فجوات في المعرفة يعتبر مشكلة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 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(</a:t>
            </a:r>
            <a:r>
              <a:rPr lang="ar-SA" dirty="0"/>
              <a:t>1)تقارير البحوث الجارية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(</a:t>
            </a:r>
            <a:r>
              <a:rPr lang="ar-SA" dirty="0"/>
              <a:t>2)المقالات التي تناقش أو تشكك في الافتراضات والإجراءات والأساليب التي تلقى قبولا عاما في الميدان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(</a:t>
            </a:r>
            <a:r>
              <a:rPr lang="ar-SA" dirty="0"/>
              <a:t>3)الدراسات المسحية التي تبين كم ما أجري من بحوث وبالتالي توضح مواطن الفجوات في كل مجال 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(</a:t>
            </a:r>
            <a:r>
              <a:rPr lang="ar-SA" dirty="0"/>
              <a:t>4)الدراسات والرسائل المنشورة في المجال ، فقد يجري الباحث دراسات مشابهة أو يبين خطأها أو يتوسع فيها .</a:t>
            </a:r>
            <a:endParaRPr lang="en-US" dirty="0"/>
          </a:p>
          <a:p>
            <a:pPr marL="0" indent="0" algn="just" rtl="1">
              <a:buNone/>
            </a:pPr>
            <a:r>
              <a:rPr lang="ar-SA" dirty="0" smtClean="0"/>
              <a:t>	 </a:t>
            </a:r>
            <a:r>
              <a:rPr lang="ar-SA" dirty="0"/>
              <a:t>(5)النشرات الدورية لمراجعة الكتب . 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67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الوسائل المعينة على تعيين المشكلة وتحليلها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التعرض للاستثارة المهنية :</a:t>
            </a:r>
            <a:endParaRPr lang="en-US" b="1" dirty="0"/>
          </a:p>
          <a:p>
            <a:pPr algn="just" rtl="1"/>
            <a:r>
              <a:rPr lang="ar-SA" dirty="0"/>
              <a:t>مثل برامج الدراسات العليا ، والاجتماعات المهنية التي تعرض فيها بحوث ، ويحضرها أساتذة متخصصون في الميدان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23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الوسائل المعينة على تعيين المشكلة وتحليلها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فحص الخبرات اليومية :</a:t>
            </a:r>
            <a:endParaRPr lang="en-US" b="1" dirty="0"/>
          </a:p>
          <a:p>
            <a:pPr algn="just" rtl="1"/>
            <a:r>
              <a:rPr lang="ar-SA" dirty="0"/>
              <a:t>المشكلات التي تواجه الشخص في عمله تثير في ذهنه التساؤلات .</a:t>
            </a:r>
            <a:endParaRPr lang="en-US" dirty="0"/>
          </a:p>
          <a:p>
            <a:pPr algn="just" rtl="1"/>
            <a:endParaRPr lang="ar-SA" dirty="0" smtClean="0"/>
          </a:p>
          <a:p>
            <a:pPr marL="0" indent="0" algn="just" rtl="1">
              <a:buNone/>
            </a:pPr>
            <a:r>
              <a:rPr lang="ar-SA" b="1" dirty="0"/>
              <a:t>الاحتفاظ بالمذكرات :</a:t>
            </a:r>
            <a:endParaRPr lang="en-US" dirty="0"/>
          </a:p>
          <a:p>
            <a:pPr algn="just" rtl="1"/>
            <a:r>
              <a:rPr lang="ar-SA" dirty="0"/>
              <a:t>من أجل تسجيل الأفكار التي تظهر في أي وقت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916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الوسائل المعينة على تعيين المشكلة وتحليلها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تبني نظرة ناقدة :</a:t>
            </a:r>
            <a:endParaRPr lang="en-US" dirty="0"/>
          </a:p>
          <a:p>
            <a:pPr algn="just" rtl="1"/>
            <a:r>
              <a:rPr lang="ar-SA" dirty="0"/>
              <a:t>التساؤل باستمرار والتشكيك الصحي :</a:t>
            </a:r>
            <a:endParaRPr lang="en-US" dirty="0"/>
          </a:p>
          <a:p>
            <a:pPr algn="just" rtl="1"/>
            <a:r>
              <a:rPr lang="ar-SA" dirty="0"/>
              <a:t>هل هذا صحيح ؟</a:t>
            </a:r>
            <a:endParaRPr lang="en-US" dirty="0"/>
          </a:p>
          <a:p>
            <a:pPr algn="just" rtl="1"/>
            <a:r>
              <a:rPr lang="ar-SA" dirty="0"/>
              <a:t>هل فسر الباحث نتائجه بدقة ؟</a:t>
            </a:r>
            <a:endParaRPr lang="en-US" dirty="0"/>
          </a:p>
          <a:p>
            <a:pPr algn="just" rtl="1"/>
            <a:r>
              <a:rPr lang="ar-SA" dirty="0"/>
              <a:t>هل هناك تفسير أفضل ؟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31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8229600" cy="1143000"/>
          </a:xfrm>
        </p:spPr>
        <p:txBody>
          <a:bodyPr/>
          <a:lstStyle/>
          <a:p>
            <a:r>
              <a:rPr lang="ar-SA" dirty="0" smtClean="0"/>
              <a:t>يتوقع بعد المحاضرة من الطالبة أن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9623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3294713" y="5051497"/>
            <a:ext cx="572072" cy="384363"/>
          </a:xfrm>
          <a:prstGeom prst="rightArrow">
            <a:avLst>
              <a:gd name="adj1" fmla="val 100000"/>
              <a:gd name="adj2" fmla="val 21980"/>
            </a:avLst>
          </a:prstGeom>
          <a:solidFill>
            <a:schemeClr val="accent2">
              <a:lumMod val="7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34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الوسائل المعينة على تعيين المشكلة وتحليلها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dirty="0"/>
              <a:t>تقويم المشكلة :</a:t>
            </a:r>
            <a:endParaRPr lang="en-US" dirty="0"/>
          </a:p>
          <a:p>
            <a:pPr algn="just" rtl="1"/>
            <a:r>
              <a:rPr lang="ar-SA" dirty="0"/>
              <a:t>يبدأ بمجرد أن يكون الباحث واعيا بمشكلة ما ، ويستمر في التقويم والتساؤل باستمرار . فإذا وجد ما </a:t>
            </a:r>
            <a:r>
              <a:rPr lang="ar-SA" dirty="0" smtClean="0"/>
              <a:t>يثبت </a:t>
            </a:r>
            <a:r>
              <a:rPr lang="ar-SA" dirty="0"/>
              <a:t>عدم ملاءمة مشكله فعليه إما أن يسقطها أو يصيغها بطريقة أفضل .</a:t>
            </a:r>
            <a:endParaRPr lang="en-US" dirty="0"/>
          </a:p>
          <a:p>
            <a:pPr algn="just" rtl="1"/>
            <a:r>
              <a:rPr lang="ar-SA" dirty="0"/>
              <a:t>تتحدد  قابلية المشكلة للدراسة : بالشخص الذي سيقوم بالبحث ، والاعتبارات التي تحيط </a:t>
            </a:r>
            <a:r>
              <a:rPr lang="ar-SA" dirty="0" smtClean="0"/>
              <a:t>به ...</a:t>
            </a:r>
          </a:p>
        </p:txBody>
      </p:sp>
    </p:spTree>
    <p:extLst>
      <p:ext uri="{BB962C8B-B14F-4D97-AF65-F5344CB8AC3E}">
        <p14:creationId xmlns:p14="http://schemas.microsoft.com/office/powerpoint/2010/main" val="31649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57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dirty="0"/>
              <a:t>الاعتبارات الشخصية :</a:t>
            </a:r>
            <a:endParaRPr lang="en-US" b="1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أنا مهتم بالمشكلة ومتحرر من التعصب لجوانب معينة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أمتلك أو أستطيع أن أكتسب المهارات اللازمة لدراسة هذه </a:t>
            </a:r>
            <a:r>
              <a:rPr lang="ar-SA" dirty="0" smtClean="0"/>
              <a:t>المشكلة؟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smtClean="0"/>
              <a:t>هل </a:t>
            </a:r>
            <a:r>
              <a:rPr lang="ar-SA" dirty="0"/>
              <a:t>يسهل علي الوصول إلى الأدوات والأجهزة والمعامل والمفحوصين اللازمين لإجراء البحث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أملك الوقت والمال اللازمين لإجراء البحث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يمكنني أن أحصل على بيانات دقيقة وكافية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تتفق المشكلة مع أهداف ومجال ومتطلبات الفرد أو المؤسسة أو المجلة المقدم لها البحث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يمكنني أن أحصل من الجهات الإدارية على المساعدة والتوجيه والتعاون لإجراء الدراسة </a:t>
            </a:r>
            <a:r>
              <a:rPr lang="ar-SA" dirty="0" smtClean="0"/>
              <a:t>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SA" b="1" dirty="0" smtClean="0"/>
              <a:t>الاعتبارات </a:t>
            </a:r>
            <a:r>
              <a:rPr lang="ar-SA" b="1" dirty="0"/>
              <a:t>الاجتماعية :</a:t>
            </a:r>
            <a:endParaRPr lang="en-US" b="1" dirty="0"/>
          </a:p>
          <a:p>
            <a:pPr marL="0" indent="0" algn="just" rtl="1">
              <a:buNone/>
            </a:pPr>
            <a:r>
              <a:rPr lang="ar-SA" dirty="0"/>
              <a:t>البحث يهدف لفائدة المجتمع ، ولذا لا بد أن تقوم الاعتبارات الاجتماعية .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يؤدي حل هذه المشكلة إلى التقدم في الميدان تقدما مفيدا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ستكون النتائج ذات قيمة تطبيقية بالنسبة لأفراد المجتمع ؟ 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ما </a:t>
            </a:r>
            <a:r>
              <a:rPr lang="ar-SA" dirty="0"/>
              <a:t>مدى اتساع مجال تطبيق النتائج زمنيا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يكرر العمل الذي قام به أو يقوم به شخص آخر بكفاية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إذا </a:t>
            </a:r>
            <a:r>
              <a:rPr lang="ar-SA" dirty="0"/>
              <a:t>كان هذا البحث قد بحث فهل يحتاج </a:t>
            </a:r>
            <a:r>
              <a:rPr lang="ar-SA" dirty="0" smtClean="0"/>
              <a:t>إلى </a:t>
            </a:r>
            <a:r>
              <a:rPr lang="ar-SA" dirty="0"/>
              <a:t>إعادة بحثه أو توسيع نطاقه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حدد موضوع البحث بدرجة تسمح بمعالجته معالجة شاملة وله أهمية تبرر </a:t>
            </a:r>
            <a:r>
              <a:rPr lang="ar-SA" dirty="0" smtClean="0"/>
              <a:t>بحثه؟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ستكون نتائج الدراسة مشكوكا فيها ؟ بسبب عدم دقة الأدوات والأساليب ؟</a:t>
            </a:r>
            <a:endParaRPr lang="en-US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SA" dirty="0" smtClean="0"/>
              <a:t>هل </a:t>
            </a:r>
            <a:r>
              <a:rPr lang="ar-SA" dirty="0"/>
              <a:t>ستؤدي الدراسة إلى تنمية بحوث أخرى ؟</a:t>
            </a:r>
            <a:endParaRPr lang="en-US" dirty="0"/>
          </a:p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يلي </a:t>
            </a:r>
            <a:r>
              <a:rPr lang="ar-SA" dirty="0"/>
              <a:t>ذلك القيام بدراسة استطلاعية .</a:t>
            </a:r>
            <a:endParaRPr lang="en-US" dirty="0"/>
          </a:p>
          <a:p>
            <a:pPr algn="just" rtl="1"/>
            <a:endParaRPr lang="en-US" dirty="0"/>
          </a:p>
          <a:p>
            <a:pPr algn="just" rtl="1"/>
            <a:endParaRPr lang="ar-SA" dirty="0"/>
          </a:p>
          <a:p>
            <a:pPr algn="just" rtl="1"/>
            <a:endParaRPr lang="ar-SA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426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انتهت المحاضرة </a:t>
            </a:r>
            <a:endParaRPr lang="ar-S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ملخص الفصل السابع من كتاب مناهج البحث في التربية وعلم النفس – ترجمة نوفل (2007)</a:t>
            </a:r>
            <a:endParaRPr lang="ar-SA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موضوعات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مقدمة عن أهمية تحديد مشكلة البحث </a:t>
            </a:r>
          </a:p>
          <a:p>
            <a:pPr algn="r" rtl="1"/>
            <a:r>
              <a:rPr lang="ar-SA" dirty="0" smtClean="0"/>
              <a:t>مراحل تحليل المشكلة </a:t>
            </a:r>
          </a:p>
          <a:p>
            <a:pPr algn="r" rtl="1"/>
            <a:r>
              <a:rPr lang="ar-SA" dirty="0" smtClean="0"/>
              <a:t>الوسائل المعينة على تحديد المشكلة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51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البحث العلمي ليس خطوات محددة ، فالمطلوب فقط أن يسير الباحث على أنظمة معينة ، وليس بشكل عشوائي .</a:t>
            </a:r>
            <a:endParaRPr lang="en-US" dirty="0"/>
          </a:p>
          <a:p>
            <a:pPr algn="just" rtl="1"/>
            <a:r>
              <a:rPr lang="ar-SA" dirty="0"/>
              <a:t>من الخطأ أن يتخيل الباحث نتائج البحث وصداه دون التفكير في طريقة عمله .</a:t>
            </a:r>
            <a:endParaRPr lang="en-US" dirty="0"/>
          </a:p>
          <a:p>
            <a:pPr algn="just" rtl="1"/>
            <a:r>
              <a:rPr lang="ar-SA" dirty="0"/>
              <a:t>يجب أن يفكر الباحث في تحديد المشكلة ،ويفكر في كيفية الحصول على الوسائل والمهارات التي تساعده في بحثها . </a:t>
            </a:r>
            <a:endParaRPr lang="en-US" dirty="0"/>
          </a:p>
          <a:p>
            <a:pPr algn="just" rtl="1"/>
            <a:r>
              <a:rPr lang="ar-SA" dirty="0"/>
              <a:t>توفر الأدوات البحثية لا يعني أن الباحث قادر على استخدامها بالشكل الصحيح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379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dirty="0"/>
              <a:t>التعرف على المشكلة :</a:t>
            </a:r>
            <a:endParaRPr lang="en-US" b="1" dirty="0"/>
          </a:p>
          <a:p>
            <a:pPr algn="just" rtl="1"/>
            <a:r>
              <a:rPr lang="ar-SA" dirty="0"/>
              <a:t>أن يحدد الباحث ويعزل العوامل التي أدت إلى المشكلة أو الصعوبة .</a:t>
            </a:r>
            <a:endParaRPr lang="en-US" dirty="0"/>
          </a:p>
          <a:p>
            <a:pPr algn="just" rtl="1"/>
            <a:r>
              <a:rPr lang="ar-SA" dirty="0"/>
              <a:t>التعرف على المشكلة يبدأ بالإحساس بها. مثل الإحساس بصعوبة تحقيق شيء معين ، أو غموض أمر ما والرغبة في معرفة أسبابه ، أو وجود تناقض .</a:t>
            </a:r>
            <a:endParaRPr lang="en-US" dirty="0"/>
          </a:p>
          <a:p>
            <a:pPr lvl="1" algn="just" rtl="1"/>
            <a:r>
              <a:rPr lang="ar-SA" dirty="0" smtClean="0"/>
              <a:t>مثال 1: </a:t>
            </a:r>
            <a:r>
              <a:rPr lang="ar-SA" dirty="0"/>
              <a:t>الطبيب قد يتعرف على وجود مشكلة طفح جلدي ، ولكن لا بد بعد ذلك من تحديد التشخيص لتحديد المشكلة .</a:t>
            </a:r>
            <a:endParaRPr lang="en-US" dirty="0"/>
          </a:p>
          <a:p>
            <a:pPr lvl="1" algn="just" rtl="1"/>
            <a:r>
              <a:rPr lang="ar-SA" dirty="0" smtClean="0"/>
              <a:t>مثال 2:المدرس </a:t>
            </a:r>
            <a:r>
              <a:rPr lang="ar-SA" dirty="0"/>
              <a:t>الذي يعاني مشكلة طول وقت تصحيح الاختبارات ، لابد أن يحدد مشكلته بشكل أكبر ، مثلا : هل صورة الاختبار صعبة التصحيح ، هل يصحح الاختبارات في وقت يتعرض فيه للمقاطعة ؟</a:t>
            </a:r>
            <a:endParaRPr lang="en-US" dirty="0"/>
          </a:p>
          <a:p>
            <a:pPr algn="just" rtl="1"/>
            <a:r>
              <a:rPr lang="ar-SA" dirty="0"/>
              <a:t>لابد ألا يضيق الباحث المشكلة بشكل سريع ، بل يعطي المجال لنفسه لتفحص كافة العوامل ذات العلاقة .</a:t>
            </a:r>
            <a:endParaRPr lang="en-US" dirty="0"/>
          </a:p>
          <a:p>
            <a:pPr algn="just" rtl="1"/>
            <a:r>
              <a:rPr lang="ar-SA" dirty="0"/>
              <a:t>ولكن لا يصح أن تكون المشكلة واسعة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المشكلة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dirty="0"/>
              <a:t> 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مثال على تتبع خطوات لحل مشكلة تربوية :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b="1" dirty="0" smtClean="0"/>
              <a:t>الشعور </a:t>
            </a:r>
            <a:r>
              <a:rPr lang="ar-SA" b="1" dirty="0"/>
              <a:t>بمشكلة تستثير الباحث :</a:t>
            </a:r>
            <a:endParaRPr lang="en-US" b="1" dirty="0"/>
          </a:p>
          <a:p>
            <a:pPr algn="just" rtl="1"/>
            <a:r>
              <a:rPr lang="ar-SA" dirty="0"/>
              <a:t>أن يعبر الباحث عن شعوره بوجود أمر صعب أو غامض .</a:t>
            </a:r>
            <a:endParaRPr lang="en-US" dirty="0"/>
          </a:p>
          <a:p>
            <a:pPr algn="just" rtl="1"/>
            <a:r>
              <a:rPr lang="ar-SA" dirty="0"/>
              <a:t>تعبير المعلمة عن تأخر طلابها في القراءة .</a:t>
            </a:r>
            <a:endParaRPr lang="en-US" dirty="0"/>
          </a:p>
          <a:p>
            <a:pPr algn="just" rtl="1"/>
            <a:r>
              <a:rPr lang="ar-SA" dirty="0"/>
              <a:t>التعرف على المشكلة يعطي فقط تصورا عاما عن المشكلة لكنه ليس محددا بشكل كاف ليتم بحثه .</a:t>
            </a:r>
            <a:endParaRPr lang="en-US" dirty="0"/>
          </a:p>
          <a:p>
            <a:pPr algn="just"/>
            <a:endParaRPr lang="ar-SA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390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المشكلة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جمع المعلومات عن المشكلة :</a:t>
            </a:r>
            <a:endParaRPr lang="en-US" dirty="0"/>
          </a:p>
          <a:p>
            <a:pPr algn="just" rtl="1"/>
            <a:r>
              <a:rPr lang="ar-SA" dirty="0"/>
              <a:t>يتم تحديد :</a:t>
            </a:r>
            <a:endParaRPr lang="en-US" dirty="0"/>
          </a:p>
          <a:p>
            <a:pPr algn="just" rtl="1"/>
            <a:r>
              <a:rPr lang="ar-SA" dirty="0"/>
              <a:t>قائمة بالوقائع الخاصة بالمشكلة .</a:t>
            </a:r>
            <a:endParaRPr lang="en-US" dirty="0"/>
          </a:p>
          <a:p>
            <a:pPr algn="just" rtl="1"/>
            <a:r>
              <a:rPr lang="ar-SA" dirty="0"/>
              <a:t>قائمة بالتفسيرات الممكنة </a:t>
            </a:r>
            <a:endParaRPr lang="en-US" dirty="0"/>
          </a:p>
          <a:p>
            <a:pPr algn="just" rtl="1"/>
            <a:r>
              <a:rPr lang="ar-SA" dirty="0"/>
              <a:t>على المعلمة أن تفكر في أكبر قدر من الوقائع المعروفة ،حتى لا تقفز لتخمينات غير دقيقة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11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المشكلة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dirty="0"/>
              <a:t>اشتقاق المعاني من المعلومات :</a:t>
            </a:r>
            <a:endParaRPr lang="en-US" dirty="0"/>
          </a:p>
          <a:p>
            <a:pPr algn="just" rtl="1"/>
            <a:r>
              <a:rPr lang="ar-SA" dirty="0"/>
              <a:t>يكون البحث عن العلاقات بين الوقائع والصعوبة ،والعلاقة بين الوقائع والتفسيرات .</a:t>
            </a:r>
            <a:endParaRPr lang="en-US" dirty="0"/>
          </a:p>
          <a:p>
            <a:pPr algn="just" rtl="1"/>
            <a:r>
              <a:rPr lang="ar-SA" dirty="0"/>
              <a:t>مثلا : قد تكون هناك علاقة بين ضعف السمع والضوضاء ورداءة نطق المعلم .</a:t>
            </a:r>
            <a:endParaRPr lang="en-US" dirty="0"/>
          </a:p>
          <a:p>
            <a:pPr algn="just" rtl="1"/>
            <a:r>
              <a:rPr lang="ar-SA" dirty="0"/>
              <a:t>والتعمق في المشكلة يشمل التفكير في وجود أدلة على العلاقات المقترحة .</a:t>
            </a:r>
            <a:endParaRPr lang="en-US" dirty="0"/>
          </a:p>
          <a:p>
            <a:pPr algn="just" rtl="1"/>
            <a:r>
              <a:rPr lang="ar-SA" dirty="0"/>
              <a:t>بعض الأمور قد تبدو مرتبطة بالمشكلة بشكل قوي ،لكنها بعد التمحيص تقل أهميتها وتظهر وقائع أخرى أكثر منها أهمية.</a:t>
            </a:r>
            <a:endParaRPr lang="en-US" dirty="0"/>
          </a:p>
          <a:p>
            <a:pPr algn="just" rtl="1"/>
            <a:r>
              <a:rPr lang="ar-SA" dirty="0"/>
              <a:t>مثلا : هل دراسة القراءة في الساعات الأخيرة من الدوام هي السبب في ضعف الطلاب في القراءة ؟ أم أن عدم تناولهم لوجبة إفطار مناسبة هي السبب ؟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95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تحليل المشكلة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dirty="0"/>
              <a:t>تمحيص الافتراضات الكامنة وراء المكونات المقترحة :</a:t>
            </a:r>
            <a:endParaRPr lang="en-US" dirty="0"/>
          </a:p>
          <a:p>
            <a:pPr algn="just" rtl="1"/>
            <a:r>
              <a:rPr lang="ar-SA" dirty="0"/>
              <a:t>فبعض الافتراضات قد تكون مضللة .</a:t>
            </a:r>
            <a:endParaRPr lang="en-US" dirty="0"/>
          </a:p>
          <a:p>
            <a:pPr algn="just" rtl="1"/>
            <a:r>
              <a:rPr lang="ar-SA" dirty="0"/>
              <a:t>لابد من التساؤل أكثر حتى تتضح الافتراضات بشكل أعمق .</a:t>
            </a:r>
            <a:endParaRPr lang="en-US" dirty="0"/>
          </a:p>
          <a:p>
            <a:pPr algn="just" rtl="1"/>
            <a:r>
              <a:rPr lang="ar-SA" dirty="0"/>
              <a:t>مثلا : هل تدريب الطلاب على الكلمات سيساعد في تحسنهم في القراءة ؟ هل له أضرار سلبية ؟ كم عدد مرات التدريب ؟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47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1307</Words>
  <Application>Microsoft Office PowerPoint</Application>
  <PresentationFormat>On-screen Show (4:3)</PresentationFormat>
  <Paragraphs>184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تحليل المشكلة </vt:lpstr>
      <vt:lpstr>يتوقع بعد المحاضرة من الطالبة أن </vt:lpstr>
      <vt:lpstr>موضوعات المحاضرة </vt:lpstr>
      <vt:lpstr>مقدمة </vt:lpstr>
      <vt:lpstr>مقدمة </vt:lpstr>
      <vt:lpstr>تحليل المشكلة </vt:lpstr>
      <vt:lpstr>تحليل المشكلة </vt:lpstr>
      <vt:lpstr>تحليل المشكلة </vt:lpstr>
      <vt:lpstr>تحليل المشكلة </vt:lpstr>
      <vt:lpstr>تحليل المشكلة </vt:lpstr>
      <vt:lpstr>تحليل المشكلة </vt:lpstr>
      <vt:lpstr>مراحل تحديد المشكلة </vt:lpstr>
      <vt:lpstr>اختلاف البحوث لا يمنع من أن تسير جميعها وفق نظام عام لتحديد المشكلة </vt:lpstr>
      <vt:lpstr>اختلاف البحوث لا يمنع من أن تسير جميعها وفق نظام عام لتحديد المشكلة </vt:lpstr>
      <vt:lpstr>PowerPoint Presentation</vt:lpstr>
      <vt:lpstr>الوسائل المعينة على تعيين المشكلة وتحليلها </vt:lpstr>
      <vt:lpstr>الوسائل المعينة على تعيين المشكلة وتحليلها </vt:lpstr>
      <vt:lpstr>الوسائل المعينة على تعيين المشكلة وتحليلها </vt:lpstr>
      <vt:lpstr>الوسائل المعينة على تعيين المشكلة وتحليلها </vt:lpstr>
      <vt:lpstr>الوسائل المعينة على تعيين المشكلة وتحليلها </vt:lpstr>
      <vt:lpstr>PowerPoint Presentation</vt:lpstr>
      <vt:lpstr>PowerPoint Presentation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المشكلة </dc:title>
  <dc:creator>Sumyah</dc:creator>
  <cp:lastModifiedBy>Sumyah</cp:lastModifiedBy>
  <cp:revision>22</cp:revision>
  <dcterms:created xsi:type="dcterms:W3CDTF">2006-08-16T00:00:00Z</dcterms:created>
  <dcterms:modified xsi:type="dcterms:W3CDTF">2017-03-05T20:46:40Z</dcterms:modified>
</cp:coreProperties>
</file>