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70" r:id="rId13"/>
    <p:sldId id="268" r:id="rId14"/>
    <p:sldId id="269" r:id="rId15"/>
    <p:sldId id="271" r:id="rId16"/>
    <p:sldId id="272" r:id="rId17"/>
    <p:sldId id="273" r:id="rId18"/>
    <p:sldId id="279" r:id="rId19"/>
    <p:sldId id="274" r:id="rId20"/>
    <p:sldId id="275" r:id="rId21"/>
    <p:sldId id="276" r:id="rId22"/>
    <p:sldId id="277" r:id="rId23"/>
    <p:sldId id="278"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p:cViewPr varScale="1">
        <p:scale>
          <a:sx n="118" d="100"/>
          <a:sy n="118" d="100"/>
        </p:scale>
        <p:origin x="-143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097FE0-1F4A-4A90-AFE0-D8E2DD13498F}"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pPr rtl="1"/>
          <a:endParaRPr lang="ar-SA"/>
        </a:p>
      </dgm:t>
    </dgm:pt>
    <dgm:pt modelId="{2B48203D-8336-4CC6-8B4B-A6E36CD62B5D}">
      <dgm:prSet phldrT="[Text]"/>
      <dgm:spPr>
        <a:ln>
          <a:solidFill>
            <a:schemeClr val="accent5">
              <a:lumMod val="50000"/>
            </a:schemeClr>
          </a:solidFill>
        </a:ln>
      </dgm:spPr>
      <dgm:t>
        <a:bodyPr/>
        <a:lstStyle/>
        <a:p>
          <a:pPr rtl="1"/>
          <a:r>
            <a:rPr lang="ar-SA" baseline="0" dirty="0" smtClean="0">
              <a:solidFill>
                <a:schemeClr val="accent1">
                  <a:lumMod val="50000"/>
                </a:schemeClr>
              </a:solidFill>
            </a:rPr>
            <a:t>الأهداف </a:t>
          </a:r>
          <a:endParaRPr lang="ar-SA" baseline="0" dirty="0">
            <a:solidFill>
              <a:schemeClr val="accent1">
                <a:lumMod val="50000"/>
              </a:schemeClr>
            </a:solidFill>
          </a:endParaRPr>
        </a:p>
      </dgm:t>
    </dgm:pt>
    <dgm:pt modelId="{9B08A160-59F0-4E18-8553-DF22E5BD6B99}" type="parTrans" cxnId="{2BBA902A-92B6-4024-A21F-BDEF6579329A}">
      <dgm:prSet/>
      <dgm:spPr/>
      <dgm:t>
        <a:bodyPr/>
        <a:lstStyle/>
        <a:p>
          <a:pPr rtl="1"/>
          <a:endParaRPr lang="ar-SA"/>
        </a:p>
      </dgm:t>
    </dgm:pt>
    <dgm:pt modelId="{2783A75D-FEC9-494A-A07A-E024A6371D03}" type="sibTrans" cxnId="{2BBA902A-92B6-4024-A21F-BDEF6579329A}">
      <dgm:prSet/>
      <dgm:spPr/>
      <dgm:t>
        <a:bodyPr/>
        <a:lstStyle/>
        <a:p>
          <a:pPr rtl="1"/>
          <a:endParaRPr lang="ar-SA"/>
        </a:p>
      </dgm:t>
    </dgm:pt>
    <dgm:pt modelId="{BDAAE535-114E-4337-816A-628A5CB73F62}">
      <dgm:prSet phldrT="[Text]" custT="1"/>
      <dgm:spPr>
        <a:noFill/>
        <a:ln>
          <a:solidFill>
            <a:schemeClr val="accent5">
              <a:lumMod val="50000"/>
            </a:schemeClr>
          </a:solidFill>
        </a:ln>
      </dgm:spPr>
      <dgm:t>
        <a:bodyPr/>
        <a:lstStyle/>
        <a:p>
          <a:pPr rtl="1"/>
          <a:r>
            <a:rPr lang="ar-SA" sz="2000" baseline="0" dirty="0" smtClean="0">
              <a:solidFill>
                <a:schemeClr val="tx1"/>
              </a:solidFill>
            </a:rPr>
            <a:t>1-أن تذكر الطالبة الطرق المختلفة لاختيار العينة .</a:t>
          </a:r>
        </a:p>
        <a:p>
          <a:pPr rtl="1"/>
          <a:r>
            <a:rPr lang="ar-SA" sz="2000" baseline="0" dirty="0" smtClean="0">
              <a:solidFill>
                <a:schemeClr val="tx1"/>
              </a:solidFill>
            </a:rPr>
            <a:t>2-أن تشرح مزايا وعيوب كل طريقة.</a:t>
          </a:r>
          <a:endParaRPr lang="ar-SA" sz="2000" baseline="0" dirty="0">
            <a:solidFill>
              <a:schemeClr val="tx1"/>
            </a:solidFill>
          </a:endParaRPr>
        </a:p>
      </dgm:t>
    </dgm:pt>
    <dgm:pt modelId="{ED99F115-E6CE-47A7-B4A0-49257EE885E5}" type="parTrans" cxnId="{34EFDE1A-CF12-4282-84AD-BC34EBA03888}">
      <dgm:prSet/>
      <dgm:spPr>
        <a:solidFill>
          <a:schemeClr val="accent2">
            <a:lumMod val="75000"/>
          </a:schemeClr>
        </a:solidFill>
        <a:ln>
          <a:solidFill>
            <a:schemeClr val="tx1"/>
          </a:solidFill>
        </a:ln>
      </dgm:spPr>
      <dgm:t>
        <a:bodyPr/>
        <a:lstStyle/>
        <a:p>
          <a:pPr rtl="1"/>
          <a:endParaRPr lang="ar-SA"/>
        </a:p>
      </dgm:t>
    </dgm:pt>
    <dgm:pt modelId="{EE63C548-D3EE-4F9D-9E05-6D473C71CFE5}" type="sibTrans" cxnId="{34EFDE1A-CF12-4282-84AD-BC34EBA03888}">
      <dgm:prSet/>
      <dgm:spPr/>
      <dgm:t>
        <a:bodyPr/>
        <a:lstStyle/>
        <a:p>
          <a:pPr rtl="1"/>
          <a:endParaRPr lang="ar-SA"/>
        </a:p>
      </dgm:t>
    </dgm:pt>
    <dgm:pt modelId="{1AEC6423-5520-4D31-856B-C0C529D6E151}">
      <dgm:prSet phldrT="[Text]" custT="1"/>
      <dgm:spPr>
        <a:ln>
          <a:solidFill>
            <a:schemeClr val="accent5">
              <a:lumMod val="50000"/>
            </a:schemeClr>
          </a:solidFill>
        </a:ln>
      </dgm:spPr>
      <dgm:t>
        <a:bodyPr/>
        <a:lstStyle/>
        <a:p>
          <a:pPr rtl="1"/>
          <a:r>
            <a:rPr lang="ar-SA" sz="2000" baseline="0" dirty="0" smtClean="0">
              <a:solidFill>
                <a:schemeClr val="tx1"/>
              </a:solidFill>
            </a:rPr>
            <a:t>1-أن تحدد الطالبة طريقة جمع العينة المناسبة لخطة بحثها .</a:t>
          </a:r>
        </a:p>
        <a:p>
          <a:pPr rtl="1"/>
          <a:r>
            <a:rPr lang="ar-SA" sz="2000" baseline="0" dirty="0" smtClean="0">
              <a:solidFill>
                <a:schemeClr val="tx1"/>
              </a:solidFill>
            </a:rPr>
            <a:t>2-أن تقيم الطرق المستخدمة لاختيار العينات في الأبحاث المختلفة .</a:t>
          </a:r>
        </a:p>
      </dgm:t>
    </dgm:pt>
    <dgm:pt modelId="{BB61A886-40CC-4A89-87E2-1D5CD76297D4}" type="parTrans" cxnId="{E3006F7A-D922-487C-B7D6-BA08E60D0FB6}">
      <dgm:prSet/>
      <dgm:spPr>
        <a:solidFill>
          <a:schemeClr val="accent2">
            <a:lumMod val="75000"/>
          </a:schemeClr>
        </a:solidFill>
        <a:ln>
          <a:solidFill>
            <a:schemeClr val="tx1"/>
          </a:solidFill>
        </a:ln>
      </dgm:spPr>
      <dgm:t>
        <a:bodyPr/>
        <a:lstStyle/>
        <a:p>
          <a:pPr rtl="1"/>
          <a:endParaRPr lang="ar-SA"/>
        </a:p>
      </dgm:t>
    </dgm:pt>
    <dgm:pt modelId="{44302AD7-BBAC-4585-BA0A-AEC62A9E9E2D}" type="sibTrans" cxnId="{E3006F7A-D922-487C-B7D6-BA08E60D0FB6}">
      <dgm:prSet/>
      <dgm:spPr/>
      <dgm:t>
        <a:bodyPr/>
        <a:lstStyle/>
        <a:p>
          <a:pPr rtl="1"/>
          <a:endParaRPr lang="ar-SA"/>
        </a:p>
      </dgm:t>
    </dgm:pt>
    <dgm:pt modelId="{E77A47C0-383D-490E-B58A-B7CB042E67FB}">
      <dgm:prSet phldrT="[Text]" custT="1"/>
      <dgm:spPr>
        <a:ln>
          <a:solidFill>
            <a:schemeClr val="accent5">
              <a:lumMod val="50000"/>
            </a:schemeClr>
          </a:solidFill>
        </a:ln>
      </dgm:spPr>
      <dgm:t>
        <a:bodyPr lIns="0" tIns="0" rIns="0" bIns="0"/>
        <a:lstStyle/>
        <a:p>
          <a:pPr rtl="1"/>
          <a:r>
            <a:rPr lang="ar-SA" sz="2000" baseline="0" dirty="0" smtClean="0">
              <a:solidFill>
                <a:schemeClr val="tx1"/>
              </a:solidFill>
            </a:rPr>
            <a:t>1-أن تظهر الطالبة اهتماما بأسلوب الحيادية وعدم التميز من خلال نقد التصرفات الخاطئة في اختيار العينات .</a:t>
          </a:r>
        </a:p>
      </dgm:t>
    </dgm:pt>
    <dgm:pt modelId="{82FC5C0B-3C90-43E4-ABC9-7AFA2E8D791B}" type="parTrans" cxnId="{01987501-A9B3-4DFD-8090-6691D85E66E9}">
      <dgm:prSet/>
      <dgm:spPr>
        <a:ln>
          <a:solidFill>
            <a:schemeClr val="tx1"/>
          </a:solidFill>
        </a:ln>
      </dgm:spPr>
      <dgm:t>
        <a:bodyPr/>
        <a:lstStyle/>
        <a:p>
          <a:pPr rtl="1"/>
          <a:endParaRPr lang="ar-SA"/>
        </a:p>
      </dgm:t>
    </dgm:pt>
    <dgm:pt modelId="{85D55260-53BF-4C89-8BEE-C0938593D9B6}" type="sibTrans" cxnId="{01987501-A9B3-4DFD-8090-6691D85E66E9}">
      <dgm:prSet/>
      <dgm:spPr/>
      <dgm:t>
        <a:bodyPr/>
        <a:lstStyle/>
        <a:p>
          <a:pPr rtl="1"/>
          <a:endParaRPr lang="ar-SA"/>
        </a:p>
      </dgm:t>
    </dgm:pt>
    <dgm:pt modelId="{E0767BF4-5F0A-4FDB-B971-C3C1CCB38AB9}">
      <dgm:prSet/>
      <dgm:spPr/>
      <dgm:t>
        <a:bodyPr/>
        <a:lstStyle/>
        <a:p>
          <a:pPr rtl="1"/>
          <a:endParaRPr lang="ar-SA"/>
        </a:p>
      </dgm:t>
    </dgm:pt>
    <dgm:pt modelId="{BE5FB75B-C415-477E-A1A6-B00F6E38D9A4}" type="parTrans" cxnId="{A1710F3A-29BD-4395-898F-8AD8361630E9}">
      <dgm:prSet/>
      <dgm:spPr/>
      <dgm:t>
        <a:bodyPr/>
        <a:lstStyle/>
        <a:p>
          <a:pPr rtl="1"/>
          <a:endParaRPr lang="ar-SA"/>
        </a:p>
      </dgm:t>
    </dgm:pt>
    <dgm:pt modelId="{583CC765-1660-4333-99CE-396E4ECCC792}" type="sibTrans" cxnId="{A1710F3A-29BD-4395-898F-8AD8361630E9}">
      <dgm:prSet/>
      <dgm:spPr/>
      <dgm:t>
        <a:bodyPr/>
        <a:lstStyle/>
        <a:p>
          <a:pPr rtl="1"/>
          <a:endParaRPr lang="ar-SA"/>
        </a:p>
      </dgm:t>
    </dgm:pt>
    <dgm:pt modelId="{844DB3C7-B0A3-42F3-8E05-E768DAF526D1}" type="pres">
      <dgm:prSet presAssocID="{EE097FE0-1F4A-4A90-AFE0-D8E2DD13498F}" presName="Name0" presStyleCnt="0">
        <dgm:presLayoutVars>
          <dgm:chMax val="1"/>
          <dgm:dir/>
          <dgm:animLvl val="ctr"/>
          <dgm:resizeHandles val="exact"/>
        </dgm:presLayoutVars>
      </dgm:prSet>
      <dgm:spPr/>
      <dgm:t>
        <a:bodyPr/>
        <a:lstStyle/>
        <a:p>
          <a:pPr rtl="1"/>
          <a:endParaRPr lang="ar-SA"/>
        </a:p>
      </dgm:t>
    </dgm:pt>
    <dgm:pt modelId="{5CDC660C-5FF0-4594-9042-3E45929B2F55}" type="pres">
      <dgm:prSet presAssocID="{2B48203D-8336-4CC6-8B4B-A6E36CD62B5D}" presName="centerShape" presStyleLbl="node0" presStyleIdx="0" presStyleCnt="1" custScaleX="98162" custScaleY="98162" custLinFactNeighborX="6307" custLinFactNeighborY="64194"/>
      <dgm:spPr/>
      <dgm:t>
        <a:bodyPr/>
        <a:lstStyle/>
        <a:p>
          <a:pPr rtl="1"/>
          <a:endParaRPr lang="ar-SA"/>
        </a:p>
      </dgm:t>
    </dgm:pt>
    <dgm:pt modelId="{35F20687-6409-433D-B28F-37F61E558802}" type="pres">
      <dgm:prSet presAssocID="{ED99F115-E6CE-47A7-B4A0-49257EE885E5}" presName="parTrans" presStyleLbl="sibTrans2D1" presStyleIdx="0" presStyleCnt="3"/>
      <dgm:spPr/>
      <dgm:t>
        <a:bodyPr/>
        <a:lstStyle/>
        <a:p>
          <a:pPr rtl="1"/>
          <a:endParaRPr lang="ar-SA"/>
        </a:p>
      </dgm:t>
    </dgm:pt>
    <dgm:pt modelId="{14B039E7-53BA-4408-8349-7A7D1F568785}" type="pres">
      <dgm:prSet presAssocID="{ED99F115-E6CE-47A7-B4A0-49257EE885E5}" presName="connectorText" presStyleLbl="sibTrans2D1" presStyleIdx="0" presStyleCnt="3"/>
      <dgm:spPr/>
      <dgm:t>
        <a:bodyPr/>
        <a:lstStyle/>
        <a:p>
          <a:pPr rtl="1"/>
          <a:endParaRPr lang="ar-SA"/>
        </a:p>
      </dgm:t>
    </dgm:pt>
    <dgm:pt modelId="{EA89B29B-5383-4AA9-A3CB-27D532749262}" type="pres">
      <dgm:prSet presAssocID="{BDAAE535-114E-4337-816A-628A5CB73F62}" presName="node" presStyleLbl="node1" presStyleIdx="0" presStyleCnt="3" custScaleX="148081" custScaleY="148081" custRadScaleRad="77318" custRadScaleInc="39029">
        <dgm:presLayoutVars>
          <dgm:bulletEnabled val="1"/>
        </dgm:presLayoutVars>
      </dgm:prSet>
      <dgm:spPr/>
      <dgm:t>
        <a:bodyPr/>
        <a:lstStyle/>
        <a:p>
          <a:pPr rtl="1"/>
          <a:endParaRPr lang="ar-SA"/>
        </a:p>
      </dgm:t>
    </dgm:pt>
    <dgm:pt modelId="{0EBF0073-EAA9-4F08-9CEB-F86B7863EF0A}" type="pres">
      <dgm:prSet presAssocID="{BB61A886-40CC-4A89-87E2-1D5CD76297D4}" presName="parTrans" presStyleLbl="sibTrans2D1" presStyleIdx="1" presStyleCnt="3"/>
      <dgm:spPr/>
      <dgm:t>
        <a:bodyPr/>
        <a:lstStyle/>
        <a:p>
          <a:pPr rtl="1"/>
          <a:endParaRPr lang="ar-SA"/>
        </a:p>
      </dgm:t>
    </dgm:pt>
    <dgm:pt modelId="{91189015-3054-4063-926A-9D269E4D89FC}" type="pres">
      <dgm:prSet presAssocID="{BB61A886-40CC-4A89-87E2-1D5CD76297D4}" presName="connectorText" presStyleLbl="sibTrans2D1" presStyleIdx="1" presStyleCnt="3"/>
      <dgm:spPr/>
      <dgm:t>
        <a:bodyPr/>
        <a:lstStyle/>
        <a:p>
          <a:pPr rtl="1"/>
          <a:endParaRPr lang="ar-SA"/>
        </a:p>
      </dgm:t>
    </dgm:pt>
    <dgm:pt modelId="{51CA979D-50E5-43CD-9484-921EA62D11DA}" type="pres">
      <dgm:prSet presAssocID="{1AEC6423-5520-4D31-856B-C0C529D6E151}" presName="node" presStyleLbl="node1" presStyleIdx="1" presStyleCnt="3" custScaleX="189873" custScaleY="148081" custRadScaleRad="162279" custRadScaleInc="-21058">
        <dgm:presLayoutVars>
          <dgm:bulletEnabled val="1"/>
        </dgm:presLayoutVars>
      </dgm:prSet>
      <dgm:spPr/>
      <dgm:t>
        <a:bodyPr/>
        <a:lstStyle/>
        <a:p>
          <a:pPr rtl="1"/>
          <a:endParaRPr lang="ar-SA"/>
        </a:p>
      </dgm:t>
    </dgm:pt>
    <dgm:pt modelId="{6BC23752-9E31-4957-8CB8-49384289FFE6}" type="pres">
      <dgm:prSet presAssocID="{82FC5C0B-3C90-43E4-ABC9-7AFA2E8D791B}" presName="parTrans" presStyleLbl="sibTrans2D1" presStyleIdx="2" presStyleCnt="3" custLinFactX="-93666" custLinFactNeighborX="-100000"/>
      <dgm:spPr/>
      <dgm:t>
        <a:bodyPr/>
        <a:lstStyle/>
        <a:p>
          <a:pPr rtl="1"/>
          <a:endParaRPr lang="ar-SA"/>
        </a:p>
      </dgm:t>
    </dgm:pt>
    <dgm:pt modelId="{F19B7B3B-050B-4399-AD00-12D354253E7C}" type="pres">
      <dgm:prSet presAssocID="{82FC5C0B-3C90-43E4-ABC9-7AFA2E8D791B}" presName="connectorText" presStyleLbl="sibTrans2D1" presStyleIdx="2" presStyleCnt="3"/>
      <dgm:spPr/>
      <dgm:t>
        <a:bodyPr/>
        <a:lstStyle/>
        <a:p>
          <a:pPr rtl="1"/>
          <a:endParaRPr lang="ar-SA"/>
        </a:p>
      </dgm:t>
    </dgm:pt>
    <dgm:pt modelId="{BBB2D145-779E-42BA-BBA1-ACD757C63F57}" type="pres">
      <dgm:prSet presAssocID="{E77A47C0-383D-490E-B58A-B7CB042E67FB}" presName="node" presStyleLbl="node1" presStyleIdx="2" presStyleCnt="3" custScaleX="148081" custScaleY="148081" custRadScaleRad="131981" custRadScaleInc="12897">
        <dgm:presLayoutVars>
          <dgm:bulletEnabled val="1"/>
        </dgm:presLayoutVars>
      </dgm:prSet>
      <dgm:spPr/>
      <dgm:t>
        <a:bodyPr/>
        <a:lstStyle/>
        <a:p>
          <a:pPr rtl="1"/>
          <a:endParaRPr lang="ar-SA"/>
        </a:p>
      </dgm:t>
    </dgm:pt>
  </dgm:ptLst>
  <dgm:cxnLst>
    <dgm:cxn modelId="{1BC1BEFF-1186-4FBC-9C30-AF295801FF64}" type="presOf" srcId="{BB61A886-40CC-4A89-87E2-1D5CD76297D4}" destId="{0EBF0073-EAA9-4F08-9CEB-F86B7863EF0A}" srcOrd="0" destOrd="0" presId="urn:microsoft.com/office/officeart/2005/8/layout/radial5"/>
    <dgm:cxn modelId="{FE551E22-516C-4694-AC34-00030CCA92CD}" type="presOf" srcId="{ED99F115-E6CE-47A7-B4A0-49257EE885E5}" destId="{14B039E7-53BA-4408-8349-7A7D1F568785}" srcOrd="1" destOrd="0" presId="urn:microsoft.com/office/officeart/2005/8/layout/radial5"/>
    <dgm:cxn modelId="{9ECC9949-4DEC-48F0-8B4B-CEA1843DDD91}" type="presOf" srcId="{EE097FE0-1F4A-4A90-AFE0-D8E2DD13498F}" destId="{844DB3C7-B0A3-42F3-8E05-E768DAF526D1}" srcOrd="0" destOrd="0" presId="urn:microsoft.com/office/officeart/2005/8/layout/radial5"/>
    <dgm:cxn modelId="{A1710F3A-29BD-4395-898F-8AD8361630E9}" srcId="{EE097FE0-1F4A-4A90-AFE0-D8E2DD13498F}" destId="{E0767BF4-5F0A-4FDB-B971-C3C1CCB38AB9}" srcOrd="1" destOrd="0" parTransId="{BE5FB75B-C415-477E-A1A6-B00F6E38D9A4}" sibTransId="{583CC765-1660-4333-99CE-396E4ECCC792}"/>
    <dgm:cxn modelId="{BF4ADF37-04BE-4F2C-B992-E5C3392A4E65}" type="presOf" srcId="{82FC5C0B-3C90-43E4-ABC9-7AFA2E8D791B}" destId="{F19B7B3B-050B-4399-AD00-12D354253E7C}" srcOrd="1" destOrd="0" presId="urn:microsoft.com/office/officeart/2005/8/layout/radial5"/>
    <dgm:cxn modelId="{E3006F7A-D922-487C-B7D6-BA08E60D0FB6}" srcId="{2B48203D-8336-4CC6-8B4B-A6E36CD62B5D}" destId="{1AEC6423-5520-4D31-856B-C0C529D6E151}" srcOrd="1" destOrd="0" parTransId="{BB61A886-40CC-4A89-87E2-1D5CD76297D4}" sibTransId="{44302AD7-BBAC-4585-BA0A-AEC62A9E9E2D}"/>
    <dgm:cxn modelId="{7CDB02E1-A321-43D0-A1F9-C87FA0618191}" type="presOf" srcId="{BDAAE535-114E-4337-816A-628A5CB73F62}" destId="{EA89B29B-5383-4AA9-A3CB-27D532749262}" srcOrd="0" destOrd="0" presId="urn:microsoft.com/office/officeart/2005/8/layout/radial5"/>
    <dgm:cxn modelId="{01987501-A9B3-4DFD-8090-6691D85E66E9}" srcId="{2B48203D-8336-4CC6-8B4B-A6E36CD62B5D}" destId="{E77A47C0-383D-490E-B58A-B7CB042E67FB}" srcOrd="2" destOrd="0" parTransId="{82FC5C0B-3C90-43E4-ABC9-7AFA2E8D791B}" sibTransId="{85D55260-53BF-4C89-8BEE-C0938593D9B6}"/>
    <dgm:cxn modelId="{2BBA902A-92B6-4024-A21F-BDEF6579329A}" srcId="{EE097FE0-1F4A-4A90-AFE0-D8E2DD13498F}" destId="{2B48203D-8336-4CC6-8B4B-A6E36CD62B5D}" srcOrd="0" destOrd="0" parTransId="{9B08A160-59F0-4E18-8553-DF22E5BD6B99}" sibTransId="{2783A75D-FEC9-494A-A07A-E024A6371D03}"/>
    <dgm:cxn modelId="{378DAFFE-70CA-4996-8FA4-D7CB23A966AE}" type="presOf" srcId="{ED99F115-E6CE-47A7-B4A0-49257EE885E5}" destId="{35F20687-6409-433D-B28F-37F61E558802}" srcOrd="0" destOrd="0" presId="urn:microsoft.com/office/officeart/2005/8/layout/radial5"/>
    <dgm:cxn modelId="{766CD8F1-1115-4221-8918-5636B0FB914D}" type="presOf" srcId="{82FC5C0B-3C90-43E4-ABC9-7AFA2E8D791B}" destId="{6BC23752-9E31-4957-8CB8-49384289FFE6}" srcOrd="0" destOrd="0" presId="urn:microsoft.com/office/officeart/2005/8/layout/radial5"/>
    <dgm:cxn modelId="{E4EE27CE-CF74-4B7F-AD8F-87E1E70089BC}" type="presOf" srcId="{E77A47C0-383D-490E-B58A-B7CB042E67FB}" destId="{BBB2D145-779E-42BA-BBA1-ACD757C63F57}" srcOrd="0" destOrd="0" presId="urn:microsoft.com/office/officeart/2005/8/layout/radial5"/>
    <dgm:cxn modelId="{742FDE8E-FF4D-472E-88D2-C9A11150A01A}" type="presOf" srcId="{2B48203D-8336-4CC6-8B4B-A6E36CD62B5D}" destId="{5CDC660C-5FF0-4594-9042-3E45929B2F55}" srcOrd="0" destOrd="0" presId="urn:microsoft.com/office/officeart/2005/8/layout/radial5"/>
    <dgm:cxn modelId="{6C75F2E4-72F3-4804-A164-532F947A43E0}" type="presOf" srcId="{BB61A886-40CC-4A89-87E2-1D5CD76297D4}" destId="{91189015-3054-4063-926A-9D269E4D89FC}" srcOrd="1" destOrd="0" presId="urn:microsoft.com/office/officeart/2005/8/layout/radial5"/>
    <dgm:cxn modelId="{34EFDE1A-CF12-4282-84AD-BC34EBA03888}" srcId="{2B48203D-8336-4CC6-8B4B-A6E36CD62B5D}" destId="{BDAAE535-114E-4337-816A-628A5CB73F62}" srcOrd="0" destOrd="0" parTransId="{ED99F115-E6CE-47A7-B4A0-49257EE885E5}" sibTransId="{EE63C548-D3EE-4F9D-9E05-6D473C71CFE5}"/>
    <dgm:cxn modelId="{B3967BD7-623D-496D-BD10-EF69D5868CBE}" type="presOf" srcId="{1AEC6423-5520-4D31-856B-C0C529D6E151}" destId="{51CA979D-50E5-43CD-9484-921EA62D11DA}" srcOrd="0" destOrd="0" presId="urn:microsoft.com/office/officeart/2005/8/layout/radial5"/>
    <dgm:cxn modelId="{63542E6C-CFB6-4E38-9F8E-AE3BD7DB9767}" type="presParOf" srcId="{844DB3C7-B0A3-42F3-8E05-E768DAF526D1}" destId="{5CDC660C-5FF0-4594-9042-3E45929B2F55}" srcOrd="0" destOrd="0" presId="urn:microsoft.com/office/officeart/2005/8/layout/radial5"/>
    <dgm:cxn modelId="{7803F7F0-00A8-4278-B16F-7D0F3EB0B62B}" type="presParOf" srcId="{844DB3C7-B0A3-42F3-8E05-E768DAF526D1}" destId="{35F20687-6409-433D-B28F-37F61E558802}" srcOrd="1" destOrd="0" presId="urn:microsoft.com/office/officeart/2005/8/layout/radial5"/>
    <dgm:cxn modelId="{8FBE2981-D9E0-41E5-9C8A-882DB1A370C7}" type="presParOf" srcId="{35F20687-6409-433D-B28F-37F61E558802}" destId="{14B039E7-53BA-4408-8349-7A7D1F568785}" srcOrd="0" destOrd="0" presId="urn:microsoft.com/office/officeart/2005/8/layout/radial5"/>
    <dgm:cxn modelId="{65A06291-FF25-4BE0-9F13-CEDBD961B19B}" type="presParOf" srcId="{844DB3C7-B0A3-42F3-8E05-E768DAF526D1}" destId="{EA89B29B-5383-4AA9-A3CB-27D532749262}" srcOrd="2" destOrd="0" presId="urn:microsoft.com/office/officeart/2005/8/layout/radial5"/>
    <dgm:cxn modelId="{7CF2330C-3C5A-4C6D-997A-3FD4D2512834}" type="presParOf" srcId="{844DB3C7-B0A3-42F3-8E05-E768DAF526D1}" destId="{0EBF0073-EAA9-4F08-9CEB-F86B7863EF0A}" srcOrd="3" destOrd="0" presId="urn:microsoft.com/office/officeart/2005/8/layout/radial5"/>
    <dgm:cxn modelId="{52EBF3D7-827C-4248-B9DC-73CFA4B33E8F}" type="presParOf" srcId="{0EBF0073-EAA9-4F08-9CEB-F86B7863EF0A}" destId="{91189015-3054-4063-926A-9D269E4D89FC}" srcOrd="0" destOrd="0" presId="urn:microsoft.com/office/officeart/2005/8/layout/radial5"/>
    <dgm:cxn modelId="{5500D1F1-8F34-4BB2-ACF4-2E2FB67A35B0}" type="presParOf" srcId="{844DB3C7-B0A3-42F3-8E05-E768DAF526D1}" destId="{51CA979D-50E5-43CD-9484-921EA62D11DA}" srcOrd="4" destOrd="0" presId="urn:microsoft.com/office/officeart/2005/8/layout/radial5"/>
    <dgm:cxn modelId="{41948503-4427-4532-9A50-CD6FFED82939}" type="presParOf" srcId="{844DB3C7-B0A3-42F3-8E05-E768DAF526D1}" destId="{6BC23752-9E31-4957-8CB8-49384289FFE6}" srcOrd="5" destOrd="0" presId="urn:microsoft.com/office/officeart/2005/8/layout/radial5"/>
    <dgm:cxn modelId="{3AD18D04-D08E-487F-B24D-7AAF2C03EDC0}" type="presParOf" srcId="{6BC23752-9E31-4957-8CB8-49384289FFE6}" destId="{F19B7B3B-050B-4399-AD00-12D354253E7C}" srcOrd="0" destOrd="0" presId="urn:microsoft.com/office/officeart/2005/8/layout/radial5"/>
    <dgm:cxn modelId="{0F1FB253-5320-49B8-A0CF-FD22A5D7667C}" type="presParOf" srcId="{844DB3C7-B0A3-42F3-8E05-E768DAF526D1}" destId="{BBB2D145-779E-42BA-BBA1-ACD757C63F57}" srcOrd="6"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DC660C-5FF0-4594-9042-3E45929B2F55}">
      <dsp:nvSpPr>
        <dsp:cNvPr id="0" name=""/>
        <dsp:cNvSpPr/>
      </dsp:nvSpPr>
      <dsp:spPr>
        <a:xfrm>
          <a:off x="3504113" y="3094108"/>
          <a:ext cx="1431854" cy="1431854"/>
        </a:xfrm>
        <a:prstGeom prst="ellipse">
          <a:avLst/>
        </a:prstGeom>
        <a:solidFill>
          <a:schemeClr val="accent1">
            <a:hueOff val="0"/>
            <a:satOff val="0"/>
            <a:lumOff val="0"/>
            <a:alphaOff val="0"/>
          </a:schemeClr>
        </a:solidFill>
        <a:ln w="25400" cap="flat" cmpd="sng" algn="ctr">
          <a:solidFill>
            <a:schemeClr val="accent5">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rtl="1">
            <a:lnSpc>
              <a:spcPct val="90000"/>
            </a:lnSpc>
            <a:spcBef>
              <a:spcPct val="0"/>
            </a:spcBef>
            <a:spcAft>
              <a:spcPct val="35000"/>
            </a:spcAft>
          </a:pPr>
          <a:r>
            <a:rPr lang="ar-SA" sz="2900" kern="1200" baseline="0" dirty="0" smtClean="0">
              <a:solidFill>
                <a:schemeClr val="accent1">
                  <a:lumMod val="50000"/>
                </a:schemeClr>
              </a:solidFill>
            </a:rPr>
            <a:t>الأهداف </a:t>
          </a:r>
          <a:endParaRPr lang="ar-SA" sz="2900" kern="1200" baseline="0" dirty="0">
            <a:solidFill>
              <a:schemeClr val="accent1">
                <a:lumMod val="50000"/>
              </a:schemeClr>
            </a:solidFill>
          </a:endParaRPr>
        </a:p>
      </dsp:txBody>
      <dsp:txXfrm>
        <a:off x="3713803" y="3303798"/>
        <a:ext cx="1012474" cy="1012474"/>
      </dsp:txXfrm>
    </dsp:sp>
    <dsp:sp modelId="{35F20687-6409-433D-B28F-37F61E558802}">
      <dsp:nvSpPr>
        <dsp:cNvPr id="0" name=""/>
        <dsp:cNvSpPr/>
      </dsp:nvSpPr>
      <dsp:spPr>
        <a:xfrm rot="16707988">
          <a:off x="4186633" y="2509965"/>
          <a:ext cx="380029" cy="495945"/>
        </a:xfrm>
        <a:prstGeom prst="rightArrow">
          <a:avLst>
            <a:gd name="adj1" fmla="val 60000"/>
            <a:gd name="adj2" fmla="val 50000"/>
          </a:avLst>
        </a:prstGeom>
        <a:solidFill>
          <a:schemeClr val="accent2">
            <a:lumMod val="7500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a:off x="4235245" y="2665537"/>
        <a:ext cx="266020" cy="297567"/>
      </dsp:txXfrm>
    </dsp:sp>
    <dsp:sp modelId="{EA89B29B-5383-4AA9-A3CB-27D532749262}">
      <dsp:nvSpPr>
        <dsp:cNvPr id="0" name=""/>
        <dsp:cNvSpPr/>
      </dsp:nvSpPr>
      <dsp:spPr>
        <a:xfrm>
          <a:off x="3510023" y="244453"/>
          <a:ext cx="2160004" cy="2160004"/>
        </a:xfrm>
        <a:prstGeom prst="ellipse">
          <a:avLst/>
        </a:prstGeom>
        <a:noFill/>
        <a:ln w="25400" cap="flat" cmpd="sng" algn="ctr">
          <a:solidFill>
            <a:schemeClr val="accent5">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kern="1200" baseline="0" dirty="0" smtClean="0">
              <a:solidFill>
                <a:schemeClr val="tx1"/>
              </a:solidFill>
            </a:rPr>
            <a:t>1-أن تذكر الطالبة الطرق المختلفة لاختيار العينة .</a:t>
          </a:r>
        </a:p>
        <a:p>
          <a:pPr lvl="0" algn="ctr" defTabSz="889000" rtl="1">
            <a:lnSpc>
              <a:spcPct val="90000"/>
            </a:lnSpc>
            <a:spcBef>
              <a:spcPct val="0"/>
            </a:spcBef>
            <a:spcAft>
              <a:spcPct val="35000"/>
            </a:spcAft>
          </a:pPr>
          <a:r>
            <a:rPr lang="ar-SA" sz="2000" kern="1200" baseline="0" dirty="0" smtClean="0">
              <a:solidFill>
                <a:schemeClr val="tx1"/>
              </a:solidFill>
            </a:rPr>
            <a:t>2-أن تشرح مزايا وعيوب كل طريقة.</a:t>
          </a:r>
          <a:endParaRPr lang="ar-SA" sz="2000" kern="1200" baseline="0" dirty="0">
            <a:solidFill>
              <a:schemeClr val="tx1"/>
            </a:solidFill>
          </a:endParaRPr>
        </a:p>
      </dsp:txBody>
      <dsp:txXfrm>
        <a:off x="3826348" y="560778"/>
        <a:ext cx="1527354" cy="1527354"/>
      </dsp:txXfrm>
    </dsp:sp>
    <dsp:sp modelId="{0EBF0073-EAA9-4F08-9CEB-F86B7863EF0A}">
      <dsp:nvSpPr>
        <dsp:cNvPr id="0" name=""/>
        <dsp:cNvSpPr/>
      </dsp:nvSpPr>
      <dsp:spPr>
        <a:xfrm rot="21538242">
          <a:off x="5051221" y="3544631"/>
          <a:ext cx="278032" cy="495945"/>
        </a:xfrm>
        <a:prstGeom prst="rightArrow">
          <a:avLst>
            <a:gd name="adj1" fmla="val 60000"/>
            <a:gd name="adj2" fmla="val 50000"/>
          </a:avLst>
        </a:prstGeom>
        <a:solidFill>
          <a:schemeClr val="accent2">
            <a:lumMod val="7500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a:off x="5051228" y="3644569"/>
        <a:ext cx="194622" cy="297567"/>
      </dsp:txXfrm>
    </dsp:sp>
    <dsp:sp modelId="{51CA979D-50E5-43CD-9484-921EA62D11DA}">
      <dsp:nvSpPr>
        <dsp:cNvPr id="0" name=""/>
        <dsp:cNvSpPr/>
      </dsp:nvSpPr>
      <dsp:spPr>
        <a:xfrm>
          <a:off x="5459990" y="2682875"/>
          <a:ext cx="2769609" cy="2160004"/>
        </a:xfrm>
        <a:prstGeom prst="ellipse">
          <a:avLst/>
        </a:prstGeom>
        <a:solidFill>
          <a:schemeClr val="accent1">
            <a:hueOff val="0"/>
            <a:satOff val="0"/>
            <a:lumOff val="0"/>
            <a:alphaOff val="0"/>
          </a:schemeClr>
        </a:solidFill>
        <a:ln w="25400" cap="flat" cmpd="sng" algn="ctr">
          <a:solidFill>
            <a:schemeClr val="accent5">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kern="1200" baseline="0" dirty="0" smtClean="0">
              <a:solidFill>
                <a:schemeClr val="tx1"/>
              </a:solidFill>
            </a:rPr>
            <a:t>1-أن تحدد الطالبة طريقة جمع العينة المناسبة لخطة بحثها .</a:t>
          </a:r>
        </a:p>
        <a:p>
          <a:pPr lvl="0" algn="ctr" defTabSz="889000" rtl="1">
            <a:lnSpc>
              <a:spcPct val="90000"/>
            </a:lnSpc>
            <a:spcBef>
              <a:spcPct val="0"/>
            </a:spcBef>
            <a:spcAft>
              <a:spcPct val="35000"/>
            </a:spcAft>
          </a:pPr>
          <a:r>
            <a:rPr lang="ar-SA" sz="2000" kern="1200" baseline="0" dirty="0" smtClean="0">
              <a:solidFill>
                <a:schemeClr val="tx1"/>
              </a:solidFill>
            </a:rPr>
            <a:t>2-أن تقيم الطرق المستخدمة لاختيار العينات في الأبحاث المختلفة .</a:t>
          </a:r>
        </a:p>
      </dsp:txBody>
      <dsp:txXfrm>
        <a:off x="5865590" y="2999200"/>
        <a:ext cx="1958409" cy="1527354"/>
      </dsp:txXfrm>
    </dsp:sp>
    <dsp:sp modelId="{6BC23752-9E31-4957-8CB8-49384289FFE6}">
      <dsp:nvSpPr>
        <dsp:cNvPr id="0" name=""/>
        <dsp:cNvSpPr/>
      </dsp:nvSpPr>
      <dsp:spPr>
        <a:xfrm rot="10818960">
          <a:off x="1804892" y="3555555"/>
          <a:ext cx="506970" cy="495945"/>
        </a:xfrm>
        <a:prstGeom prst="rightArrow">
          <a:avLst>
            <a:gd name="adj1" fmla="val 60000"/>
            <a:gd name="adj2" fmla="val 50000"/>
          </a:avLst>
        </a:prstGeom>
        <a:solidFill>
          <a:schemeClr val="accent1">
            <a:tint val="6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rot="10800000">
        <a:off x="1953674" y="3655154"/>
        <a:ext cx="358187" cy="297567"/>
      </dsp:txXfrm>
    </dsp:sp>
    <dsp:sp modelId="{BBB2D145-779E-42BA-BBA1-ACD757C63F57}">
      <dsp:nvSpPr>
        <dsp:cNvPr id="0" name=""/>
        <dsp:cNvSpPr/>
      </dsp:nvSpPr>
      <dsp:spPr>
        <a:xfrm>
          <a:off x="387603" y="2714853"/>
          <a:ext cx="2160004" cy="2160004"/>
        </a:xfrm>
        <a:prstGeom prst="ellipse">
          <a:avLst/>
        </a:prstGeom>
        <a:solidFill>
          <a:schemeClr val="accent1">
            <a:hueOff val="0"/>
            <a:satOff val="0"/>
            <a:lumOff val="0"/>
            <a:alphaOff val="0"/>
          </a:schemeClr>
        </a:solidFill>
        <a:ln w="25400" cap="flat" cmpd="sng" algn="ctr">
          <a:solidFill>
            <a:schemeClr val="accent5">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r>
            <a:rPr lang="ar-SA" sz="2000" kern="1200" baseline="0" dirty="0" smtClean="0">
              <a:solidFill>
                <a:schemeClr val="tx1"/>
              </a:solidFill>
            </a:rPr>
            <a:t>1-أن تظهر الطالبة اهتماما بأسلوب الحيادية وعدم التميز من خلال نقد التصرفات الخاطئة في اختيار العينات .</a:t>
          </a:r>
        </a:p>
      </dsp:txBody>
      <dsp:txXfrm>
        <a:off x="703928" y="3031178"/>
        <a:ext cx="1527354" cy="1527354"/>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4401B1F-3E0F-45B4-A6CD-0E4C964483FF}" type="datetimeFigureOut">
              <a:rPr lang="ar-SA" smtClean="0"/>
              <a:t>05/02/38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15E1894-A83A-47DD-A3E2-3F918446E9AB}" type="slidenum">
              <a:rPr lang="ar-SA" smtClean="0"/>
              <a:t>‹#›</a:t>
            </a:fld>
            <a:endParaRPr lang="ar-SA"/>
          </a:p>
        </p:txBody>
      </p:sp>
    </p:spTree>
    <p:extLst>
      <p:ext uri="{BB962C8B-B14F-4D97-AF65-F5344CB8AC3E}">
        <p14:creationId xmlns:p14="http://schemas.microsoft.com/office/powerpoint/2010/main" val="375295829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1</a:t>
            </a:fld>
            <a:endParaRPr lang="ar-SA"/>
          </a:p>
        </p:txBody>
      </p:sp>
    </p:spTree>
    <p:extLst>
      <p:ext uri="{BB962C8B-B14F-4D97-AF65-F5344CB8AC3E}">
        <p14:creationId xmlns:p14="http://schemas.microsoft.com/office/powerpoint/2010/main" val="42790984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10</a:t>
            </a:fld>
            <a:endParaRPr lang="ar-SA"/>
          </a:p>
        </p:txBody>
      </p:sp>
    </p:spTree>
    <p:extLst>
      <p:ext uri="{BB962C8B-B14F-4D97-AF65-F5344CB8AC3E}">
        <p14:creationId xmlns:p14="http://schemas.microsoft.com/office/powerpoint/2010/main" val="41786449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11</a:t>
            </a:fld>
            <a:endParaRPr lang="ar-SA"/>
          </a:p>
        </p:txBody>
      </p:sp>
    </p:spTree>
    <p:extLst>
      <p:ext uri="{BB962C8B-B14F-4D97-AF65-F5344CB8AC3E}">
        <p14:creationId xmlns:p14="http://schemas.microsoft.com/office/powerpoint/2010/main" val="15185822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12</a:t>
            </a:fld>
            <a:endParaRPr lang="ar-SA"/>
          </a:p>
        </p:txBody>
      </p:sp>
    </p:spTree>
    <p:extLst>
      <p:ext uri="{BB962C8B-B14F-4D97-AF65-F5344CB8AC3E}">
        <p14:creationId xmlns:p14="http://schemas.microsoft.com/office/powerpoint/2010/main" val="11443507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13</a:t>
            </a:fld>
            <a:endParaRPr lang="ar-SA"/>
          </a:p>
        </p:txBody>
      </p:sp>
    </p:spTree>
    <p:extLst>
      <p:ext uri="{BB962C8B-B14F-4D97-AF65-F5344CB8AC3E}">
        <p14:creationId xmlns:p14="http://schemas.microsoft.com/office/powerpoint/2010/main" val="7435297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14</a:t>
            </a:fld>
            <a:endParaRPr lang="ar-SA"/>
          </a:p>
        </p:txBody>
      </p:sp>
    </p:spTree>
    <p:extLst>
      <p:ext uri="{BB962C8B-B14F-4D97-AF65-F5344CB8AC3E}">
        <p14:creationId xmlns:p14="http://schemas.microsoft.com/office/powerpoint/2010/main" val="34115324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15</a:t>
            </a:fld>
            <a:endParaRPr lang="ar-SA"/>
          </a:p>
        </p:txBody>
      </p:sp>
    </p:spTree>
    <p:extLst>
      <p:ext uri="{BB962C8B-B14F-4D97-AF65-F5344CB8AC3E}">
        <p14:creationId xmlns:p14="http://schemas.microsoft.com/office/powerpoint/2010/main" val="12762994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16</a:t>
            </a:fld>
            <a:endParaRPr lang="ar-SA"/>
          </a:p>
        </p:txBody>
      </p:sp>
    </p:spTree>
    <p:extLst>
      <p:ext uri="{BB962C8B-B14F-4D97-AF65-F5344CB8AC3E}">
        <p14:creationId xmlns:p14="http://schemas.microsoft.com/office/powerpoint/2010/main" val="21014260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17</a:t>
            </a:fld>
            <a:endParaRPr lang="ar-SA"/>
          </a:p>
        </p:txBody>
      </p:sp>
    </p:spTree>
    <p:extLst>
      <p:ext uri="{BB962C8B-B14F-4D97-AF65-F5344CB8AC3E}">
        <p14:creationId xmlns:p14="http://schemas.microsoft.com/office/powerpoint/2010/main" val="38401094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18</a:t>
            </a:fld>
            <a:endParaRPr lang="ar-SA"/>
          </a:p>
        </p:txBody>
      </p:sp>
    </p:spTree>
    <p:extLst>
      <p:ext uri="{BB962C8B-B14F-4D97-AF65-F5344CB8AC3E}">
        <p14:creationId xmlns:p14="http://schemas.microsoft.com/office/powerpoint/2010/main" val="8082059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19</a:t>
            </a:fld>
            <a:endParaRPr lang="ar-SA"/>
          </a:p>
        </p:txBody>
      </p:sp>
    </p:spTree>
    <p:extLst>
      <p:ext uri="{BB962C8B-B14F-4D97-AF65-F5344CB8AC3E}">
        <p14:creationId xmlns:p14="http://schemas.microsoft.com/office/powerpoint/2010/main" val="729509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2</a:t>
            </a:fld>
            <a:endParaRPr lang="ar-SA"/>
          </a:p>
        </p:txBody>
      </p:sp>
    </p:spTree>
    <p:extLst>
      <p:ext uri="{BB962C8B-B14F-4D97-AF65-F5344CB8AC3E}">
        <p14:creationId xmlns:p14="http://schemas.microsoft.com/office/powerpoint/2010/main" val="2431866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20</a:t>
            </a:fld>
            <a:endParaRPr lang="ar-SA"/>
          </a:p>
        </p:txBody>
      </p:sp>
    </p:spTree>
    <p:extLst>
      <p:ext uri="{BB962C8B-B14F-4D97-AF65-F5344CB8AC3E}">
        <p14:creationId xmlns:p14="http://schemas.microsoft.com/office/powerpoint/2010/main" val="16265111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21</a:t>
            </a:fld>
            <a:endParaRPr lang="ar-SA"/>
          </a:p>
        </p:txBody>
      </p:sp>
    </p:spTree>
    <p:extLst>
      <p:ext uri="{BB962C8B-B14F-4D97-AF65-F5344CB8AC3E}">
        <p14:creationId xmlns:p14="http://schemas.microsoft.com/office/powerpoint/2010/main" val="5391955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22</a:t>
            </a:fld>
            <a:endParaRPr lang="ar-SA"/>
          </a:p>
        </p:txBody>
      </p:sp>
    </p:spTree>
    <p:extLst>
      <p:ext uri="{BB962C8B-B14F-4D97-AF65-F5344CB8AC3E}">
        <p14:creationId xmlns:p14="http://schemas.microsoft.com/office/powerpoint/2010/main" val="27884179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23</a:t>
            </a:fld>
            <a:endParaRPr lang="ar-SA"/>
          </a:p>
        </p:txBody>
      </p:sp>
    </p:spTree>
    <p:extLst>
      <p:ext uri="{BB962C8B-B14F-4D97-AF65-F5344CB8AC3E}">
        <p14:creationId xmlns:p14="http://schemas.microsoft.com/office/powerpoint/2010/main" val="7068263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24</a:t>
            </a:fld>
            <a:endParaRPr lang="ar-SA"/>
          </a:p>
        </p:txBody>
      </p:sp>
    </p:spTree>
    <p:extLst>
      <p:ext uri="{BB962C8B-B14F-4D97-AF65-F5344CB8AC3E}">
        <p14:creationId xmlns:p14="http://schemas.microsoft.com/office/powerpoint/2010/main" val="3927570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B63D84E-147E-4DC9-97BD-322240B7F134}" type="slidenum">
              <a:rPr lang="ar-SA" smtClean="0"/>
              <a:t>3</a:t>
            </a:fld>
            <a:endParaRPr lang="ar-SA"/>
          </a:p>
        </p:txBody>
      </p:sp>
    </p:spTree>
    <p:extLst>
      <p:ext uri="{BB962C8B-B14F-4D97-AF65-F5344CB8AC3E}">
        <p14:creationId xmlns:p14="http://schemas.microsoft.com/office/powerpoint/2010/main" val="21159849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4</a:t>
            </a:fld>
            <a:endParaRPr lang="ar-SA"/>
          </a:p>
        </p:txBody>
      </p:sp>
    </p:spTree>
    <p:extLst>
      <p:ext uri="{BB962C8B-B14F-4D97-AF65-F5344CB8AC3E}">
        <p14:creationId xmlns:p14="http://schemas.microsoft.com/office/powerpoint/2010/main" val="3339624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5</a:t>
            </a:fld>
            <a:endParaRPr lang="ar-SA"/>
          </a:p>
        </p:txBody>
      </p:sp>
    </p:spTree>
    <p:extLst>
      <p:ext uri="{BB962C8B-B14F-4D97-AF65-F5344CB8AC3E}">
        <p14:creationId xmlns:p14="http://schemas.microsoft.com/office/powerpoint/2010/main" val="394940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6</a:t>
            </a:fld>
            <a:endParaRPr lang="ar-SA"/>
          </a:p>
        </p:txBody>
      </p:sp>
    </p:spTree>
    <p:extLst>
      <p:ext uri="{BB962C8B-B14F-4D97-AF65-F5344CB8AC3E}">
        <p14:creationId xmlns:p14="http://schemas.microsoft.com/office/powerpoint/2010/main" val="23576225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7</a:t>
            </a:fld>
            <a:endParaRPr lang="ar-SA"/>
          </a:p>
        </p:txBody>
      </p:sp>
    </p:spTree>
    <p:extLst>
      <p:ext uri="{BB962C8B-B14F-4D97-AF65-F5344CB8AC3E}">
        <p14:creationId xmlns:p14="http://schemas.microsoft.com/office/powerpoint/2010/main" val="2143097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8</a:t>
            </a:fld>
            <a:endParaRPr lang="ar-SA"/>
          </a:p>
        </p:txBody>
      </p:sp>
    </p:spTree>
    <p:extLst>
      <p:ext uri="{BB962C8B-B14F-4D97-AF65-F5344CB8AC3E}">
        <p14:creationId xmlns:p14="http://schemas.microsoft.com/office/powerpoint/2010/main" val="622058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15E1894-A83A-47DD-A3E2-3F918446E9AB}" type="slidenum">
              <a:rPr lang="ar-SA" smtClean="0"/>
              <a:t>9</a:t>
            </a:fld>
            <a:endParaRPr lang="ar-SA"/>
          </a:p>
        </p:txBody>
      </p:sp>
    </p:spTree>
    <p:extLst>
      <p:ext uri="{BB962C8B-B14F-4D97-AF65-F5344CB8AC3E}">
        <p14:creationId xmlns:p14="http://schemas.microsoft.com/office/powerpoint/2010/main" val="4280843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aseline="0">
                <a:solidFill>
                  <a:schemeClr val="tx2"/>
                </a:solidFill>
                <a:latin typeface="Andalus" pitchFamily="18" charset="-78"/>
                <a:cs typeface="Andalus" pitchFamily="18" charset="-78"/>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11/5/2016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عينات البحث </a:t>
            </a:r>
            <a:endParaRPr lang="ar-SA" dirty="0"/>
          </a:p>
        </p:txBody>
      </p:sp>
      <p:sp>
        <p:nvSpPr>
          <p:cNvPr id="3" name="Subtitle 2"/>
          <p:cNvSpPr>
            <a:spLocks noGrp="1"/>
          </p:cNvSpPr>
          <p:nvPr>
            <p:ph type="subTitle" idx="1"/>
          </p:nvPr>
        </p:nvSpPr>
        <p:spPr/>
        <p:txBody>
          <a:bodyPr/>
          <a:lstStyle/>
          <a:p>
            <a:r>
              <a:rPr lang="ar-SA" dirty="0" smtClean="0"/>
              <a:t>مناهج البحث في التربية وعلم النفس (نفس461)</a:t>
            </a:r>
          </a:p>
          <a:p>
            <a:endParaRPr lang="ar-SA" dirty="0"/>
          </a:p>
          <a:p>
            <a:r>
              <a:rPr lang="ar-SA" dirty="0" smtClean="0"/>
              <a:t>د.سمية النجاشي </a:t>
            </a:r>
            <a:endParaRPr lang="ar-SA" dirty="0"/>
          </a:p>
        </p:txBody>
      </p:sp>
    </p:spTree>
    <p:extLst>
      <p:ext uri="{BB962C8B-B14F-4D97-AF65-F5344CB8AC3E}">
        <p14:creationId xmlns:p14="http://schemas.microsoft.com/office/powerpoint/2010/main" val="34333384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طرق اختيار العينات </a:t>
            </a:r>
            <a:endParaRPr lang="ar-SA" dirty="0"/>
          </a:p>
        </p:txBody>
      </p:sp>
      <p:sp>
        <p:nvSpPr>
          <p:cNvPr id="3" name="Content Placeholder 2"/>
          <p:cNvSpPr>
            <a:spLocks noGrp="1"/>
          </p:cNvSpPr>
          <p:nvPr>
            <p:ph idx="1"/>
          </p:nvPr>
        </p:nvSpPr>
        <p:spPr/>
        <p:txBody>
          <a:bodyPr>
            <a:normAutofit/>
          </a:bodyPr>
          <a:lstStyle/>
          <a:p>
            <a:pPr algn="just" rtl="1"/>
            <a:r>
              <a:rPr lang="ar-SA" b="1" dirty="0"/>
              <a:t>العينة العشوائية </a:t>
            </a:r>
            <a:r>
              <a:rPr lang="ar-SA" b="1" dirty="0" smtClean="0"/>
              <a:t>البسيطة أو القرعة :</a:t>
            </a:r>
            <a:endParaRPr lang="en-US" b="1" dirty="0"/>
          </a:p>
          <a:p>
            <a:pPr lvl="1" algn="just" rtl="1"/>
            <a:r>
              <a:rPr lang="ar-SA" dirty="0"/>
              <a:t>أن تكون لكل مفردات المجتمع الأصلي فرص متساوية أو معروفة للدخول في العينة .</a:t>
            </a:r>
            <a:endParaRPr lang="en-US" dirty="0"/>
          </a:p>
          <a:p>
            <a:pPr lvl="1" algn="just" rtl="1"/>
            <a:r>
              <a:rPr lang="ar-SA" dirty="0"/>
              <a:t>مثل </a:t>
            </a:r>
            <a:r>
              <a:rPr lang="ar-SA" dirty="0" smtClean="0"/>
              <a:t>:</a:t>
            </a:r>
          </a:p>
          <a:p>
            <a:pPr lvl="2" algn="just" rtl="1"/>
            <a:r>
              <a:rPr lang="ar-SA" dirty="0" smtClean="0"/>
              <a:t> </a:t>
            </a:r>
            <a:r>
              <a:rPr lang="ar-SA" dirty="0"/>
              <a:t>القرعة ، والجداول ... الخ </a:t>
            </a:r>
            <a:r>
              <a:rPr lang="ar-SA" dirty="0" smtClean="0"/>
              <a:t>.</a:t>
            </a:r>
            <a:endParaRPr lang="en-US" dirty="0"/>
          </a:p>
        </p:txBody>
      </p:sp>
    </p:spTree>
    <p:extLst>
      <p:ext uri="{BB962C8B-B14F-4D97-AF65-F5344CB8AC3E}">
        <p14:creationId xmlns:p14="http://schemas.microsoft.com/office/powerpoint/2010/main" val="41395345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rtl="1"/>
            <a:r>
              <a:rPr lang="ar-SA" b="0" u="sng" dirty="0" smtClean="0"/>
              <a:t>طريقة الجداول </a:t>
            </a:r>
            <a:endParaRPr lang="ar-SA" b="0" u="sng" dirty="0"/>
          </a:p>
        </p:txBody>
      </p:sp>
      <p:sp>
        <p:nvSpPr>
          <p:cNvPr id="6" name="Text Placeholder 5"/>
          <p:cNvSpPr>
            <a:spLocks noGrp="1"/>
          </p:cNvSpPr>
          <p:nvPr>
            <p:ph idx="1"/>
          </p:nvPr>
        </p:nvSpPr>
        <p:spPr/>
        <p:txBody>
          <a:bodyPr/>
          <a:lstStyle/>
          <a:p>
            <a:pPr algn="just" rtl="1"/>
            <a:r>
              <a:rPr lang="ar-SA" dirty="0"/>
              <a:t>في الجداول تكتب الأرقام بشكل عشوائي ثم تقرأ الأرقام بالترتيب رأسيا أو أفقيا ثم يختار العدد المقابل لها </a:t>
            </a:r>
            <a:r>
              <a:rPr lang="ar-SA" dirty="0" smtClean="0"/>
              <a:t>.</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0000" y="2819400"/>
            <a:ext cx="4784516"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78989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طرق اختيار العينات </a:t>
            </a:r>
            <a:endParaRPr lang="ar-SA" dirty="0"/>
          </a:p>
        </p:txBody>
      </p:sp>
      <p:sp>
        <p:nvSpPr>
          <p:cNvPr id="3" name="Content Placeholder 2"/>
          <p:cNvSpPr>
            <a:spLocks noGrp="1"/>
          </p:cNvSpPr>
          <p:nvPr>
            <p:ph idx="1"/>
          </p:nvPr>
        </p:nvSpPr>
        <p:spPr/>
        <p:txBody>
          <a:bodyPr/>
          <a:lstStyle/>
          <a:p>
            <a:pPr algn="just" rtl="1"/>
            <a:r>
              <a:rPr lang="ar-SA" dirty="0" smtClean="0"/>
              <a:t>العينة </a:t>
            </a:r>
            <a:r>
              <a:rPr lang="ar-SA" dirty="0"/>
              <a:t>العشوائية قد لا تمثل المجتمع الأصلي ، ولكنها تختار المفحوصين بالصدفة مما يقلل التحيز .</a:t>
            </a:r>
            <a:endParaRPr lang="en-US" dirty="0"/>
          </a:p>
          <a:p>
            <a:pPr algn="just" rtl="1"/>
            <a:endParaRPr lang="ar-SA" dirty="0" smtClean="0"/>
          </a:p>
          <a:p>
            <a:pPr algn="just" rtl="1"/>
            <a:r>
              <a:rPr lang="ar-SA" dirty="0" smtClean="0"/>
              <a:t>اشتقاق </a:t>
            </a:r>
            <a:r>
              <a:rPr lang="ar-SA" dirty="0"/>
              <a:t>عينات ضعيفة يرجع إلى :</a:t>
            </a:r>
            <a:endParaRPr lang="en-US" dirty="0"/>
          </a:p>
          <a:p>
            <a:pPr lvl="1" algn="just" rtl="1"/>
            <a:r>
              <a:rPr lang="ar-SA" dirty="0"/>
              <a:t>تنوع المجتمع الأصلي </a:t>
            </a:r>
            <a:endParaRPr lang="en-US" dirty="0"/>
          </a:p>
          <a:p>
            <a:pPr lvl="1" algn="just" rtl="1"/>
            <a:r>
              <a:rPr lang="ar-SA" dirty="0"/>
              <a:t>صغر حجم العينة </a:t>
            </a:r>
            <a:endParaRPr lang="en-US" dirty="0"/>
          </a:p>
          <a:p>
            <a:pPr algn="just"/>
            <a:endParaRPr lang="ar-SA" dirty="0"/>
          </a:p>
          <a:p>
            <a:pPr algn="just"/>
            <a:endParaRPr lang="ar-SA" dirty="0"/>
          </a:p>
        </p:txBody>
      </p:sp>
    </p:spTree>
    <p:extLst>
      <p:ext uri="{BB962C8B-B14F-4D97-AF65-F5344CB8AC3E}">
        <p14:creationId xmlns:p14="http://schemas.microsoft.com/office/powerpoint/2010/main" val="5591600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dirty="0" smtClean="0"/>
              <a:t>طرق اختيار العينة </a:t>
            </a:r>
            <a:endParaRPr lang="ar-SA" dirty="0"/>
          </a:p>
        </p:txBody>
      </p:sp>
      <p:sp>
        <p:nvSpPr>
          <p:cNvPr id="6" name="Content Placeholder 5"/>
          <p:cNvSpPr>
            <a:spLocks noGrp="1"/>
          </p:cNvSpPr>
          <p:nvPr>
            <p:ph idx="1"/>
          </p:nvPr>
        </p:nvSpPr>
        <p:spPr/>
        <p:txBody>
          <a:bodyPr>
            <a:normAutofit/>
          </a:bodyPr>
          <a:lstStyle/>
          <a:p>
            <a:pPr algn="just" rtl="1"/>
            <a:r>
              <a:rPr lang="ar-SA" b="1" dirty="0"/>
              <a:t>العينة الطبقية :</a:t>
            </a:r>
            <a:endParaRPr lang="en-US" b="1" dirty="0"/>
          </a:p>
          <a:p>
            <a:pPr lvl="1" algn="just" rtl="1"/>
            <a:r>
              <a:rPr lang="ar-SA" dirty="0"/>
              <a:t>يلجأ إليها الباحث عندما لا تكون العينة البسيطة قادرة على الحصول على نسب ملائمة من كل طبقات المجتمع الأصلي </a:t>
            </a:r>
            <a:endParaRPr lang="en-US" dirty="0"/>
          </a:p>
        </p:txBody>
      </p:sp>
    </p:spTree>
    <p:extLst>
      <p:ext uri="{BB962C8B-B14F-4D97-AF65-F5344CB8AC3E}">
        <p14:creationId xmlns:p14="http://schemas.microsoft.com/office/powerpoint/2010/main" val="36212296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طرق اختيار العينة </a:t>
            </a:r>
            <a:endParaRPr lang="ar-SA" dirty="0"/>
          </a:p>
        </p:txBody>
      </p:sp>
      <p:sp>
        <p:nvSpPr>
          <p:cNvPr id="3" name="Content Placeholder 2"/>
          <p:cNvSpPr>
            <a:spLocks noGrp="1"/>
          </p:cNvSpPr>
          <p:nvPr>
            <p:ph idx="1"/>
          </p:nvPr>
        </p:nvSpPr>
        <p:spPr/>
        <p:txBody>
          <a:bodyPr>
            <a:normAutofit fontScale="92500"/>
          </a:bodyPr>
          <a:lstStyle/>
          <a:p>
            <a:pPr algn="just" rtl="1"/>
            <a:endParaRPr lang="ar-SA" dirty="0" smtClean="0"/>
          </a:p>
          <a:p>
            <a:pPr algn="just" rtl="1"/>
            <a:r>
              <a:rPr lang="ar-SA" dirty="0" smtClean="0"/>
              <a:t>العينة </a:t>
            </a:r>
            <a:r>
              <a:rPr lang="ar-SA" dirty="0"/>
              <a:t>الطبقية لا تكون أفضل من العينة البسيطة إلا إذا استطاع الباحث تقسيم المجتمع الأصلي إلى طبقات متماسكة باعتبارات تتعلق بموضوع جمع البيانات (مثل عند انتخاب الناخبين يكون تقسيم العينة بحسب العوامل التي تؤثر على الانتخاب)</a:t>
            </a:r>
            <a:endParaRPr lang="en-US" dirty="0"/>
          </a:p>
          <a:p>
            <a:pPr algn="just" rtl="1"/>
            <a:r>
              <a:rPr lang="ar-SA" dirty="0"/>
              <a:t>يأخذ الباحث من كل طبقة نسبة تناسب حجم الطبقة في المجتمع الأصلي .</a:t>
            </a:r>
            <a:endParaRPr lang="en-US" dirty="0"/>
          </a:p>
          <a:p>
            <a:pPr algn="just" rtl="1"/>
            <a:r>
              <a:rPr lang="ar-SA" dirty="0"/>
              <a:t>العينة الطبقية تمكن الباحث من استخدام عينات أصغر من العينة البسيطة وبالتالي تقلل التكاليف .</a:t>
            </a:r>
            <a:endParaRPr lang="en-US" dirty="0"/>
          </a:p>
          <a:p>
            <a:pPr algn="just"/>
            <a:endParaRPr lang="ar-SA" dirty="0"/>
          </a:p>
          <a:p>
            <a:pPr algn="just"/>
            <a:endParaRPr lang="ar-SA" dirty="0"/>
          </a:p>
        </p:txBody>
      </p:sp>
    </p:spTree>
    <p:extLst>
      <p:ext uri="{BB962C8B-B14F-4D97-AF65-F5344CB8AC3E}">
        <p14:creationId xmlns:p14="http://schemas.microsoft.com/office/powerpoint/2010/main" val="7611511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60000" y="360000"/>
            <a:ext cx="7200000" cy="144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000" dirty="0" smtClean="0">
                <a:solidFill>
                  <a:schemeClr val="tx1"/>
                </a:solidFill>
              </a:rPr>
              <a:t>لجمع عينة لدراسة أزمة منتصف العمر عند موظفي وزارة الصحة .</a:t>
            </a:r>
            <a:endParaRPr lang="ar-SA" sz="3000" dirty="0">
              <a:solidFill>
                <a:schemeClr val="tx1"/>
              </a:solidFill>
            </a:endParaRPr>
          </a:p>
        </p:txBody>
      </p:sp>
      <p:sp>
        <p:nvSpPr>
          <p:cNvPr id="5" name="Rectangle 4"/>
          <p:cNvSpPr/>
          <p:nvPr/>
        </p:nvSpPr>
        <p:spPr>
          <a:xfrm>
            <a:off x="385879" y="1905000"/>
            <a:ext cx="7200000" cy="144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000" dirty="0" smtClean="0">
                <a:solidFill>
                  <a:schemeClr val="tx1"/>
                </a:solidFill>
              </a:rPr>
              <a:t>الموظفين بين 40-45 سنة </a:t>
            </a:r>
          </a:p>
          <a:p>
            <a:pPr algn="ctr"/>
            <a:r>
              <a:rPr lang="ar-SA" sz="3000" dirty="0" smtClean="0">
                <a:solidFill>
                  <a:schemeClr val="tx1"/>
                </a:solidFill>
              </a:rPr>
              <a:t>(100 موظف)  أو (5%)</a:t>
            </a:r>
            <a:endParaRPr lang="ar-SA" sz="3000" dirty="0">
              <a:solidFill>
                <a:schemeClr val="tx1"/>
              </a:solidFill>
            </a:endParaRPr>
          </a:p>
        </p:txBody>
      </p:sp>
      <p:sp>
        <p:nvSpPr>
          <p:cNvPr id="6" name="Rectangle 5"/>
          <p:cNvSpPr/>
          <p:nvPr/>
        </p:nvSpPr>
        <p:spPr>
          <a:xfrm>
            <a:off x="360000" y="3429000"/>
            <a:ext cx="7200000" cy="144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000" dirty="0" smtClean="0">
                <a:solidFill>
                  <a:schemeClr val="tx1"/>
                </a:solidFill>
              </a:rPr>
              <a:t>الموظفين بين 45-50 سنة </a:t>
            </a:r>
          </a:p>
          <a:p>
            <a:pPr algn="ctr"/>
            <a:r>
              <a:rPr lang="ar-SA" sz="3000" dirty="0" smtClean="0">
                <a:solidFill>
                  <a:schemeClr val="tx1"/>
                </a:solidFill>
              </a:rPr>
              <a:t>أو  (5%)</a:t>
            </a:r>
            <a:r>
              <a:rPr lang="en-US" sz="3000" dirty="0" smtClean="0">
                <a:solidFill>
                  <a:schemeClr val="tx1"/>
                </a:solidFill>
              </a:rPr>
              <a:t> </a:t>
            </a:r>
            <a:r>
              <a:rPr lang="ar-SA" sz="3000" dirty="0" smtClean="0">
                <a:solidFill>
                  <a:schemeClr val="tx1"/>
                </a:solidFill>
              </a:rPr>
              <a:t> (100 موظف)</a:t>
            </a:r>
            <a:endParaRPr lang="ar-SA" sz="3000" dirty="0">
              <a:solidFill>
                <a:schemeClr val="tx1"/>
              </a:solidFill>
            </a:endParaRPr>
          </a:p>
        </p:txBody>
      </p:sp>
      <p:sp>
        <p:nvSpPr>
          <p:cNvPr id="7" name="Rectangle 6"/>
          <p:cNvSpPr/>
          <p:nvPr/>
        </p:nvSpPr>
        <p:spPr>
          <a:xfrm>
            <a:off x="360000" y="5040000"/>
            <a:ext cx="7200000" cy="144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000" dirty="0" smtClean="0">
                <a:solidFill>
                  <a:schemeClr val="tx1"/>
                </a:solidFill>
              </a:rPr>
              <a:t>الموظفين بين 50-55 سنة </a:t>
            </a:r>
          </a:p>
          <a:p>
            <a:pPr algn="ctr"/>
            <a:r>
              <a:rPr lang="ar-SA" sz="3000" dirty="0">
                <a:solidFill>
                  <a:schemeClr val="tx1"/>
                </a:solidFill>
              </a:rPr>
              <a:t>أو  (5%)</a:t>
            </a:r>
            <a:endParaRPr lang="ar-SA" sz="3000" dirty="0">
              <a:solidFill>
                <a:schemeClr val="tx1"/>
              </a:solidFill>
            </a:endParaRPr>
          </a:p>
        </p:txBody>
      </p:sp>
    </p:spTree>
    <p:extLst>
      <p:ext uri="{BB962C8B-B14F-4D97-AF65-F5344CB8AC3E}">
        <p14:creationId xmlns:p14="http://schemas.microsoft.com/office/powerpoint/2010/main" val="9448273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طرق اختيار العينة </a:t>
            </a:r>
            <a:endParaRPr lang="ar-SA" dirty="0"/>
          </a:p>
        </p:txBody>
      </p:sp>
      <p:sp>
        <p:nvSpPr>
          <p:cNvPr id="3" name="Content Placeholder 2"/>
          <p:cNvSpPr>
            <a:spLocks noGrp="1"/>
          </p:cNvSpPr>
          <p:nvPr>
            <p:ph idx="1"/>
          </p:nvPr>
        </p:nvSpPr>
        <p:spPr/>
        <p:txBody>
          <a:bodyPr/>
          <a:lstStyle/>
          <a:p>
            <a:pPr algn="just" rtl="1"/>
            <a:r>
              <a:rPr lang="ar-SA" b="1" dirty="0"/>
              <a:t>العينة المزدوجة :</a:t>
            </a:r>
            <a:endParaRPr lang="en-US" b="1" dirty="0"/>
          </a:p>
          <a:p>
            <a:pPr lvl="1" algn="just" rtl="1"/>
            <a:r>
              <a:rPr lang="ar-SA" dirty="0"/>
              <a:t>أن يشتق الباحث من العينة الأصلية عينة أخرى :</a:t>
            </a:r>
            <a:endParaRPr lang="en-US" dirty="0"/>
          </a:p>
          <a:p>
            <a:pPr lvl="1" algn="just" rtl="1"/>
            <a:r>
              <a:rPr lang="ar-SA" dirty="0"/>
              <a:t>عندما لا يستجيب بعض أفراد العينة لجميع أسئلة الاستبيان ، فيمكن اشتقاق بعض من هؤلاء الذين لم يستجيبوا وعمل مقابلات معهم لإزالة التحيز .</a:t>
            </a:r>
            <a:endParaRPr lang="en-US" dirty="0"/>
          </a:p>
          <a:p>
            <a:pPr lvl="1" algn="just" rtl="1"/>
            <a:r>
              <a:rPr lang="ar-SA" dirty="0"/>
              <a:t>عندما يريد الباحث التحقق من النتائج فيشتق من العينة عينة أخرى بشكل عشوائي .</a:t>
            </a:r>
            <a:endParaRPr lang="en-US" dirty="0"/>
          </a:p>
          <a:p>
            <a:pPr algn="just"/>
            <a:endParaRPr lang="ar-SA" dirty="0"/>
          </a:p>
        </p:txBody>
      </p:sp>
    </p:spTree>
    <p:extLst>
      <p:ext uri="{BB962C8B-B14F-4D97-AF65-F5344CB8AC3E}">
        <p14:creationId xmlns:p14="http://schemas.microsoft.com/office/powerpoint/2010/main" val="30085935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طرق اختيار العينة </a:t>
            </a:r>
            <a:endParaRPr lang="ar-SA" dirty="0"/>
          </a:p>
        </p:txBody>
      </p:sp>
      <p:sp>
        <p:nvSpPr>
          <p:cNvPr id="3" name="Content Placeholder 2"/>
          <p:cNvSpPr>
            <a:spLocks noGrp="1"/>
          </p:cNvSpPr>
          <p:nvPr>
            <p:ph idx="1"/>
          </p:nvPr>
        </p:nvSpPr>
        <p:spPr/>
        <p:txBody>
          <a:bodyPr>
            <a:normAutofit/>
          </a:bodyPr>
          <a:lstStyle/>
          <a:p>
            <a:pPr algn="just" rtl="1"/>
            <a:r>
              <a:rPr lang="ar-SA" b="1" dirty="0"/>
              <a:t>العينة المنتظمة :</a:t>
            </a:r>
            <a:endParaRPr lang="en-US" b="1" dirty="0"/>
          </a:p>
          <a:p>
            <a:pPr lvl="1" algn="just" rtl="1"/>
            <a:r>
              <a:rPr lang="ar-SA" dirty="0"/>
              <a:t>أن يضع الباحث قائمة عشوائية بكل أفراد العينة .</a:t>
            </a:r>
            <a:endParaRPr lang="en-US" dirty="0"/>
          </a:p>
          <a:p>
            <a:pPr lvl="1" algn="just" rtl="1"/>
            <a:r>
              <a:rPr lang="ar-SA" dirty="0"/>
              <a:t>يقدر نسبة العينة (مثلا 50) إلى المجتمع الأصلي (مثلا 500) ، ويقسم 500 ÷ 50 =10 .</a:t>
            </a:r>
            <a:endParaRPr lang="en-US" dirty="0"/>
          </a:p>
          <a:p>
            <a:pPr lvl="1" algn="just" rtl="1"/>
            <a:r>
              <a:rPr lang="ar-SA" dirty="0"/>
              <a:t>وهنا يختار رقما بين 1 و 10 ليكون نقطة البداية ثم يختار الرقم العاشر في كل مرة ، حتى يكمل 50 مفردة .</a:t>
            </a:r>
            <a:endParaRPr lang="en-US" dirty="0"/>
          </a:p>
          <a:p>
            <a:pPr lvl="1" algn="just" rtl="1"/>
            <a:r>
              <a:rPr lang="ar-SA" dirty="0"/>
              <a:t>لكن يجب الحذر من الانحناءات غير العشوائية ، مثل أن تسجل القائمة حسب أعمار المواليد فهذا سيسبب انحرافا عن العشوائية .</a:t>
            </a:r>
            <a:endParaRPr lang="en-US" dirty="0"/>
          </a:p>
          <a:p>
            <a:pPr algn="just"/>
            <a:endParaRPr lang="ar-SA" dirty="0"/>
          </a:p>
        </p:txBody>
      </p:sp>
    </p:spTree>
    <p:extLst>
      <p:ext uri="{BB962C8B-B14F-4D97-AF65-F5344CB8AC3E}">
        <p14:creationId xmlns:p14="http://schemas.microsoft.com/office/powerpoint/2010/main" val="21820496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909638"/>
            <a:ext cx="1676400" cy="503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Isosceles Triangle 3"/>
          <p:cNvSpPr/>
          <p:nvPr/>
        </p:nvSpPr>
        <p:spPr>
          <a:xfrm>
            <a:off x="5562600" y="1390650"/>
            <a:ext cx="457200" cy="190500"/>
          </a:xfrm>
          <a:prstGeom prst="triangl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Isosceles Triangle 5"/>
          <p:cNvSpPr/>
          <p:nvPr/>
        </p:nvSpPr>
        <p:spPr>
          <a:xfrm>
            <a:off x="5610045" y="4343400"/>
            <a:ext cx="457200" cy="190500"/>
          </a:xfrm>
          <a:prstGeom prst="triangl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Isosceles Triangle 6"/>
          <p:cNvSpPr/>
          <p:nvPr/>
        </p:nvSpPr>
        <p:spPr>
          <a:xfrm>
            <a:off x="5562600" y="3333750"/>
            <a:ext cx="457200" cy="190500"/>
          </a:xfrm>
          <a:prstGeom prst="triangl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Isosceles Triangle 7"/>
          <p:cNvSpPr/>
          <p:nvPr/>
        </p:nvSpPr>
        <p:spPr>
          <a:xfrm>
            <a:off x="5562600" y="2381250"/>
            <a:ext cx="457200" cy="190500"/>
          </a:xfrm>
          <a:prstGeom prst="triangl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Isosceles Triangle 8"/>
          <p:cNvSpPr/>
          <p:nvPr/>
        </p:nvSpPr>
        <p:spPr>
          <a:xfrm>
            <a:off x="5558287" y="5257800"/>
            <a:ext cx="457200" cy="190500"/>
          </a:xfrm>
          <a:prstGeom prst="triangl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2451599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طرق اختيار العينة </a:t>
            </a:r>
            <a:endParaRPr lang="ar-SA" dirty="0"/>
          </a:p>
        </p:txBody>
      </p:sp>
      <p:sp>
        <p:nvSpPr>
          <p:cNvPr id="3" name="Content Placeholder 2"/>
          <p:cNvSpPr>
            <a:spLocks noGrp="1"/>
          </p:cNvSpPr>
          <p:nvPr>
            <p:ph idx="1"/>
          </p:nvPr>
        </p:nvSpPr>
        <p:spPr/>
        <p:txBody>
          <a:bodyPr>
            <a:normAutofit fontScale="92500" lnSpcReduction="10000"/>
          </a:bodyPr>
          <a:lstStyle/>
          <a:p>
            <a:pPr algn="just" rtl="1"/>
            <a:r>
              <a:rPr lang="ar-SA" b="1" dirty="0"/>
              <a:t>عينة الفئات :</a:t>
            </a:r>
            <a:endParaRPr lang="en-US" b="1" dirty="0"/>
          </a:p>
          <a:p>
            <a:pPr lvl="1" algn="just" rtl="1"/>
            <a:r>
              <a:rPr lang="ar-SA" dirty="0"/>
              <a:t>أن يختار الباحث عينة من فئات المجتمع الأصلي (مثلا عدد من المدارس في المدينة) بدلا من اختيار عينة من التلاميذ متفرقين بين المدارس .</a:t>
            </a:r>
            <a:endParaRPr lang="en-US" dirty="0"/>
          </a:p>
          <a:p>
            <a:pPr lvl="1" algn="just" rtl="1"/>
            <a:r>
              <a:rPr lang="ar-SA" dirty="0"/>
              <a:t>يكون اختيار الفئات بشكل عشوائي .</a:t>
            </a:r>
            <a:endParaRPr lang="en-US" dirty="0"/>
          </a:p>
          <a:p>
            <a:pPr lvl="1" algn="just" rtl="1"/>
            <a:r>
              <a:rPr lang="ar-SA" dirty="0"/>
              <a:t>يجمع الباحث البيانات من جميع أفراد الفئات المختارة .</a:t>
            </a:r>
            <a:endParaRPr lang="en-US" dirty="0"/>
          </a:p>
          <a:p>
            <a:pPr lvl="1" algn="just" rtl="1"/>
            <a:r>
              <a:rPr lang="ar-SA" dirty="0"/>
              <a:t>قد تقود طريقة عينة الفئات إلى أخطاء أكبر من طريقة العينة البسيطة بسبب احتمال وجود تشابه بين أفراد الفئة الواحدة يجعلها لا تمثل المجتمع الأصلي .</a:t>
            </a:r>
            <a:endParaRPr lang="en-US" dirty="0"/>
          </a:p>
          <a:p>
            <a:pPr algn="just" rtl="1"/>
            <a:r>
              <a:rPr lang="en-US" dirty="0"/>
              <a:t> </a:t>
            </a:r>
          </a:p>
          <a:p>
            <a:pPr algn="just" rtl="1"/>
            <a:endParaRPr lang="ar-SA" dirty="0"/>
          </a:p>
        </p:txBody>
      </p:sp>
    </p:spTree>
    <p:extLst>
      <p:ext uri="{BB962C8B-B14F-4D97-AF65-F5344CB8AC3E}">
        <p14:creationId xmlns:p14="http://schemas.microsoft.com/office/powerpoint/2010/main" val="537546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موضوعات المحاضرة </a:t>
            </a:r>
            <a:endParaRPr lang="ar-SA" dirty="0"/>
          </a:p>
        </p:txBody>
      </p:sp>
      <p:sp>
        <p:nvSpPr>
          <p:cNvPr id="3" name="Content Placeholder 2"/>
          <p:cNvSpPr>
            <a:spLocks noGrp="1"/>
          </p:cNvSpPr>
          <p:nvPr>
            <p:ph idx="1"/>
          </p:nvPr>
        </p:nvSpPr>
        <p:spPr/>
        <p:txBody>
          <a:bodyPr/>
          <a:lstStyle/>
          <a:p>
            <a:pPr algn="r" rtl="1"/>
            <a:endParaRPr lang="ar-SA" dirty="0" smtClean="0"/>
          </a:p>
          <a:p>
            <a:pPr algn="r" rtl="1"/>
            <a:r>
              <a:rPr lang="ar-SA" dirty="0" smtClean="0"/>
              <a:t>التعريف بطرق اختيار العينة </a:t>
            </a:r>
          </a:p>
          <a:p>
            <a:pPr algn="r" rtl="1"/>
            <a:r>
              <a:rPr lang="ar-SA" dirty="0" smtClean="0"/>
              <a:t>التعريف بمزايا وعيوب كل طريقة </a:t>
            </a:r>
          </a:p>
          <a:p>
            <a:pPr marL="0" indent="0" algn="r" rtl="1">
              <a:buNone/>
            </a:pPr>
            <a:endParaRPr lang="ar-SA" dirty="0"/>
          </a:p>
        </p:txBody>
      </p:sp>
    </p:spTree>
    <p:extLst>
      <p:ext uri="{BB962C8B-B14F-4D97-AF65-F5344CB8AC3E}">
        <p14:creationId xmlns:p14="http://schemas.microsoft.com/office/powerpoint/2010/main" val="18018802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ar-SA" dirty="0" smtClean="0"/>
              <a:t>الفصل الثاني عشر من كتاب فان دالين (2007) </a:t>
            </a:r>
            <a:br>
              <a:rPr lang="ar-SA" dirty="0" smtClean="0"/>
            </a:br>
            <a:r>
              <a:rPr lang="ar-SA" dirty="0" smtClean="0"/>
              <a:t>ترجمة نوفل </a:t>
            </a:r>
            <a:endParaRPr lang="ar-SA" dirty="0"/>
          </a:p>
        </p:txBody>
      </p:sp>
      <p:sp>
        <p:nvSpPr>
          <p:cNvPr id="5" name="Subtitle 4"/>
          <p:cNvSpPr>
            <a:spLocks noGrp="1"/>
          </p:cNvSpPr>
          <p:nvPr>
            <p:ph type="subTitle" idx="1"/>
          </p:nvPr>
        </p:nvSpPr>
        <p:spPr/>
        <p:txBody>
          <a:bodyPr/>
          <a:lstStyle/>
          <a:p>
            <a:r>
              <a:rPr lang="ar-SA" dirty="0" smtClean="0"/>
              <a:t>من ص </a:t>
            </a:r>
            <a:r>
              <a:rPr lang="ar-SA" dirty="0" smtClean="0">
                <a:solidFill>
                  <a:schemeClr val="tx1"/>
                </a:solidFill>
              </a:rPr>
              <a:t>431-439</a:t>
            </a:r>
            <a:endParaRPr lang="ar-SA" dirty="0">
              <a:solidFill>
                <a:schemeClr val="tx1"/>
              </a:solidFill>
            </a:endParaRPr>
          </a:p>
        </p:txBody>
      </p:sp>
    </p:spTree>
    <p:extLst>
      <p:ext uri="{BB962C8B-B14F-4D97-AF65-F5344CB8AC3E}">
        <p14:creationId xmlns:p14="http://schemas.microsoft.com/office/powerpoint/2010/main" val="42473155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طرق اختيار العينة </a:t>
            </a:r>
            <a:endParaRPr lang="ar-SA" dirty="0"/>
          </a:p>
        </p:txBody>
      </p:sp>
      <p:sp>
        <p:nvSpPr>
          <p:cNvPr id="3" name="Content Placeholder 2"/>
          <p:cNvSpPr>
            <a:spLocks noGrp="1"/>
          </p:cNvSpPr>
          <p:nvPr>
            <p:ph idx="1"/>
          </p:nvPr>
        </p:nvSpPr>
        <p:spPr/>
        <p:txBody>
          <a:bodyPr>
            <a:normAutofit fontScale="85000" lnSpcReduction="20000"/>
          </a:bodyPr>
          <a:lstStyle/>
          <a:p>
            <a:pPr marL="0" indent="0" algn="just" rtl="1">
              <a:buNone/>
            </a:pPr>
            <a:r>
              <a:rPr lang="ar-AE" b="1" u="sng" dirty="0"/>
              <a:t>العينة العنقودية العشوائية :</a:t>
            </a:r>
            <a:endParaRPr lang="en-GB" b="1" u="sng" dirty="0"/>
          </a:p>
          <a:p>
            <a:pPr algn="just" rtl="1"/>
            <a:r>
              <a:rPr lang="ar-AE" dirty="0"/>
              <a:t>تقسيم المجتمع إلى أقسام ثم تقسيم المجموعات إلى مجموعات أخرى .</a:t>
            </a:r>
          </a:p>
          <a:p>
            <a:pPr algn="just" rtl="1"/>
            <a:r>
              <a:rPr lang="ar-AE" b="1" dirty="0"/>
              <a:t>هناك عدة أنواع :</a:t>
            </a:r>
            <a:endParaRPr lang="en-GB" b="1" dirty="0"/>
          </a:p>
          <a:p>
            <a:pPr lvl="2" algn="just" rtl="1"/>
            <a:r>
              <a:rPr lang="ar-AE" dirty="0"/>
              <a:t>عينة عنقودية ذات مرحلة واحدة </a:t>
            </a:r>
            <a:endParaRPr lang="en-GB" dirty="0"/>
          </a:p>
          <a:p>
            <a:pPr lvl="2" algn="just" rtl="1"/>
            <a:r>
              <a:rPr lang="ar-AE" dirty="0"/>
              <a:t>عينة عنقودية ذات مرحلتين </a:t>
            </a:r>
            <a:endParaRPr lang="en-GB" dirty="0"/>
          </a:p>
          <a:p>
            <a:pPr lvl="2" algn="just" rtl="1"/>
            <a:r>
              <a:rPr lang="ar-AE" dirty="0"/>
              <a:t>عينة عنقودية ذات عدة مراح</a:t>
            </a:r>
          </a:p>
          <a:p>
            <a:pPr marL="0" indent="0" algn="just" rtl="1">
              <a:buNone/>
            </a:pPr>
            <a:endParaRPr lang="ar-AE" b="1" u="sng" dirty="0"/>
          </a:p>
          <a:p>
            <a:pPr marL="0" indent="0" algn="just" rtl="1">
              <a:buNone/>
            </a:pPr>
            <a:r>
              <a:rPr lang="ar-AE" b="1" u="sng" dirty="0"/>
              <a:t>عيوبها :</a:t>
            </a:r>
          </a:p>
          <a:p>
            <a:pPr algn="just" rtl="1"/>
            <a:r>
              <a:rPr lang="ar-AE" dirty="0"/>
              <a:t>أن تقسيم المجموعات قد يكون غير </a:t>
            </a:r>
            <a:r>
              <a:rPr lang="ar-AE" dirty="0" smtClean="0"/>
              <a:t>عشوائي </a:t>
            </a:r>
            <a:r>
              <a:rPr lang="ar-AE" dirty="0"/>
              <a:t>.</a:t>
            </a:r>
            <a:endParaRPr lang="en-GB" dirty="0"/>
          </a:p>
          <a:p>
            <a:pPr algn="just" rtl="1"/>
            <a:r>
              <a:rPr lang="ar-AE" dirty="0"/>
              <a:t>قد تكون غير دقيقة .</a:t>
            </a:r>
            <a:endParaRPr lang="en-GB" dirty="0"/>
          </a:p>
          <a:p>
            <a:pPr algn="just" rtl="1"/>
            <a:r>
              <a:rPr lang="ar-AE" dirty="0"/>
              <a:t>أن كل مرحلة تمثل اختيار عشوائي مما يزيد نسبة الخطأ </a:t>
            </a:r>
            <a:endParaRPr lang="en-GB" dirty="0"/>
          </a:p>
          <a:p>
            <a:pPr marL="0" indent="0" algn="just" rtl="1">
              <a:buNone/>
            </a:pPr>
            <a:endParaRPr lang="en-GB" dirty="0"/>
          </a:p>
          <a:p>
            <a:pPr algn="just"/>
            <a:endParaRPr lang="ar-SA" dirty="0"/>
          </a:p>
        </p:txBody>
      </p:sp>
    </p:spTree>
    <p:extLst>
      <p:ext uri="{BB962C8B-B14F-4D97-AF65-F5344CB8AC3E}">
        <p14:creationId xmlns:p14="http://schemas.microsoft.com/office/powerpoint/2010/main" val="2371558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طرق اختيار العينة </a:t>
            </a:r>
            <a:endParaRPr lang="ar-SA" dirty="0"/>
          </a:p>
        </p:txBody>
      </p:sp>
      <p:sp>
        <p:nvSpPr>
          <p:cNvPr id="3" name="Content Placeholder 2"/>
          <p:cNvSpPr>
            <a:spLocks noGrp="1"/>
          </p:cNvSpPr>
          <p:nvPr>
            <p:ph idx="1"/>
          </p:nvPr>
        </p:nvSpPr>
        <p:spPr/>
        <p:txBody>
          <a:bodyPr>
            <a:normAutofit/>
          </a:bodyPr>
          <a:lstStyle/>
          <a:p>
            <a:pPr marL="0" indent="0" algn="just" rtl="1">
              <a:buNone/>
            </a:pPr>
            <a:r>
              <a:rPr lang="ar-AE" b="1" u="sng" dirty="0"/>
              <a:t>العينة الصدفية : </a:t>
            </a:r>
            <a:endParaRPr lang="en-GB" b="1" u="sng" dirty="0"/>
          </a:p>
          <a:p>
            <a:pPr algn="just" rtl="1"/>
            <a:r>
              <a:rPr lang="ar-AE" dirty="0"/>
              <a:t>في هذا النوع من العينات يختار الباحث أفراد العينة دون معايير واضحة كأن يطلب من أي شخص يقابله في مكان ما أن يشارك في الدراسة .</a:t>
            </a:r>
            <a:endParaRPr lang="en-GB" dirty="0"/>
          </a:p>
          <a:p>
            <a:pPr algn="just" rtl="1"/>
            <a:r>
              <a:rPr lang="ar-AE" dirty="0"/>
              <a:t>قد يدخل فيها التحيز </a:t>
            </a:r>
            <a:r>
              <a:rPr lang="ar-AE" dirty="0" smtClean="0"/>
              <a:t>.</a:t>
            </a:r>
            <a:endParaRPr lang="en-GB" dirty="0"/>
          </a:p>
        </p:txBody>
      </p:sp>
    </p:spTree>
    <p:extLst>
      <p:ext uri="{BB962C8B-B14F-4D97-AF65-F5344CB8AC3E}">
        <p14:creationId xmlns:p14="http://schemas.microsoft.com/office/powerpoint/2010/main" val="13869320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طرق اختيار العينة </a:t>
            </a:r>
            <a:endParaRPr lang="ar-SA" dirty="0"/>
          </a:p>
        </p:txBody>
      </p:sp>
      <p:sp>
        <p:nvSpPr>
          <p:cNvPr id="3" name="Content Placeholder 2"/>
          <p:cNvSpPr>
            <a:spLocks noGrp="1"/>
          </p:cNvSpPr>
          <p:nvPr>
            <p:ph idx="1"/>
          </p:nvPr>
        </p:nvSpPr>
        <p:spPr/>
        <p:txBody>
          <a:bodyPr>
            <a:normAutofit/>
          </a:bodyPr>
          <a:lstStyle/>
          <a:p>
            <a:pPr marL="0" indent="0" algn="just" rtl="1">
              <a:buNone/>
            </a:pPr>
            <a:r>
              <a:rPr lang="ar-AE" b="1" u="sng" dirty="0"/>
              <a:t>العينة المقصودة : </a:t>
            </a:r>
            <a:endParaRPr lang="en-GB" b="1" u="sng" dirty="0"/>
          </a:p>
          <a:p>
            <a:pPr algn="just" rtl="1"/>
            <a:r>
              <a:rPr lang="ar-AE" dirty="0"/>
              <a:t>عندما يحتاج البحث إلى خصائص محددة للعينة .</a:t>
            </a:r>
            <a:endParaRPr lang="en-GB" dirty="0"/>
          </a:p>
          <a:p>
            <a:pPr marL="0" indent="0" algn="just" rtl="1">
              <a:buNone/>
            </a:pPr>
            <a:endParaRPr lang="ar-SA" b="1" u="sng" dirty="0" smtClean="0"/>
          </a:p>
          <a:p>
            <a:pPr marL="0" indent="0" algn="just" rtl="1">
              <a:buNone/>
            </a:pPr>
            <a:r>
              <a:rPr lang="ar-AE" b="1" u="sng" dirty="0" smtClean="0"/>
              <a:t>العينة </a:t>
            </a:r>
            <a:r>
              <a:rPr lang="ar-AE" b="1" u="sng" dirty="0"/>
              <a:t>الحصصية : </a:t>
            </a:r>
            <a:endParaRPr lang="en-GB" b="1" u="sng" dirty="0"/>
          </a:p>
          <a:p>
            <a:pPr algn="just" rtl="1"/>
            <a:r>
              <a:rPr lang="ar-SA" dirty="0" smtClean="0"/>
              <a:t>هذه الطريقة هي من الطرق الغير العشوائية .</a:t>
            </a:r>
            <a:endParaRPr lang="en-US" dirty="0" smtClean="0"/>
          </a:p>
          <a:p>
            <a:pPr algn="just" rtl="1"/>
            <a:r>
              <a:rPr lang="ar-AE" dirty="0" smtClean="0"/>
              <a:t>تختلف </a:t>
            </a:r>
            <a:r>
              <a:rPr lang="ar-AE" dirty="0"/>
              <a:t>عن الطبقية بأنها تكون بطريقة حصصية وليس عشوائية .</a:t>
            </a:r>
            <a:endParaRPr lang="en-GB" dirty="0"/>
          </a:p>
          <a:p>
            <a:pPr algn="just" rtl="1"/>
            <a:endParaRPr lang="ar-AE" dirty="0"/>
          </a:p>
          <a:p>
            <a:pPr marL="0" indent="0" algn="just" rtl="1">
              <a:buNone/>
            </a:pPr>
            <a:endParaRPr lang="en-GB" dirty="0"/>
          </a:p>
          <a:p>
            <a:pPr algn="just"/>
            <a:endParaRPr lang="ar-SA" dirty="0"/>
          </a:p>
          <a:p>
            <a:pPr algn="just"/>
            <a:endParaRPr lang="ar-SA" dirty="0"/>
          </a:p>
        </p:txBody>
      </p:sp>
    </p:spTree>
    <p:extLst>
      <p:ext uri="{BB962C8B-B14F-4D97-AF65-F5344CB8AC3E}">
        <p14:creationId xmlns:p14="http://schemas.microsoft.com/office/powerpoint/2010/main" val="22839578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ar-SA" dirty="0" smtClean="0"/>
              <a:t>انتهت المحاضرة </a:t>
            </a:r>
            <a:endParaRPr lang="ar-SA" dirty="0"/>
          </a:p>
        </p:txBody>
      </p:sp>
      <p:sp>
        <p:nvSpPr>
          <p:cNvPr id="5" name="Subtitle 4"/>
          <p:cNvSpPr>
            <a:spLocks noGrp="1"/>
          </p:cNvSpPr>
          <p:nvPr>
            <p:ph type="subTitle" idx="1"/>
          </p:nvPr>
        </p:nvSpPr>
        <p:spPr/>
        <p:txBody>
          <a:bodyPr/>
          <a:lstStyle/>
          <a:p>
            <a:endParaRPr lang="ar-SA"/>
          </a:p>
        </p:txBody>
      </p:sp>
    </p:spTree>
    <p:extLst>
      <p:ext uri="{BB962C8B-B14F-4D97-AF65-F5344CB8AC3E}">
        <p14:creationId xmlns:p14="http://schemas.microsoft.com/office/powerpoint/2010/main" val="8374769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8200" y="-304800"/>
            <a:ext cx="8229600" cy="1143000"/>
          </a:xfrm>
        </p:spPr>
        <p:txBody>
          <a:bodyPr/>
          <a:lstStyle/>
          <a:p>
            <a:r>
              <a:rPr lang="ar-SA" dirty="0" smtClean="0"/>
              <a:t>يتوقع بعد المحاضرة من الطالبة أن </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6627390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ight Arrow 4"/>
          <p:cNvSpPr/>
          <p:nvPr/>
        </p:nvSpPr>
        <p:spPr>
          <a:xfrm rot="10800000">
            <a:off x="3294713" y="5051497"/>
            <a:ext cx="572072" cy="384363"/>
          </a:xfrm>
          <a:prstGeom prst="rightArrow">
            <a:avLst>
              <a:gd name="adj1" fmla="val 100000"/>
              <a:gd name="adj2" fmla="val 21980"/>
            </a:avLst>
          </a:prstGeom>
          <a:solidFill>
            <a:schemeClr val="accent2">
              <a:lumMod val="75000"/>
            </a:schemeClr>
          </a:solidFill>
          <a:ln w="158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3633729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just" rtl="1"/>
            <a:endParaRPr lang="ar-SA" dirty="0"/>
          </a:p>
          <a:p>
            <a:pPr algn="just" rtl="1"/>
            <a:r>
              <a:rPr lang="ar-SA" dirty="0" smtClean="0"/>
              <a:t>لاشتقاق </a:t>
            </a:r>
            <a:r>
              <a:rPr lang="ar-SA" dirty="0"/>
              <a:t>العينة لا بد من الآتي :</a:t>
            </a:r>
            <a:endParaRPr lang="en-US" dirty="0"/>
          </a:p>
          <a:p>
            <a:pPr lvl="1" algn="just" rtl="1"/>
            <a:r>
              <a:rPr lang="ar-SA" dirty="0"/>
              <a:t>تحديد المجتمع الأصلي </a:t>
            </a:r>
          </a:p>
          <a:p>
            <a:pPr lvl="1" algn="just" rtl="1"/>
            <a:r>
              <a:rPr lang="ar-SA" dirty="0" smtClean="0"/>
              <a:t>إعداد </a:t>
            </a:r>
            <a:r>
              <a:rPr lang="ar-SA" dirty="0"/>
              <a:t>قائمة دقيقة بمفردات المجتمع الأصلي </a:t>
            </a:r>
            <a:endParaRPr lang="en-US" dirty="0"/>
          </a:p>
          <a:p>
            <a:pPr lvl="1" algn="just" rtl="1"/>
            <a:r>
              <a:rPr lang="ar-SA" dirty="0"/>
              <a:t>أخذ عينة ممثلة من مفردات المجتمع .</a:t>
            </a:r>
            <a:endParaRPr lang="en-US" dirty="0"/>
          </a:p>
          <a:p>
            <a:pPr algn="just" rtl="1"/>
            <a:endParaRPr lang="ar-SA" dirty="0"/>
          </a:p>
        </p:txBody>
      </p:sp>
    </p:spTree>
    <p:extLst>
      <p:ext uri="{BB962C8B-B14F-4D97-AF65-F5344CB8AC3E}">
        <p14:creationId xmlns:p14="http://schemas.microsoft.com/office/powerpoint/2010/main" val="33559313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متطلبات اشتقاق العينة </a:t>
            </a:r>
            <a:endParaRPr lang="ar-SA" dirty="0"/>
          </a:p>
        </p:txBody>
      </p:sp>
      <p:sp>
        <p:nvSpPr>
          <p:cNvPr id="3" name="Content Placeholder 2"/>
          <p:cNvSpPr>
            <a:spLocks noGrp="1"/>
          </p:cNvSpPr>
          <p:nvPr>
            <p:ph idx="1"/>
          </p:nvPr>
        </p:nvSpPr>
        <p:spPr/>
        <p:txBody>
          <a:bodyPr>
            <a:normAutofit fontScale="92500" lnSpcReduction="10000"/>
          </a:bodyPr>
          <a:lstStyle/>
          <a:p>
            <a:pPr algn="just" rtl="1"/>
            <a:endParaRPr lang="ar-SA" dirty="0" smtClean="0"/>
          </a:p>
          <a:p>
            <a:pPr algn="just" rtl="1"/>
            <a:r>
              <a:rPr lang="ar-SA" b="1" dirty="0" smtClean="0"/>
              <a:t>تحديد </a:t>
            </a:r>
            <a:r>
              <a:rPr lang="ar-SA" b="1" dirty="0"/>
              <a:t>المجتمع الأصلي :</a:t>
            </a:r>
            <a:endParaRPr lang="en-US" b="1" dirty="0"/>
          </a:p>
          <a:p>
            <a:pPr lvl="1" algn="just" rtl="1"/>
            <a:r>
              <a:rPr lang="ar-SA" dirty="0"/>
              <a:t>لا بد أن يكون الباحث على معرفة بالمجتمع الأصلي حتى يستطيع اشتقاق العينة الممثلة .</a:t>
            </a:r>
            <a:endParaRPr lang="en-US" dirty="0"/>
          </a:p>
          <a:p>
            <a:pPr lvl="1" algn="just" rtl="1"/>
            <a:r>
              <a:rPr lang="ar-SA" dirty="0"/>
              <a:t>فمثلا </a:t>
            </a:r>
            <a:r>
              <a:rPr lang="ar-SA" dirty="0" smtClean="0"/>
              <a:t>:</a:t>
            </a:r>
          </a:p>
          <a:p>
            <a:pPr lvl="2" algn="just" rtl="1"/>
            <a:r>
              <a:rPr lang="ar-SA" dirty="0" smtClean="0"/>
              <a:t> </a:t>
            </a:r>
            <a:r>
              <a:rPr lang="ar-SA" dirty="0"/>
              <a:t>التعرف على متوسطات رواتب الموظفين في الجامعة يتطلب من الباحث معرفة درجات كل فئة من الموظفين .</a:t>
            </a:r>
            <a:endParaRPr lang="en-US" dirty="0"/>
          </a:p>
          <a:p>
            <a:pPr algn="just" rtl="1"/>
            <a:endParaRPr lang="ar-SA" dirty="0" smtClean="0"/>
          </a:p>
          <a:p>
            <a:pPr lvl="1" algn="just" rtl="1"/>
            <a:r>
              <a:rPr lang="ar-SA" dirty="0" smtClean="0"/>
              <a:t>يخدع </a:t>
            </a:r>
            <a:r>
              <a:rPr lang="ar-SA" dirty="0"/>
              <a:t>الناس بنتائج الدراسات عندما لا تكون العينة مشتقة من المجتمع الأصلي بل مشتقة من مجتمع آخر .</a:t>
            </a:r>
            <a:endParaRPr lang="en-US" dirty="0"/>
          </a:p>
          <a:p>
            <a:pPr marL="0" indent="0" algn="just">
              <a:buNone/>
            </a:pPr>
            <a:endParaRPr lang="ar-SA" dirty="0"/>
          </a:p>
        </p:txBody>
      </p:sp>
    </p:spTree>
    <p:extLst>
      <p:ext uri="{BB962C8B-B14F-4D97-AF65-F5344CB8AC3E}">
        <p14:creationId xmlns:p14="http://schemas.microsoft.com/office/powerpoint/2010/main" val="33062196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متطلبات اشتقاق العينة </a:t>
            </a:r>
            <a:endParaRPr lang="ar-SA" dirty="0"/>
          </a:p>
        </p:txBody>
      </p:sp>
      <p:sp>
        <p:nvSpPr>
          <p:cNvPr id="3" name="Content Placeholder 2"/>
          <p:cNvSpPr>
            <a:spLocks noGrp="1"/>
          </p:cNvSpPr>
          <p:nvPr>
            <p:ph idx="1"/>
          </p:nvPr>
        </p:nvSpPr>
        <p:spPr/>
        <p:txBody>
          <a:bodyPr>
            <a:normAutofit lnSpcReduction="10000"/>
          </a:bodyPr>
          <a:lstStyle/>
          <a:p>
            <a:pPr algn="just" rtl="1"/>
            <a:r>
              <a:rPr lang="ar-SA" b="1" dirty="0"/>
              <a:t>عمل قائمة بمفردات المجتمع الأصلي :</a:t>
            </a:r>
            <a:endParaRPr lang="en-US" b="1" dirty="0"/>
          </a:p>
          <a:p>
            <a:pPr lvl="1" algn="just" rtl="1"/>
            <a:r>
              <a:rPr lang="ar-SA" dirty="0"/>
              <a:t>يعد الباحث القائمة ، أو يحصل عليها من سجلات المؤسسات </a:t>
            </a:r>
            <a:endParaRPr lang="en-US" dirty="0"/>
          </a:p>
          <a:p>
            <a:pPr algn="just" rtl="1"/>
            <a:endParaRPr lang="ar-SA" dirty="0" smtClean="0"/>
          </a:p>
          <a:p>
            <a:pPr algn="just" rtl="1"/>
            <a:r>
              <a:rPr lang="ar-SA" b="1" dirty="0" smtClean="0"/>
              <a:t>اختيار </a:t>
            </a:r>
            <a:r>
              <a:rPr lang="ar-SA" b="1" dirty="0"/>
              <a:t>عينة ممثلة :</a:t>
            </a:r>
            <a:endParaRPr lang="en-US" b="1" dirty="0"/>
          </a:p>
          <a:p>
            <a:pPr lvl="1" algn="just" rtl="1"/>
            <a:r>
              <a:rPr lang="ar-SA" dirty="0"/>
              <a:t>هذه المهمة تعد مهمة بسيطة بالنسبة للباحث ،ولكنها محل كثير من الأخطاء لأن الباحثين قد يختارون العينة الأسهل بالنسبة </a:t>
            </a:r>
            <a:r>
              <a:rPr lang="ar-SA" dirty="0" smtClean="0"/>
              <a:t>لهم </a:t>
            </a:r>
            <a:r>
              <a:rPr lang="ar-SA" dirty="0"/>
              <a:t>، والتي قد لا تمثل المجتمع الأصلي .</a:t>
            </a:r>
            <a:endParaRPr lang="en-US" dirty="0"/>
          </a:p>
          <a:p>
            <a:pPr lvl="1" algn="just" rtl="1"/>
            <a:r>
              <a:rPr lang="ar-SA" dirty="0"/>
              <a:t>مثل </a:t>
            </a:r>
            <a:r>
              <a:rPr lang="ar-SA" dirty="0" smtClean="0"/>
              <a:t>:</a:t>
            </a:r>
          </a:p>
          <a:p>
            <a:pPr lvl="2" algn="just" rtl="1"/>
            <a:r>
              <a:rPr lang="ar-SA" dirty="0" smtClean="0"/>
              <a:t> </a:t>
            </a:r>
            <a:r>
              <a:rPr lang="ar-SA" dirty="0"/>
              <a:t>اختيار حي واحد يسكن فيه الفقراء ، لا يمثل مجتمع مدينة كاملة .</a:t>
            </a:r>
          </a:p>
        </p:txBody>
      </p:sp>
    </p:spTree>
    <p:extLst>
      <p:ext uri="{BB962C8B-B14F-4D97-AF65-F5344CB8AC3E}">
        <p14:creationId xmlns:p14="http://schemas.microsoft.com/office/powerpoint/2010/main" val="16413122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حجم العينة </a:t>
            </a:r>
            <a:endParaRPr lang="ar-SA" dirty="0"/>
          </a:p>
        </p:txBody>
      </p:sp>
      <p:sp>
        <p:nvSpPr>
          <p:cNvPr id="3" name="Content Placeholder 2"/>
          <p:cNvSpPr>
            <a:spLocks noGrp="1"/>
          </p:cNvSpPr>
          <p:nvPr>
            <p:ph idx="1"/>
          </p:nvPr>
        </p:nvSpPr>
        <p:spPr/>
        <p:txBody>
          <a:bodyPr>
            <a:normAutofit fontScale="92500" lnSpcReduction="20000"/>
          </a:bodyPr>
          <a:lstStyle/>
          <a:p>
            <a:pPr algn="just" rtl="1"/>
            <a:r>
              <a:rPr lang="ar-SA" b="1" dirty="0"/>
              <a:t>اختيار عينة كافية :</a:t>
            </a:r>
            <a:endParaRPr lang="en-US" b="1" dirty="0"/>
          </a:p>
          <a:p>
            <a:pPr lvl="1" algn="just" rtl="1"/>
            <a:r>
              <a:rPr lang="ar-SA" dirty="0"/>
              <a:t>لا يوجد نسبة محددة للعينة الكافية . </a:t>
            </a:r>
            <a:endParaRPr lang="en-US" dirty="0"/>
          </a:p>
          <a:p>
            <a:pPr algn="just" rtl="1"/>
            <a:endParaRPr lang="ar-SA" dirty="0" smtClean="0"/>
          </a:p>
          <a:p>
            <a:pPr algn="just" rtl="1"/>
            <a:r>
              <a:rPr lang="ar-SA" dirty="0" smtClean="0"/>
              <a:t>إذا </a:t>
            </a:r>
            <a:r>
              <a:rPr lang="ar-SA" dirty="0"/>
              <a:t>كان المجتمع متجانسا ،فعينة صغيرة تكفي (مثل المواد الكيميائية).</a:t>
            </a:r>
            <a:endParaRPr lang="en-US" dirty="0"/>
          </a:p>
          <a:p>
            <a:pPr algn="just" rtl="1"/>
            <a:r>
              <a:rPr lang="ar-SA" dirty="0"/>
              <a:t>إذا كان المجتمع غير متجانس (مثل الدراسات التربوية) فهناك حاجة لعينات أكبر .</a:t>
            </a:r>
            <a:endParaRPr lang="en-US" dirty="0"/>
          </a:p>
          <a:p>
            <a:pPr algn="just" rtl="1"/>
            <a:endParaRPr lang="ar-SA" dirty="0" smtClean="0"/>
          </a:p>
          <a:p>
            <a:pPr algn="just" rtl="1"/>
            <a:r>
              <a:rPr lang="ar-SA" dirty="0" smtClean="0"/>
              <a:t>اختيار </a:t>
            </a:r>
            <a:r>
              <a:rPr lang="ar-SA" dirty="0"/>
              <a:t>عينة كبيرة لا يعطي فائدة إذا لم تتخذ طرق تضمن جودة الاختيار .</a:t>
            </a:r>
            <a:endParaRPr lang="en-US" dirty="0"/>
          </a:p>
          <a:p>
            <a:pPr algn="just" rtl="1"/>
            <a:endParaRPr lang="ar-SA" dirty="0"/>
          </a:p>
        </p:txBody>
      </p:sp>
    </p:spTree>
    <p:extLst>
      <p:ext uri="{BB962C8B-B14F-4D97-AF65-F5344CB8AC3E}">
        <p14:creationId xmlns:p14="http://schemas.microsoft.com/office/powerpoint/2010/main" val="41307247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حجم العينة </a:t>
            </a:r>
            <a:endParaRPr lang="ar-SA" dirty="0"/>
          </a:p>
        </p:txBody>
      </p:sp>
      <p:sp>
        <p:nvSpPr>
          <p:cNvPr id="3" name="Content Placeholder 2"/>
          <p:cNvSpPr>
            <a:spLocks noGrp="1"/>
          </p:cNvSpPr>
          <p:nvPr>
            <p:ph idx="1"/>
          </p:nvPr>
        </p:nvSpPr>
        <p:spPr/>
        <p:txBody>
          <a:bodyPr/>
          <a:lstStyle/>
          <a:p>
            <a:pPr algn="just" rtl="1"/>
            <a:endParaRPr lang="ar-SA" b="1" dirty="0" smtClean="0"/>
          </a:p>
          <a:p>
            <a:pPr algn="just" rtl="1"/>
            <a:r>
              <a:rPr lang="ar-SA" b="1" dirty="0" smtClean="0"/>
              <a:t>حجم </a:t>
            </a:r>
            <a:r>
              <a:rPr lang="ar-SA" b="1" dirty="0"/>
              <a:t>العينة يعتمد على ثلاثة أمور :</a:t>
            </a:r>
            <a:endParaRPr lang="en-US" b="1" dirty="0"/>
          </a:p>
          <a:p>
            <a:pPr lvl="1" algn="just" rtl="1"/>
            <a:r>
              <a:rPr lang="ar-SA" dirty="0"/>
              <a:t>طبيعة المجتمع الأصلي </a:t>
            </a:r>
            <a:endParaRPr lang="en-US" dirty="0"/>
          </a:p>
          <a:p>
            <a:pPr lvl="1" algn="just" rtl="1"/>
            <a:r>
              <a:rPr lang="ar-SA" dirty="0"/>
              <a:t>نوع التصميم التجريبي </a:t>
            </a:r>
            <a:endParaRPr lang="en-US" dirty="0"/>
          </a:p>
          <a:p>
            <a:pPr lvl="1" algn="just" rtl="1"/>
            <a:r>
              <a:rPr lang="ar-SA" dirty="0"/>
              <a:t>درجة الدقة المطلوبة </a:t>
            </a:r>
            <a:endParaRPr lang="en-US" dirty="0"/>
          </a:p>
          <a:p>
            <a:pPr algn="just"/>
            <a:endParaRPr lang="ar-SA" dirty="0"/>
          </a:p>
        </p:txBody>
      </p:sp>
    </p:spTree>
    <p:extLst>
      <p:ext uri="{BB962C8B-B14F-4D97-AF65-F5344CB8AC3E}">
        <p14:creationId xmlns:p14="http://schemas.microsoft.com/office/powerpoint/2010/main" val="19226763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طرق اختيار العينات </a:t>
            </a:r>
            <a:endParaRPr lang="ar-SA" dirty="0"/>
          </a:p>
        </p:txBody>
      </p:sp>
      <p:sp>
        <p:nvSpPr>
          <p:cNvPr id="3" name="Content Placeholder 2"/>
          <p:cNvSpPr>
            <a:spLocks noGrp="1"/>
          </p:cNvSpPr>
          <p:nvPr>
            <p:ph idx="1"/>
          </p:nvPr>
        </p:nvSpPr>
        <p:spPr/>
        <p:txBody>
          <a:bodyPr>
            <a:normAutofit fontScale="92500" lnSpcReduction="10000"/>
          </a:bodyPr>
          <a:lstStyle/>
          <a:p>
            <a:pPr algn="r" rtl="1"/>
            <a:r>
              <a:rPr lang="ar-SA" dirty="0" smtClean="0"/>
              <a:t>العينة العشوائية :</a:t>
            </a:r>
          </a:p>
          <a:p>
            <a:pPr lvl="1" algn="r" rtl="1"/>
            <a:r>
              <a:rPr lang="ar-SA" dirty="0" smtClean="0"/>
              <a:t>العينة البسيطة أو القرعة </a:t>
            </a:r>
          </a:p>
          <a:p>
            <a:pPr lvl="1" algn="r" rtl="1"/>
            <a:r>
              <a:rPr lang="ar-SA" dirty="0" smtClean="0"/>
              <a:t>العينة الطبقية </a:t>
            </a:r>
          </a:p>
          <a:p>
            <a:pPr lvl="1" algn="r" rtl="1"/>
            <a:r>
              <a:rPr lang="ar-SA" dirty="0" smtClean="0"/>
              <a:t>العينة المزدوجة </a:t>
            </a:r>
          </a:p>
          <a:p>
            <a:pPr lvl="1" algn="r" rtl="1"/>
            <a:r>
              <a:rPr lang="ar-SA" dirty="0" smtClean="0"/>
              <a:t>العينة المنتظمة </a:t>
            </a:r>
          </a:p>
          <a:p>
            <a:pPr lvl="1" algn="r" rtl="1"/>
            <a:r>
              <a:rPr lang="ar-SA" dirty="0" smtClean="0"/>
              <a:t>عينة الفئات </a:t>
            </a:r>
          </a:p>
          <a:p>
            <a:pPr lvl="1" algn="r" rtl="1"/>
            <a:r>
              <a:rPr lang="ar-SA" dirty="0" smtClean="0"/>
              <a:t>العينة العنقودية </a:t>
            </a:r>
          </a:p>
          <a:p>
            <a:pPr lvl="1" algn="r" rtl="1"/>
            <a:r>
              <a:rPr lang="ar-SA" dirty="0" smtClean="0"/>
              <a:t>العينة الصدفية </a:t>
            </a:r>
            <a:endParaRPr lang="ar-SA" dirty="0"/>
          </a:p>
          <a:p>
            <a:pPr algn="r" rtl="1"/>
            <a:r>
              <a:rPr lang="ar-SA" dirty="0" smtClean="0"/>
              <a:t>العينة المقصودة :</a:t>
            </a:r>
          </a:p>
          <a:p>
            <a:pPr lvl="1" algn="r" rtl="1"/>
            <a:r>
              <a:rPr lang="ar-SA" smtClean="0"/>
              <a:t>العينة الحصصية .</a:t>
            </a:r>
            <a:endParaRPr lang="ar-SA" dirty="0"/>
          </a:p>
        </p:txBody>
      </p:sp>
    </p:spTree>
    <p:extLst>
      <p:ext uri="{BB962C8B-B14F-4D97-AF65-F5344CB8AC3E}">
        <p14:creationId xmlns:p14="http://schemas.microsoft.com/office/powerpoint/2010/main" val="11851298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TotalTime>
  <Words>935</Words>
  <Application>Microsoft Office PowerPoint</Application>
  <PresentationFormat>On-screen Show (4:3)</PresentationFormat>
  <Paragraphs>159</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عينات البحث </vt:lpstr>
      <vt:lpstr>موضوعات المحاضرة </vt:lpstr>
      <vt:lpstr>يتوقع بعد المحاضرة من الطالبة أن </vt:lpstr>
      <vt:lpstr>PowerPoint Presentation</vt:lpstr>
      <vt:lpstr>متطلبات اشتقاق العينة </vt:lpstr>
      <vt:lpstr>متطلبات اشتقاق العينة </vt:lpstr>
      <vt:lpstr>حجم العينة </vt:lpstr>
      <vt:lpstr>حجم العينة </vt:lpstr>
      <vt:lpstr>طرق اختيار العينات </vt:lpstr>
      <vt:lpstr>طرق اختيار العينات </vt:lpstr>
      <vt:lpstr>طريقة الجداول </vt:lpstr>
      <vt:lpstr>طرق اختيار العينات </vt:lpstr>
      <vt:lpstr>طرق اختيار العينة </vt:lpstr>
      <vt:lpstr>طرق اختيار العينة </vt:lpstr>
      <vt:lpstr>PowerPoint Presentation</vt:lpstr>
      <vt:lpstr>طرق اختيار العينة </vt:lpstr>
      <vt:lpstr>طرق اختيار العينة </vt:lpstr>
      <vt:lpstr>PowerPoint Presentation</vt:lpstr>
      <vt:lpstr>طرق اختيار العينة </vt:lpstr>
      <vt:lpstr>الفصل الثاني عشر من كتاب فان دالين (2007)  ترجمة نوفل </vt:lpstr>
      <vt:lpstr>طرق اختيار العينة </vt:lpstr>
      <vt:lpstr>طرق اختيار العينة </vt:lpstr>
      <vt:lpstr>طرق اختيار العينة </vt:lpstr>
      <vt:lpstr>انتهت المحاضرة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عينات البحث </dc:title>
  <dc:creator>Sumyah</dc:creator>
  <cp:lastModifiedBy>Sumyah</cp:lastModifiedBy>
  <cp:revision>25</cp:revision>
  <dcterms:created xsi:type="dcterms:W3CDTF">2006-08-16T00:00:00Z</dcterms:created>
  <dcterms:modified xsi:type="dcterms:W3CDTF">2016-11-05T16:07:32Z</dcterms:modified>
</cp:coreProperties>
</file>