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58" r:id="rId4"/>
    <p:sldId id="283" r:id="rId5"/>
    <p:sldId id="259" r:id="rId6"/>
    <p:sldId id="260" r:id="rId7"/>
    <p:sldId id="261" r:id="rId8"/>
    <p:sldId id="262" r:id="rId9"/>
    <p:sldId id="264" r:id="rId10"/>
    <p:sldId id="278" r:id="rId11"/>
    <p:sldId id="279" r:id="rId12"/>
    <p:sldId id="280" r:id="rId13"/>
    <p:sldId id="281" r:id="rId14"/>
    <p:sldId id="282" r:id="rId15"/>
    <p:sldId id="284" r:id="rId16"/>
    <p:sldId id="285" r:id="rId17"/>
    <p:sldId id="286" r:id="rId18"/>
    <p:sldId id="287" r:id="rId19"/>
    <p:sldId id="275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تصف أدوات البحث.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مزايا وعيوب كل أداة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تصمم أداة بحث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تقيم ملاءمة أدوات البحث المستخدمة.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تستشعر مضار التحيز وعدم المصداقية في جمع البيانات للبحوث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CA8E7C1-7A06-4F01-86C6-E61FE928FE78}" type="presOf" srcId="{EE097FE0-1F4A-4A90-AFE0-D8E2DD13498F}" destId="{844DB3C7-B0A3-42F3-8E05-E768DAF526D1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702C5453-AA15-4397-86CB-846470F11C5F}" type="presOf" srcId="{82FC5C0B-3C90-43E4-ABC9-7AFA2E8D791B}" destId="{6BC23752-9E31-4957-8CB8-49384289FFE6}" srcOrd="0" destOrd="0" presId="urn:microsoft.com/office/officeart/2005/8/layout/radial5"/>
    <dgm:cxn modelId="{2DEF2E18-42DB-4ED2-A377-C8099A43612D}" type="presOf" srcId="{ED99F115-E6CE-47A7-B4A0-49257EE885E5}" destId="{14B039E7-53BA-4408-8349-7A7D1F568785}" srcOrd="1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5A14E5AB-0D82-457A-BCDC-177F3DCB4EF1}" type="presOf" srcId="{82FC5C0B-3C90-43E4-ABC9-7AFA2E8D791B}" destId="{F19B7B3B-050B-4399-AD00-12D354253E7C}" srcOrd="1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B4E10AC7-4A86-4677-AF73-02221DDA0923}" type="presOf" srcId="{BB61A886-40CC-4A89-87E2-1D5CD76297D4}" destId="{0EBF0073-EAA9-4F08-9CEB-F86B7863EF0A}" srcOrd="0" destOrd="0" presId="urn:microsoft.com/office/officeart/2005/8/layout/radial5"/>
    <dgm:cxn modelId="{5562B957-FAA2-408A-A141-E2F2A50C1131}" type="presOf" srcId="{E77A47C0-383D-490E-B58A-B7CB042E67FB}" destId="{BBB2D145-779E-42BA-BBA1-ACD757C63F57}" srcOrd="0" destOrd="0" presId="urn:microsoft.com/office/officeart/2005/8/layout/radial5"/>
    <dgm:cxn modelId="{77EECEE4-682B-4C0E-96FA-B45BCE2E8126}" type="presOf" srcId="{1AEC6423-5520-4D31-856B-C0C529D6E151}" destId="{51CA979D-50E5-43CD-9484-921EA62D11DA}" srcOrd="0" destOrd="0" presId="urn:microsoft.com/office/officeart/2005/8/layout/radial5"/>
    <dgm:cxn modelId="{C82A697F-64C2-47DB-9B8E-CDEFE1574683}" type="presOf" srcId="{BB61A886-40CC-4A89-87E2-1D5CD76297D4}" destId="{91189015-3054-4063-926A-9D269E4D89FC}" srcOrd="1" destOrd="0" presId="urn:microsoft.com/office/officeart/2005/8/layout/radial5"/>
    <dgm:cxn modelId="{9D7749E6-C028-4871-8F5F-BE1C0AE96E34}" type="presOf" srcId="{2B48203D-8336-4CC6-8B4B-A6E36CD62B5D}" destId="{5CDC660C-5FF0-4594-9042-3E45929B2F55}" srcOrd="0" destOrd="0" presId="urn:microsoft.com/office/officeart/2005/8/layout/radial5"/>
    <dgm:cxn modelId="{71238CDB-FA2B-4FB7-BA78-0889B6EDFD01}" type="presOf" srcId="{ED99F115-E6CE-47A7-B4A0-49257EE885E5}" destId="{35F20687-6409-433D-B28F-37F61E558802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9F7ACE74-0450-4442-8C99-C2915BB85B6F}" type="presOf" srcId="{BDAAE535-114E-4337-816A-628A5CB73F62}" destId="{EA89B29B-5383-4AA9-A3CB-27D532749262}" srcOrd="0" destOrd="0" presId="urn:microsoft.com/office/officeart/2005/8/layout/radial5"/>
    <dgm:cxn modelId="{69240779-5AEB-4E91-9ED7-92C73F147958}" type="presParOf" srcId="{844DB3C7-B0A3-42F3-8E05-E768DAF526D1}" destId="{5CDC660C-5FF0-4594-9042-3E45929B2F55}" srcOrd="0" destOrd="0" presId="urn:microsoft.com/office/officeart/2005/8/layout/radial5"/>
    <dgm:cxn modelId="{E01530A3-9E3F-4900-94FD-080BD57195D3}" type="presParOf" srcId="{844DB3C7-B0A3-42F3-8E05-E768DAF526D1}" destId="{35F20687-6409-433D-B28F-37F61E558802}" srcOrd="1" destOrd="0" presId="urn:microsoft.com/office/officeart/2005/8/layout/radial5"/>
    <dgm:cxn modelId="{E8CF0D56-8376-4FD5-AE89-D7354C96ED95}" type="presParOf" srcId="{35F20687-6409-433D-B28F-37F61E558802}" destId="{14B039E7-53BA-4408-8349-7A7D1F568785}" srcOrd="0" destOrd="0" presId="urn:microsoft.com/office/officeart/2005/8/layout/radial5"/>
    <dgm:cxn modelId="{DA3D6871-397A-44B2-A9E5-495ADD0CAFD6}" type="presParOf" srcId="{844DB3C7-B0A3-42F3-8E05-E768DAF526D1}" destId="{EA89B29B-5383-4AA9-A3CB-27D532749262}" srcOrd="2" destOrd="0" presId="urn:microsoft.com/office/officeart/2005/8/layout/radial5"/>
    <dgm:cxn modelId="{E146FF9B-45C5-4690-A294-A9CB22157D1A}" type="presParOf" srcId="{844DB3C7-B0A3-42F3-8E05-E768DAF526D1}" destId="{0EBF0073-EAA9-4F08-9CEB-F86B7863EF0A}" srcOrd="3" destOrd="0" presId="urn:microsoft.com/office/officeart/2005/8/layout/radial5"/>
    <dgm:cxn modelId="{A19A43FF-21DC-4423-8795-3C695F1FA090}" type="presParOf" srcId="{0EBF0073-EAA9-4F08-9CEB-F86B7863EF0A}" destId="{91189015-3054-4063-926A-9D269E4D89FC}" srcOrd="0" destOrd="0" presId="urn:microsoft.com/office/officeart/2005/8/layout/radial5"/>
    <dgm:cxn modelId="{528EA1F3-BB5B-4327-9F41-886DDDB9B48A}" type="presParOf" srcId="{844DB3C7-B0A3-42F3-8E05-E768DAF526D1}" destId="{51CA979D-50E5-43CD-9484-921EA62D11DA}" srcOrd="4" destOrd="0" presId="urn:microsoft.com/office/officeart/2005/8/layout/radial5"/>
    <dgm:cxn modelId="{4E5D778E-0C83-4F3C-8555-38549CE4A5D1}" type="presParOf" srcId="{844DB3C7-B0A3-42F3-8E05-E768DAF526D1}" destId="{6BC23752-9E31-4957-8CB8-49384289FFE6}" srcOrd="5" destOrd="0" presId="urn:microsoft.com/office/officeart/2005/8/layout/radial5"/>
    <dgm:cxn modelId="{BE7A840B-F7D2-4AC0-A44E-FFACDDF37B4F}" type="presParOf" srcId="{6BC23752-9E31-4957-8CB8-49384289FFE6}" destId="{F19B7B3B-050B-4399-AD00-12D354253E7C}" srcOrd="0" destOrd="0" presId="urn:microsoft.com/office/officeart/2005/8/layout/radial5"/>
    <dgm:cxn modelId="{BC3BCACB-C0DC-4B30-9DD7-67DE1B0190D8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61812" y="3065074"/>
          <a:ext cx="1416076" cy="1416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8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9192" y="3272454"/>
        <a:ext cx="1001316" cy="1001316"/>
      </dsp:txXfrm>
    </dsp:sp>
    <dsp:sp modelId="{35F20687-6409-433D-B28F-37F61E558802}">
      <dsp:nvSpPr>
        <dsp:cNvPr id="0" name=""/>
        <dsp:cNvSpPr/>
      </dsp:nvSpPr>
      <dsp:spPr>
        <a:xfrm rot="16707775">
          <a:off x="4336079" y="2485705"/>
          <a:ext cx="377667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4392" y="2639834"/>
        <a:ext cx="264367" cy="294288"/>
      </dsp:txXfrm>
    </dsp:sp>
    <dsp:sp modelId="{EA89B29B-5383-4AA9-A3CB-27D532749262}">
      <dsp:nvSpPr>
        <dsp:cNvPr id="0" name=""/>
        <dsp:cNvSpPr/>
      </dsp:nvSpPr>
      <dsp:spPr>
        <a:xfrm>
          <a:off x="3668011" y="243389"/>
          <a:ext cx="2136203" cy="2136203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تصف أدوات البحث.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مزايا وعيوب كل أداة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80851" y="556229"/>
        <a:ext cx="1510523" cy="1510523"/>
      </dsp:txXfrm>
    </dsp:sp>
    <dsp:sp modelId="{0EBF0073-EAA9-4F08-9CEB-F86B7863EF0A}">
      <dsp:nvSpPr>
        <dsp:cNvPr id="0" name=""/>
        <dsp:cNvSpPr/>
      </dsp:nvSpPr>
      <dsp:spPr>
        <a:xfrm rot="21541230">
          <a:off x="5301214" y="3507345"/>
          <a:ext cx="538435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1225" y="3606699"/>
        <a:ext cx="391291" cy="294288"/>
      </dsp:txXfrm>
    </dsp:sp>
    <dsp:sp modelId="{51CA979D-50E5-43CD-9484-921EA62D11DA}">
      <dsp:nvSpPr>
        <dsp:cNvPr id="0" name=""/>
        <dsp:cNvSpPr/>
      </dsp:nvSpPr>
      <dsp:spPr>
        <a:xfrm>
          <a:off x="6093396" y="2657281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تصمم أداة بحث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تقيم ملاءمة أدوات البحث المستخدمة.</a:t>
          </a:r>
        </a:p>
      </dsp:txBody>
      <dsp:txXfrm>
        <a:off x="6406236" y="2970121"/>
        <a:ext cx="1510523" cy="1510523"/>
      </dsp:txXfrm>
    </dsp:sp>
    <dsp:sp modelId="{6BC23752-9E31-4957-8CB8-49384289FFE6}">
      <dsp:nvSpPr>
        <dsp:cNvPr id="0" name=""/>
        <dsp:cNvSpPr/>
      </dsp:nvSpPr>
      <dsp:spPr>
        <a:xfrm rot="10820280">
          <a:off x="1976615" y="3520981"/>
          <a:ext cx="502786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23758" y="3619511"/>
        <a:ext cx="355642" cy="294288"/>
      </dsp:txXfrm>
    </dsp:sp>
    <dsp:sp modelId="{BBB2D145-779E-42BA-BBA1-ACD757C63F57}">
      <dsp:nvSpPr>
        <dsp:cNvPr id="0" name=""/>
        <dsp:cNvSpPr/>
      </dsp:nvSpPr>
      <dsp:spPr>
        <a:xfrm>
          <a:off x="577002" y="2688937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تستشعر مضار التحيز وعدم المصداقية في جمع البيانات للبحوث .</a:t>
          </a:r>
        </a:p>
      </dsp:txBody>
      <dsp:txXfrm>
        <a:off x="889842" y="3001777"/>
        <a:ext cx="1510523" cy="1510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D19A5F-F219-44E0-89EE-D7A2F60BF060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921244-A219-43B9-A7A6-37A380BC8F7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8705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1650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0484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7957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3124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3124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2656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9940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6034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6098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5085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724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115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585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baseline="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0650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448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805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baseline="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aseline="0">
                <a:latin typeface="Tahoma" pitchFamily="34" charset="0"/>
                <a:cs typeface="Tahoma" pitchFamily="34" charset="0"/>
              </a:defRPr>
            </a:lvl1pPr>
            <a:lvl2pPr>
              <a:defRPr sz="2000" baseline="0">
                <a:latin typeface="Tahoma" pitchFamily="34" charset="0"/>
                <a:cs typeface="Tahoma" pitchFamily="34" charset="0"/>
              </a:defRPr>
            </a:lvl2pPr>
            <a:lvl3pPr>
              <a:defRPr sz="1800" baseline="0">
                <a:latin typeface="Tahoma" pitchFamily="34" charset="0"/>
                <a:cs typeface="Tahoma" pitchFamily="34" charset="0"/>
              </a:defRPr>
            </a:lvl3pPr>
            <a:lvl4pPr>
              <a:defRPr sz="1600" baseline="0">
                <a:latin typeface="Tahoma" pitchFamily="34" charset="0"/>
                <a:cs typeface="Tahoma" pitchFamily="34" charset="0"/>
              </a:defRPr>
            </a:lvl4pPr>
            <a:lvl5pPr>
              <a:defRPr sz="1600" baseline="0">
                <a:latin typeface="Tahoma" pitchFamily="34" charset="0"/>
                <a:cs typeface="Tahom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9545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200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614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78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959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91C12-0EBF-40F7-B6A3-7966C2574783}" type="datetimeFigureOut">
              <a:rPr lang="ar-SA" smtClean="0"/>
              <a:t>26/03/38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407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itchFamily="34" charset="0"/>
                <a:cs typeface="Tahoma" pitchFamily="34" charset="0"/>
              </a:rPr>
              <a:t>أدوات البحث </a:t>
            </a:r>
            <a:br>
              <a:rPr lang="ar-SA" b="1" dirty="0" smtClean="0">
                <a:latin typeface="Tahoma" pitchFamily="34" charset="0"/>
                <a:cs typeface="Tahoma" pitchFamily="34" charset="0"/>
              </a:rPr>
            </a:br>
            <a:r>
              <a:rPr lang="ar-SA" b="1" dirty="0" smtClean="0">
                <a:latin typeface="Tahoma" pitchFamily="34" charset="0"/>
                <a:cs typeface="Tahoma" pitchFamily="34" charset="0"/>
              </a:rPr>
              <a:t>المقابلات </a:t>
            </a:r>
            <a:endParaRPr lang="ar-SA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مناهج البحث في التربية وعلم النفس (نفس461)</a:t>
            </a:r>
          </a:p>
          <a:p>
            <a:endParaRPr lang="ar-SA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ar-SA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د.سمية النجاشي </a:t>
            </a:r>
            <a:endParaRPr lang="ar-SA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4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المقابلات غير المقننة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يصعب الحصول على بيانات كمية يمكن مقارنتها وتعميمها .</a:t>
            </a:r>
            <a:endParaRPr lang="en-US" dirty="0"/>
          </a:p>
          <a:p>
            <a:pPr algn="just"/>
            <a:r>
              <a:rPr lang="ar-SA" dirty="0"/>
              <a:t>المقابلة غير المقننة لا تستخدم للتأكد من صدق الفروض .</a:t>
            </a:r>
            <a:endParaRPr lang="en-US" dirty="0"/>
          </a:p>
          <a:p>
            <a:pPr algn="just"/>
            <a:r>
              <a:rPr lang="ar-SA" dirty="0"/>
              <a:t>تستخدم المقابلة غير المقننة للاستكشاف من أجل :</a:t>
            </a:r>
            <a:endParaRPr lang="en-US" dirty="0"/>
          </a:p>
          <a:p>
            <a:pPr lvl="2" algn="just"/>
            <a:r>
              <a:rPr lang="ar-SA" dirty="0"/>
              <a:t>بناء مقاييس أخرى مقننة .</a:t>
            </a:r>
            <a:endParaRPr lang="en-US" dirty="0"/>
          </a:p>
          <a:p>
            <a:pPr lvl="2" algn="just"/>
            <a:r>
              <a:rPr lang="ar-SA" dirty="0"/>
              <a:t>بناء فروض لاختبارها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56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المقابلة المتعمقة غير المقننة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تأخذ أسلوب التحليل النفسي .</a:t>
            </a:r>
            <a:endParaRPr lang="en-US" dirty="0"/>
          </a:p>
          <a:p>
            <a:pPr algn="just"/>
            <a:r>
              <a:rPr lang="ar-SA" dirty="0"/>
              <a:t>تهدف إلى :</a:t>
            </a:r>
            <a:endParaRPr lang="en-US" dirty="0"/>
          </a:p>
          <a:p>
            <a:pPr lvl="2" algn="just"/>
            <a:r>
              <a:rPr lang="ar-SA" dirty="0"/>
              <a:t>الوصول إلى الدوافع غير المعترف بها .</a:t>
            </a:r>
            <a:endParaRPr lang="en-US" dirty="0"/>
          </a:p>
          <a:p>
            <a:pPr lvl="2" algn="just"/>
            <a:r>
              <a:rPr lang="ar-SA" dirty="0"/>
              <a:t>الوصول إلى الاتجاهات غير المصرحة . </a:t>
            </a:r>
            <a:endParaRPr lang="en-US" dirty="0"/>
          </a:p>
          <a:p>
            <a:pPr lvl="2" algn="just"/>
            <a:r>
              <a:rPr lang="ar-SA" dirty="0"/>
              <a:t>الوصول إلى المخاوف .</a:t>
            </a:r>
            <a:endParaRPr lang="en-US" dirty="0"/>
          </a:p>
          <a:p>
            <a:pPr lvl="2" algn="just"/>
            <a:r>
              <a:rPr lang="ar-SA" dirty="0"/>
              <a:t>الوصول إلى الصراعات الداخلية .</a:t>
            </a:r>
            <a:endParaRPr lang="en-US" dirty="0"/>
          </a:p>
          <a:p>
            <a:pPr lvl="2" algn="just"/>
            <a:r>
              <a:rPr lang="ar-SA" dirty="0"/>
              <a:t>التعرف على العلاقات الدينامية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82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المقابلة المتعمقة غير المقننة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يعطي الباحث المفحوص محورا عاما </a:t>
            </a:r>
            <a:endParaRPr lang="en-US" dirty="0"/>
          </a:p>
          <a:p>
            <a:pPr algn="just"/>
            <a:r>
              <a:rPr lang="ar-SA" dirty="0"/>
              <a:t>يكون الباحث مستمعا .</a:t>
            </a:r>
            <a:endParaRPr lang="en-US" dirty="0"/>
          </a:p>
          <a:p>
            <a:pPr algn="just"/>
            <a:r>
              <a:rPr lang="ar-SA" dirty="0"/>
              <a:t>يشجع المفحوص على الحديث عن طريق التدخل بكلمات توحي بالاهتمام . </a:t>
            </a:r>
            <a:endParaRPr lang="en-US" dirty="0"/>
          </a:p>
          <a:p>
            <a:pPr algn="just"/>
            <a:r>
              <a:rPr lang="ar-SA" dirty="0"/>
              <a:t>قد يسأل بعض الأسئلة العامة .</a:t>
            </a:r>
            <a:endParaRPr lang="en-US" dirty="0"/>
          </a:p>
          <a:p>
            <a:pPr algn="just"/>
            <a:r>
              <a:rPr lang="ar-SA" dirty="0"/>
              <a:t>قد يسأل بعض الأسئلة عند نهاية المقابلة لملئ الفراغات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9078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المقابلة المركزة (الموجهة)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ar-SA" dirty="0" smtClean="0"/>
          </a:p>
          <a:p>
            <a:pPr algn="just"/>
            <a:r>
              <a:rPr lang="ar-SA" dirty="0" smtClean="0"/>
              <a:t>هي </a:t>
            </a:r>
            <a:r>
              <a:rPr lang="ar-SA" dirty="0"/>
              <a:t>أقل شيوعا من المقابلة غير الموجهة .</a:t>
            </a:r>
            <a:endParaRPr lang="en-US" dirty="0"/>
          </a:p>
          <a:p>
            <a:pPr algn="just"/>
            <a:r>
              <a:rPr lang="ar-SA" dirty="0"/>
              <a:t>يحدد الباحث موضوعا محددا ويلم به إلماما كاملا .</a:t>
            </a:r>
            <a:endParaRPr lang="en-US" dirty="0"/>
          </a:p>
          <a:p>
            <a:pPr algn="just"/>
            <a:r>
              <a:rPr lang="ar-SA" dirty="0"/>
              <a:t>يسأل المفحوص ويوجه حديثه حول الموضوع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7288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إجراء المقابلة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الإعداد للمقابلة </a:t>
            </a:r>
          </a:p>
          <a:p>
            <a:r>
              <a:rPr lang="ar-SA" dirty="0" smtClean="0"/>
              <a:t>تكوين العلاقة </a:t>
            </a:r>
          </a:p>
          <a:p>
            <a:r>
              <a:rPr lang="ar-SA" smtClean="0"/>
              <a:t>استدعاء المعلومات </a:t>
            </a:r>
            <a:endParaRPr lang="ar-SA" dirty="0" smtClean="0"/>
          </a:p>
          <a:p>
            <a:r>
              <a:rPr lang="ar-SA" dirty="0" smtClean="0"/>
              <a:t>تسجيل البيانات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0786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الإعداد للمقابلة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ar-SA" dirty="0"/>
              <a:t>هل أعدت البيانات المطلوب جمعها ؟ </a:t>
            </a:r>
            <a:endParaRPr lang="en-US" dirty="0"/>
          </a:p>
          <a:p>
            <a:pPr algn="just"/>
            <a:r>
              <a:rPr lang="ar-SA" dirty="0"/>
              <a:t>هل أعدت الأسئلة المناسبة ؟</a:t>
            </a:r>
            <a:endParaRPr lang="en-US" dirty="0"/>
          </a:p>
          <a:p>
            <a:pPr algn="just"/>
            <a:r>
              <a:rPr lang="ar-SA" dirty="0"/>
              <a:t>هل أدخل الباحث عبارات تشعر المفحوص بالارتياح ؟</a:t>
            </a:r>
            <a:endParaRPr lang="en-US" dirty="0"/>
          </a:p>
          <a:p>
            <a:pPr algn="just"/>
            <a:r>
              <a:rPr lang="ar-SA" dirty="0"/>
              <a:t>هل استطاع استثارة الحديث ؟</a:t>
            </a:r>
            <a:endParaRPr lang="en-US" dirty="0"/>
          </a:p>
          <a:p>
            <a:pPr algn="just"/>
            <a:r>
              <a:rPr lang="ar-SA" dirty="0"/>
              <a:t>هل عرف خلفية المتحدثين حتى لا يعاديهم ؟ ويستخلص خبراتهم المعرفية ؟</a:t>
            </a:r>
            <a:endParaRPr lang="en-US" dirty="0"/>
          </a:p>
          <a:p>
            <a:pPr algn="just"/>
            <a:r>
              <a:rPr lang="ar-SA" dirty="0"/>
              <a:t>هل حصل على أطر مرجعية كافية لتفسير إجابات المفحوصين ؟</a:t>
            </a:r>
            <a:endParaRPr lang="en-US" dirty="0"/>
          </a:p>
          <a:p>
            <a:pPr algn="just"/>
            <a:r>
              <a:rPr lang="ar-SA" dirty="0"/>
              <a:t>هل حدد موعدا مناسبا للمقابلة ؟</a:t>
            </a:r>
            <a:endParaRPr lang="en-US" dirty="0"/>
          </a:p>
          <a:p>
            <a:pPr algn="just"/>
            <a:r>
              <a:rPr lang="ar-SA" dirty="0"/>
              <a:t>هل أجرى عددا من المقابلات التمهيدية 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507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تكوين العلاقة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هل كان المقابل صريحا متزنا ؟</a:t>
            </a:r>
            <a:endParaRPr lang="en-US" dirty="0"/>
          </a:p>
          <a:p>
            <a:pPr algn="just"/>
            <a:r>
              <a:rPr lang="ar-SA" dirty="0"/>
              <a:t>هل تجنب الإسراف في التعاطف ؟</a:t>
            </a:r>
            <a:endParaRPr lang="en-US" dirty="0"/>
          </a:p>
          <a:p>
            <a:pPr algn="just"/>
            <a:r>
              <a:rPr lang="ar-SA" dirty="0"/>
              <a:t>هل تحاشى أسلوب الدهاء أو العنف ؟</a:t>
            </a:r>
            <a:endParaRPr lang="en-US" dirty="0"/>
          </a:p>
          <a:p>
            <a:pPr algn="just"/>
            <a:r>
              <a:rPr lang="ar-SA" dirty="0"/>
              <a:t>هل كان مظهر المقابل مناسبا ؟</a:t>
            </a:r>
            <a:endParaRPr lang="en-US" dirty="0"/>
          </a:p>
          <a:p>
            <a:pPr algn="just"/>
            <a:r>
              <a:rPr lang="ar-SA" dirty="0"/>
              <a:t>هل استخدم مدخلا مناسبا للعمل مع مستفت معين ؟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92165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استدعاء المعلومات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ar-SA" dirty="0"/>
              <a:t>هل كان المقابل مستمعا فطنا ؟</a:t>
            </a:r>
            <a:endParaRPr lang="en-US" dirty="0"/>
          </a:p>
          <a:p>
            <a:pPr algn="just"/>
            <a:r>
              <a:rPr lang="ar-SA" dirty="0"/>
              <a:t>هل كان يكتشف الإجابات المتناقضة أو الهروبية أو المخادعة ؟</a:t>
            </a:r>
            <a:endParaRPr lang="en-US" dirty="0"/>
          </a:p>
          <a:p>
            <a:pPr algn="just"/>
            <a:r>
              <a:rPr lang="ar-SA" dirty="0"/>
              <a:t>هل كان يستخدم أسئلة تساعد المفحوصين على توضيح إجاباتهم أو مراجعتها أو إعطاء أمثلة أكثر منطقية ؟</a:t>
            </a:r>
            <a:endParaRPr lang="en-US" dirty="0"/>
          </a:p>
          <a:p>
            <a:pPr algn="just"/>
            <a:r>
              <a:rPr lang="ar-SA" dirty="0"/>
              <a:t>هل كان يطرح الأسئلة بسرعة مناسبة بالنسبة للمستفتين ؟</a:t>
            </a:r>
            <a:endParaRPr lang="en-US" dirty="0"/>
          </a:p>
          <a:p>
            <a:pPr algn="just"/>
            <a:r>
              <a:rPr lang="ar-SA" dirty="0"/>
              <a:t>هل بدأ بالأسئلة العامة ثم التفصيلية ؟</a:t>
            </a:r>
            <a:endParaRPr lang="en-US" dirty="0"/>
          </a:p>
          <a:p>
            <a:pPr algn="just"/>
            <a:r>
              <a:rPr lang="ar-SA" dirty="0"/>
              <a:t>هل كان يتتبع إجابات المفحوصين ؟</a:t>
            </a:r>
            <a:endParaRPr lang="en-US" dirty="0"/>
          </a:p>
          <a:p>
            <a:pPr algn="just"/>
            <a:r>
              <a:rPr lang="ar-SA" dirty="0"/>
              <a:t>هل كان يوجه المقابلة بأسلوب لبق لما يتناسب مع أهدافها ؟</a:t>
            </a:r>
            <a:endParaRPr lang="en-US" dirty="0"/>
          </a:p>
          <a:p>
            <a:pPr algn="just"/>
            <a:r>
              <a:rPr lang="ar-SA" dirty="0"/>
              <a:t>هل كانت تعبيرات صوته مناسبة توضح الإجابات التي فضلها ؟</a:t>
            </a:r>
            <a:endParaRPr lang="en-US" dirty="0"/>
          </a:p>
          <a:p>
            <a:pPr algn="just"/>
            <a:r>
              <a:rPr lang="ar-SA" dirty="0"/>
              <a:t>هل تجنب لوم المفحوص وإظهار صدمته ؟</a:t>
            </a:r>
            <a:endParaRPr lang="en-US" dirty="0"/>
          </a:p>
          <a:p>
            <a:pPr algn="just"/>
            <a:r>
              <a:rPr lang="ar-SA" dirty="0"/>
              <a:t>هل كان يبحث عن المعلومات بصور مختلفة ؟</a:t>
            </a:r>
            <a:endParaRPr lang="en-US" dirty="0"/>
          </a:p>
          <a:p>
            <a:pPr algn="just"/>
            <a:r>
              <a:rPr lang="ar-SA" dirty="0"/>
              <a:t>هل تحقق من صحة بعض الإجابات بالرجوع إلى السجلات ؟</a:t>
            </a:r>
            <a:endParaRPr lang="en-US" dirty="0"/>
          </a:p>
          <a:p>
            <a:pPr algn="just"/>
            <a:r>
              <a:rPr lang="ar-SA" dirty="0"/>
              <a:t>هل أنهى المقابلة قبل أن يتعب المفحوص </a:t>
            </a:r>
            <a:r>
              <a:rPr lang="ar-SA" dirty="0" smtClean="0"/>
              <a:t>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52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تسجيل الملاحظات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يجب أن يكون التسجيل سريعا ، ودقيقا وواضحا يمكن الرجوع إليه .</a:t>
            </a:r>
            <a:endParaRPr lang="en-US" dirty="0"/>
          </a:p>
          <a:p>
            <a:pPr algn="just"/>
            <a:r>
              <a:rPr lang="ar-SA" dirty="0"/>
              <a:t>تسجيل المعلومات يجب أن يتم خلال المقابلة .</a:t>
            </a:r>
            <a:endParaRPr lang="en-US" dirty="0"/>
          </a:p>
          <a:p>
            <a:pPr algn="just"/>
            <a:r>
              <a:rPr lang="ar-SA" dirty="0"/>
              <a:t>التسجيل الآلي أفضل من التقارير المكتوبة .</a:t>
            </a:r>
            <a:endParaRPr lang="en-US" dirty="0"/>
          </a:p>
          <a:p>
            <a:pPr algn="just"/>
            <a:r>
              <a:rPr lang="ar-SA" dirty="0"/>
              <a:t>تدوين الملاحظات حول التناقضات .</a:t>
            </a:r>
            <a:endParaRPr lang="en-US" dirty="0"/>
          </a:p>
          <a:p>
            <a:pPr algn="just"/>
            <a:r>
              <a:rPr lang="ar-SA" dirty="0"/>
              <a:t>هل سجل المظاهر ذات الدلالة مثل التردد والكلمات التي تصحح بسرعة .</a:t>
            </a:r>
            <a:endParaRPr lang="en-US" dirty="0"/>
          </a:p>
          <a:p>
            <a:pPr algn="just"/>
            <a:r>
              <a:rPr lang="en-US" dirty="0"/>
              <a:t> </a:t>
            </a:r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9502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جزء المقابلات من الفصل العاشر من كتاب فان دالين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356359"/>
              </p:ext>
            </p:extLst>
          </p:nvPr>
        </p:nvGraphicFramePr>
        <p:xfrm>
          <a:off x="457200" y="1613814"/>
          <a:ext cx="8229600" cy="448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بعد    المحاضرة يتوقع من الطالبة أن: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82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ar-SA" dirty="0" smtClean="0"/>
          </a:p>
          <a:p>
            <a:pPr marL="0" indent="0" algn="just">
              <a:buNone/>
            </a:pPr>
            <a:r>
              <a:rPr lang="ar-SA" b="1" u="sng" dirty="0" smtClean="0"/>
              <a:t>تعريف المقابلة : </a:t>
            </a:r>
          </a:p>
          <a:p>
            <a:pPr marL="0" indent="0" algn="just">
              <a:buNone/>
            </a:pPr>
            <a:r>
              <a:rPr lang="ar-SA" dirty="0" smtClean="0"/>
              <a:t>خبرة بين شخصين تخطط للوصول إلى هدف معين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9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المقابلات الشخصية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ar-SA" dirty="0"/>
              <a:t>المقابلات الشخصية :</a:t>
            </a:r>
            <a:endParaRPr lang="en-US" dirty="0"/>
          </a:p>
          <a:p>
            <a:pPr algn="just"/>
            <a:r>
              <a:rPr lang="ar-SA" dirty="0"/>
              <a:t>تشكل ودية بين الفاحص والمفحوص تمكن الفاحص من تشجيع المفحوص باستمرار ، والتعمق في الإجابة خصوصا في المواقف المشحونة انفعاليا .</a:t>
            </a:r>
            <a:endParaRPr lang="en-US" dirty="0"/>
          </a:p>
          <a:p>
            <a:pPr algn="just"/>
            <a:r>
              <a:rPr lang="ar-SA" dirty="0"/>
              <a:t>يستطيع المقابل أن يشتق تعبيرات الوجه والصوت وحركات الجسم .</a:t>
            </a:r>
            <a:endParaRPr lang="en-US" dirty="0"/>
          </a:p>
          <a:p>
            <a:pPr algn="just"/>
            <a:r>
              <a:rPr lang="ar-SA" dirty="0"/>
              <a:t>بهذا تعطيه المقابلة معلومات أكثر عن الدوافع والاتجاهات والمعتقدات .</a:t>
            </a:r>
            <a:endParaRPr lang="en-US" dirty="0"/>
          </a:p>
          <a:p>
            <a:pPr algn="just"/>
            <a:r>
              <a:rPr lang="ar-SA" dirty="0"/>
              <a:t>المقابلة مناسبة مع الأطفال الصغار والأميين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10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المقابلات الشخصية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dirty="0"/>
              <a:t>تقسم المقابلات من حيث:</a:t>
            </a:r>
            <a:endParaRPr lang="en-US" dirty="0"/>
          </a:p>
          <a:p>
            <a:pPr algn="just"/>
            <a:r>
              <a:rPr lang="ar-SA" b="1" dirty="0"/>
              <a:t>الأهداف : </a:t>
            </a:r>
            <a:r>
              <a:rPr lang="ar-SA" dirty="0"/>
              <a:t>توجيه - علاج – بحث </a:t>
            </a:r>
            <a:r>
              <a:rPr lang="ar-SA" dirty="0" smtClean="0"/>
              <a:t>.</a:t>
            </a:r>
            <a:endParaRPr lang="en-US" dirty="0"/>
          </a:p>
          <a:p>
            <a:pPr algn="just"/>
            <a:r>
              <a:rPr lang="ar-SA" b="1" dirty="0"/>
              <a:t>المجموعات : </a:t>
            </a:r>
            <a:r>
              <a:rPr lang="ar-SA" dirty="0"/>
              <a:t>فردية – جماعية </a:t>
            </a:r>
            <a:r>
              <a:rPr lang="ar-SA" dirty="0" smtClean="0"/>
              <a:t>(مع أشخاص يرتبطون </a:t>
            </a:r>
            <a:r>
              <a:rPr lang="ar-SA" dirty="0"/>
              <a:t>بالشخص ارتباطا وثيقا كما في دراسة </a:t>
            </a:r>
            <a:r>
              <a:rPr lang="ar-SA" dirty="0" smtClean="0"/>
              <a:t>الحالة) </a:t>
            </a:r>
            <a:r>
              <a:rPr lang="ar-SA" dirty="0"/>
              <a:t>.</a:t>
            </a:r>
            <a:endParaRPr lang="en-US" dirty="0"/>
          </a:p>
          <a:p>
            <a:pPr algn="just"/>
            <a:r>
              <a:rPr lang="ar-SA" dirty="0"/>
              <a:t>عمق المقابلة : </a:t>
            </a:r>
            <a:r>
              <a:rPr lang="ar-SA" dirty="0" smtClean="0"/>
              <a:t>سطحية عامة – عميقة مركزة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27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المقابلات الفردية والمقابلات الجماعية 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المقابلات الجماعية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ar-SA" dirty="0"/>
              <a:t>تعطي معلومات أكثر عن التفاعلات بين الأفراد 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المقابلات الفردية </a:t>
            </a: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132856"/>
            <a:ext cx="4041775" cy="3951288"/>
          </a:xfrm>
        </p:spPr>
        <p:txBody>
          <a:bodyPr/>
          <a:lstStyle/>
          <a:p>
            <a:pPr algn="just"/>
            <a:r>
              <a:rPr lang="ar-SA" dirty="0"/>
              <a:t>تتيح للفرد التعبير عن نفسه دون حرج .</a:t>
            </a:r>
          </a:p>
        </p:txBody>
      </p:sp>
    </p:spTree>
    <p:extLst>
      <p:ext uri="{BB962C8B-B14F-4D97-AF65-F5344CB8AC3E}">
        <p14:creationId xmlns:p14="http://schemas.microsoft.com/office/powerpoint/2010/main" val="10146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مزايا وعيوب المقابلات الجماعية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العيوب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ar-SA" dirty="0"/>
              <a:t>قد تمنع بعض الأفراد من التعبير عن آرائهم دون حرج .</a:t>
            </a:r>
            <a:endParaRPr lang="en-US" dirty="0"/>
          </a:p>
          <a:p>
            <a:pPr algn="just"/>
            <a:r>
              <a:rPr lang="ar-SA" dirty="0" smtClean="0"/>
              <a:t>قد </a:t>
            </a:r>
            <a:r>
              <a:rPr lang="ar-SA" dirty="0"/>
              <a:t>يسيطر على الحديث شخص واحد بحيث لا تظهر وجهات النظر المختلفة 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المزايا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/>
            <a:r>
              <a:rPr lang="ar-SA" dirty="0"/>
              <a:t>تساعد على ظهور آراء مختلفة .</a:t>
            </a:r>
            <a:endParaRPr lang="en-US" dirty="0"/>
          </a:p>
          <a:p>
            <a:pPr algn="just"/>
            <a:r>
              <a:rPr lang="ar-SA" dirty="0"/>
              <a:t>يساعد المفحوصين بعضهم في إكمال المعلومات أو مناقشتها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6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المقابلات المقننة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بعض المقابلات تكون رسمية توجه لجميع المشتركين بنفس الطريقة .</a:t>
            </a:r>
            <a:endParaRPr lang="en-US" dirty="0"/>
          </a:p>
          <a:p>
            <a:pPr algn="just"/>
            <a:r>
              <a:rPr lang="ar-SA" dirty="0"/>
              <a:t>تحدد أسئلة واختيارات مسبقة , وكذلك تحدد ملاحظات </a:t>
            </a:r>
            <a:r>
              <a:rPr lang="ar-SA" dirty="0" smtClean="0"/>
              <a:t>مسبقة.</a:t>
            </a:r>
            <a:endParaRPr lang="en-US" dirty="0"/>
          </a:p>
          <a:p>
            <a:pPr algn="just"/>
            <a:r>
              <a:rPr lang="ar-SA" dirty="0"/>
              <a:t>هذه المقابلة علمية أكثر من غيرها . </a:t>
            </a:r>
            <a:endParaRPr lang="en-US" dirty="0"/>
          </a:p>
          <a:p>
            <a:pPr algn="just"/>
            <a:r>
              <a:rPr lang="ar-SA" dirty="0"/>
              <a:t>جمع المعلومات بهذه الطريقة قد يجعل البيانات جامدة وغير عميقة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المقابلات غير المقننة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تكون مرنة </a:t>
            </a:r>
            <a:endParaRPr lang="en-US" dirty="0"/>
          </a:p>
          <a:p>
            <a:r>
              <a:rPr lang="ar-SA" dirty="0"/>
              <a:t>لا توجد قيود كبيرة على إجابات المفحوصين .</a:t>
            </a:r>
            <a:endParaRPr lang="en-US" dirty="0"/>
          </a:p>
          <a:p>
            <a:r>
              <a:rPr lang="ar-SA" dirty="0"/>
              <a:t>يوجه للمفحوصين قليل من الأسئلة .</a:t>
            </a:r>
            <a:endParaRPr lang="en-US" dirty="0"/>
          </a:p>
          <a:p>
            <a:r>
              <a:rPr lang="ar-SA" dirty="0"/>
              <a:t>تترك للمفحوصين فرصة الحديث مما يمكن من الحصول على معلومات عارضة .</a:t>
            </a:r>
            <a:endParaRPr lang="en-US" dirty="0"/>
          </a:p>
          <a:p>
            <a:r>
              <a:rPr lang="ar-SA" dirty="0"/>
              <a:t>يستطيع الباحث تتبع الإجابات المبدئية .</a:t>
            </a:r>
            <a:endParaRPr lang="en-US" dirty="0"/>
          </a:p>
          <a:p>
            <a:r>
              <a:rPr lang="ar-SA" dirty="0"/>
              <a:t>يستطيع الباحث تغيير اتجاه البحث .</a:t>
            </a:r>
            <a:endParaRPr lang="en-US" dirty="0"/>
          </a:p>
          <a:p>
            <a:r>
              <a:rPr lang="ar-SA" dirty="0"/>
              <a:t>يستطيع تغيير الأسئلة للحصول على إجابات إضافية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1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757</Words>
  <Application>Microsoft Office PowerPoint</Application>
  <PresentationFormat>On-screen Show (4:3)</PresentationFormat>
  <Paragraphs>130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أدوات البحث  المقابلات </vt:lpstr>
      <vt:lpstr>بعد    المحاضرة يتوقع من الطالبة أن:</vt:lpstr>
      <vt:lpstr>المقابلة </vt:lpstr>
      <vt:lpstr>المقابلات الشخصية </vt:lpstr>
      <vt:lpstr>المقابلات الشخصية </vt:lpstr>
      <vt:lpstr>المقابلات الفردية والمقابلات الجماعية </vt:lpstr>
      <vt:lpstr>مزايا وعيوب المقابلات الجماعية </vt:lpstr>
      <vt:lpstr>المقابلات المقننة </vt:lpstr>
      <vt:lpstr>المقابلات غير المقننة </vt:lpstr>
      <vt:lpstr>المقابلات غير المقننة </vt:lpstr>
      <vt:lpstr>المقابلة المتعمقة غير المقننة </vt:lpstr>
      <vt:lpstr>المقابلة المتعمقة غير المقننة </vt:lpstr>
      <vt:lpstr>المقابلة المركزة (الموجهة) </vt:lpstr>
      <vt:lpstr>إجراء المقابلة </vt:lpstr>
      <vt:lpstr>الإعداد للمقابلة </vt:lpstr>
      <vt:lpstr>تكوين العلاقة </vt:lpstr>
      <vt:lpstr>استدعاء المعلومات </vt:lpstr>
      <vt:lpstr>تسجيل الملاحظات 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34</cp:revision>
  <dcterms:created xsi:type="dcterms:W3CDTF">2016-12-03T08:23:14Z</dcterms:created>
  <dcterms:modified xsi:type="dcterms:W3CDTF">2016-12-25T02:47:38Z</dcterms:modified>
</cp:coreProperties>
</file>