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57" r:id="rId3"/>
    <p:sldId id="28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8" r:id="rId23"/>
    <p:sldId id="279" r:id="rId24"/>
    <p:sldId id="280" r:id="rId25"/>
    <p:sldId id="277" r:id="rId26"/>
    <p:sldId id="275" r:id="rId27"/>
    <p:sldId id="281" r:id="rId28"/>
    <p:sldId id="282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3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292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97FE0-1F4A-4A90-AFE0-D8E2DD13498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B48203D-8336-4CC6-8B4B-A6E36CD62B5D}">
      <dgm:prSet phldrT="[Text]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baseline="0" dirty="0">
            <a:solidFill>
              <a:schemeClr val="accent1">
                <a:lumMod val="50000"/>
              </a:schemeClr>
            </a:solidFill>
          </a:endParaRPr>
        </a:p>
      </dgm:t>
    </dgm:pt>
    <dgm:pt modelId="{9B08A160-59F0-4E18-8553-DF22E5BD6B99}" type="par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2783A75D-FEC9-494A-A07A-E024A6371D03}" type="sibTrans" cxnId="{2BBA902A-92B6-4024-A21F-BDEF6579329A}">
      <dgm:prSet/>
      <dgm:spPr/>
      <dgm:t>
        <a:bodyPr/>
        <a:lstStyle/>
        <a:p>
          <a:pPr rtl="1"/>
          <a:endParaRPr lang="ar-SA"/>
        </a:p>
      </dgm:t>
    </dgm:pt>
    <dgm:pt modelId="{BDAAE535-114E-4337-816A-628A5CB73F62}">
      <dgm:prSet phldrT="[Text]" custT="1"/>
      <dgm:spPr>
        <a:noFill/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1-تذكر 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الطالبة تاريخ 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البحث العلمي.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 تشرح الطالبة الطرق المتبعة في البحث العلمي 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ED99F115-E6CE-47A7-B4A0-49257EE885E5}" type="parTrans" cxnId="{34EFDE1A-CF12-4282-84AD-BC34EBA03888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EE63C548-D3EE-4F9D-9E05-6D473C71CFE5}" type="sibTrans" cxnId="{34EFDE1A-CF12-4282-84AD-BC34EBA03888}">
      <dgm:prSet/>
      <dgm:spPr/>
      <dgm:t>
        <a:bodyPr/>
        <a:lstStyle/>
        <a:p>
          <a:pPr rtl="1"/>
          <a:endParaRPr lang="ar-SA"/>
        </a:p>
      </dgm:t>
    </dgm:pt>
    <dgm:pt modelId="{1AEC6423-5520-4D31-856B-C0C529D6E151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 تقيم الطالبة أهمية الأبحاث التي تطلع عليها .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 تقيم اللآرا{ ةالمعتقدات التي تعرض عليها بطريقة علمية .</a:t>
          </a:r>
          <a:endParaRPr lang="ar-SA" sz="2000" baseline="0" dirty="0">
            <a:solidFill>
              <a:schemeClr val="tx1"/>
            </a:solidFill>
          </a:endParaRPr>
        </a:p>
      </dgm:t>
    </dgm:pt>
    <dgm:pt modelId="{BB61A886-40CC-4A89-87E2-1D5CD76297D4}" type="parTrans" cxnId="{E3006F7A-D922-487C-B7D6-BA08E60D0FB6}">
      <dgm:prSet/>
      <dgm:spPr>
        <a:solidFill>
          <a:schemeClr val="accent2">
            <a:lumMod val="75000"/>
          </a:schemeClr>
        </a:solidFill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44302AD7-BBAC-4585-BA0A-AEC62A9E9E2D}" type="sibTrans" cxnId="{E3006F7A-D922-487C-B7D6-BA08E60D0FB6}">
      <dgm:prSet/>
      <dgm:spPr/>
      <dgm:t>
        <a:bodyPr/>
        <a:lstStyle/>
        <a:p>
          <a:pPr rtl="1"/>
          <a:endParaRPr lang="ar-SA"/>
        </a:p>
      </dgm:t>
    </dgm:pt>
    <dgm:pt modelId="{E77A47C0-383D-490E-B58A-B7CB042E67FB}">
      <dgm:prSet phldrT="[Text]" custT="1"/>
      <dgm:spPr>
        <a:ln>
          <a:solidFill>
            <a:schemeClr val="accent5">
              <a:lumMod val="50000"/>
            </a:schemeClr>
          </a:solidFill>
        </a:ln>
      </dgm:spPr>
      <dgm:t>
        <a:bodyPr lIns="0" tIns="0" rIns="0" bIns="0"/>
        <a:lstStyle/>
        <a:p>
          <a:pPr rtl="1"/>
          <a:r>
            <a:rPr lang="ar-SA" sz="2000" baseline="0" dirty="0" smtClean="0">
              <a:solidFill>
                <a:schemeClr val="tx1"/>
              </a:solidFill>
            </a:rPr>
            <a:t>1-تعبر عن أهمية البحث العلمي للمربين </a:t>
          </a:r>
        </a:p>
        <a:p>
          <a:pPr rtl="1"/>
          <a:r>
            <a:rPr lang="ar-SA" sz="2000" baseline="0" dirty="0" smtClean="0">
              <a:solidFill>
                <a:schemeClr val="tx1"/>
              </a:solidFill>
            </a:rPr>
            <a:t>2-تظهر اهتماما باستخدام طرق التفكير العلمي </a:t>
          </a:r>
        </a:p>
      </dgm:t>
    </dgm:pt>
    <dgm:pt modelId="{82FC5C0B-3C90-43E4-ABC9-7AFA2E8D791B}" type="parTrans" cxnId="{01987501-A9B3-4DFD-8090-6691D85E66E9}">
      <dgm:prSet/>
      <dgm:spPr>
        <a:ln>
          <a:solidFill>
            <a:schemeClr val="tx1"/>
          </a:solidFill>
        </a:ln>
      </dgm:spPr>
      <dgm:t>
        <a:bodyPr/>
        <a:lstStyle/>
        <a:p>
          <a:pPr rtl="1"/>
          <a:endParaRPr lang="ar-SA"/>
        </a:p>
      </dgm:t>
    </dgm:pt>
    <dgm:pt modelId="{85D55260-53BF-4C89-8BEE-C0938593D9B6}" type="sibTrans" cxnId="{01987501-A9B3-4DFD-8090-6691D85E66E9}">
      <dgm:prSet/>
      <dgm:spPr/>
      <dgm:t>
        <a:bodyPr/>
        <a:lstStyle/>
        <a:p>
          <a:pPr rtl="1"/>
          <a:endParaRPr lang="ar-SA"/>
        </a:p>
      </dgm:t>
    </dgm:pt>
    <dgm:pt modelId="{E0767BF4-5F0A-4FDB-B971-C3C1CCB38AB9}">
      <dgm:prSet/>
      <dgm:spPr/>
      <dgm:t>
        <a:bodyPr/>
        <a:lstStyle/>
        <a:p>
          <a:pPr rtl="1"/>
          <a:endParaRPr lang="ar-SA"/>
        </a:p>
      </dgm:t>
    </dgm:pt>
    <dgm:pt modelId="{BE5FB75B-C415-477E-A1A6-B00F6E38D9A4}" type="par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583CC765-1660-4333-99CE-396E4ECCC792}" type="sibTrans" cxnId="{A1710F3A-29BD-4395-898F-8AD8361630E9}">
      <dgm:prSet/>
      <dgm:spPr/>
      <dgm:t>
        <a:bodyPr/>
        <a:lstStyle/>
        <a:p>
          <a:pPr rtl="1"/>
          <a:endParaRPr lang="ar-SA"/>
        </a:p>
      </dgm:t>
    </dgm:pt>
    <dgm:pt modelId="{844DB3C7-B0A3-42F3-8E05-E768DAF526D1}" type="pres">
      <dgm:prSet presAssocID="{EE097FE0-1F4A-4A90-AFE0-D8E2DD13498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CDC660C-5FF0-4594-9042-3E45929B2F55}" type="pres">
      <dgm:prSet presAssocID="{2B48203D-8336-4CC6-8B4B-A6E36CD62B5D}" presName="centerShape" presStyleLbl="node0" presStyleIdx="0" presStyleCnt="1" custScaleX="98162" custScaleY="98162" custLinFactNeighborX="6307" custLinFactNeighborY="64194"/>
      <dgm:spPr/>
      <dgm:t>
        <a:bodyPr/>
        <a:lstStyle/>
        <a:p>
          <a:pPr rtl="1"/>
          <a:endParaRPr lang="ar-SA"/>
        </a:p>
      </dgm:t>
    </dgm:pt>
    <dgm:pt modelId="{35F20687-6409-433D-B28F-37F61E558802}" type="pres">
      <dgm:prSet presAssocID="{ED99F115-E6CE-47A7-B4A0-49257EE885E5}" presName="parTrans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14B039E7-53BA-4408-8349-7A7D1F568785}" type="pres">
      <dgm:prSet presAssocID="{ED99F115-E6CE-47A7-B4A0-49257EE885E5}" presName="connectorText" presStyleLbl="sibTrans2D1" presStyleIdx="0" presStyleCnt="3"/>
      <dgm:spPr/>
      <dgm:t>
        <a:bodyPr/>
        <a:lstStyle/>
        <a:p>
          <a:pPr rtl="1"/>
          <a:endParaRPr lang="ar-SA"/>
        </a:p>
      </dgm:t>
    </dgm:pt>
    <dgm:pt modelId="{EA89B29B-5383-4AA9-A3CB-27D532749262}" type="pres">
      <dgm:prSet presAssocID="{BDAAE535-114E-4337-816A-628A5CB73F62}" presName="node" presStyleLbl="node1" presStyleIdx="0" presStyleCnt="3" custScaleX="148081" custScaleY="148081" custRadScaleRad="77318" custRadScaleInc="39029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EBF0073-EAA9-4F08-9CEB-F86B7863EF0A}" type="pres">
      <dgm:prSet presAssocID="{BB61A886-40CC-4A89-87E2-1D5CD76297D4}" presName="parTrans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91189015-3054-4063-926A-9D269E4D89FC}" type="pres">
      <dgm:prSet presAssocID="{BB61A886-40CC-4A89-87E2-1D5CD76297D4}" presName="connectorText" presStyleLbl="sibTrans2D1" presStyleIdx="1" presStyleCnt="3"/>
      <dgm:spPr/>
      <dgm:t>
        <a:bodyPr/>
        <a:lstStyle/>
        <a:p>
          <a:pPr rtl="1"/>
          <a:endParaRPr lang="ar-SA"/>
        </a:p>
      </dgm:t>
    </dgm:pt>
    <dgm:pt modelId="{51CA979D-50E5-43CD-9484-921EA62D11DA}" type="pres">
      <dgm:prSet presAssocID="{1AEC6423-5520-4D31-856B-C0C529D6E151}" presName="node" presStyleLbl="node1" presStyleIdx="1" presStyleCnt="3" custScaleX="148081" custScaleY="148081" custRadScaleRad="162279" custRadScaleInc="-21058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BC23752-9E31-4957-8CB8-49384289FFE6}" type="pres">
      <dgm:prSet presAssocID="{82FC5C0B-3C90-43E4-ABC9-7AFA2E8D791B}" presName="parTrans" presStyleLbl="sibTrans2D1" presStyleIdx="2" presStyleCnt="3" custLinFactX="-93666" custLinFactNeighborX="-100000"/>
      <dgm:spPr/>
      <dgm:t>
        <a:bodyPr/>
        <a:lstStyle/>
        <a:p>
          <a:pPr rtl="1"/>
          <a:endParaRPr lang="ar-SA"/>
        </a:p>
      </dgm:t>
    </dgm:pt>
    <dgm:pt modelId="{F19B7B3B-050B-4399-AD00-12D354253E7C}" type="pres">
      <dgm:prSet presAssocID="{82FC5C0B-3C90-43E4-ABC9-7AFA2E8D791B}" presName="connectorText" presStyleLbl="sibTrans2D1" presStyleIdx="2" presStyleCnt="3"/>
      <dgm:spPr/>
      <dgm:t>
        <a:bodyPr/>
        <a:lstStyle/>
        <a:p>
          <a:pPr rtl="1"/>
          <a:endParaRPr lang="ar-SA"/>
        </a:p>
      </dgm:t>
    </dgm:pt>
    <dgm:pt modelId="{BBB2D145-779E-42BA-BBA1-ACD757C63F57}" type="pres">
      <dgm:prSet presAssocID="{E77A47C0-383D-490E-B58A-B7CB042E67FB}" presName="node" presStyleLbl="node1" presStyleIdx="2" presStyleCnt="3" custScaleX="148081" custScaleY="148081" custRadScaleRad="131981" custRadScaleInc="12897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3006F7A-D922-487C-B7D6-BA08E60D0FB6}" srcId="{2B48203D-8336-4CC6-8B4B-A6E36CD62B5D}" destId="{1AEC6423-5520-4D31-856B-C0C529D6E151}" srcOrd="1" destOrd="0" parTransId="{BB61A886-40CC-4A89-87E2-1D5CD76297D4}" sibTransId="{44302AD7-BBAC-4585-BA0A-AEC62A9E9E2D}"/>
    <dgm:cxn modelId="{2BBA902A-92B6-4024-A21F-BDEF6579329A}" srcId="{EE097FE0-1F4A-4A90-AFE0-D8E2DD13498F}" destId="{2B48203D-8336-4CC6-8B4B-A6E36CD62B5D}" srcOrd="0" destOrd="0" parTransId="{9B08A160-59F0-4E18-8553-DF22E5BD6B99}" sibTransId="{2783A75D-FEC9-494A-A07A-E024A6371D03}"/>
    <dgm:cxn modelId="{C3868AA2-A388-43C0-A936-13A7839F9463}" type="presOf" srcId="{ED99F115-E6CE-47A7-B4A0-49257EE885E5}" destId="{35F20687-6409-433D-B28F-37F61E558802}" srcOrd="0" destOrd="0" presId="urn:microsoft.com/office/officeart/2005/8/layout/radial5"/>
    <dgm:cxn modelId="{28266131-95DA-4733-8DEB-0990775B7B3A}" type="presOf" srcId="{BDAAE535-114E-4337-816A-628A5CB73F62}" destId="{EA89B29B-5383-4AA9-A3CB-27D532749262}" srcOrd="0" destOrd="0" presId="urn:microsoft.com/office/officeart/2005/8/layout/radial5"/>
    <dgm:cxn modelId="{4F1D8C84-57B5-4D8A-BBC9-DBE5C9E54D4C}" type="presOf" srcId="{2B48203D-8336-4CC6-8B4B-A6E36CD62B5D}" destId="{5CDC660C-5FF0-4594-9042-3E45929B2F55}" srcOrd="0" destOrd="0" presId="urn:microsoft.com/office/officeart/2005/8/layout/radial5"/>
    <dgm:cxn modelId="{FA22D5B0-D4A7-488A-9554-2C7097F63723}" type="presOf" srcId="{EE097FE0-1F4A-4A90-AFE0-D8E2DD13498F}" destId="{844DB3C7-B0A3-42F3-8E05-E768DAF526D1}" srcOrd="0" destOrd="0" presId="urn:microsoft.com/office/officeart/2005/8/layout/radial5"/>
    <dgm:cxn modelId="{CEF94821-AB57-498D-8222-5DC058C2D127}" type="presOf" srcId="{82FC5C0B-3C90-43E4-ABC9-7AFA2E8D791B}" destId="{6BC23752-9E31-4957-8CB8-49384289FFE6}" srcOrd="0" destOrd="0" presId="urn:microsoft.com/office/officeart/2005/8/layout/radial5"/>
    <dgm:cxn modelId="{DF825559-505C-425F-B306-DEB9B73F5199}" type="presOf" srcId="{1AEC6423-5520-4D31-856B-C0C529D6E151}" destId="{51CA979D-50E5-43CD-9484-921EA62D11DA}" srcOrd="0" destOrd="0" presId="urn:microsoft.com/office/officeart/2005/8/layout/radial5"/>
    <dgm:cxn modelId="{A90DF1AF-8F60-4885-9D04-9F53CA8ADD47}" type="presOf" srcId="{ED99F115-E6CE-47A7-B4A0-49257EE885E5}" destId="{14B039E7-53BA-4408-8349-7A7D1F568785}" srcOrd="1" destOrd="0" presId="urn:microsoft.com/office/officeart/2005/8/layout/radial5"/>
    <dgm:cxn modelId="{01987501-A9B3-4DFD-8090-6691D85E66E9}" srcId="{2B48203D-8336-4CC6-8B4B-A6E36CD62B5D}" destId="{E77A47C0-383D-490E-B58A-B7CB042E67FB}" srcOrd="2" destOrd="0" parTransId="{82FC5C0B-3C90-43E4-ABC9-7AFA2E8D791B}" sibTransId="{85D55260-53BF-4C89-8BEE-C0938593D9B6}"/>
    <dgm:cxn modelId="{3ACAC576-B1BE-46B4-A3EC-49FB466BF13A}" type="presOf" srcId="{BB61A886-40CC-4A89-87E2-1D5CD76297D4}" destId="{91189015-3054-4063-926A-9D269E4D89FC}" srcOrd="1" destOrd="0" presId="urn:microsoft.com/office/officeart/2005/8/layout/radial5"/>
    <dgm:cxn modelId="{A1710F3A-29BD-4395-898F-8AD8361630E9}" srcId="{EE097FE0-1F4A-4A90-AFE0-D8E2DD13498F}" destId="{E0767BF4-5F0A-4FDB-B971-C3C1CCB38AB9}" srcOrd="1" destOrd="0" parTransId="{BE5FB75B-C415-477E-A1A6-B00F6E38D9A4}" sibTransId="{583CC765-1660-4333-99CE-396E4ECCC792}"/>
    <dgm:cxn modelId="{34EFDE1A-CF12-4282-84AD-BC34EBA03888}" srcId="{2B48203D-8336-4CC6-8B4B-A6E36CD62B5D}" destId="{BDAAE535-114E-4337-816A-628A5CB73F62}" srcOrd="0" destOrd="0" parTransId="{ED99F115-E6CE-47A7-B4A0-49257EE885E5}" sibTransId="{EE63C548-D3EE-4F9D-9E05-6D473C71CFE5}"/>
    <dgm:cxn modelId="{85ABA608-AE6C-4A86-BF3A-D85F6FD9977C}" type="presOf" srcId="{E77A47C0-383D-490E-B58A-B7CB042E67FB}" destId="{BBB2D145-779E-42BA-BBA1-ACD757C63F57}" srcOrd="0" destOrd="0" presId="urn:microsoft.com/office/officeart/2005/8/layout/radial5"/>
    <dgm:cxn modelId="{90314BB7-80A4-4CFC-8DF0-1748997FE568}" type="presOf" srcId="{82FC5C0B-3C90-43E4-ABC9-7AFA2E8D791B}" destId="{F19B7B3B-050B-4399-AD00-12D354253E7C}" srcOrd="1" destOrd="0" presId="urn:microsoft.com/office/officeart/2005/8/layout/radial5"/>
    <dgm:cxn modelId="{A9DC8387-08BE-4695-9F9D-A46DB54DDAD6}" type="presOf" srcId="{BB61A886-40CC-4A89-87E2-1D5CD76297D4}" destId="{0EBF0073-EAA9-4F08-9CEB-F86B7863EF0A}" srcOrd="0" destOrd="0" presId="urn:microsoft.com/office/officeart/2005/8/layout/radial5"/>
    <dgm:cxn modelId="{C71A5CD8-0F42-44E2-AC16-655517483559}" type="presParOf" srcId="{844DB3C7-B0A3-42F3-8E05-E768DAF526D1}" destId="{5CDC660C-5FF0-4594-9042-3E45929B2F55}" srcOrd="0" destOrd="0" presId="urn:microsoft.com/office/officeart/2005/8/layout/radial5"/>
    <dgm:cxn modelId="{193E8ABF-64B8-401B-BF3F-74B272A02360}" type="presParOf" srcId="{844DB3C7-B0A3-42F3-8E05-E768DAF526D1}" destId="{35F20687-6409-433D-B28F-37F61E558802}" srcOrd="1" destOrd="0" presId="urn:microsoft.com/office/officeart/2005/8/layout/radial5"/>
    <dgm:cxn modelId="{7837A91A-747E-4018-88E1-D7C33A6B130A}" type="presParOf" srcId="{35F20687-6409-433D-B28F-37F61E558802}" destId="{14B039E7-53BA-4408-8349-7A7D1F568785}" srcOrd="0" destOrd="0" presId="urn:microsoft.com/office/officeart/2005/8/layout/radial5"/>
    <dgm:cxn modelId="{BFBCB81A-3294-4095-8ED4-FADDEEFEDD08}" type="presParOf" srcId="{844DB3C7-B0A3-42F3-8E05-E768DAF526D1}" destId="{EA89B29B-5383-4AA9-A3CB-27D532749262}" srcOrd="2" destOrd="0" presId="urn:microsoft.com/office/officeart/2005/8/layout/radial5"/>
    <dgm:cxn modelId="{787E0A5E-6A60-4523-9467-FC3EC078DB04}" type="presParOf" srcId="{844DB3C7-B0A3-42F3-8E05-E768DAF526D1}" destId="{0EBF0073-EAA9-4F08-9CEB-F86B7863EF0A}" srcOrd="3" destOrd="0" presId="urn:microsoft.com/office/officeart/2005/8/layout/radial5"/>
    <dgm:cxn modelId="{D3ED27C2-A317-4AC6-A3BB-607BB6221D97}" type="presParOf" srcId="{0EBF0073-EAA9-4F08-9CEB-F86B7863EF0A}" destId="{91189015-3054-4063-926A-9D269E4D89FC}" srcOrd="0" destOrd="0" presId="urn:microsoft.com/office/officeart/2005/8/layout/radial5"/>
    <dgm:cxn modelId="{B846EF1E-CEFF-457E-B191-B8A0248FC837}" type="presParOf" srcId="{844DB3C7-B0A3-42F3-8E05-E768DAF526D1}" destId="{51CA979D-50E5-43CD-9484-921EA62D11DA}" srcOrd="4" destOrd="0" presId="urn:microsoft.com/office/officeart/2005/8/layout/radial5"/>
    <dgm:cxn modelId="{E3D67DCF-CDD8-4739-888D-49D1A77E39C4}" type="presParOf" srcId="{844DB3C7-B0A3-42F3-8E05-E768DAF526D1}" destId="{6BC23752-9E31-4957-8CB8-49384289FFE6}" srcOrd="5" destOrd="0" presId="urn:microsoft.com/office/officeart/2005/8/layout/radial5"/>
    <dgm:cxn modelId="{D5241DFD-BB17-4907-B224-34A50D046725}" type="presParOf" srcId="{6BC23752-9E31-4957-8CB8-49384289FFE6}" destId="{F19B7B3B-050B-4399-AD00-12D354253E7C}" srcOrd="0" destOrd="0" presId="urn:microsoft.com/office/officeart/2005/8/layout/radial5"/>
    <dgm:cxn modelId="{C03337F1-BB4B-4F2F-AA32-BEB99797FCBF}" type="presParOf" srcId="{844DB3C7-B0A3-42F3-8E05-E768DAF526D1}" destId="{BBB2D145-779E-42BA-BBA1-ACD757C63F5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C660C-5FF0-4594-9042-3E45929B2F55}">
      <dsp:nvSpPr>
        <dsp:cNvPr id="0" name=""/>
        <dsp:cNvSpPr/>
      </dsp:nvSpPr>
      <dsp:spPr>
        <a:xfrm>
          <a:off x="3656515" y="3094108"/>
          <a:ext cx="1431854" cy="14318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kern="1200" baseline="0" dirty="0" smtClean="0">
              <a:solidFill>
                <a:schemeClr val="accent1">
                  <a:lumMod val="50000"/>
                </a:schemeClr>
              </a:solidFill>
            </a:rPr>
            <a:t>الأهداف </a:t>
          </a:r>
          <a:endParaRPr lang="ar-SA" sz="2900" kern="1200" baseline="0" dirty="0">
            <a:solidFill>
              <a:schemeClr val="accent1">
                <a:lumMod val="50000"/>
              </a:schemeClr>
            </a:solidFill>
          </a:endParaRPr>
        </a:p>
      </dsp:txBody>
      <dsp:txXfrm>
        <a:off x="3866205" y="3303798"/>
        <a:ext cx="1012474" cy="1012474"/>
      </dsp:txXfrm>
    </dsp:sp>
    <dsp:sp modelId="{35F20687-6409-433D-B28F-37F61E558802}">
      <dsp:nvSpPr>
        <dsp:cNvPr id="0" name=""/>
        <dsp:cNvSpPr/>
      </dsp:nvSpPr>
      <dsp:spPr>
        <a:xfrm rot="16707988">
          <a:off x="4339035" y="2509965"/>
          <a:ext cx="380029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4387647" y="2665537"/>
        <a:ext cx="266020" cy="297567"/>
      </dsp:txXfrm>
    </dsp:sp>
    <dsp:sp modelId="{EA89B29B-5383-4AA9-A3CB-27D532749262}">
      <dsp:nvSpPr>
        <dsp:cNvPr id="0" name=""/>
        <dsp:cNvSpPr/>
      </dsp:nvSpPr>
      <dsp:spPr>
        <a:xfrm>
          <a:off x="3662424" y="244453"/>
          <a:ext cx="2160004" cy="2160004"/>
        </a:xfrm>
        <a:prstGeom prst="ellipse">
          <a:avLst/>
        </a:prstGeom>
        <a:noFill/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1-تذكر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الطالبة تاريخ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البحث العلمي.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 تشرح الطالبة الطرق المتبعة في البحث العلمي 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3978749" y="560778"/>
        <a:ext cx="1527354" cy="1527354"/>
      </dsp:txXfrm>
    </dsp:sp>
    <dsp:sp modelId="{0EBF0073-EAA9-4F08-9CEB-F86B7863EF0A}">
      <dsp:nvSpPr>
        <dsp:cNvPr id="0" name=""/>
        <dsp:cNvSpPr/>
      </dsp:nvSpPr>
      <dsp:spPr>
        <a:xfrm rot="21541631">
          <a:off x="5304155" y="3541824"/>
          <a:ext cx="520261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>
        <a:off x="5304166" y="3642276"/>
        <a:ext cx="371478" cy="297567"/>
      </dsp:txXfrm>
    </dsp:sp>
    <dsp:sp modelId="{51CA979D-50E5-43CD-9484-921EA62D11DA}">
      <dsp:nvSpPr>
        <dsp:cNvPr id="0" name=""/>
        <dsp:cNvSpPr/>
      </dsp:nvSpPr>
      <dsp:spPr>
        <a:xfrm>
          <a:off x="6069595" y="2682875"/>
          <a:ext cx="2160004" cy="2160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 تقيم الطالبة أهمية الأبحاث التي تطلع عليها 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 تقيم اللآرا{ ةالمعتقدات التي تعرض عليها بطريقة علمية .</a:t>
          </a:r>
          <a:endParaRPr lang="ar-SA" sz="2000" kern="1200" baseline="0" dirty="0">
            <a:solidFill>
              <a:schemeClr val="tx1"/>
            </a:solidFill>
          </a:endParaRPr>
        </a:p>
      </dsp:txBody>
      <dsp:txXfrm>
        <a:off x="6385920" y="2999200"/>
        <a:ext cx="1527354" cy="1527354"/>
      </dsp:txXfrm>
    </dsp:sp>
    <dsp:sp modelId="{6BC23752-9E31-4957-8CB8-49384289FFE6}">
      <dsp:nvSpPr>
        <dsp:cNvPr id="0" name=""/>
        <dsp:cNvSpPr/>
      </dsp:nvSpPr>
      <dsp:spPr>
        <a:xfrm rot="10818960">
          <a:off x="1957293" y="3555555"/>
          <a:ext cx="506970" cy="4959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200" kern="1200"/>
        </a:p>
      </dsp:txBody>
      <dsp:txXfrm rot="10800000">
        <a:off x="2106075" y="3655154"/>
        <a:ext cx="358187" cy="297567"/>
      </dsp:txXfrm>
    </dsp:sp>
    <dsp:sp modelId="{BBB2D145-779E-42BA-BBA1-ACD757C63F57}">
      <dsp:nvSpPr>
        <dsp:cNvPr id="0" name=""/>
        <dsp:cNvSpPr/>
      </dsp:nvSpPr>
      <dsp:spPr>
        <a:xfrm>
          <a:off x="540004" y="2714853"/>
          <a:ext cx="2160004" cy="216000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1-تعبر عن أهمية البحث العلمي للمربين 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baseline="0" dirty="0" smtClean="0">
              <a:solidFill>
                <a:schemeClr val="tx1"/>
              </a:solidFill>
            </a:rPr>
            <a:t>2-تظهر اهتماما باستخدام طرق التفكير العلمي </a:t>
          </a:r>
        </a:p>
      </dsp:txBody>
      <dsp:txXfrm>
        <a:off x="856329" y="3031178"/>
        <a:ext cx="1527354" cy="1527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204D096-6625-4986-9CE1-AE48566C27AD}" type="datetimeFigureOut">
              <a:rPr lang="ar-SA" smtClean="0"/>
              <a:t>28/12/37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B63D84E-147E-4DC9-97BD-322240B7F13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3068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77979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4994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42248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155310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76260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30510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77672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182753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08371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4543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58208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558762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7743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98180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206878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66175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67792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93687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07651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105882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91771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29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9237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598499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765597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55613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0382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685378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48994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49539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927130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145905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579564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39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90090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236221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174875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726860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3773087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3024084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479472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862821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9260731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235380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48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843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12620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53260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1252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0027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63D84E-147E-4DC9-97BD-322240B7F134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8580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مقدمة </a:t>
            </a:r>
            <a:br>
              <a:rPr lang="ar-SA" dirty="0" smtClean="0"/>
            </a:br>
            <a:r>
              <a:rPr lang="ar-SA" dirty="0" smtClean="0"/>
              <a:t>البحث العلمي والتقدم الاجتماعي </a:t>
            </a:r>
            <a:br>
              <a:rPr lang="ar-SA" dirty="0" smtClean="0"/>
            </a:br>
            <a:r>
              <a:rPr lang="ar-SA" dirty="0" smtClean="0"/>
              <a:t>طرق الحصول على المعرفة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مناهج البحث في التربية وعلم النفس (نفس461)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ar-SA" dirty="0" smtClean="0">
                <a:solidFill>
                  <a:schemeClr val="tx1"/>
                </a:solidFill>
              </a:rPr>
              <a:t>د.سمية النجاشي 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93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تفضيل البحث في العلوم الطبيعية على البحث في العلوم الاجتماعية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 rtl="1">
              <a:lnSpc>
                <a:spcPct val="160000"/>
              </a:lnSpc>
            </a:pPr>
            <a:r>
              <a:rPr lang="ar-SA" dirty="0"/>
              <a:t>المجتمعات تهتم بترقية البحوث في العلوم الطبيعية لكنها قد لا تساعد في تطوير البحث في العلوم الاجتماعية .</a:t>
            </a:r>
            <a:endParaRPr lang="en-US" dirty="0"/>
          </a:p>
          <a:p>
            <a:pPr algn="just" rtl="1">
              <a:lnSpc>
                <a:spcPct val="160000"/>
              </a:lnSpc>
            </a:pPr>
            <a:r>
              <a:rPr lang="ar-SA" dirty="0"/>
              <a:t>يقبل الناس التغيير في الجانب التكنولوجي بسهولة لكنهم لا يقبلون التغيير في التنظيمات الاجتماعية .</a:t>
            </a:r>
            <a:endParaRPr lang="en-US" dirty="0"/>
          </a:p>
          <a:p>
            <a:pPr algn="just" rtl="1">
              <a:lnSpc>
                <a:spcPct val="160000"/>
              </a:lnSpc>
            </a:pPr>
            <a:r>
              <a:rPr lang="ar-SA" dirty="0"/>
              <a:t>قد يتوجه الناس للعلماء لحل المشكلات الصناعية ، ولكنهم يعتمدون على المحاولة والخطأ في حل المشكلات التربوية .</a:t>
            </a:r>
            <a:endParaRPr lang="en-US" dirty="0"/>
          </a:p>
          <a:p>
            <a:pPr algn="just" rtl="1">
              <a:lnSpc>
                <a:spcPct val="160000"/>
              </a:lnSpc>
            </a:pPr>
            <a:r>
              <a:rPr lang="ar-SA" dirty="0"/>
              <a:t>يعتقد الناس أن الحلول الصناعية تتجدد ، لكن الحلول التربوية لا تتغير .</a:t>
            </a:r>
            <a:endParaRPr lang="en-US" dirty="0"/>
          </a:p>
          <a:p>
            <a:pPr algn="just" rtl="1">
              <a:lnSpc>
                <a:spcPct val="160000"/>
              </a:lnSpc>
            </a:pPr>
            <a:r>
              <a:rPr lang="ar-SA" dirty="0"/>
              <a:t>الدعم المالي يوجه للعلوم الطبيعية ولا يوجه للعلوم التربوية .</a:t>
            </a:r>
            <a:endParaRPr lang="en-US" dirty="0"/>
          </a:p>
          <a:p>
            <a:pPr algn="just" rtl="1">
              <a:lnSpc>
                <a:spcPct val="160000"/>
              </a:lnSpc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3779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نمو فهم أفضل للبحث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dirty="0"/>
              <a:t>معرفة المواطنين بأهمية البحث العلمي :ستجعلهم :</a:t>
            </a:r>
            <a:endParaRPr lang="en-US" sz="2800" dirty="0"/>
          </a:p>
          <a:p>
            <a:pPr lvl="1" algn="just" rtl="1"/>
            <a:r>
              <a:rPr lang="ar-SA" sz="2400" dirty="0"/>
              <a:t>يشجعون الشباب على العمل في البحث العلمي .</a:t>
            </a:r>
            <a:endParaRPr lang="en-US" sz="2400" dirty="0"/>
          </a:p>
          <a:p>
            <a:pPr lvl="1" algn="just" rtl="1"/>
            <a:r>
              <a:rPr lang="ar-SA" sz="2400" dirty="0"/>
              <a:t>يمنحون العلماء قدرهم </a:t>
            </a:r>
            <a:endParaRPr lang="en-US" sz="2400" dirty="0"/>
          </a:p>
          <a:p>
            <a:pPr lvl="1" algn="just" rtl="1"/>
            <a:r>
              <a:rPr lang="ar-SA" sz="2400" dirty="0"/>
              <a:t>سيقدرون أهمية البحوث التربوية والطبيعية على السواء ، وكذلك البحوث النظرية والتطبيقية .</a:t>
            </a:r>
            <a:endParaRPr lang="en-US" sz="2400" dirty="0"/>
          </a:p>
          <a:p>
            <a:pPr lvl="1" algn="just" rtl="1"/>
            <a:r>
              <a:rPr lang="ar-SA" sz="2400" dirty="0"/>
              <a:t>سيمنع الرأي العام الهيئات من إيقاف حرية البحث .</a:t>
            </a:r>
            <a:endParaRPr lang="en-US" sz="2400" dirty="0"/>
          </a:p>
          <a:p>
            <a:pPr lvl="1" algn="just" rtl="1"/>
            <a:r>
              <a:rPr lang="ar-SA" sz="2400" dirty="0"/>
              <a:t>سيمنع الرأي العام الهيئات والمؤسسات من التحكم بنتائج البحث  العلمي .</a:t>
            </a:r>
            <a:endParaRPr lang="en-US" sz="2400" dirty="0"/>
          </a:p>
          <a:p>
            <a:pPr lvl="1" algn="just" rtl="1"/>
            <a:r>
              <a:rPr lang="ar-SA" sz="2400" dirty="0"/>
              <a:t>سيقوم الناس  نتائج البحث العلمي ليتأكدوا من صلاحيتها للاستخدام .</a:t>
            </a:r>
            <a:endParaRPr lang="en-US" sz="2400" dirty="0"/>
          </a:p>
          <a:p>
            <a:pPr lvl="1" algn="just" rtl="1"/>
            <a:r>
              <a:rPr lang="ar-SA" sz="2400" dirty="0"/>
              <a:t>سيطبقون نتائج العلم في حياتهم اليومية .</a:t>
            </a:r>
            <a:endParaRPr lang="en-US" sz="24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5904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التربية والبحث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تأسيس هيئات البحث العلمي في التربية وعلم النفس :</a:t>
            </a:r>
            <a:endParaRPr lang="en-US" sz="2800" dirty="0"/>
          </a:p>
          <a:p>
            <a:pPr lvl="1" algn="just" rtl="1"/>
            <a:r>
              <a:rPr lang="ar-SA" sz="2400" dirty="0"/>
              <a:t>بدأ البحث العلمي في العلوم التربوية عندما :</a:t>
            </a:r>
            <a:endParaRPr lang="en-US" sz="2400" dirty="0"/>
          </a:p>
          <a:p>
            <a:pPr lvl="1" algn="just" rtl="1"/>
            <a:r>
              <a:rPr lang="ar-SA" sz="2400" dirty="0"/>
              <a:t>أسس وليام فونت معمل في ليبزج في القرن التاسع عشر .</a:t>
            </a:r>
            <a:endParaRPr lang="en-US" sz="2400" dirty="0"/>
          </a:p>
          <a:p>
            <a:pPr lvl="1" algn="just" rtl="1"/>
            <a:r>
              <a:rPr lang="ar-SA" sz="2400" dirty="0"/>
              <a:t>قام فرانسيس جالون وكارل بيرسون بتحديد المصطلحات الإحصائية للبحوث في بريطانيا .</a:t>
            </a:r>
            <a:endParaRPr lang="en-US" sz="2400" dirty="0"/>
          </a:p>
          <a:p>
            <a:pPr lvl="1" algn="just" rtl="1"/>
            <a:r>
              <a:rPr lang="ar-SA" sz="2400" dirty="0"/>
              <a:t>قام العالم الفرنسي ألفريد بينيه بالقياس العقلي .</a:t>
            </a:r>
            <a:endParaRPr lang="en-US" sz="2400" dirty="0"/>
          </a:p>
          <a:p>
            <a:pPr lvl="1" algn="just" rtl="1"/>
            <a:r>
              <a:rPr lang="ar-SA" sz="2400" dirty="0"/>
              <a:t>تدفق الأمريكيون إلى أوروبا لدراسة تلك العلوم وعادوا بها إلى أمريكا .</a:t>
            </a:r>
            <a:endParaRPr lang="en-US" sz="24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60881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الاستفادة من خبرة الولايات المتحدة في إنشاء هيئات حديثة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 smtClean="0"/>
              <a:t>تطورت هيئات البحث العلمي في أمريكا على النحو التالي :</a:t>
            </a:r>
          </a:p>
          <a:p>
            <a:pPr lvl="1" algn="just" rtl="1">
              <a:lnSpc>
                <a:spcPct val="150000"/>
              </a:lnSpc>
            </a:pPr>
            <a:r>
              <a:rPr lang="ar-SA" dirty="0"/>
              <a:t>كانت الجهود من فريقين :</a:t>
            </a:r>
            <a:endParaRPr lang="en-US" dirty="0"/>
          </a:p>
          <a:p>
            <a:pPr lvl="2" algn="just" rtl="1">
              <a:lnSpc>
                <a:spcPct val="150000"/>
              </a:lnSpc>
            </a:pPr>
            <a:r>
              <a:rPr lang="ar-SA" sz="2800" dirty="0"/>
              <a:t>جهود العلماء في البحث وتأسيس المجموعات البحثية </a:t>
            </a:r>
            <a:endParaRPr lang="en-US" sz="2800" dirty="0"/>
          </a:p>
          <a:p>
            <a:pPr lvl="2" algn="just" rtl="1">
              <a:lnSpc>
                <a:spcPct val="150000"/>
              </a:lnSpc>
            </a:pPr>
            <a:r>
              <a:rPr lang="ar-SA" sz="2800" dirty="0"/>
              <a:t>جهود المجتمع في دعم تأسيس المعاهد ومراكز البحث </a:t>
            </a:r>
            <a:endParaRPr lang="en-US" sz="2800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بعدها تأسست مؤسسات كثيرة لنشر البحوث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ثم نشأت روابط للباحثين في التربية وعلم النفس .</a:t>
            </a:r>
            <a:endParaRPr lang="en-US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3186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توسيع مجالات البحوث التربوية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كانت الحلول التربوية في مجال التعليم تقوم على المحاولة والخطأ.</a:t>
            </a:r>
            <a:endParaRPr lang="en-US" sz="2800" dirty="0"/>
          </a:p>
          <a:p>
            <a:pPr algn="just" rtl="1"/>
            <a:r>
              <a:rPr lang="ar-SA" sz="2800" dirty="0"/>
              <a:t>وفي منتصف القرن الماضي انتشرت البحوث التربوية في مجال المناهج والتوجيه وتطوير الاختبارات والإدارة التربوية.</a:t>
            </a:r>
            <a:endParaRPr lang="en-US" sz="2800" dirty="0"/>
          </a:p>
          <a:p>
            <a:pPr algn="just" rtl="1"/>
            <a:r>
              <a:rPr lang="ar-SA" sz="2800" dirty="0"/>
              <a:t>تم تصميم اختبارات للتحصيل الدراسي ونشر استخدامها .</a:t>
            </a:r>
            <a:endParaRPr lang="en-US" sz="2800" dirty="0"/>
          </a:p>
          <a:p>
            <a:pPr algn="just" rtl="1"/>
            <a:r>
              <a:rPr lang="ar-SA" sz="2800" dirty="0"/>
              <a:t>اهتمت الاختبارات بشخصيات الطلاب وقدراتهم ، وهذا ما أدى لتحسين طرق ومناهج التدريس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80144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توسيع مجالات البحوث التربوية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r" rtl="1"/>
            <a:r>
              <a:rPr lang="ar-SA" dirty="0" smtClean="0"/>
              <a:t>البحث في عملية التعلم </a:t>
            </a:r>
          </a:p>
          <a:p>
            <a:pPr lvl="1" algn="r" rtl="1"/>
            <a:r>
              <a:rPr lang="ar-SA" dirty="0" smtClean="0"/>
              <a:t>البحث في طبيعة الأطفلا </a:t>
            </a:r>
          </a:p>
          <a:p>
            <a:pPr lvl="1" algn="r" rtl="1"/>
            <a:r>
              <a:rPr lang="ar-SA" dirty="0" smtClean="0"/>
              <a:t>تطوير المناهج </a:t>
            </a:r>
          </a:p>
          <a:p>
            <a:pPr lvl="1" algn="r" rtl="1"/>
            <a:r>
              <a:rPr lang="ar-SA" dirty="0" smtClean="0"/>
              <a:t>تحسين الإدارة المدرسية والتقويم </a:t>
            </a:r>
          </a:p>
          <a:p>
            <a:pPr lvl="1"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2501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توسيع مجالات البحوث التربوية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b="1" dirty="0" smtClean="0"/>
              <a:t>البحث في عملية التعلم :</a:t>
            </a:r>
            <a:endParaRPr lang="en-US" sz="2800" dirty="0" smtClean="0"/>
          </a:p>
          <a:p>
            <a:pPr lvl="1" algn="just" rtl="1"/>
            <a:r>
              <a:rPr lang="ar-SA" b="1" dirty="0" smtClean="0"/>
              <a:t>معرفة كيفية تعلم الطفل أدى إلى استخدام طرق أكثر فاعلية للتعلم ،وذلك من خلال فهم العوامل التي تؤثر في عملية التعلم </a:t>
            </a:r>
            <a:endParaRPr lang="en-US" dirty="0" smtClean="0"/>
          </a:p>
          <a:p>
            <a:pPr algn="just" rtl="1"/>
            <a:endParaRPr lang="ar-SA" sz="2800" b="1" dirty="0" smtClean="0"/>
          </a:p>
          <a:p>
            <a:pPr algn="just" rtl="1"/>
            <a:r>
              <a:rPr lang="ar-SA" sz="2800" b="1" dirty="0" smtClean="0"/>
              <a:t>البحث في طبيعة الأطفال:</a:t>
            </a:r>
            <a:endParaRPr lang="en-US" sz="2800" dirty="0" smtClean="0"/>
          </a:p>
          <a:p>
            <a:pPr lvl="1" algn="just" rtl="1"/>
            <a:r>
              <a:rPr lang="ar-SA" dirty="0" smtClean="0"/>
              <a:t>معرفة خصائص النمو الجسمية والعقلية والنفسية والاجتماعية . وذلك لتوجيه المربين للسلوك المناسب اتباعه مع الأطفال.</a:t>
            </a:r>
            <a:endParaRPr lang="en-US" dirty="0" smtClean="0"/>
          </a:p>
          <a:p>
            <a:pPr algn="just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90419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توسيع مجالات البحوث التربوية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b="1" dirty="0"/>
              <a:t>تطوير المناهج :</a:t>
            </a:r>
            <a:endParaRPr lang="en-US" dirty="0"/>
          </a:p>
          <a:p>
            <a:pPr lvl="1" algn="just" rtl="1"/>
            <a:r>
              <a:rPr lang="ar-SA" b="1" dirty="0"/>
              <a:t>وجه الباحثون أسئلة جوهرية : </a:t>
            </a:r>
            <a:endParaRPr lang="en-US" dirty="0"/>
          </a:p>
          <a:p>
            <a:pPr lvl="2" algn="just" rtl="1"/>
            <a:r>
              <a:rPr lang="ar-SA" dirty="0"/>
              <a:t>ما هي المهارات والمعارف التي يحتاجها المجتمع ؟ </a:t>
            </a:r>
            <a:endParaRPr lang="en-US" dirty="0"/>
          </a:p>
          <a:p>
            <a:pPr lvl="2" algn="just" rtl="1"/>
            <a:r>
              <a:rPr lang="ar-SA" dirty="0"/>
              <a:t>ما هي المقررات الأساسية ؟</a:t>
            </a:r>
            <a:endParaRPr lang="en-US" dirty="0"/>
          </a:p>
          <a:p>
            <a:pPr lvl="2" algn="just" rtl="1"/>
            <a:r>
              <a:rPr lang="ar-SA" dirty="0"/>
              <a:t>كيف يحقق التكامل بين المقررات ؟</a:t>
            </a:r>
            <a:endParaRPr lang="en-US" dirty="0"/>
          </a:p>
          <a:p>
            <a:pPr lvl="2" algn="just" rtl="1"/>
            <a:r>
              <a:rPr lang="ar-SA" dirty="0"/>
              <a:t>كيف تتمكن المدرسة من الحفاظ على استمرار الخبرات التعليمية ؟</a:t>
            </a:r>
            <a:endParaRPr lang="en-US" dirty="0"/>
          </a:p>
          <a:p>
            <a:pPr lvl="2" algn="just" rtl="1"/>
            <a:r>
              <a:rPr lang="ar-SA" dirty="0"/>
              <a:t>ما نوع جدول نشاط التعليمي الذي ينبغي أن تتخذه المدرسة ؟</a:t>
            </a:r>
            <a:endParaRPr lang="en-US" dirty="0"/>
          </a:p>
          <a:p>
            <a:pPr algn="just" rtl="1"/>
            <a:endParaRPr lang="ar-SA" dirty="0" smtClean="0"/>
          </a:p>
          <a:p>
            <a:pPr lvl="1" algn="just" rtl="1"/>
            <a:r>
              <a:rPr lang="ar-SA" dirty="0" smtClean="0"/>
              <a:t>وقد </a:t>
            </a:r>
            <a:r>
              <a:rPr lang="ar-SA" dirty="0"/>
              <a:t>نتج عن ذلك قيام المدارس بما يلي :</a:t>
            </a:r>
            <a:endParaRPr lang="en-US" dirty="0"/>
          </a:p>
          <a:p>
            <a:pPr lvl="2" algn="just" rtl="1"/>
            <a:r>
              <a:rPr lang="ar-SA" dirty="0" smtClean="0"/>
              <a:t>إعادة </a:t>
            </a:r>
            <a:r>
              <a:rPr lang="ar-SA" dirty="0"/>
              <a:t>تنظيم عملية التعلم في إطار المواد الدراسية .</a:t>
            </a:r>
            <a:endParaRPr lang="en-US" dirty="0"/>
          </a:p>
          <a:p>
            <a:pPr lvl="2" algn="just" rtl="1"/>
            <a:r>
              <a:rPr lang="ar-SA" dirty="0" smtClean="0"/>
              <a:t>الربط </a:t>
            </a:r>
            <a:r>
              <a:rPr lang="ar-SA" dirty="0"/>
              <a:t>بين المواد المتقاربة .</a:t>
            </a:r>
            <a:endParaRPr lang="en-US" dirty="0"/>
          </a:p>
          <a:p>
            <a:pPr lvl="2" algn="just" rtl="1"/>
            <a:r>
              <a:rPr lang="ar-SA" dirty="0" smtClean="0"/>
              <a:t>تصميم </a:t>
            </a:r>
            <a:r>
              <a:rPr lang="ar-SA" dirty="0"/>
              <a:t>مناهج محورية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0485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8229600" cy="1143000"/>
          </a:xfrm>
        </p:spPr>
        <p:txBody>
          <a:bodyPr/>
          <a:lstStyle/>
          <a:p>
            <a:pPr algn="just" rtl="1"/>
            <a:r>
              <a:rPr lang="ar-SA" dirty="0" smtClean="0"/>
              <a:t>توسيع مجالات البحوث التربوية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b="1" dirty="0"/>
              <a:t>تحسين الإدارة المدرسية والتقويم :</a:t>
            </a:r>
            <a:endParaRPr lang="en-US" b="1" dirty="0"/>
          </a:p>
          <a:p>
            <a:pPr lvl="1" algn="just" rtl="1"/>
            <a:r>
              <a:rPr lang="ar-SA" dirty="0"/>
              <a:t>يشمل البحث في : </a:t>
            </a:r>
            <a:endParaRPr lang="en-US" dirty="0"/>
          </a:p>
          <a:p>
            <a:pPr lvl="2" algn="just" rtl="1"/>
            <a:r>
              <a:rPr lang="ar-SA" dirty="0"/>
              <a:t>استخدام الميزانية ،.</a:t>
            </a:r>
            <a:endParaRPr lang="en-US" dirty="0"/>
          </a:p>
          <a:p>
            <a:pPr lvl="2" algn="just" rtl="1"/>
            <a:r>
              <a:rPr lang="ar-SA" dirty="0"/>
              <a:t>حجم الفصول </a:t>
            </a:r>
            <a:endParaRPr lang="en-US" dirty="0"/>
          </a:p>
          <a:p>
            <a:pPr lvl="2" algn="just" rtl="1"/>
            <a:r>
              <a:rPr lang="ar-SA" dirty="0"/>
              <a:t>علاقة المؤسسات التعليمية بالمجتمع المهني .</a:t>
            </a:r>
            <a:endParaRPr lang="en-US" dirty="0"/>
          </a:p>
          <a:p>
            <a:pPr lvl="1" algn="just" rtl="1"/>
            <a:r>
              <a:rPr lang="ar-SA" dirty="0"/>
              <a:t>ونتج عن ذلك أن :</a:t>
            </a:r>
            <a:endParaRPr lang="en-US" dirty="0"/>
          </a:p>
          <a:p>
            <a:pPr lvl="2" algn="just" rtl="1"/>
            <a:r>
              <a:rPr lang="ar-SA" dirty="0"/>
              <a:t>أجريت دراسات مسحية للأنظمة المتبعة في المدارس ، وقدمت اقتراحات لتحسينها .</a:t>
            </a:r>
            <a:endParaRPr lang="en-US" dirty="0"/>
          </a:p>
          <a:p>
            <a:pPr lvl="2" algn="just" rtl="1"/>
            <a:r>
              <a:rPr lang="ar-SA" dirty="0"/>
              <a:t>أنشئت مراكز الاختبارات لتقويم الأداء وتحسينه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1707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تحسين نوعية البحوث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لا بد من جهود كبيرة في التدريب ليظهر باحثون أكفاء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رفعت الجامعات من مستويات القبول في برامج الدراسات العليا ومتطلبات تلك البرامج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أنشئت مراكز بحثية حتى يقل العبء على العلماء في الجامعات </a:t>
            </a:r>
            <a:r>
              <a:rPr lang="ar-SA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2853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موضوعات المحاضرة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الاتجاهات القديمة نحو البحث العلمي </a:t>
            </a:r>
          </a:p>
          <a:p>
            <a:pPr algn="r" rtl="1"/>
            <a:r>
              <a:rPr lang="ar-SA" dirty="0" smtClean="0"/>
              <a:t>نتائج نمو فهم أفضل للبحث العلمي </a:t>
            </a:r>
          </a:p>
          <a:p>
            <a:pPr algn="r" rtl="1"/>
            <a:r>
              <a:rPr lang="ar-SA" dirty="0" smtClean="0"/>
              <a:t>التربية والبحث العلمي </a:t>
            </a:r>
          </a:p>
          <a:p>
            <a:pPr algn="r" rtl="1"/>
            <a:r>
              <a:rPr lang="ar-SA" dirty="0" smtClean="0"/>
              <a:t>المدرسون والبحث العلمي </a:t>
            </a:r>
          </a:p>
          <a:p>
            <a:pPr algn="r" rtl="1"/>
            <a:r>
              <a:rPr lang="ar-SA" dirty="0" smtClean="0"/>
              <a:t>طرق تحصيل المعرفة 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4802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تحسين نوعية البحوث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dirty="0"/>
              <a:t>قبل الثلاثينات من القرن الماضي لم تكن البحوث رغم كثرتها دقيقة .</a:t>
            </a:r>
            <a:endParaRPr lang="en-US" sz="2800" dirty="0"/>
          </a:p>
          <a:p>
            <a:pPr algn="just" rtl="1"/>
            <a:r>
              <a:rPr lang="ar-SA" sz="2800" dirty="0"/>
              <a:t>وفي الثلاثينات ظهر اتجاه أكثر ضبط </a:t>
            </a:r>
            <a:r>
              <a:rPr lang="ar-SA" sz="2800" dirty="0" smtClean="0"/>
              <a:t>:</a:t>
            </a:r>
            <a:endParaRPr lang="en-US" sz="2800" dirty="0"/>
          </a:p>
          <a:p>
            <a:pPr lvl="1" algn="just" rtl="1"/>
            <a:r>
              <a:rPr lang="ar-SA" dirty="0"/>
              <a:t>أدرك الباحثون أن مجرد وصف الظواهر والإلمام بما حولها من معلومات ليس </a:t>
            </a:r>
            <a:r>
              <a:rPr lang="ar-SA" dirty="0" smtClean="0"/>
              <a:t>كافية.</a:t>
            </a:r>
          </a:p>
          <a:p>
            <a:pPr lvl="1" algn="just" rtl="1"/>
            <a:r>
              <a:rPr lang="ar-SA" dirty="0" smtClean="0"/>
              <a:t>اتجه الباحثون  </a:t>
            </a:r>
            <a:r>
              <a:rPr lang="ar-SA" dirty="0"/>
              <a:t>للعمل على تفسير الظواهر التربوية .</a:t>
            </a:r>
            <a:endParaRPr lang="en-US" dirty="0"/>
          </a:p>
          <a:p>
            <a:pPr algn="r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62772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تحسين نوعية البحوث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 algn="just" rtl="1">
              <a:lnSpc>
                <a:spcPct val="150000"/>
              </a:lnSpc>
            </a:pPr>
            <a:r>
              <a:rPr lang="ar-SA" dirty="0"/>
              <a:t>لم يصل الباحثون في التربية إلى ما وصل إليه الباحثون في العلوم الطبيعية من نظريات تفسر الظواهر المختلفة بشكل مترابط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لم يكن تقدم البحوث منتظما ، فمثلا مجال الطفولة حصل على اهتمام أكثر من مجال المراهقة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لا بد من حل التناقض بين نتائج البحوث بنقدها واستبعاد النتائج الضعيفة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التقدم في البحث العلمي زاد من اهتمام الناس بالبحوث ودعمها بميزانيات ضخمة .</a:t>
            </a:r>
            <a:endParaRPr lang="en-US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91001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المدرسون والبحث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يحتاج المدرس للإلمام بمهارات البحث العلمي ليتمكن من :</a:t>
            </a:r>
            <a:endParaRPr lang="en-US" sz="2800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حل المشكلات التي تواجهه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الحصول على فرص للتطوير المهني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توجيه المجتمع لما يناسبه من خلال البحث العلمي .</a:t>
            </a:r>
            <a:endParaRPr lang="en-US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90841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توجيه الطلاب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توجيه الطلاب لاستخدام مهارات حل المشكلات .</a:t>
            </a:r>
            <a:endParaRPr lang="en-US" sz="2800" dirty="0"/>
          </a:p>
          <a:p>
            <a:pPr algn="just" rtl="1"/>
            <a:r>
              <a:rPr lang="ar-SA" sz="2800" dirty="0"/>
              <a:t>توجيههم للحصول على الخبرات التي تمكنهم مستقبلا من العمل في البحث العلمي .</a:t>
            </a:r>
            <a:endParaRPr lang="en-US" sz="28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2868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تحسين عمليات التدريس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b="1" dirty="0"/>
              <a:t>التحسين المستمر لطرق التدريس ، وهذا يشعر </a:t>
            </a:r>
            <a:r>
              <a:rPr lang="ar-SA" sz="2800" b="1" dirty="0" smtClean="0"/>
              <a:t>المدرس </a:t>
            </a:r>
            <a:r>
              <a:rPr lang="ar-SA" sz="2800" b="1" dirty="0"/>
              <a:t>بـ :</a:t>
            </a:r>
            <a:endParaRPr lang="en-US" sz="2800" dirty="0"/>
          </a:p>
          <a:p>
            <a:pPr lvl="1" algn="just" rtl="1"/>
            <a:r>
              <a:rPr lang="ar-SA" dirty="0"/>
              <a:t>متعة العمل .</a:t>
            </a:r>
            <a:endParaRPr lang="en-US" dirty="0"/>
          </a:p>
          <a:p>
            <a:pPr lvl="1" algn="just" rtl="1"/>
            <a:r>
              <a:rPr lang="ar-SA" dirty="0"/>
              <a:t>الرضى عن النمو المهني .</a:t>
            </a:r>
            <a:endParaRPr lang="en-US" dirty="0"/>
          </a:p>
          <a:p>
            <a:pPr lvl="1" algn="just" rtl="1"/>
            <a:r>
              <a:rPr lang="ar-SA" dirty="0"/>
              <a:t>الفخر نتيجة الجودة في أداء العمل 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95992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التغلب على التخلف في تطبيق نتائج البحوث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من أسبابه : </a:t>
            </a:r>
            <a:endParaRPr lang="en-US" sz="2800" dirty="0"/>
          </a:p>
          <a:p>
            <a:pPr lvl="1" algn="just" rtl="1"/>
            <a:r>
              <a:rPr lang="ar-SA" dirty="0"/>
              <a:t>عدم الوعي بالبحوث </a:t>
            </a:r>
            <a:endParaRPr lang="en-US" dirty="0"/>
          </a:p>
          <a:p>
            <a:pPr lvl="1" algn="just" rtl="1"/>
            <a:r>
              <a:rPr lang="ar-SA" dirty="0"/>
              <a:t>عدم الرغبة في التطبيق .</a:t>
            </a:r>
            <a:endParaRPr lang="en-US" dirty="0"/>
          </a:p>
          <a:p>
            <a:pPr lvl="1" algn="just" rtl="1"/>
            <a:r>
              <a:rPr lang="ar-SA" dirty="0"/>
              <a:t>عدم وجود موارد كافية للتطبيق .</a:t>
            </a:r>
            <a:endParaRPr lang="en-US" dirty="0"/>
          </a:p>
          <a:p>
            <a:pPr algn="just" rtl="1"/>
            <a:endParaRPr lang="ar-SA" sz="2800" dirty="0" smtClean="0"/>
          </a:p>
          <a:p>
            <a:pPr marL="0" indent="0" algn="just" rtl="1">
              <a:buNone/>
            </a:pPr>
            <a:r>
              <a:rPr lang="ar-SA" sz="2800" dirty="0" smtClean="0"/>
              <a:t>*</a:t>
            </a:r>
            <a:r>
              <a:rPr lang="ar-SA" sz="2800" dirty="0"/>
              <a:t>المدرس هو من يطبق نتائج البحوث في التدريس .</a:t>
            </a:r>
            <a:endParaRPr lang="en-US" sz="28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77014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012"/>
            <a:ext cx="8229600" cy="1143000"/>
          </a:xfrm>
        </p:spPr>
        <p:txBody>
          <a:bodyPr/>
          <a:lstStyle/>
          <a:p>
            <a:pPr algn="just" rtl="1"/>
            <a:r>
              <a:rPr lang="ar-SA" dirty="0" smtClean="0"/>
              <a:t>تدعيم مهنة التدريس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91574"/>
            <a:ext cx="8229600" cy="4525963"/>
          </a:xfrm>
        </p:spPr>
        <p:txBody>
          <a:bodyPr>
            <a:normAutofit fontScale="92500"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لا بد أن يقوم الباحثون بدعم المعلمين في حل المشكلات التي </a:t>
            </a:r>
            <a:r>
              <a:rPr lang="ar-SA" sz="2800" dirty="0" smtClean="0"/>
              <a:t>تواجههم.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من الخطأ إنتاج كم هائل من البحوث التربوية دون التأكد من مدى تطبيقها في المجال التربوي ، فهذا يؤدي إلى فشل المعلمين في تحسين طرق تدريسهم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الاهتمام بنتائج البحوث يجعل جو التعليم مليء بالأمل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يحسن الاهتمام بالبحوث من العلاقات بين المعلمين والزملاء والمدراء والآباء ، ويقلل المجادلات المشحونة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9527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المساهمة في المشاريع البحثية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قد يشارك المعلم في جمع البيانات البحثية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قد يشارك بتشجيع الطلاب على المشاركة كمشتركين في البحوث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إذا توافرت لدى المعلم معرفة بأساليب البحث وأدواته سيتمكن من المشاركة في البحث بشكل أكثر فاعلية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407464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طرق 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b="1" dirty="0"/>
              <a:t>واجهت الإنسان </a:t>
            </a:r>
            <a:r>
              <a:rPr lang="ar-SA" sz="2800" b="1" dirty="0" smtClean="0"/>
              <a:t>: </a:t>
            </a:r>
          </a:p>
          <a:p>
            <a:pPr lvl="1" algn="just" rtl="1"/>
            <a:r>
              <a:rPr lang="ar-SA" dirty="0" smtClean="0"/>
              <a:t>مصاعب </a:t>
            </a:r>
            <a:r>
              <a:rPr lang="ar-SA" dirty="0"/>
              <a:t>في بداية حياته ، فاخترع أدوات مثل الرافعة </a:t>
            </a:r>
            <a:r>
              <a:rPr lang="ar-SA" dirty="0" smtClean="0"/>
              <a:t>والشراع...</a:t>
            </a:r>
            <a:endParaRPr lang="en-US" dirty="0"/>
          </a:p>
          <a:p>
            <a:pPr lvl="1" algn="just" rtl="1"/>
            <a:r>
              <a:rPr lang="ar-SA" dirty="0" smtClean="0"/>
              <a:t>ظواهر </a:t>
            </a:r>
            <a:r>
              <a:rPr lang="ar-SA" dirty="0"/>
              <a:t>غريبة ، مثل الفيضان السنوي في مصر ، فوضع التقويم .</a:t>
            </a:r>
            <a:endParaRPr lang="en-US" dirty="0"/>
          </a:p>
          <a:p>
            <a:pPr algn="just" rtl="1"/>
            <a:endParaRPr lang="ar-SA" sz="2800" b="1" dirty="0" smtClean="0"/>
          </a:p>
          <a:p>
            <a:pPr algn="just" rtl="1"/>
            <a:r>
              <a:rPr lang="ar-SA" sz="2800" b="1" dirty="0" smtClean="0"/>
              <a:t>تتلخص </a:t>
            </a:r>
            <a:r>
              <a:rPr lang="ar-SA" sz="2800" b="1" dirty="0"/>
              <a:t>الطرق التي كان الإنسان يحصل بها على المعرفة فيما يلي :</a:t>
            </a:r>
            <a:endParaRPr lang="en-US" sz="2800" dirty="0"/>
          </a:p>
          <a:p>
            <a:pPr lvl="1" algn="just" rtl="1"/>
            <a:r>
              <a:rPr lang="ar-SA" dirty="0"/>
              <a:t>السلطة </a:t>
            </a:r>
            <a:endParaRPr lang="en-US" dirty="0"/>
          </a:p>
          <a:p>
            <a:pPr lvl="1" algn="just" rtl="1"/>
            <a:r>
              <a:rPr lang="ar-SA" dirty="0"/>
              <a:t>الخبرة الشخصية </a:t>
            </a:r>
            <a:endParaRPr lang="en-US" dirty="0"/>
          </a:p>
          <a:p>
            <a:pPr lvl="1" algn="just" rtl="1"/>
            <a:r>
              <a:rPr lang="ar-SA" dirty="0"/>
              <a:t>التفكير الاستنباطي </a:t>
            </a:r>
            <a:endParaRPr lang="en-US" dirty="0"/>
          </a:p>
          <a:p>
            <a:pPr lvl="1" algn="just" rtl="1"/>
            <a:r>
              <a:rPr lang="ar-SA" dirty="0"/>
              <a:t>التفكير الاستقرائي .</a:t>
            </a:r>
            <a:endParaRPr lang="en-US" dirty="0"/>
          </a:p>
          <a:p>
            <a:pPr lvl="1" algn="just" rtl="1"/>
            <a:r>
              <a:rPr lang="ar-SA" dirty="0"/>
              <a:t>المنهج العلمي 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23524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1">
              <a:lnSpc>
                <a:spcPct val="170000"/>
              </a:lnSpc>
            </a:pPr>
            <a:r>
              <a:rPr lang="ar-SA" dirty="0"/>
              <a:t>قامت </a:t>
            </a:r>
            <a:r>
              <a:rPr lang="ar-SA" dirty="0" smtClean="0"/>
              <a:t>الطرق القديمة على </a:t>
            </a:r>
            <a:r>
              <a:rPr lang="ar-SA" dirty="0"/>
              <a:t>المصادفة والمحاولة والخطأ ، والاعتقاد بما اعتقده </a:t>
            </a:r>
            <a:r>
              <a:rPr lang="ar-SA" dirty="0" smtClean="0"/>
              <a:t>الأسلاف.</a:t>
            </a:r>
            <a:endParaRPr lang="en-US" dirty="0"/>
          </a:p>
          <a:p>
            <a:pPr algn="just" rtl="1"/>
            <a:r>
              <a:rPr lang="ar-SA" dirty="0"/>
              <a:t>كانت هذه الطرق تؤدي إلى الخطأ أكثر من الصواب .</a:t>
            </a:r>
            <a:endParaRPr lang="en-US" dirty="0"/>
          </a:p>
          <a:p>
            <a:pPr algn="just" rtl="1"/>
            <a:r>
              <a:rPr lang="ar-SA" dirty="0"/>
              <a:t>زادت قدرة الإنسان على تحصيل المعرفة بعد ظهور المنطق .</a:t>
            </a:r>
            <a:endParaRPr lang="en-US" dirty="0"/>
          </a:p>
          <a:p>
            <a:pPr algn="just" rtl="1"/>
            <a:r>
              <a:rPr lang="ar-SA" dirty="0"/>
              <a:t>يشار إلى أن التفكير الاستنباطي وجد في عهد الإغريق ولكنه كان بين النوابغ فقط .</a:t>
            </a:r>
            <a:endParaRPr lang="en-US" dirty="0"/>
          </a:p>
          <a:p>
            <a:pPr algn="just" rtl="1"/>
            <a:r>
              <a:rPr lang="ar-SA" dirty="0"/>
              <a:t>وقد حصر التفكير الاستنباطي في القرون الوسطى بكونه تمرينا عقليا فقط .</a:t>
            </a:r>
            <a:endParaRPr lang="en-US" dirty="0"/>
          </a:p>
          <a:p>
            <a:pPr algn="just" rtl="1"/>
            <a:r>
              <a:rPr lang="ar-SA" dirty="0"/>
              <a:t>ثار فرانسيس على هذه الطريقة في التفكير الاستنباطي واستحدث طريقة التفكير الاستقرائي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5528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-304800"/>
            <a:ext cx="8229600" cy="1143000"/>
          </a:xfrm>
        </p:spPr>
        <p:txBody>
          <a:bodyPr/>
          <a:lstStyle/>
          <a:p>
            <a:r>
              <a:rPr lang="ar-SA" dirty="0" smtClean="0"/>
              <a:t>يتوقع بعد المحاضرة من الطالبة أن 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922288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ight Arrow 4"/>
          <p:cNvSpPr/>
          <p:nvPr/>
        </p:nvSpPr>
        <p:spPr>
          <a:xfrm rot="10800000">
            <a:off x="3294713" y="5051497"/>
            <a:ext cx="572072" cy="384363"/>
          </a:xfrm>
          <a:prstGeom prst="rightArrow">
            <a:avLst>
              <a:gd name="adj1" fmla="val 100000"/>
              <a:gd name="adj2" fmla="val 21980"/>
            </a:avLst>
          </a:prstGeom>
          <a:solidFill>
            <a:schemeClr val="accent2">
              <a:lumMod val="75000"/>
            </a:schemeClr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713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b="1" dirty="0"/>
              <a:t>السلطة :</a:t>
            </a:r>
            <a:endParaRPr lang="en-US" sz="2800" dirty="0"/>
          </a:p>
          <a:p>
            <a:pPr lvl="1" algn="just" rtl="1"/>
            <a:r>
              <a:rPr lang="ar-SA" dirty="0"/>
              <a:t>من أمثلة اللجوء إلى السلطة : </a:t>
            </a:r>
            <a:endParaRPr lang="en-US" dirty="0"/>
          </a:p>
          <a:p>
            <a:pPr lvl="2" algn="just" rtl="1"/>
            <a:r>
              <a:rPr lang="ar-SA" sz="2800" dirty="0"/>
              <a:t>سؤال رجل الطب أو رجل القبيلة .</a:t>
            </a:r>
            <a:endParaRPr lang="en-US" sz="2800" dirty="0"/>
          </a:p>
          <a:p>
            <a:pPr lvl="2" algn="just" rtl="1"/>
            <a:r>
              <a:rPr lang="ar-SA" sz="2800" dirty="0"/>
              <a:t>متابعة التقاليد .</a:t>
            </a:r>
            <a:endParaRPr lang="en-US" sz="2800" dirty="0"/>
          </a:p>
          <a:p>
            <a:pPr lvl="2" algn="just" rtl="1"/>
            <a:r>
              <a:rPr lang="ar-SA" sz="2800" dirty="0"/>
              <a:t>اتجاه الناس لسؤال الخبراء في العصر الحديث . </a:t>
            </a:r>
            <a:endParaRPr lang="en-US" sz="2800" dirty="0"/>
          </a:p>
          <a:p>
            <a:pPr algn="just" rtl="1"/>
            <a:endParaRPr lang="ar-SA" sz="2800" dirty="0" smtClean="0"/>
          </a:p>
          <a:p>
            <a:pPr lvl="1" algn="just" rtl="1"/>
            <a:r>
              <a:rPr lang="ar-SA" dirty="0" smtClean="0"/>
              <a:t>هذه </a:t>
            </a:r>
            <a:r>
              <a:rPr lang="ar-SA" dirty="0"/>
              <a:t>الطريقة تقتصد في الجهد ، لكنها قد تؤدي إلى الخطأ .</a:t>
            </a:r>
            <a:endParaRPr lang="en-US" dirty="0"/>
          </a:p>
          <a:p>
            <a:pPr lvl="1" algn="just" rtl="1"/>
            <a:r>
              <a:rPr lang="ar-SA" dirty="0"/>
              <a:t>لا بد من تقويم الثقة في السلطات والاحتفاظ بالحق في مراجعة آرائهم حتى بعد سؤالهم .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26014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b="1" dirty="0"/>
              <a:t>التقاليد :</a:t>
            </a:r>
            <a:endParaRPr lang="en-US" sz="2800" dirty="0"/>
          </a:p>
          <a:p>
            <a:pPr lvl="1" algn="just" rtl="1"/>
            <a:r>
              <a:rPr lang="ar-SA" dirty="0"/>
              <a:t>الإنسان الحديث مثل الإنسان القديم لا يقوم دائما بتقويم معتقداته .</a:t>
            </a:r>
            <a:endParaRPr lang="en-US" dirty="0"/>
          </a:p>
          <a:p>
            <a:pPr lvl="1" algn="just" rtl="1"/>
            <a:r>
              <a:rPr lang="ar-SA" dirty="0"/>
              <a:t>الإنسان يأخذ التقاليد في الملبس والمأكل ، ولا يستطيع الشك في كل شيء .</a:t>
            </a:r>
            <a:endParaRPr lang="en-US" dirty="0"/>
          </a:p>
          <a:p>
            <a:pPr lvl="1" algn="just" rtl="1"/>
            <a:r>
              <a:rPr lang="ar-SA" dirty="0"/>
              <a:t>من الخطأ الاعتقاد أن ما شاع بين الناس هو بالضرورة صحيح .</a:t>
            </a:r>
            <a:endParaRPr lang="en-US" dirty="0"/>
          </a:p>
          <a:p>
            <a:pPr lvl="1" algn="just" rtl="1"/>
            <a:r>
              <a:rPr lang="ar-SA" dirty="0"/>
              <a:t>لقد ثبت خطأ كثير من السخافات وأيض كثير من النظريات .</a:t>
            </a:r>
            <a:endParaRPr lang="en-US" dirty="0"/>
          </a:p>
          <a:p>
            <a:pPr lvl="1" algn="just" rtl="1"/>
            <a:r>
              <a:rPr lang="ar-SA" dirty="0"/>
              <a:t>مثلا : كان يشيع أن الأطفال لا يختلفون عن الكبار إلا في الحجم ، واتضح خطأ هذه الشائعة .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63581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b="1" dirty="0"/>
              <a:t>الكنيسة </a:t>
            </a:r>
            <a:r>
              <a:rPr lang="ar-SA" b="1" dirty="0" smtClean="0"/>
              <a:t>والدولة وقدامى </a:t>
            </a:r>
            <a:r>
              <a:rPr lang="ar-SA" b="1" dirty="0"/>
              <a:t>العلماء :</a:t>
            </a:r>
            <a:endParaRPr lang="en-US" dirty="0"/>
          </a:p>
          <a:p>
            <a:pPr lvl="1" algn="just" rtl="1"/>
            <a:r>
              <a:rPr lang="ar-SA" dirty="0"/>
              <a:t>كان الناس يصدقون ما يقوله ذوي السلطة في الكنيسة أو من قدامى العلماء حتى لو كانت الشواهد تخالفه .</a:t>
            </a:r>
            <a:endParaRPr lang="en-US" dirty="0"/>
          </a:p>
          <a:p>
            <a:pPr algn="just" rtl="1"/>
            <a:r>
              <a:rPr lang="ar-SA" dirty="0"/>
              <a:t>مثال : </a:t>
            </a:r>
            <a:endParaRPr lang="en-US" dirty="0"/>
          </a:p>
          <a:p>
            <a:pPr lvl="2" algn="just" rtl="1"/>
            <a:r>
              <a:rPr lang="ar-SA" dirty="0"/>
              <a:t>رأي أرسطو أن أسنان النساء أكثر من الرجال كان مقبولا حتى مع أن الملاحظات البسيطة تخالفه .</a:t>
            </a:r>
            <a:endParaRPr lang="en-US" dirty="0"/>
          </a:p>
          <a:p>
            <a:pPr lvl="2" algn="just" rtl="1"/>
            <a:r>
              <a:rPr lang="ar-SA" dirty="0"/>
              <a:t>عدم ذكر أرسطو لوجود أقمار حول المشترى جعل أحد العلماء يرفض النظر من خلال تيليسكوب جاليليو لمشاهدة الأقمار.</a:t>
            </a:r>
            <a:endParaRPr lang="en-US" dirty="0"/>
          </a:p>
          <a:p>
            <a:pPr lvl="1" algn="just" rtl="1"/>
            <a:endParaRPr lang="ar-SA" dirty="0" smtClean="0"/>
          </a:p>
          <a:p>
            <a:pPr lvl="1" algn="just" rtl="1"/>
            <a:r>
              <a:rPr lang="ar-SA" dirty="0" smtClean="0"/>
              <a:t>إن </a:t>
            </a:r>
            <a:r>
              <a:rPr lang="ar-SA" dirty="0"/>
              <a:t>الرجوع إلى التراث مهم ، ولكن هذا لا يعني عدم الشك في التقاليد المتوارثة ورأي السلطة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8914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آراء  الخبراء :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لابد من التأكد من أن الخبير ملم بالوقائع التي يراد الاستفسار عنها . 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لا بد من التحقق من صحة كلام الخبير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92351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rtl="1"/>
            <a:r>
              <a:rPr lang="ar-SA" sz="2800" b="1" dirty="0"/>
              <a:t>الخبرة الشخصية :</a:t>
            </a:r>
            <a:endParaRPr lang="en-US" sz="2800" b="1" dirty="0"/>
          </a:p>
          <a:p>
            <a:pPr lvl="1" algn="just" rtl="1"/>
            <a:r>
              <a:rPr lang="ar-SA" sz="2400" dirty="0"/>
              <a:t>حتى الأطفال يستخدمون خبراتهم الشخصية السابقة في المواقف الجديدة .</a:t>
            </a:r>
            <a:endParaRPr lang="en-US" sz="2400" dirty="0"/>
          </a:p>
          <a:p>
            <a:pPr lvl="1" algn="just" rtl="1"/>
            <a:r>
              <a:rPr lang="ar-SA" sz="2400" dirty="0"/>
              <a:t>قد تكون الخبرة الشخصية خاطئة بسبب :</a:t>
            </a:r>
            <a:endParaRPr lang="en-US" sz="2400" dirty="0"/>
          </a:p>
          <a:p>
            <a:pPr lvl="1" algn="just" rtl="1"/>
            <a:r>
              <a:rPr lang="ar-SA" sz="2400" dirty="0"/>
              <a:t>-تجاهل بعض الأدلة التي لا تخدم رأيه .</a:t>
            </a:r>
            <a:endParaRPr lang="en-US" sz="2400" dirty="0"/>
          </a:p>
          <a:p>
            <a:pPr lvl="1" algn="just" rtl="1"/>
            <a:r>
              <a:rPr lang="ar-SA" sz="2400" dirty="0"/>
              <a:t>-استخدام أدوات قياس ذاتية </a:t>
            </a:r>
            <a:endParaRPr lang="en-US" sz="2400" dirty="0"/>
          </a:p>
          <a:p>
            <a:pPr lvl="1" algn="just" rtl="1"/>
            <a:r>
              <a:rPr lang="ar-SA" sz="2400" dirty="0"/>
              <a:t>-بناء الاعتقاد على أدلة غير كافية </a:t>
            </a:r>
            <a:endParaRPr lang="en-US" sz="2400" dirty="0"/>
          </a:p>
          <a:p>
            <a:pPr lvl="1" algn="just" rtl="1"/>
            <a:r>
              <a:rPr lang="ar-SA" sz="2400" dirty="0"/>
              <a:t>-إغفال بعض العوامل الهامة المتعلقة بأمر معين </a:t>
            </a:r>
            <a:endParaRPr lang="en-US" sz="2400" dirty="0"/>
          </a:p>
          <a:p>
            <a:pPr lvl="1" algn="just" rtl="1"/>
            <a:r>
              <a:rPr lang="ar-SA" sz="2400" dirty="0"/>
              <a:t>-استخلاص ملاحظات غير سليمة .</a:t>
            </a:r>
            <a:endParaRPr lang="en-US" sz="24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74264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>
              <a:lnSpc>
                <a:spcPct val="150000"/>
              </a:lnSpc>
            </a:pPr>
            <a:r>
              <a:rPr lang="ar-SA" sz="2800" b="1" dirty="0"/>
              <a:t>الاستنباط :</a:t>
            </a:r>
            <a:endParaRPr lang="en-US" sz="2800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يعني أن ما ينطبق على الكل ينطبق على الجزء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يعمل الإنسان على إثبات أن أمرا ما جزء من الكل 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يستخدم القياس للاستنباط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في القياس مقدمتان ونتيجة .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ar-SA" dirty="0"/>
              <a:t>إذا قبل شخص المقدمتين وجب عليه قبول النتيجة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2163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الطرقالقديمة للحصول على المعرفة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520000" cy="4525963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اليوم المطير ليس مناسبا للمهرجان في الهواء الطلق .</a:t>
            </a:r>
          </a:p>
          <a:p>
            <a:pPr algn="r" rtl="1"/>
            <a:endParaRPr lang="ar-SA" dirty="0"/>
          </a:p>
          <a:p>
            <a:pPr marL="0" indent="0" algn="ctr" rtl="1">
              <a:buNone/>
            </a:pPr>
            <a:r>
              <a:rPr lang="ar-SA" dirty="0"/>
              <a:t>القياس المنفصل </a:t>
            </a:r>
            <a:endParaRPr lang="ar-SA" dirty="0" smtClean="0"/>
          </a:p>
          <a:p>
            <a:pPr marL="0" indent="0" algn="just" rtl="1">
              <a:buNone/>
            </a:pPr>
            <a:r>
              <a:rPr lang="ar-SA" dirty="0" smtClean="0"/>
              <a:t>هو </a:t>
            </a:r>
            <a:r>
              <a:rPr lang="ar-SA" dirty="0"/>
              <a:t>مزيج من الجهل والمعرفة ،لكنه يصل إلى مقدمة محددة 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660000" y="1600200"/>
            <a:ext cx="2700000" cy="452596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dirty="0"/>
              <a:t>اشتعلت النار </a:t>
            </a: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إذن </a:t>
            </a:r>
            <a:r>
              <a:rPr lang="ar-SA" dirty="0"/>
              <a:t>الأطفال في </a:t>
            </a:r>
            <a:r>
              <a:rPr lang="ar-SA" dirty="0" smtClean="0"/>
              <a:t>خطر.</a:t>
            </a:r>
            <a:endParaRPr lang="en-US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ctr" rtl="1">
              <a:buNone/>
            </a:pPr>
            <a:r>
              <a:rPr lang="ar-SA" b="1" dirty="0" smtClean="0"/>
              <a:t>القياس الفرضي </a:t>
            </a:r>
          </a:p>
          <a:p>
            <a:pPr marL="0" indent="0" algn="r" rtl="1">
              <a:buNone/>
            </a:pPr>
            <a:r>
              <a:rPr lang="ar-SA" dirty="0"/>
              <a:t>يستخدم في الأمور التي لازالت محل شك ، مثل اتهام المجرم والتحقيق  ، والبحث .</a:t>
            </a:r>
            <a:endParaRPr lang="ar-SA" dirty="0" smtClean="0"/>
          </a:p>
        </p:txBody>
      </p:sp>
      <p:sp>
        <p:nvSpPr>
          <p:cNvPr id="6" name="Rectangle 5"/>
          <p:cNvSpPr/>
          <p:nvPr/>
        </p:nvSpPr>
        <p:spPr>
          <a:xfrm>
            <a:off x="3420000" y="1600200"/>
            <a:ext cx="2700000" cy="4590000"/>
          </a:xfrm>
          <a:prstGeom prst="rect">
            <a:avLst/>
          </a:prstGeom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>
                <a:solidFill>
                  <a:schemeClr val="tx1"/>
                </a:solidFill>
              </a:rPr>
              <a:t>سأنجح أو أرسب </a:t>
            </a:r>
            <a:r>
              <a:rPr lang="ar-SA" sz="28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en-US" sz="2800" dirty="0">
              <a:solidFill>
                <a:schemeClr val="tx1"/>
              </a:solidFill>
            </a:endParaRPr>
          </a:p>
          <a:p>
            <a:pPr algn="ctr"/>
            <a:endParaRPr lang="ar-SA" sz="2800" dirty="0">
              <a:solidFill>
                <a:schemeClr val="tx1"/>
              </a:solidFill>
            </a:endParaRPr>
          </a:p>
          <a:p>
            <a:pPr algn="ctr" rtl="1"/>
            <a:r>
              <a:rPr lang="ar-SA" sz="2800" b="1" dirty="0" smtClean="0">
                <a:solidFill>
                  <a:schemeClr val="tx1"/>
                </a:solidFill>
              </a:rPr>
              <a:t>القياس التبادلي </a:t>
            </a:r>
          </a:p>
          <a:p>
            <a:pPr algn="ctr" rtl="1"/>
            <a:r>
              <a:rPr lang="ar-SA" sz="2800" dirty="0">
                <a:solidFill>
                  <a:schemeClr val="tx1"/>
                </a:solidFill>
              </a:rPr>
              <a:t>هو معرفة غير يقينية لكنه يقع في حدود ما يمكن استبعاده </a:t>
            </a:r>
            <a:r>
              <a:rPr lang="ar-SA" sz="2800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ar-SA" sz="2800" dirty="0">
              <a:solidFill>
                <a:schemeClr val="tx1"/>
              </a:solidFill>
            </a:endParaRPr>
          </a:p>
          <a:p>
            <a:pPr algn="ctr"/>
            <a:endParaRPr lang="ar-SA" sz="2800" dirty="0" smtClean="0">
              <a:solidFill>
                <a:schemeClr val="tx1"/>
              </a:solidFill>
            </a:endParaRPr>
          </a:p>
          <a:p>
            <a:pPr algn="ctr"/>
            <a:endParaRPr lang="ar-SA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67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algn="just" rtl="1">
              <a:lnSpc>
                <a:spcPct val="150000"/>
              </a:lnSpc>
            </a:pPr>
            <a:r>
              <a:rPr lang="ar-SA" dirty="0"/>
              <a:t>استخدام القياس مستمر حتى اليوم .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التحقيق يقوم على جمع الأدلة كمقدمات ثم الربط بينها للتوصل إلى نتائج جديدة .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الباحث لا يجمع المعلومات ويصفها فقط ،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يختار الباحث جزئية ويضعها في إطار نظري ويفترض مطابقتها مع النظرية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1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indent="0" algn="r" rtl="1">
              <a:lnSpc>
                <a:spcPct val="120000"/>
              </a:lnSpc>
            </a:pPr>
            <a:r>
              <a:rPr lang="ar-SA" b="1" dirty="0"/>
              <a:t>الاستقراء :</a:t>
            </a:r>
            <a:endParaRPr lang="en-US" b="1" dirty="0"/>
          </a:p>
          <a:p>
            <a:pPr lvl="1" indent="0" algn="r" rtl="1">
              <a:lnSpc>
                <a:spcPct val="120000"/>
              </a:lnSpc>
            </a:pPr>
            <a:r>
              <a:rPr lang="ar-SA" dirty="0"/>
              <a:t>الاستقراء يكمل النقص الموجود في التفكير الاستنباطي .</a:t>
            </a:r>
            <a:endParaRPr lang="en-US" dirty="0"/>
          </a:p>
          <a:p>
            <a:pPr lvl="1" indent="0" algn="r" rtl="1">
              <a:lnSpc>
                <a:spcPct val="120000"/>
              </a:lnSpc>
            </a:pPr>
            <a:r>
              <a:rPr lang="ar-SA" dirty="0"/>
              <a:t>الاستقراء هو : الملاحظة للجزئيات للوصول إلى نتيجة عامة .</a:t>
            </a:r>
            <a:endParaRPr lang="en-US" dirty="0"/>
          </a:p>
          <a:p>
            <a:pPr lvl="1" indent="0" algn="r" rtl="1">
              <a:lnSpc>
                <a:spcPct val="120000"/>
              </a:lnSpc>
            </a:pPr>
            <a:r>
              <a:rPr lang="ar-SA" dirty="0"/>
              <a:t>من الاستقراء يستطيع الفرد الوصول إلى مقدمات صحيحة عن طريق ملاحظة الجزئيات وإطلاق تعميم على الفئة التي تنتمي إليها .</a:t>
            </a:r>
            <a:endParaRPr lang="en-US" dirty="0"/>
          </a:p>
          <a:p>
            <a:pPr indent="0" algn="r" rtl="1">
              <a:lnSpc>
                <a:spcPct val="120000"/>
              </a:lnSpc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1438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 rtl="1"/>
            <a:endParaRPr lang="ar-SA" b="1" dirty="0" smtClean="0"/>
          </a:p>
          <a:p>
            <a:pPr algn="just" rtl="1"/>
            <a:r>
              <a:rPr lang="ar-SA" b="1" dirty="0" smtClean="0"/>
              <a:t>الاستقراء </a:t>
            </a:r>
            <a:r>
              <a:rPr lang="ar-SA" b="1" dirty="0"/>
              <a:t>التام :</a:t>
            </a:r>
            <a:endParaRPr lang="en-US" b="1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الاستقصاء </a:t>
            </a:r>
            <a:r>
              <a:rPr lang="ar-SA" dirty="0"/>
              <a:t>هو أحد طرق الاستقراء ويتطلب الملاحظة لجميع مفردات المجموعة 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88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الاتجاهات القديمة نحو البحث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sz="2800" dirty="0"/>
              <a:t>كبت البحث العلمي </a:t>
            </a:r>
            <a:endParaRPr lang="ar-SA" sz="2800" dirty="0" smtClean="0"/>
          </a:p>
          <a:p>
            <a:pPr algn="r" rtl="1">
              <a:lnSpc>
                <a:spcPct val="150000"/>
              </a:lnSpc>
            </a:pPr>
            <a:r>
              <a:rPr lang="ar-SA" sz="2800" dirty="0"/>
              <a:t>السخرية من البحث العلمي </a:t>
            </a:r>
            <a:endParaRPr lang="ar-SA" sz="2800" dirty="0" smtClean="0"/>
          </a:p>
          <a:p>
            <a:pPr algn="r" rtl="1">
              <a:lnSpc>
                <a:spcPct val="150000"/>
              </a:lnSpc>
            </a:pPr>
            <a:r>
              <a:rPr lang="ar-SA" sz="2800" dirty="0"/>
              <a:t>تقديس البحث العلمي </a:t>
            </a:r>
            <a:endParaRPr lang="ar-SA" sz="2800" dirty="0" smtClean="0"/>
          </a:p>
          <a:p>
            <a:pPr algn="r" rtl="1">
              <a:lnSpc>
                <a:spcPct val="150000"/>
              </a:lnSpc>
            </a:pPr>
            <a:r>
              <a:rPr lang="ar-SA" sz="2800" dirty="0"/>
              <a:t>تفضيل البحث التطبيقي على البحث النظري </a:t>
            </a:r>
            <a:endParaRPr lang="ar-SA" sz="2800" dirty="0" smtClean="0"/>
          </a:p>
          <a:p>
            <a:pPr algn="r" rtl="1">
              <a:lnSpc>
                <a:spcPct val="150000"/>
              </a:lnSpc>
            </a:pPr>
            <a:r>
              <a:rPr lang="ar-SA" sz="2800" dirty="0"/>
              <a:t>تفضيل البحث في العلوم الطبيعية على العلوم الاجتماعية </a:t>
            </a:r>
          </a:p>
        </p:txBody>
      </p:sp>
    </p:spTree>
    <p:extLst>
      <p:ext uri="{BB962C8B-B14F-4D97-AF65-F5344CB8AC3E}">
        <p14:creationId xmlns:p14="http://schemas.microsoft.com/office/powerpoint/2010/main" val="4654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 rtl="1">
              <a:lnSpc>
                <a:spcPct val="150000"/>
              </a:lnSpc>
            </a:pPr>
            <a:r>
              <a:rPr lang="ar-SA" b="1" dirty="0" smtClean="0"/>
              <a:t>استقراء بيكون :</a:t>
            </a:r>
            <a:endParaRPr lang="en-US" b="1" dirty="0" smtClean="0"/>
          </a:p>
          <a:p>
            <a:pPr lvl="1" algn="just" rtl="1">
              <a:lnSpc>
                <a:spcPct val="150000"/>
              </a:lnSpc>
            </a:pPr>
            <a:r>
              <a:rPr lang="ar-SA" b="1" dirty="0" smtClean="0"/>
              <a:t>رأى فرانسيس بيكون أن الإنسان يجب أن يستخدم الملاحظة للوصول إلى التعميمات بدلا من الأخذ بمقدمات السلطة أو التقاليد .</a:t>
            </a:r>
            <a:endParaRPr lang="en-US" b="1" dirty="0" smtClean="0"/>
          </a:p>
          <a:p>
            <a:pPr algn="just" rtl="1">
              <a:lnSpc>
                <a:spcPct val="150000"/>
              </a:lnSpc>
            </a:pPr>
            <a:endParaRPr lang="ar-SA" b="1" dirty="0" smtClean="0"/>
          </a:p>
          <a:p>
            <a:pPr algn="just" rtl="1">
              <a:lnSpc>
                <a:spcPct val="150000"/>
              </a:lnSpc>
            </a:pPr>
            <a:r>
              <a:rPr lang="ar-SA" b="1" dirty="0" smtClean="0"/>
              <a:t>اقترح بيكون تصنيف الوقائع إلى : </a:t>
            </a:r>
            <a:endParaRPr lang="en-US" b="1" dirty="0" smtClean="0"/>
          </a:p>
          <a:p>
            <a:pPr lvl="1" algn="just" rtl="1">
              <a:lnSpc>
                <a:spcPct val="150000"/>
              </a:lnSpc>
            </a:pPr>
            <a:r>
              <a:rPr lang="ar-SA" b="1" dirty="0" smtClean="0"/>
              <a:t>الوقائع االموجبة : </a:t>
            </a:r>
            <a:r>
              <a:rPr lang="ar-SA" dirty="0" smtClean="0"/>
              <a:t>التي وجدت فيها الظاهرة .</a:t>
            </a:r>
            <a:endParaRPr lang="en-US" dirty="0" smtClean="0"/>
          </a:p>
          <a:p>
            <a:pPr lvl="1" algn="just" rtl="1">
              <a:lnSpc>
                <a:spcPct val="150000"/>
              </a:lnSpc>
            </a:pPr>
            <a:r>
              <a:rPr lang="ar-SA" b="1" dirty="0" smtClean="0"/>
              <a:t>الوقائع السالبة : </a:t>
            </a:r>
            <a:r>
              <a:rPr lang="ar-SA" dirty="0" smtClean="0"/>
              <a:t>التي لم توجد فيها الظاهرة .</a:t>
            </a:r>
          </a:p>
          <a:p>
            <a:pPr lvl="1" algn="just" rtl="1">
              <a:lnSpc>
                <a:spcPct val="150000"/>
              </a:lnSpc>
            </a:pPr>
            <a:r>
              <a:rPr lang="ar-SA" b="1" dirty="0" smtClean="0"/>
              <a:t>الوقائع االمتدرجة : </a:t>
            </a:r>
            <a:r>
              <a:rPr lang="ar-SA" dirty="0" smtClean="0"/>
              <a:t>التي  وجدت فيها الظاهرة بدرجات متفاوتة .</a:t>
            </a:r>
            <a:endParaRPr lang="en-US" dirty="0" smtClean="0"/>
          </a:p>
          <a:p>
            <a:pPr algn="just" rtl="1">
              <a:lnSpc>
                <a:spcPct val="150000"/>
              </a:lnSpc>
            </a:pPr>
            <a:endParaRPr lang="ar-SA" b="1" dirty="0" smtClean="0"/>
          </a:p>
          <a:p>
            <a:pPr algn="just" rtl="1">
              <a:lnSpc>
                <a:spcPct val="150000"/>
              </a:lnSpc>
            </a:pPr>
            <a:r>
              <a:rPr lang="ar-SA" b="1" dirty="0" smtClean="0"/>
              <a:t>حذر بيكون من الوصول إلى نتائج قبل جمع جميع الملاحظات .</a:t>
            </a:r>
            <a:endParaRPr lang="en-US" b="1" dirty="0" smtClean="0"/>
          </a:p>
          <a:p>
            <a:pPr algn="just" rtl="1">
              <a:lnSpc>
                <a:spcPct val="150000"/>
              </a:lnSpc>
            </a:pPr>
            <a:endParaRPr lang="ar-SA" b="1" dirty="0" smtClean="0"/>
          </a:p>
          <a:p>
            <a:pPr algn="just" rtl="1">
              <a:lnSpc>
                <a:spcPct val="150000"/>
              </a:lnSpc>
            </a:pPr>
            <a:endParaRPr lang="ar-SA" b="1" dirty="0" smtClean="0"/>
          </a:p>
          <a:p>
            <a:pPr algn="just" rtl="1"/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86099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الطرق القديمة للحصول على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 rtl="1"/>
            <a:r>
              <a:rPr lang="ar-SA" b="1" dirty="0"/>
              <a:t>الاستقراء الناقص :</a:t>
            </a:r>
            <a:endParaRPr lang="en-US" dirty="0"/>
          </a:p>
          <a:p>
            <a:pPr lvl="1" algn="just" rtl="1"/>
            <a:r>
              <a:rPr lang="ar-SA" dirty="0"/>
              <a:t>أن يطلق الباحث التعميمات بعد ملاحظة أجزاء فقط من العينة .</a:t>
            </a:r>
            <a:endParaRPr lang="en-US" dirty="0"/>
          </a:p>
          <a:p>
            <a:pPr algn="just" rtl="1"/>
            <a:endParaRPr lang="ar-SA" sz="3000" dirty="0" smtClean="0"/>
          </a:p>
          <a:p>
            <a:pPr algn="just" rtl="1"/>
            <a:r>
              <a:rPr lang="ar-SA" dirty="0" smtClean="0"/>
              <a:t>الاستقراء </a:t>
            </a:r>
            <a:r>
              <a:rPr lang="ar-SA" dirty="0"/>
              <a:t>الناقص أسهل في التطبيق من الناحية العملية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يمكن </a:t>
            </a:r>
            <a:r>
              <a:rPr lang="ar-SA" dirty="0"/>
              <a:t>من خلال فحص بعض الجزئيات الوصول إلى تعميمات ، بشرط أن تكون : </a:t>
            </a:r>
            <a:endParaRPr lang="en-US" dirty="0"/>
          </a:p>
          <a:p>
            <a:pPr lvl="1" algn="just" rtl="1"/>
            <a:r>
              <a:rPr lang="ar-SA" dirty="0"/>
              <a:t>العينة ممثلة للمجموعة . </a:t>
            </a:r>
            <a:endParaRPr lang="en-US" dirty="0"/>
          </a:p>
          <a:p>
            <a:pPr lvl="1" algn="just" rtl="1"/>
            <a:r>
              <a:rPr lang="ar-SA" dirty="0"/>
              <a:t>العينة متجانسة .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1628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المنهج العلمي لتحصيل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يرتبط </a:t>
            </a:r>
            <a:r>
              <a:rPr lang="ar-SA" dirty="0"/>
              <a:t>هذا المنهج بثورة </a:t>
            </a:r>
            <a:r>
              <a:rPr lang="ar-SA" u="sng" dirty="0"/>
              <a:t>بيكون </a:t>
            </a:r>
            <a:r>
              <a:rPr lang="ar-SA" dirty="0"/>
              <a:t>على المنهج الاستنباطي ، وقوله بضرورة الملاحظة للوصول إلى مقدمات وتعميمات صحيحة </a:t>
            </a:r>
            <a:r>
              <a:rPr lang="ar-SA" dirty="0" smtClean="0"/>
              <a:t>.</a:t>
            </a:r>
            <a:r>
              <a:rPr lang="ar-SA" dirty="0"/>
              <a:t> </a:t>
            </a:r>
            <a:r>
              <a:rPr lang="ar-SA" dirty="0" smtClean="0"/>
              <a:t>وقد كان </a:t>
            </a:r>
            <a:r>
              <a:rPr lang="ar-SA" dirty="0"/>
              <a:t>هذا المنهج أسلوب كل من </a:t>
            </a:r>
            <a:r>
              <a:rPr lang="ar-SA" u="sng" dirty="0"/>
              <a:t>غاليليو </a:t>
            </a:r>
            <a:r>
              <a:rPr lang="ar-SA" dirty="0"/>
              <a:t>و</a:t>
            </a:r>
            <a:r>
              <a:rPr lang="ar-SA" u="sng" dirty="0"/>
              <a:t>نيوتن </a:t>
            </a:r>
            <a:r>
              <a:rPr lang="ar-SA" dirty="0"/>
              <a:t>... الذي تركوا المسلمات واستخدموا الملاحظة للوصول إلى نتائج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2223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المنهج العلمي لتحصيل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b="1" dirty="0"/>
              <a:t>خطوات المنهج العلمي :</a:t>
            </a:r>
            <a:endParaRPr lang="en-US" dirty="0"/>
          </a:p>
          <a:p>
            <a:pPr lvl="1" algn="just" rtl="1"/>
            <a:r>
              <a:rPr lang="ar-SA" dirty="0"/>
              <a:t>المنهج العلمي يجمع بين الاستنباط والاستقراء .</a:t>
            </a:r>
            <a:endParaRPr lang="en-US" dirty="0"/>
          </a:p>
          <a:p>
            <a:pPr lvl="1" algn="just" rtl="1"/>
            <a:r>
              <a:rPr lang="ar-SA" dirty="0"/>
              <a:t>وضع جون ديوي في كتابه "كيف نفكر" خطوات التفكير العلمي :</a:t>
            </a:r>
            <a:endParaRPr lang="en-US" dirty="0"/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 smtClean="0"/>
              <a:t>الشعور </a:t>
            </a:r>
            <a:r>
              <a:rPr lang="ar-SA" dirty="0"/>
              <a:t>بالمشكلة </a:t>
            </a:r>
            <a:r>
              <a:rPr lang="ar-SA" dirty="0" smtClean="0"/>
              <a:t>:</a:t>
            </a:r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 smtClean="0"/>
              <a:t>تحديد المشكلة </a:t>
            </a:r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 smtClean="0"/>
              <a:t>اقتراح حلول للمشكلة (الفروض)</a:t>
            </a:r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 smtClean="0"/>
              <a:t>استنباط نتائج الحلول المقترحة </a:t>
            </a:r>
          </a:p>
          <a:p>
            <a:pPr marL="1371600" lvl="2" indent="-457200" algn="just" rtl="1">
              <a:buFont typeface="+mj-lt"/>
              <a:buAutoNum type="arabicPeriod"/>
            </a:pPr>
            <a:r>
              <a:rPr lang="ar-SA" dirty="0" smtClean="0"/>
              <a:t>اختبار الفروض عمليا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8805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المنهج العلمي لتحصيل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 rtl="1">
              <a:buNone/>
            </a:pPr>
            <a:r>
              <a:rPr lang="ar-SA" b="1" dirty="0">
                <a:latin typeface="28"/>
              </a:rPr>
              <a:t>1-الشعور بالمشكلة :</a:t>
            </a:r>
            <a:endParaRPr lang="en-US" b="1" dirty="0">
              <a:latin typeface="28"/>
            </a:endParaRPr>
          </a:p>
          <a:p>
            <a:pPr algn="just" rtl="1"/>
            <a:r>
              <a:rPr lang="ar-SA" dirty="0">
                <a:latin typeface="28"/>
              </a:rPr>
              <a:t>مثل </a:t>
            </a:r>
            <a:endParaRPr lang="en-US" dirty="0">
              <a:latin typeface="28"/>
            </a:endParaRPr>
          </a:p>
          <a:p>
            <a:pPr lvl="1" algn="just" rtl="1"/>
            <a:r>
              <a:rPr lang="ar-SA" dirty="0" smtClean="0">
                <a:latin typeface="28"/>
              </a:rPr>
              <a:t>عدم </a:t>
            </a:r>
            <a:r>
              <a:rPr lang="ar-SA" dirty="0">
                <a:latin typeface="28"/>
              </a:rPr>
              <a:t>وجود وسيلة للوصول إلى الغرض المطلوب .</a:t>
            </a:r>
            <a:endParaRPr lang="en-US" dirty="0">
              <a:latin typeface="28"/>
            </a:endParaRPr>
          </a:p>
          <a:p>
            <a:pPr lvl="1" algn="just" rtl="1"/>
            <a:r>
              <a:rPr lang="ar-SA" dirty="0" smtClean="0">
                <a:latin typeface="28"/>
              </a:rPr>
              <a:t>صعوبة </a:t>
            </a:r>
            <a:r>
              <a:rPr lang="ar-SA" dirty="0">
                <a:latin typeface="28"/>
              </a:rPr>
              <a:t>في تحديد خصائص موضوع معين .</a:t>
            </a:r>
            <a:endParaRPr lang="en-US" dirty="0">
              <a:latin typeface="28"/>
            </a:endParaRPr>
          </a:p>
          <a:p>
            <a:pPr lvl="1" algn="just" rtl="1"/>
            <a:r>
              <a:rPr lang="ar-SA" dirty="0" smtClean="0">
                <a:latin typeface="28"/>
              </a:rPr>
              <a:t>صعوبة </a:t>
            </a:r>
            <a:r>
              <a:rPr lang="ar-SA" dirty="0">
                <a:latin typeface="28"/>
              </a:rPr>
              <a:t>تفسير حدث غريب .</a:t>
            </a:r>
            <a:endParaRPr lang="en-US" dirty="0">
              <a:latin typeface="28"/>
            </a:endParaRPr>
          </a:p>
          <a:p>
            <a:pPr algn="just" rtl="1"/>
            <a:endParaRPr lang="ar-SA" b="1" dirty="0" smtClean="0">
              <a:latin typeface="28"/>
            </a:endParaRPr>
          </a:p>
          <a:p>
            <a:pPr marL="0" indent="0" algn="just" rtl="1">
              <a:buNone/>
            </a:pPr>
            <a:r>
              <a:rPr lang="ar-SA" b="1" dirty="0" smtClean="0">
                <a:latin typeface="28"/>
              </a:rPr>
              <a:t>2-تحديد </a:t>
            </a:r>
            <a:r>
              <a:rPr lang="ar-SA" b="1" dirty="0">
                <a:latin typeface="28"/>
              </a:rPr>
              <a:t>المشكلة :</a:t>
            </a:r>
            <a:endParaRPr lang="en-US" dirty="0">
              <a:latin typeface="28"/>
            </a:endParaRPr>
          </a:p>
          <a:p>
            <a:pPr algn="just" rtl="1"/>
            <a:r>
              <a:rPr lang="ar-SA" dirty="0">
                <a:latin typeface="28"/>
              </a:rPr>
              <a:t>من خلال جمع المعلومات عنها .</a:t>
            </a:r>
            <a:endParaRPr lang="en-US" dirty="0">
              <a:latin typeface="28"/>
            </a:endParaRPr>
          </a:p>
          <a:p>
            <a:pPr algn="just" rtl="1"/>
            <a:endParaRPr lang="ar-SA" dirty="0" smtClean="0">
              <a:latin typeface="28"/>
            </a:endParaRPr>
          </a:p>
          <a:p>
            <a:pPr marL="0" indent="0" algn="just" rtl="1">
              <a:buNone/>
            </a:pPr>
            <a:r>
              <a:rPr lang="ar-SA" b="1" dirty="0" smtClean="0">
                <a:latin typeface="28"/>
              </a:rPr>
              <a:t>3-اقتراح </a:t>
            </a:r>
            <a:r>
              <a:rPr lang="ar-SA" b="1" dirty="0">
                <a:latin typeface="28"/>
              </a:rPr>
              <a:t>حلول للمشكلات (الفروض):</a:t>
            </a:r>
            <a:endParaRPr lang="en-US" b="1" dirty="0">
              <a:latin typeface="28"/>
            </a:endParaRPr>
          </a:p>
          <a:p>
            <a:pPr algn="just" rtl="1"/>
            <a:r>
              <a:rPr lang="ar-SA" dirty="0">
                <a:latin typeface="28"/>
              </a:rPr>
              <a:t>وهي تخمينات ذكية لحل المشكلة </a:t>
            </a:r>
            <a:r>
              <a:rPr lang="ar-SA" dirty="0" smtClean="0">
                <a:latin typeface="28"/>
              </a:rPr>
              <a:t>.</a:t>
            </a:r>
            <a:endParaRPr lang="en-US" dirty="0">
              <a:latin typeface="28"/>
            </a:endParaRPr>
          </a:p>
        </p:txBody>
      </p:sp>
    </p:spTree>
    <p:extLst>
      <p:ext uri="{BB962C8B-B14F-4D97-AF65-F5344CB8AC3E}">
        <p14:creationId xmlns:p14="http://schemas.microsoft.com/office/powerpoint/2010/main" val="157923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المنهج العلمي لتحصيل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ar-SA" sz="2800" dirty="0" smtClean="0"/>
              <a:t>4-استنباط </a:t>
            </a:r>
            <a:r>
              <a:rPr lang="ar-SA" sz="2800" dirty="0"/>
              <a:t>نتائج الحلول المقترحة :</a:t>
            </a:r>
            <a:endParaRPr lang="en-US" sz="2800" dirty="0"/>
          </a:p>
          <a:p>
            <a:pPr algn="just" rtl="1"/>
            <a:r>
              <a:rPr lang="ar-SA" sz="2800" dirty="0"/>
              <a:t>فإذا كان الفرض صحيح فالنتيجة ستكون صحيحة .</a:t>
            </a:r>
            <a:endParaRPr lang="en-US" sz="2800" dirty="0"/>
          </a:p>
          <a:p>
            <a:pPr algn="just" rtl="1"/>
            <a:endParaRPr lang="ar-SA" sz="2800" b="1" dirty="0" smtClean="0"/>
          </a:p>
          <a:p>
            <a:pPr marL="0" indent="0" algn="just" rtl="1">
              <a:buNone/>
            </a:pPr>
            <a:r>
              <a:rPr lang="ar-SA" sz="2800" b="1" dirty="0" smtClean="0"/>
              <a:t>5-اختبار </a:t>
            </a:r>
            <a:r>
              <a:rPr lang="ar-SA" sz="2800" b="1" dirty="0"/>
              <a:t>الفروض عمليا: </a:t>
            </a:r>
            <a:endParaRPr lang="en-US" sz="2800" dirty="0"/>
          </a:p>
          <a:p>
            <a:pPr algn="just" rtl="1"/>
            <a:r>
              <a:rPr lang="ar-SA" sz="2800" dirty="0"/>
              <a:t>يبحث عن دليل على أن النتائج المقترحة صحيحة . </a:t>
            </a:r>
            <a:endParaRPr lang="en-US" sz="2800" dirty="0"/>
          </a:p>
          <a:p>
            <a:pPr marL="0" indent="0" algn="just" rtl="1">
              <a:buNone/>
            </a:pPr>
            <a:endParaRPr lang="ar-SA" sz="2800" dirty="0" smtClean="0"/>
          </a:p>
          <a:p>
            <a:pPr marL="0" indent="0" algn="just" rtl="1">
              <a:buNone/>
            </a:pPr>
            <a:r>
              <a:rPr lang="ar-SA" sz="2800" dirty="0" smtClean="0"/>
              <a:t>*منهج </a:t>
            </a:r>
            <a:r>
              <a:rPr lang="ar-SA" sz="2800" dirty="0"/>
              <a:t>البحث يسير بين الاستقراء (للوصول إلى فروض) والاستنتاج للتحقق من صدق الفروض ، ثم يعود للاستقراء مرة أخرى ليبحث عن ملاحظات جديدة .</a:t>
            </a:r>
            <a:endParaRPr lang="en-US" sz="2800" dirty="0"/>
          </a:p>
          <a:p>
            <a:pPr algn="just" rtl="1"/>
            <a:endParaRPr lang="ar-SA" sz="28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42709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التقدم في 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13980"/>
            <a:ext cx="8229600" cy="4481151"/>
          </a:xfrm>
        </p:spPr>
        <p:txBody>
          <a:bodyPr>
            <a:noAutofit/>
          </a:bodyPr>
          <a:lstStyle/>
          <a:p>
            <a:pPr lvl="1" algn="just" rtl="1"/>
            <a:r>
              <a:rPr lang="ar-SA" dirty="0" smtClean="0"/>
              <a:t>كان </a:t>
            </a:r>
            <a:r>
              <a:rPr lang="ar-SA" dirty="0"/>
              <a:t>الإنسان يعتقد أن لديه من المعرفة ما يجعله يجيب إجابات قاطعة عن بعض الأمور . </a:t>
            </a:r>
            <a:endParaRPr lang="en-US" dirty="0"/>
          </a:p>
          <a:p>
            <a:pPr lvl="1" algn="just" rtl="1"/>
            <a:r>
              <a:rPr lang="ar-SA" dirty="0"/>
              <a:t>المناهج القديمة لا تعترف بأنها قد تؤدي إلىنتائج خاطئة ، ولهذا فإنها لا تتقدم .</a:t>
            </a:r>
            <a:endParaRPr lang="en-US" dirty="0"/>
          </a:p>
          <a:p>
            <a:pPr lvl="1" algn="just" rtl="1"/>
            <a:r>
              <a:rPr lang="ar-SA" dirty="0"/>
              <a:t>المناهج القديمة سريعة في الوصول إلى النتائج </a:t>
            </a:r>
            <a:endParaRPr lang="en-US" dirty="0"/>
          </a:p>
          <a:p>
            <a:pPr lvl="1" algn="just" rtl="1"/>
            <a:r>
              <a:rPr lang="ar-SA" dirty="0"/>
              <a:t>المنهج العلمي أكثر شكا فيما يصل إليه من نتائج . </a:t>
            </a:r>
            <a:endParaRPr lang="en-US" dirty="0"/>
          </a:p>
          <a:p>
            <a:pPr lvl="1" algn="just" rtl="1"/>
            <a:r>
              <a:rPr lang="ar-SA" dirty="0"/>
              <a:t>اعتراف المنهج العلمي باحتمالية الخطأ يجعل المعلومات التي نحصل عليها تتعرض للتصحيح المستمر .</a:t>
            </a:r>
            <a:endParaRPr lang="en-US" dirty="0"/>
          </a:p>
          <a:p>
            <a:pPr lvl="1" algn="just" rtl="1"/>
            <a:r>
              <a:rPr lang="ar-SA" dirty="0"/>
              <a:t>المنهج العلمي بطيء لكن نتائجه أدق .</a:t>
            </a:r>
            <a:endParaRPr lang="en-US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84731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المنهج العلمي والتقدم في تحصيل المعرفة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1"/>
            <a:r>
              <a:rPr lang="ar-SA" dirty="0"/>
              <a:t>لا نستطيع القول إن الإنسان توصل إلى منهج كامل للوصول إلى المعرفة .</a:t>
            </a:r>
            <a:endParaRPr lang="en-US" dirty="0"/>
          </a:p>
          <a:p>
            <a:pPr algn="just" rtl="1"/>
            <a:r>
              <a:rPr lang="ar-SA" dirty="0"/>
              <a:t>فمثلا : </a:t>
            </a:r>
            <a:endParaRPr lang="en-US" dirty="0"/>
          </a:p>
          <a:p>
            <a:pPr lvl="1" algn="just" rtl="1"/>
            <a:r>
              <a:rPr lang="ar-SA" dirty="0"/>
              <a:t>الاستقراء والاستنباط لها أوجه ضعفها .</a:t>
            </a:r>
            <a:endParaRPr lang="en-US" dirty="0"/>
          </a:p>
          <a:p>
            <a:pPr algn="just" rtl="1"/>
            <a:endParaRPr lang="ar-SA" dirty="0" smtClean="0"/>
          </a:p>
          <a:p>
            <a:pPr algn="just" rtl="1"/>
            <a:r>
              <a:rPr lang="ar-SA" dirty="0" smtClean="0"/>
              <a:t>المنهج </a:t>
            </a:r>
            <a:r>
              <a:rPr lang="ar-SA" dirty="0"/>
              <a:t>العلمي ليس موحد القواعد كما يرى بعض العلماء </a:t>
            </a:r>
            <a:r>
              <a:rPr lang="ar-SA" dirty="0" smtClean="0"/>
              <a:t>.</a:t>
            </a:r>
            <a:r>
              <a:rPr lang="ar-SA" dirty="0"/>
              <a:t> </a:t>
            </a:r>
            <a:r>
              <a:rPr lang="ar-SA" dirty="0" smtClean="0"/>
              <a:t>فالصحيح </a:t>
            </a:r>
            <a:r>
              <a:rPr lang="ar-SA" dirty="0"/>
              <a:t>أن المنهج العلمي هو منهج عام ويأخذ أشكالا متعددة لدراسة مشكلات خاصة .</a:t>
            </a:r>
            <a:endParaRPr lang="en-US" dirty="0"/>
          </a:p>
          <a:p>
            <a:pPr algn="just" rtl="1"/>
            <a:r>
              <a:rPr lang="ar-SA" dirty="0"/>
              <a:t>المنهج العلمي ليس مراحلا متتابعة ومنتظمة في ترتيبها بل يحصل تداخل بينها . </a:t>
            </a:r>
            <a:endParaRPr lang="en-US" dirty="0"/>
          </a:p>
          <a:p>
            <a:pPr algn="just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9112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mtClean="0"/>
              <a:t>انتهت المحاضرة </a:t>
            </a:r>
            <a:endParaRPr lang="ar-SA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tx1"/>
                </a:solidFill>
              </a:rPr>
              <a:t>المرجع : الفصل الأول والثاني من كتاب : </a:t>
            </a:r>
          </a:p>
          <a:p>
            <a:r>
              <a:rPr lang="ar-SA" dirty="0" smtClean="0">
                <a:solidFill>
                  <a:schemeClr val="tx1"/>
                </a:solidFill>
              </a:rPr>
              <a:t>مناهج البحث في التربية وعلم النفس لفان دالين ، ترجمة نوفل ، محمد نبيل .</a:t>
            </a:r>
            <a:endParaRPr lang="ar-S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63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كبت البحث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</a:pPr>
            <a:r>
              <a:rPr lang="ar-SA" sz="2800" dirty="0"/>
              <a:t>الخوف من التغيير ، أدى إلى كبت العلماء :</a:t>
            </a:r>
            <a:endParaRPr lang="en-US" sz="2800" dirty="0"/>
          </a:p>
          <a:p>
            <a:pPr lvl="1" algn="just" rtl="1">
              <a:lnSpc>
                <a:spcPct val="150000"/>
              </a:lnSpc>
            </a:pPr>
            <a:r>
              <a:rPr lang="en-US" dirty="0"/>
              <a:t>Copernicus </a:t>
            </a:r>
            <a:r>
              <a:rPr lang="ar-SA" dirty="0"/>
              <a:t>حرم من رحمة الكنيسة 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en-US" dirty="0" err="1"/>
              <a:t>Tycho</a:t>
            </a:r>
            <a:r>
              <a:rPr lang="en-US" dirty="0"/>
              <a:t> Brahe </a:t>
            </a:r>
            <a:r>
              <a:rPr lang="ar-SA" dirty="0"/>
              <a:t>حرق 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en-US" dirty="0" err="1"/>
              <a:t>Galileio</a:t>
            </a:r>
            <a:r>
              <a:rPr lang="en-US" dirty="0"/>
              <a:t> </a:t>
            </a:r>
            <a:r>
              <a:rPr lang="ar-SA" dirty="0"/>
              <a:t>حكمت عليه محاكم التفتيش </a:t>
            </a:r>
            <a:r>
              <a:rPr lang="ar-SA" dirty="0" smtClean="0"/>
              <a:t>بالعقوبة </a:t>
            </a:r>
            <a:endParaRPr lang="en-US" dirty="0"/>
          </a:p>
          <a:p>
            <a:pPr lvl="1" algn="just" rtl="1">
              <a:lnSpc>
                <a:spcPct val="150000"/>
              </a:lnSpc>
            </a:pPr>
            <a:r>
              <a:rPr lang="en-US" dirty="0" err="1"/>
              <a:t>Dawrin</a:t>
            </a:r>
            <a:r>
              <a:rPr lang="en-US" dirty="0"/>
              <a:t> </a:t>
            </a:r>
            <a:r>
              <a:rPr lang="ar-SA" dirty="0" smtClean="0"/>
              <a:t> منعت قراءة  </a:t>
            </a:r>
            <a:r>
              <a:rPr lang="ar-SA" dirty="0"/>
              <a:t>كتابه 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en-US" sz="2800" dirty="0"/>
              <a:t>Mendel </a:t>
            </a:r>
            <a:r>
              <a:rPr lang="ar-SA" sz="2800" dirty="0" smtClean="0"/>
              <a:t>تجاهلته السلطة  </a:t>
            </a:r>
            <a:r>
              <a:rPr lang="ar-SA" sz="2800" dirty="0"/>
              <a:t>35 سنة 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02039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السخرية من البحث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>
              <a:lnSpc>
                <a:spcPct val="150000"/>
              </a:lnSpc>
              <a:spcBef>
                <a:spcPts val="0"/>
              </a:spcBef>
            </a:pPr>
            <a:r>
              <a:rPr lang="ar-SA" sz="2800" dirty="0"/>
              <a:t>دافع السخرية من البحث العلمي هو الجهل والاعتقاد بعدم القدرة على التقدم في العلم .</a:t>
            </a:r>
            <a:endParaRPr lang="en-US" sz="2800" dirty="0"/>
          </a:p>
          <a:p>
            <a:pPr algn="just" rtl="1"/>
            <a:r>
              <a:rPr lang="ar-SA" sz="2800" dirty="0"/>
              <a:t>كان ينظر إلى العلماء أنهم :</a:t>
            </a:r>
            <a:endParaRPr lang="en-US" sz="2800" dirty="0"/>
          </a:p>
          <a:p>
            <a:pPr lvl="1" algn="just" rtl="1"/>
            <a:r>
              <a:rPr lang="ar-SA" dirty="0"/>
              <a:t>في عالم مختلف بعيد عن واقع الحياة .</a:t>
            </a:r>
            <a:endParaRPr lang="en-US" dirty="0"/>
          </a:p>
          <a:p>
            <a:pPr lvl="1" algn="just" rtl="1"/>
            <a:r>
              <a:rPr lang="ar-SA" dirty="0"/>
              <a:t>يشغلون رؤوسهم بأمور تافهة .</a:t>
            </a:r>
            <a:endParaRPr lang="en-US" dirty="0"/>
          </a:p>
          <a:p>
            <a:pPr lvl="1" algn="just" rtl="1"/>
            <a:r>
              <a:rPr lang="ar-SA" dirty="0"/>
              <a:t>يزورون تفاهة الموضوعات بالإحصاءات .</a:t>
            </a:r>
            <a:endParaRPr lang="en-US" dirty="0"/>
          </a:p>
          <a:p>
            <a:pPr algn="just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48859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تقديس البحث العلمي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SA" dirty="0"/>
              <a:t>يشمل تقديس البحث العلمي :</a:t>
            </a:r>
            <a:endParaRPr lang="en-US" dirty="0"/>
          </a:p>
          <a:p>
            <a:pPr algn="just" rtl="1"/>
            <a:r>
              <a:rPr lang="ar-SA" dirty="0"/>
              <a:t>النظرة إلى العلماء بأنهم صنف آخر من الناس ، يستخدمون أساليب لا يستطيع أي شخص آخر استخدامها .</a:t>
            </a:r>
            <a:endParaRPr lang="en-US" dirty="0"/>
          </a:p>
          <a:p>
            <a:pPr algn="just" rtl="1"/>
            <a:r>
              <a:rPr lang="ar-SA" dirty="0"/>
              <a:t>قبول نتائج البحث العلمي على أنها حلول لا يمكن نقدها .</a:t>
            </a:r>
            <a:endParaRPr lang="en-US" dirty="0"/>
          </a:p>
          <a:p>
            <a:pPr algn="just" rtl="1">
              <a:lnSpc>
                <a:spcPct val="150000"/>
              </a:lnSpc>
            </a:pPr>
            <a:r>
              <a:rPr lang="ar-SA" dirty="0"/>
              <a:t>دعم أي بحث علمي بسخاء طمعا في الشهرة .</a:t>
            </a:r>
            <a:endParaRPr lang="en-US" dirty="0"/>
          </a:p>
          <a:p>
            <a:pPr algn="just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9948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نزعة الاستعلاء العنصري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تعتقد بعض الشعوب أن لديها أساس غريزي للتقدم .</a:t>
            </a:r>
            <a:endParaRPr lang="en-US" sz="2800" dirty="0"/>
          </a:p>
          <a:p>
            <a:pPr algn="just" rtl="1">
              <a:lnSpc>
                <a:spcPct val="150000"/>
              </a:lnSpc>
            </a:pPr>
            <a:r>
              <a:rPr lang="ar-SA" sz="2800" dirty="0"/>
              <a:t>مثال </a:t>
            </a:r>
            <a:r>
              <a:rPr lang="ar-SA" sz="2800" dirty="0" smtClean="0"/>
              <a:t>:</a:t>
            </a:r>
          </a:p>
          <a:p>
            <a:pPr lvl="1" algn="just" rtl="1"/>
            <a:r>
              <a:rPr lang="ar-SA" dirty="0" smtClean="0"/>
              <a:t> </a:t>
            </a:r>
            <a:r>
              <a:rPr lang="ar-SA" dirty="0"/>
              <a:t>شعر الأمريكيون بخطأهم في نزعة الاستعلاء عندما أطلق الروس مركبة للقمر .</a:t>
            </a:r>
            <a:endParaRPr lang="en-US" dirty="0"/>
          </a:p>
          <a:p>
            <a:pPr algn="just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62259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تفضيل البحث التطبيقي على البحث النظري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1"/>
            <a:r>
              <a:rPr lang="ar-SA" sz="2800" dirty="0"/>
              <a:t>يفضل الناس الأبحاث التطبيقية (مثل أبحاث تستهدف إنتاج دواء للسرطان) ، ولا يهتمون بالأبحاث النظرية (مثل بحث لفهم نمو الخلية) . على الرغم من أن الأبحاث النظرية قد تعطي نتائج يمكن الاستفادة منها مستقبلا بشكل أوسع .</a:t>
            </a:r>
            <a:endParaRPr lang="en-US" sz="2800" dirty="0"/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37614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2395</Words>
  <Application>Microsoft Office PowerPoint</Application>
  <PresentationFormat>On-screen Show (4:3)</PresentationFormat>
  <Paragraphs>369</Paragraphs>
  <Slides>48</Slides>
  <Notes>48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مقدمة  البحث العلمي والتقدم الاجتماعي  طرق الحصول على المعرفة </vt:lpstr>
      <vt:lpstr>موضوعات المحاضرة </vt:lpstr>
      <vt:lpstr>يتوقع بعد المحاضرة من الطالبة أن </vt:lpstr>
      <vt:lpstr>الاتجاهات القديمة نحو البحث العلمي </vt:lpstr>
      <vt:lpstr>كبت البحث العلمي </vt:lpstr>
      <vt:lpstr>السخرية من البحث العلمي </vt:lpstr>
      <vt:lpstr>تقديس البحث العلمي </vt:lpstr>
      <vt:lpstr>نزعة الاستعلاء العنصري </vt:lpstr>
      <vt:lpstr>تفضيل البحث التطبيقي على البحث النظري </vt:lpstr>
      <vt:lpstr>تفضيل البحث في العلوم الطبيعية على البحث في العلوم الاجتماعية </vt:lpstr>
      <vt:lpstr>نمو فهم أفضل للبحث العلمي </vt:lpstr>
      <vt:lpstr>التربية والبحث العلمي </vt:lpstr>
      <vt:lpstr>الاستفادة من خبرة الولايات المتحدة في إنشاء هيئات حديثة </vt:lpstr>
      <vt:lpstr>توسيع مجالات البحوث التربوية </vt:lpstr>
      <vt:lpstr>توسيع مجالات البحوث التربوية </vt:lpstr>
      <vt:lpstr>توسيع مجالات البحوث التربوية </vt:lpstr>
      <vt:lpstr>توسيع مجالات البحوث التربوية </vt:lpstr>
      <vt:lpstr>توسيع مجالات البحوث التربوية </vt:lpstr>
      <vt:lpstr>تحسين نوعية البحوث </vt:lpstr>
      <vt:lpstr>تحسين نوعية البحوث </vt:lpstr>
      <vt:lpstr>تحسين نوعية البحوث </vt:lpstr>
      <vt:lpstr>المدرسون والبحث العلمي </vt:lpstr>
      <vt:lpstr>توجيه الطلاب </vt:lpstr>
      <vt:lpstr>تحسين عمليات التدريس </vt:lpstr>
      <vt:lpstr>التغلب على التخلف في تطبيق نتائج البحوث </vt:lpstr>
      <vt:lpstr>تدعيم مهنة التدريس </vt:lpstr>
      <vt:lpstr>المساهمة في المشاريع البحثية </vt:lpstr>
      <vt:lpstr>طرق تحصيل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الطرق القديمة للحصول عل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الطرقالقديمة للحصول على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الطرق القديمة للحصول على المعرفة </vt:lpstr>
      <vt:lpstr>المنهج العلمي لتحصيل المعرفة </vt:lpstr>
      <vt:lpstr>المنهج العلمي لتحصيل المعرفة </vt:lpstr>
      <vt:lpstr>المنهج العلمي لتحصيل المعرفة </vt:lpstr>
      <vt:lpstr>المنهج العلمي لتحصيل المعرفة </vt:lpstr>
      <vt:lpstr>التقدم في تحصيل المعرفة </vt:lpstr>
      <vt:lpstr>المنهج العلمي والتقدم في تحصيل المعرفة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مقدمة  البحث العلمي والتقدم الاجتماعي  طرق الحصول على المعرفة </dc:title>
  <dc:creator>Sumyah</dc:creator>
  <cp:lastModifiedBy>Sumyah</cp:lastModifiedBy>
  <cp:revision>59</cp:revision>
  <dcterms:created xsi:type="dcterms:W3CDTF">2006-08-16T00:00:00Z</dcterms:created>
  <dcterms:modified xsi:type="dcterms:W3CDTF">2016-09-30T12:04:31Z</dcterms:modified>
</cp:coreProperties>
</file>