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3"/>
  </p:notesMasterIdLst>
  <p:sldIdLst>
    <p:sldId id="256" r:id="rId2"/>
    <p:sldId id="30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7" r:id="rId11"/>
    <p:sldId id="264" r:id="rId12"/>
    <p:sldId id="265" r:id="rId13"/>
    <p:sldId id="266" r:id="rId14"/>
    <p:sldId id="268" r:id="rId15"/>
    <p:sldId id="269" r:id="rId16"/>
    <p:sldId id="270" r:id="rId17"/>
    <p:sldId id="271" r:id="rId18"/>
    <p:sldId id="273" r:id="rId19"/>
    <p:sldId id="275" r:id="rId20"/>
    <p:sldId id="272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50629" autoAdjust="0"/>
  </p:normalViewPr>
  <p:slideViewPr>
    <p:cSldViewPr>
      <p:cViewPr varScale="1">
        <p:scale>
          <a:sx n="57" d="100"/>
          <a:sy n="57" d="100"/>
        </p:scale>
        <p:origin x="-31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E097FE0-1F4A-4A90-AFE0-D8E2DD13498F}" type="doc">
      <dgm:prSet loTypeId="urn:microsoft.com/office/officeart/2005/8/layout/radial5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B48203D-8336-4CC6-8B4B-A6E36CD62B5D}">
      <dgm:prSet phldrT="[Text]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baseline="0" dirty="0">
            <a:solidFill>
              <a:schemeClr val="accent1">
                <a:lumMod val="50000"/>
              </a:schemeClr>
            </a:solidFill>
          </a:endParaRPr>
        </a:p>
      </dgm:t>
    </dgm:pt>
    <dgm:pt modelId="{9B08A160-59F0-4E18-8553-DF22E5BD6B99}" type="par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2783A75D-FEC9-494A-A07A-E024A6371D03}" type="sibTrans" cxnId="{2BBA902A-92B6-4024-A21F-BDEF6579329A}">
      <dgm:prSet/>
      <dgm:spPr/>
      <dgm:t>
        <a:bodyPr/>
        <a:lstStyle/>
        <a:p>
          <a:pPr rtl="1"/>
          <a:endParaRPr lang="ar-SA"/>
        </a:p>
      </dgm:t>
    </dgm:pt>
    <dgm:pt modelId="{BDAAE535-114E-4337-816A-628A5CB73F62}">
      <dgm:prSet phldrT="[Text]" custT="1"/>
      <dgm:spPr>
        <a:noFill/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تصف أنواع البحوث التجريبية الرئيسة.</a:t>
          </a: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تذكر مزايا وعيوب كل نوع .</a:t>
          </a:r>
          <a:endParaRPr lang="ar-SA" sz="2000" baseline="0" dirty="0">
            <a:solidFill>
              <a:schemeClr val="tx1"/>
            </a:solidFill>
          </a:endParaRPr>
        </a:p>
      </dgm:t>
    </dgm:pt>
    <dgm:pt modelId="{ED99F115-E6CE-47A7-B4A0-49257EE885E5}" type="parTrans" cxnId="{34EFDE1A-CF12-4282-84AD-BC34EBA03888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EE63C548-D3EE-4F9D-9E05-6D473C71CFE5}" type="sibTrans" cxnId="{34EFDE1A-CF12-4282-84AD-BC34EBA03888}">
      <dgm:prSet/>
      <dgm:spPr/>
      <dgm:t>
        <a:bodyPr/>
        <a:lstStyle/>
        <a:p>
          <a:pPr rtl="1"/>
          <a:endParaRPr lang="ar-SA"/>
        </a:p>
      </dgm:t>
    </dgm:pt>
    <dgm:pt modelId="{1AEC6423-5520-4D31-856B-C0C529D6E151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تصمم المنهج التجريبي المناسبة لدراسة علمية .</a:t>
          </a:r>
        </a:p>
        <a:p>
          <a:pPr rtl="1"/>
          <a:r>
            <a:rPr lang="ar-SA" sz="2000" baseline="0" dirty="0" smtClean="0">
              <a:solidFill>
                <a:schemeClr val="tx1"/>
              </a:solidFill>
            </a:rPr>
            <a:t>2-أن تقيم ملاءمة المناهج المستخدمة.</a:t>
          </a:r>
        </a:p>
      </dgm:t>
    </dgm:pt>
    <dgm:pt modelId="{BB61A886-40CC-4A89-87E2-1D5CD76297D4}" type="parTrans" cxnId="{E3006F7A-D922-487C-B7D6-BA08E60D0FB6}">
      <dgm:prSet/>
      <dgm:spPr>
        <a:solidFill>
          <a:schemeClr val="accent2">
            <a:lumMod val="75000"/>
          </a:schemeClr>
        </a:solidFill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44302AD7-BBAC-4585-BA0A-AEC62A9E9E2D}" type="sibTrans" cxnId="{E3006F7A-D922-487C-B7D6-BA08E60D0FB6}">
      <dgm:prSet/>
      <dgm:spPr/>
      <dgm:t>
        <a:bodyPr/>
        <a:lstStyle/>
        <a:p>
          <a:pPr rtl="1"/>
          <a:endParaRPr lang="ar-SA"/>
        </a:p>
      </dgm:t>
    </dgm:pt>
    <dgm:pt modelId="{E77A47C0-383D-490E-B58A-B7CB042E67FB}">
      <dgm:prSet phldrT="[Text]" custT="1"/>
      <dgm:spPr>
        <a:ln>
          <a:solidFill>
            <a:schemeClr val="accent5">
              <a:lumMod val="50000"/>
            </a:schemeClr>
          </a:solidFill>
        </a:ln>
      </dgm:spPr>
      <dgm:t>
        <a:bodyPr lIns="0" tIns="0" rIns="0" bIns="0"/>
        <a:lstStyle/>
        <a:p>
          <a:pPr rtl="1"/>
          <a:r>
            <a:rPr lang="ar-SA" sz="2000" baseline="0" dirty="0" smtClean="0">
              <a:solidFill>
                <a:schemeClr val="tx1"/>
              </a:solidFill>
            </a:rPr>
            <a:t>1-أن تظهر اهتماما بفهم مناهج البحوث من خلال السؤال والنقاش .</a:t>
          </a:r>
        </a:p>
      </dgm:t>
    </dgm:pt>
    <dgm:pt modelId="{82FC5C0B-3C90-43E4-ABC9-7AFA2E8D791B}" type="parTrans" cxnId="{01987501-A9B3-4DFD-8090-6691D85E66E9}">
      <dgm:prSet/>
      <dgm:spPr>
        <a:ln>
          <a:solidFill>
            <a:schemeClr val="tx1"/>
          </a:solidFill>
        </a:ln>
      </dgm:spPr>
      <dgm:t>
        <a:bodyPr/>
        <a:lstStyle/>
        <a:p>
          <a:pPr rtl="1"/>
          <a:endParaRPr lang="ar-SA"/>
        </a:p>
      </dgm:t>
    </dgm:pt>
    <dgm:pt modelId="{85D55260-53BF-4C89-8BEE-C0938593D9B6}" type="sibTrans" cxnId="{01987501-A9B3-4DFD-8090-6691D85E66E9}">
      <dgm:prSet/>
      <dgm:spPr/>
      <dgm:t>
        <a:bodyPr/>
        <a:lstStyle/>
        <a:p>
          <a:pPr rtl="1"/>
          <a:endParaRPr lang="ar-SA"/>
        </a:p>
      </dgm:t>
    </dgm:pt>
    <dgm:pt modelId="{E0767BF4-5F0A-4FDB-B971-C3C1CCB38AB9}">
      <dgm:prSet/>
      <dgm:spPr/>
      <dgm:t>
        <a:bodyPr/>
        <a:lstStyle/>
        <a:p>
          <a:pPr rtl="1"/>
          <a:endParaRPr lang="ar-SA"/>
        </a:p>
      </dgm:t>
    </dgm:pt>
    <dgm:pt modelId="{BE5FB75B-C415-477E-A1A6-B00F6E38D9A4}" type="par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583CC765-1660-4333-99CE-396E4ECCC792}" type="sibTrans" cxnId="{A1710F3A-29BD-4395-898F-8AD8361630E9}">
      <dgm:prSet/>
      <dgm:spPr/>
      <dgm:t>
        <a:bodyPr/>
        <a:lstStyle/>
        <a:p>
          <a:pPr rtl="1"/>
          <a:endParaRPr lang="ar-SA"/>
        </a:p>
      </dgm:t>
    </dgm:pt>
    <dgm:pt modelId="{844DB3C7-B0A3-42F3-8E05-E768DAF526D1}" type="pres">
      <dgm:prSet presAssocID="{EE097FE0-1F4A-4A90-AFE0-D8E2DD13498F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5CDC660C-5FF0-4594-9042-3E45929B2F55}" type="pres">
      <dgm:prSet presAssocID="{2B48203D-8336-4CC6-8B4B-A6E36CD62B5D}" presName="centerShape" presStyleLbl="node0" presStyleIdx="0" presStyleCnt="1" custScaleX="98162" custScaleY="98162" custLinFactNeighborX="6307" custLinFactNeighborY="64194"/>
      <dgm:spPr/>
      <dgm:t>
        <a:bodyPr/>
        <a:lstStyle/>
        <a:p>
          <a:pPr rtl="1"/>
          <a:endParaRPr lang="ar-SA"/>
        </a:p>
      </dgm:t>
    </dgm:pt>
    <dgm:pt modelId="{35F20687-6409-433D-B28F-37F61E558802}" type="pres">
      <dgm:prSet presAssocID="{ED99F115-E6CE-47A7-B4A0-49257EE885E5}" presName="parTrans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14B039E7-53BA-4408-8349-7A7D1F568785}" type="pres">
      <dgm:prSet presAssocID="{ED99F115-E6CE-47A7-B4A0-49257EE885E5}" presName="connectorText" presStyleLbl="sibTrans2D1" presStyleIdx="0" presStyleCnt="3"/>
      <dgm:spPr/>
      <dgm:t>
        <a:bodyPr/>
        <a:lstStyle/>
        <a:p>
          <a:pPr rtl="1"/>
          <a:endParaRPr lang="ar-SA"/>
        </a:p>
      </dgm:t>
    </dgm:pt>
    <dgm:pt modelId="{EA89B29B-5383-4AA9-A3CB-27D532749262}" type="pres">
      <dgm:prSet presAssocID="{BDAAE535-114E-4337-816A-628A5CB73F62}" presName="node" presStyleLbl="node1" presStyleIdx="0" presStyleCnt="3" custScaleX="148081" custScaleY="148081" custRadScaleRad="77318" custRadScaleInc="39029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0EBF0073-EAA9-4F08-9CEB-F86B7863EF0A}" type="pres">
      <dgm:prSet presAssocID="{BB61A886-40CC-4A89-87E2-1D5CD76297D4}" presName="parTrans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91189015-3054-4063-926A-9D269E4D89FC}" type="pres">
      <dgm:prSet presAssocID="{BB61A886-40CC-4A89-87E2-1D5CD76297D4}" presName="connectorText" presStyleLbl="sibTrans2D1" presStyleIdx="1" presStyleCnt="3"/>
      <dgm:spPr/>
      <dgm:t>
        <a:bodyPr/>
        <a:lstStyle/>
        <a:p>
          <a:pPr rtl="1"/>
          <a:endParaRPr lang="ar-SA"/>
        </a:p>
      </dgm:t>
    </dgm:pt>
    <dgm:pt modelId="{51CA979D-50E5-43CD-9484-921EA62D11DA}" type="pres">
      <dgm:prSet presAssocID="{1AEC6423-5520-4D31-856B-C0C529D6E151}" presName="node" presStyleLbl="node1" presStyleIdx="1" presStyleCnt="3" custScaleX="148081" custScaleY="148081" custRadScaleRad="162279" custRadScaleInc="-21058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BC23752-9E31-4957-8CB8-49384289FFE6}" type="pres">
      <dgm:prSet presAssocID="{82FC5C0B-3C90-43E4-ABC9-7AFA2E8D791B}" presName="parTrans" presStyleLbl="sibTrans2D1" presStyleIdx="2" presStyleCnt="3" custLinFactX="-93666" custLinFactNeighborX="-100000"/>
      <dgm:spPr/>
      <dgm:t>
        <a:bodyPr/>
        <a:lstStyle/>
        <a:p>
          <a:pPr rtl="1"/>
          <a:endParaRPr lang="ar-SA"/>
        </a:p>
      </dgm:t>
    </dgm:pt>
    <dgm:pt modelId="{F19B7B3B-050B-4399-AD00-12D354253E7C}" type="pres">
      <dgm:prSet presAssocID="{82FC5C0B-3C90-43E4-ABC9-7AFA2E8D791B}" presName="connectorText" presStyleLbl="sibTrans2D1" presStyleIdx="2" presStyleCnt="3"/>
      <dgm:spPr/>
      <dgm:t>
        <a:bodyPr/>
        <a:lstStyle/>
        <a:p>
          <a:pPr rtl="1"/>
          <a:endParaRPr lang="ar-SA"/>
        </a:p>
      </dgm:t>
    </dgm:pt>
    <dgm:pt modelId="{BBB2D145-779E-42BA-BBA1-ACD757C63F57}" type="pres">
      <dgm:prSet presAssocID="{E77A47C0-383D-490E-B58A-B7CB042E67FB}" presName="node" presStyleLbl="node1" presStyleIdx="2" presStyleCnt="3" custScaleX="148081" custScaleY="148081" custRadScaleRad="131981" custRadScaleInc="12897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</dgm:ptLst>
  <dgm:cxnLst>
    <dgm:cxn modelId="{0F6DA55E-8589-44BC-A87C-F8F5C37E9047}" type="presOf" srcId="{BB61A886-40CC-4A89-87E2-1D5CD76297D4}" destId="{91189015-3054-4063-926A-9D269E4D89FC}" srcOrd="1" destOrd="0" presId="urn:microsoft.com/office/officeart/2005/8/layout/radial5"/>
    <dgm:cxn modelId="{E3006F7A-D922-487C-B7D6-BA08E60D0FB6}" srcId="{2B48203D-8336-4CC6-8B4B-A6E36CD62B5D}" destId="{1AEC6423-5520-4D31-856B-C0C529D6E151}" srcOrd="1" destOrd="0" parTransId="{BB61A886-40CC-4A89-87E2-1D5CD76297D4}" sibTransId="{44302AD7-BBAC-4585-BA0A-AEC62A9E9E2D}"/>
    <dgm:cxn modelId="{2BBA902A-92B6-4024-A21F-BDEF6579329A}" srcId="{EE097FE0-1F4A-4A90-AFE0-D8E2DD13498F}" destId="{2B48203D-8336-4CC6-8B4B-A6E36CD62B5D}" srcOrd="0" destOrd="0" parTransId="{9B08A160-59F0-4E18-8553-DF22E5BD6B99}" sibTransId="{2783A75D-FEC9-494A-A07A-E024A6371D03}"/>
    <dgm:cxn modelId="{0B59782D-2920-4B2B-8A7F-8860BAFC429B}" type="presOf" srcId="{E77A47C0-383D-490E-B58A-B7CB042E67FB}" destId="{BBB2D145-779E-42BA-BBA1-ACD757C63F57}" srcOrd="0" destOrd="0" presId="urn:microsoft.com/office/officeart/2005/8/layout/radial5"/>
    <dgm:cxn modelId="{0FC12B31-FC57-4B67-97BB-2F289DEE3BC0}" type="presOf" srcId="{EE097FE0-1F4A-4A90-AFE0-D8E2DD13498F}" destId="{844DB3C7-B0A3-42F3-8E05-E768DAF526D1}" srcOrd="0" destOrd="0" presId="urn:microsoft.com/office/officeart/2005/8/layout/radial5"/>
    <dgm:cxn modelId="{CB4BC904-8A5C-4AA5-B7EB-D3A021E2F05F}" type="presOf" srcId="{BDAAE535-114E-4337-816A-628A5CB73F62}" destId="{EA89B29B-5383-4AA9-A3CB-27D532749262}" srcOrd="0" destOrd="0" presId="urn:microsoft.com/office/officeart/2005/8/layout/radial5"/>
    <dgm:cxn modelId="{2CBEAC5A-FD20-411E-BB7B-A9E83EA1E924}" type="presOf" srcId="{1AEC6423-5520-4D31-856B-C0C529D6E151}" destId="{51CA979D-50E5-43CD-9484-921EA62D11DA}" srcOrd="0" destOrd="0" presId="urn:microsoft.com/office/officeart/2005/8/layout/radial5"/>
    <dgm:cxn modelId="{01987501-A9B3-4DFD-8090-6691D85E66E9}" srcId="{2B48203D-8336-4CC6-8B4B-A6E36CD62B5D}" destId="{E77A47C0-383D-490E-B58A-B7CB042E67FB}" srcOrd="2" destOrd="0" parTransId="{82FC5C0B-3C90-43E4-ABC9-7AFA2E8D791B}" sibTransId="{85D55260-53BF-4C89-8BEE-C0938593D9B6}"/>
    <dgm:cxn modelId="{A1710F3A-29BD-4395-898F-8AD8361630E9}" srcId="{EE097FE0-1F4A-4A90-AFE0-D8E2DD13498F}" destId="{E0767BF4-5F0A-4FDB-B971-C3C1CCB38AB9}" srcOrd="1" destOrd="0" parTransId="{BE5FB75B-C415-477E-A1A6-B00F6E38D9A4}" sibTransId="{583CC765-1660-4333-99CE-396E4ECCC792}"/>
    <dgm:cxn modelId="{822512B5-BC33-4C2D-AE21-16C764F05218}" type="presOf" srcId="{2B48203D-8336-4CC6-8B4B-A6E36CD62B5D}" destId="{5CDC660C-5FF0-4594-9042-3E45929B2F55}" srcOrd="0" destOrd="0" presId="urn:microsoft.com/office/officeart/2005/8/layout/radial5"/>
    <dgm:cxn modelId="{34EFDE1A-CF12-4282-84AD-BC34EBA03888}" srcId="{2B48203D-8336-4CC6-8B4B-A6E36CD62B5D}" destId="{BDAAE535-114E-4337-816A-628A5CB73F62}" srcOrd="0" destOrd="0" parTransId="{ED99F115-E6CE-47A7-B4A0-49257EE885E5}" sibTransId="{EE63C548-D3EE-4F9D-9E05-6D473C71CFE5}"/>
    <dgm:cxn modelId="{7853C60A-D0D8-4F07-A227-8BB8F6A1A109}" type="presOf" srcId="{ED99F115-E6CE-47A7-B4A0-49257EE885E5}" destId="{35F20687-6409-433D-B28F-37F61E558802}" srcOrd="0" destOrd="0" presId="urn:microsoft.com/office/officeart/2005/8/layout/radial5"/>
    <dgm:cxn modelId="{F778ED08-0599-490D-B2B6-2E9037D249AD}" type="presOf" srcId="{82FC5C0B-3C90-43E4-ABC9-7AFA2E8D791B}" destId="{F19B7B3B-050B-4399-AD00-12D354253E7C}" srcOrd="1" destOrd="0" presId="urn:microsoft.com/office/officeart/2005/8/layout/radial5"/>
    <dgm:cxn modelId="{4BE46D1D-CEC5-4928-9F40-937061BC83FC}" type="presOf" srcId="{BB61A886-40CC-4A89-87E2-1D5CD76297D4}" destId="{0EBF0073-EAA9-4F08-9CEB-F86B7863EF0A}" srcOrd="0" destOrd="0" presId="urn:microsoft.com/office/officeart/2005/8/layout/radial5"/>
    <dgm:cxn modelId="{AEE7D57D-C14E-4B09-BB0B-079D48F9E825}" type="presOf" srcId="{ED99F115-E6CE-47A7-B4A0-49257EE885E5}" destId="{14B039E7-53BA-4408-8349-7A7D1F568785}" srcOrd="1" destOrd="0" presId="urn:microsoft.com/office/officeart/2005/8/layout/radial5"/>
    <dgm:cxn modelId="{DDDD2B7A-AA01-4D78-B0F9-7CD8B7DBB11D}" type="presOf" srcId="{82FC5C0B-3C90-43E4-ABC9-7AFA2E8D791B}" destId="{6BC23752-9E31-4957-8CB8-49384289FFE6}" srcOrd="0" destOrd="0" presId="urn:microsoft.com/office/officeart/2005/8/layout/radial5"/>
    <dgm:cxn modelId="{CD625CB1-2A46-4C92-B783-583F263D12D6}" type="presParOf" srcId="{844DB3C7-B0A3-42F3-8E05-E768DAF526D1}" destId="{5CDC660C-5FF0-4594-9042-3E45929B2F55}" srcOrd="0" destOrd="0" presId="urn:microsoft.com/office/officeart/2005/8/layout/radial5"/>
    <dgm:cxn modelId="{FA6383F4-C01B-41C4-9998-5528CCDCE833}" type="presParOf" srcId="{844DB3C7-B0A3-42F3-8E05-E768DAF526D1}" destId="{35F20687-6409-433D-B28F-37F61E558802}" srcOrd="1" destOrd="0" presId="urn:microsoft.com/office/officeart/2005/8/layout/radial5"/>
    <dgm:cxn modelId="{4630340D-067D-443F-A7FD-4EEF4E5FDE55}" type="presParOf" srcId="{35F20687-6409-433D-B28F-37F61E558802}" destId="{14B039E7-53BA-4408-8349-7A7D1F568785}" srcOrd="0" destOrd="0" presId="urn:microsoft.com/office/officeart/2005/8/layout/radial5"/>
    <dgm:cxn modelId="{FC47F882-A6ED-476A-BF78-EF4E786C9682}" type="presParOf" srcId="{844DB3C7-B0A3-42F3-8E05-E768DAF526D1}" destId="{EA89B29B-5383-4AA9-A3CB-27D532749262}" srcOrd="2" destOrd="0" presId="urn:microsoft.com/office/officeart/2005/8/layout/radial5"/>
    <dgm:cxn modelId="{16759837-7132-46B3-A9A0-06FF223FBD33}" type="presParOf" srcId="{844DB3C7-B0A3-42F3-8E05-E768DAF526D1}" destId="{0EBF0073-EAA9-4F08-9CEB-F86B7863EF0A}" srcOrd="3" destOrd="0" presId="urn:microsoft.com/office/officeart/2005/8/layout/radial5"/>
    <dgm:cxn modelId="{E696CF26-EED9-43BF-8F3B-6CD476A2CB73}" type="presParOf" srcId="{0EBF0073-EAA9-4F08-9CEB-F86B7863EF0A}" destId="{91189015-3054-4063-926A-9D269E4D89FC}" srcOrd="0" destOrd="0" presId="urn:microsoft.com/office/officeart/2005/8/layout/radial5"/>
    <dgm:cxn modelId="{C5E5242A-7226-49D1-BBF6-465DC8E91125}" type="presParOf" srcId="{844DB3C7-B0A3-42F3-8E05-E768DAF526D1}" destId="{51CA979D-50E5-43CD-9484-921EA62D11DA}" srcOrd="4" destOrd="0" presId="urn:microsoft.com/office/officeart/2005/8/layout/radial5"/>
    <dgm:cxn modelId="{BFC8C6EA-9BB8-4E47-A8B4-94DF6BB9213D}" type="presParOf" srcId="{844DB3C7-B0A3-42F3-8E05-E768DAF526D1}" destId="{6BC23752-9E31-4957-8CB8-49384289FFE6}" srcOrd="5" destOrd="0" presId="urn:microsoft.com/office/officeart/2005/8/layout/radial5"/>
    <dgm:cxn modelId="{2672033D-47DF-41AC-8E57-ACAAA0FB7594}" type="presParOf" srcId="{6BC23752-9E31-4957-8CB8-49384289FFE6}" destId="{F19B7B3B-050B-4399-AD00-12D354253E7C}" srcOrd="0" destOrd="0" presId="urn:microsoft.com/office/officeart/2005/8/layout/radial5"/>
    <dgm:cxn modelId="{29B3B118-2B61-4CA6-A82B-558641875503}" type="presParOf" srcId="{844DB3C7-B0A3-42F3-8E05-E768DAF526D1}" destId="{BBB2D145-779E-42BA-BBA1-ACD757C63F57}" srcOrd="6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C53EC1E-EE56-411B-9D6D-640C0658466C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973B1A-D9AD-4DD7-863E-DE3D091A1732}">
      <dgm:prSet phldrT="[Text]"/>
      <dgm:spPr/>
      <dgm:t>
        <a:bodyPr/>
        <a:lstStyle/>
        <a:p>
          <a:pPr rtl="1"/>
          <a:r>
            <a:rPr lang="ar-SA" dirty="0" smtClean="0"/>
            <a:t>العوامل التي ينبغي على الباحث ضبطها </a:t>
          </a:r>
          <a:endParaRPr lang="ar-SA" dirty="0"/>
        </a:p>
      </dgm:t>
    </dgm:pt>
    <dgm:pt modelId="{6805B329-CC18-4C56-AD55-B1CCC29A1371}" type="par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716EA823-CEAE-4766-A37D-17ABA9E70836}" type="sib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EC1D1CF7-B1AB-4A0F-8BEB-91D611D8B9AC}">
      <dgm:prSet phldrT="[Text]"/>
      <dgm:spPr/>
      <dgm:t>
        <a:bodyPr/>
        <a:lstStyle/>
        <a:p>
          <a:pPr rtl="1"/>
          <a:r>
            <a:rPr lang="ar-SA" dirty="0" smtClean="0"/>
            <a:t>المؤثرات الخارجية </a:t>
          </a:r>
          <a:endParaRPr lang="ar-SA" dirty="0"/>
        </a:p>
      </dgm:t>
    </dgm:pt>
    <dgm:pt modelId="{A6E2E94F-FB00-4FBA-89E0-19C648CB5954}" type="par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C5BA23D8-9306-4D6B-A74C-450A1E979014}" type="sib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3DACFB95-A7F0-440B-8DFE-4B81E38E83B0}">
      <dgm:prSet phldrT="[Text]"/>
      <dgm:spPr/>
      <dgm:t>
        <a:bodyPr/>
        <a:lstStyle/>
        <a:p>
          <a:pPr rtl="1"/>
          <a:r>
            <a:rPr lang="ar-SA" dirty="0" smtClean="0"/>
            <a:t>العوامل</a:t>
          </a:r>
          <a:r>
            <a:rPr lang="ar-SA" baseline="0" dirty="0" smtClean="0"/>
            <a:t> النابعة من المجتمع الأصلي </a:t>
          </a:r>
          <a:endParaRPr lang="ar-SA" dirty="0"/>
        </a:p>
      </dgm:t>
    </dgm:pt>
    <dgm:pt modelId="{2F5AFEBD-6515-4B36-819D-3AFEDB835916}" type="par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8F56F967-A493-4C1E-BBF2-74C59F738FDD}" type="sib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675BB332-C4F3-4870-9BD7-626E39F06572}">
      <dgm:prSet/>
      <dgm:spPr/>
      <dgm:t>
        <a:bodyPr/>
        <a:lstStyle/>
        <a:p>
          <a:pPr rtl="1"/>
          <a:r>
            <a:rPr lang="ar-SA" dirty="0" smtClean="0"/>
            <a:t>المتغيرات</a:t>
          </a:r>
          <a:r>
            <a:rPr lang="ar-SA" baseline="0" dirty="0" smtClean="0"/>
            <a:t> التي تنبع من نتائج التجربة </a:t>
          </a:r>
          <a:endParaRPr lang="ar-SA" dirty="0"/>
        </a:p>
      </dgm:t>
    </dgm:pt>
    <dgm:pt modelId="{B1B013F6-D590-481B-97B7-76363150C100}" type="par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CF0DBB10-AAD0-4487-91E4-6F7E621A0C13}" type="sib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5A588035-ABAA-4199-B949-C26A20EAF601}" type="pres">
      <dgm:prSet presAssocID="{FC53EC1E-EE56-411B-9D6D-640C0658466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63C898A-8434-45A3-8202-1018DE993545}" type="pres">
      <dgm:prSet presAssocID="{21973B1A-D9AD-4DD7-863E-DE3D091A1732}" presName="hierRoot1" presStyleCnt="0"/>
      <dgm:spPr/>
    </dgm:pt>
    <dgm:pt modelId="{487CF9D4-0FB1-428D-BBBE-593B500F4DAC}" type="pres">
      <dgm:prSet presAssocID="{21973B1A-D9AD-4DD7-863E-DE3D091A1732}" presName="composite" presStyleCnt="0"/>
      <dgm:spPr/>
    </dgm:pt>
    <dgm:pt modelId="{FF5066EB-EEFB-4BC9-88D5-0AFE2E3E942C}" type="pres">
      <dgm:prSet presAssocID="{21973B1A-D9AD-4DD7-863E-DE3D091A1732}" presName="background" presStyleLbl="node0" presStyleIdx="0" presStyleCnt="1"/>
      <dgm:spPr/>
    </dgm:pt>
    <dgm:pt modelId="{2A6EBFD3-750E-4999-8550-708BA20827D3}" type="pres">
      <dgm:prSet presAssocID="{21973B1A-D9AD-4DD7-863E-DE3D091A1732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E86160C-CE78-4CF0-B957-7C86DBD18AFD}" type="pres">
      <dgm:prSet presAssocID="{21973B1A-D9AD-4DD7-863E-DE3D091A1732}" presName="hierChild2" presStyleCnt="0"/>
      <dgm:spPr/>
    </dgm:pt>
    <dgm:pt modelId="{A93A04E3-2E21-458A-AD72-C6A383777988}" type="pres">
      <dgm:prSet presAssocID="{A6E2E94F-FB00-4FBA-89E0-19C648CB5954}" presName="Name10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9CDEFA64-511D-48DC-8D6A-F7088FFB7ED1}" type="pres">
      <dgm:prSet presAssocID="{EC1D1CF7-B1AB-4A0F-8BEB-91D611D8B9AC}" presName="hierRoot2" presStyleCnt="0"/>
      <dgm:spPr/>
    </dgm:pt>
    <dgm:pt modelId="{6FA61391-4926-41D3-9F4C-1C4D795337FD}" type="pres">
      <dgm:prSet presAssocID="{EC1D1CF7-B1AB-4A0F-8BEB-91D611D8B9AC}" presName="composite2" presStyleCnt="0"/>
      <dgm:spPr/>
    </dgm:pt>
    <dgm:pt modelId="{B3E2CB19-D185-4F68-9373-2A38D97EC7E7}" type="pres">
      <dgm:prSet presAssocID="{EC1D1CF7-B1AB-4A0F-8BEB-91D611D8B9AC}" presName="background2" presStyleLbl="node2" presStyleIdx="0" presStyleCnt="3"/>
      <dgm:spPr/>
    </dgm:pt>
    <dgm:pt modelId="{84B8E3C4-263D-4E00-8C48-9C043DD4C011}" type="pres">
      <dgm:prSet presAssocID="{EC1D1CF7-B1AB-4A0F-8BEB-91D611D8B9AC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1908952-7348-4C70-852B-DF06668E7B70}" type="pres">
      <dgm:prSet presAssocID="{EC1D1CF7-B1AB-4A0F-8BEB-91D611D8B9AC}" presName="hierChild3" presStyleCnt="0"/>
      <dgm:spPr/>
    </dgm:pt>
    <dgm:pt modelId="{82B5D0AA-6ED2-4F74-B8FF-930B72268BE1}" type="pres">
      <dgm:prSet presAssocID="{B1B013F6-D590-481B-97B7-76363150C100}" presName="Name10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D273DF1-95D7-4093-BA5F-D07E39A4A368}" type="pres">
      <dgm:prSet presAssocID="{675BB332-C4F3-4870-9BD7-626E39F06572}" presName="hierRoot2" presStyleCnt="0"/>
      <dgm:spPr/>
    </dgm:pt>
    <dgm:pt modelId="{91831247-C8DC-434F-8CD3-8E63B205D755}" type="pres">
      <dgm:prSet presAssocID="{675BB332-C4F3-4870-9BD7-626E39F06572}" presName="composite2" presStyleCnt="0"/>
      <dgm:spPr/>
    </dgm:pt>
    <dgm:pt modelId="{A158F3AF-3F7E-4559-A568-0FC5689083E1}" type="pres">
      <dgm:prSet presAssocID="{675BB332-C4F3-4870-9BD7-626E39F06572}" presName="background2" presStyleLbl="node2" presStyleIdx="1" presStyleCnt="3"/>
      <dgm:spPr/>
    </dgm:pt>
    <dgm:pt modelId="{A6AA8C96-B498-4501-A630-26BC6D227C62}" type="pres">
      <dgm:prSet presAssocID="{675BB332-C4F3-4870-9BD7-626E39F06572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FF78FF1-2C84-488C-A268-7443B2682325}" type="pres">
      <dgm:prSet presAssocID="{675BB332-C4F3-4870-9BD7-626E39F06572}" presName="hierChild3" presStyleCnt="0"/>
      <dgm:spPr/>
    </dgm:pt>
    <dgm:pt modelId="{A38058EF-57D3-4AF2-9AA3-B697565532BC}" type="pres">
      <dgm:prSet presAssocID="{2F5AFEBD-6515-4B36-819D-3AFEDB835916}" presName="Name10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16F12C3A-B556-425A-A2F7-1755D9726917}" type="pres">
      <dgm:prSet presAssocID="{3DACFB95-A7F0-440B-8DFE-4B81E38E83B0}" presName="hierRoot2" presStyleCnt="0"/>
      <dgm:spPr/>
    </dgm:pt>
    <dgm:pt modelId="{BB9AD98B-C83E-4130-89FC-2B1755BF52AD}" type="pres">
      <dgm:prSet presAssocID="{3DACFB95-A7F0-440B-8DFE-4B81E38E83B0}" presName="composite2" presStyleCnt="0"/>
      <dgm:spPr/>
    </dgm:pt>
    <dgm:pt modelId="{42DC1C01-9128-4246-8AEF-FDC2B3BDA47E}" type="pres">
      <dgm:prSet presAssocID="{3DACFB95-A7F0-440B-8DFE-4B81E38E83B0}" presName="background2" presStyleLbl="node2" presStyleIdx="2" presStyleCnt="3"/>
      <dgm:spPr/>
    </dgm:pt>
    <dgm:pt modelId="{72E22E40-C631-45D1-88D9-B3054B1BC966}" type="pres">
      <dgm:prSet presAssocID="{3DACFB95-A7F0-440B-8DFE-4B81E38E83B0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46872C3-73CC-40D5-BAB9-BF1BB1216412}" type="pres">
      <dgm:prSet presAssocID="{3DACFB95-A7F0-440B-8DFE-4B81E38E83B0}" presName="hierChild3" presStyleCnt="0"/>
      <dgm:spPr/>
    </dgm:pt>
  </dgm:ptLst>
  <dgm:cxnLst>
    <dgm:cxn modelId="{797C5D67-AB30-467D-B0BC-203626C87900}" type="presOf" srcId="{675BB332-C4F3-4870-9BD7-626E39F06572}" destId="{A6AA8C96-B498-4501-A630-26BC6D227C62}" srcOrd="0" destOrd="0" presId="urn:microsoft.com/office/officeart/2005/8/layout/hierarchy1"/>
    <dgm:cxn modelId="{4604ADCF-842F-4445-9610-2C3670DAC148}" type="presOf" srcId="{EC1D1CF7-B1AB-4A0F-8BEB-91D611D8B9AC}" destId="{84B8E3C4-263D-4E00-8C48-9C043DD4C011}" srcOrd="0" destOrd="0" presId="urn:microsoft.com/office/officeart/2005/8/layout/hierarchy1"/>
    <dgm:cxn modelId="{BE2E4EFA-C258-4210-A66F-8BB2AEA925AD}" srcId="{21973B1A-D9AD-4DD7-863E-DE3D091A1732}" destId="{675BB332-C4F3-4870-9BD7-626E39F06572}" srcOrd="1" destOrd="0" parTransId="{B1B013F6-D590-481B-97B7-76363150C100}" sibTransId="{CF0DBB10-AAD0-4487-91E4-6F7E621A0C13}"/>
    <dgm:cxn modelId="{AD83E421-C24E-4427-AAFC-A506451A68EF}" type="presOf" srcId="{21973B1A-D9AD-4DD7-863E-DE3D091A1732}" destId="{2A6EBFD3-750E-4999-8550-708BA20827D3}" srcOrd="0" destOrd="0" presId="urn:microsoft.com/office/officeart/2005/8/layout/hierarchy1"/>
    <dgm:cxn modelId="{6CCE8D1E-9817-4647-89B2-FE8DDCBD34FC}" type="presOf" srcId="{3DACFB95-A7F0-440B-8DFE-4B81E38E83B0}" destId="{72E22E40-C631-45D1-88D9-B3054B1BC966}" srcOrd="0" destOrd="0" presId="urn:microsoft.com/office/officeart/2005/8/layout/hierarchy1"/>
    <dgm:cxn modelId="{5A9E2F95-619C-47C1-96A0-9766881D7719}" type="presOf" srcId="{FC53EC1E-EE56-411B-9D6D-640C0658466C}" destId="{5A588035-ABAA-4199-B949-C26A20EAF601}" srcOrd="0" destOrd="0" presId="urn:microsoft.com/office/officeart/2005/8/layout/hierarchy1"/>
    <dgm:cxn modelId="{97C6D3AC-3983-4F4C-9484-94A36FBDF3FF}" srcId="{21973B1A-D9AD-4DD7-863E-DE3D091A1732}" destId="{3DACFB95-A7F0-440B-8DFE-4B81E38E83B0}" srcOrd="2" destOrd="0" parTransId="{2F5AFEBD-6515-4B36-819D-3AFEDB835916}" sibTransId="{8F56F967-A493-4C1E-BBF2-74C59F738FDD}"/>
    <dgm:cxn modelId="{657C5DBB-ECA9-4A23-A8F2-3B7A58F6EF42}" type="presOf" srcId="{B1B013F6-D590-481B-97B7-76363150C100}" destId="{82B5D0AA-6ED2-4F74-B8FF-930B72268BE1}" srcOrd="0" destOrd="0" presId="urn:microsoft.com/office/officeart/2005/8/layout/hierarchy1"/>
    <dgm:cxn modelId="{3106A832-D308-41B0-821B-5A73CE195D48}" srcId="{FC53EC1E-EE56-411B-9D6D-640C0658466C}" destId="{21973B1A-D9AD-4DD7-863E-DE3D091A1732}" srcOrd="0" destOrd="0" parTransId="{6805B329-CC18-4C56-AD55-B1CCC29A1371}" sibTransId="{716EA823-CEAE-4766-A37D-17ABA9E70836}"/>
    <dgm:cxn modelId="{FA79E199-0A5D-4737-8338-02308512A4F0}" type="presOf" srcId="{2F5AFEBD-6515-4B36-819D-3AFEDB835916}" destId="{A38058EF-57D3-4AF2-9AA3-B697565532BC}" srcOrd="0" destOrd="0" presId="urn:microsoft.com/office/officeart/2005/8/layout/hierarchy1"/>
    <dgm:cxn modelId="{28C1813A-B67A-4079-958A-3AA2C82BFCFD}" srcId="{21973B1A-D9AD-4DD7-863E-DE3D091A1732}" destId="{EC1D1CF7-B1AB-4A0F-8BEB-91D611D8B9AC}" srcOrd="0" destOrd="0" parTransId="{A6E2E94F-FB00-4FBA-89E0-19C648CB5954}" sibTransId="{C5BA23D8-9306-4D6B-A74C-450A1E979014}"/>
    <dgm:cxn modelId="{0A8EB683-B6FE-4234-8C34-2A9F55BD8144}" type="presOf" srcId="{A6E2E94F-FB00-4FBA-89E0-19C648CB5954}" destId="{A93A04E3-2E21-458A-AD72-C6A383777988}" srcOrd="0" destOrd="0" presId="urn:microsoft.com/office/officeart/2005/8/layout/hierarchy1"/>
    <dgm:cxn modelId="{DD1B3C8F-8EA5-4610-AE6B-7A1966FA0EB9}" type="presParOf" srcId="{5A588035-ABAA-4199-B949-C26A20EAF601}" destId="{D63C898A-8434-45A3-8202-1018DE993545}" srcOrd="0" destOrd="0" presId="urn:microsoft.com/office/officeart/2005/8/layout/hierarchy1"/>
    <dgm:cxn modelId="{37253A53-076C-4F1B-8BB4-3B9C538858A7}" type="presParOf" srcId="{D63C898A-8434-45A3-8202-1018DE993545}" destId="{487CF9D4-0FB1-428D-BBBE-593B500F4DAC}" srcOrd="0" destOrd="0" presId="urn:microsoft.com/office/officeart/2005/8/layout/hierarchy1"/>
    <dgm:cxn modelId="{A35E64A7-EE33-4AAF-AFED-CEDEBD902D30}" type="presParOf" srcId="{487CF9D4-0FB1-428D-BBBE-593B500F4DAC}" destId="{FF5066EB-EEFB-4BC9-88D5-0AFE2E3E942C}" srcOrd="0" destOrd="0" presId="urn:microsoft.com/office/officeart/2005/8/layout/hierarchy1"/>
    <dgm:cxn modelId="{2DA843E8-53F6-4E38-AB59-2FA8F5008CC7}" type="presParOf" srcId="{487CF9D4-0FB1-428D-BBBE-593B500F4DAC}" destId="{2A6EBFD3-750E-4999-8550-708BA20827D3}" srcOrd="1" destOrd="0" presId="urn:microsoft.com/office/officeart/2005/8/layout/hierarchy1"/>
    <dgm:cxn modelId="{6A458981-6682-4E92-A7AC-6BF7622C6F66}" type="presParOf" srcId="{D63C898A-8434-45A3-8202-1018DE993545}" destId="{CE86160C-CE78-4CF0-B957-7C86DBD18AFD}" srcOrd="1" destOrd="0" presId="urn:microsoft.com/office/officeart/2005/8/layout/hierarchy1"/>
    <dgm:cxn modelId="{2152B380-6756-43D2-AAE2-453805E7559C}" type="presParOf" srcId="{CE86160C-CE78-4CF0-B957-7C86DBD18AFD}" destId="{A93A04E3-2E21-458A-AD72-C6A383777988}" srcOrd="0" destOrd="0" presId="urn:microsoft.com/office/officeart/2005/8/layout/hierarchy1"/>
    <dgm:cxn modelId="{C90A2ED9-76A7-40E0-BD78-CA2F165ABB62}" type="presParOf" srcId="{CE86160C-CE78-4CF0-B957-7C86DBD18AFD}" destId="{9CDEFA64-511D-48DC-8D6A-F7088FFB7ED1}" srcOrd="1" destOrd="0" presId="urn:microsoft.com/office/officeart/2005/8/layout/hierarchy1"/>
    <dgm:cxn modelId="{C5F8C2DA-88FD-4F67-8BCF-A50E34AF80DC}" type="presParOf" srcId="{9CDEFA64-511D-48DC-8D6A-F7088FFB7ED1}" destId="{6FA61391-4926-41D3-9F4C-1C4D795337FD}" srcOrd="0" destOrd="0" presId="urn:microsoft.com/office/officeart/2005/8/layout/hierarchy1"/>
    <dgm:cxn modelId="{39D8D65C-7627-462D-9B21-FD310C766F5C}" type="presParOf" srcId="{6FA61391-4926-41D3-9F4C-1C4D795337FD}" destId="{B3E2CB19-D185-4F68-9373-2A38D97EC7E7}" srcOrd="0" destOrd="0" presId="urn:microsoft.com/office/officeart/2005/8/layout/hierarchy1"/>
    <dgm:cxn modelId="{DAEB7DCB-BE2E-43F4-A071-C4FD585506BF}" type="presParOf" srcId="{6FA61391-4926-41D3-9F4C-1C4D795337FD}" destId="{84B8E3C4-263D-4E00-8C48-9C043DD4C011}" srcOrd="1" destOrd="0" presId="urn:microsoft.com/office/officeart/2005/8/layout/hierarchy1"/>
    <dgm:cxn modelId="{4ED7781B-473C-4819-8987-3973AD75EFD4}" type="presParOf" srcId="{9CDEFA64-511D-48DC-8D6A-F7088FFB7ED1}" destId="{E1908952-7348-4C70-852B-DF06668E7B70}" srcOrd="1" destOrd="0" presId="urn:microsoft.com/office/officeart/2005/8/layout/hierarchy1"/>
    <dgm:cxn modelId="{990197CD-2B55-4941-B58B-2A6431233F7D}" type="presParOf" srcId="{CE86160C-CE78-4CF0-B957-7C86DBD18AFD}" destId="{82B5D0AA-6ED2-4F74-B8FF-930B72268BE1}" srcOrd="2" destOrd="0" presId="urn:microsoft.com/office/officeart/2005/8/layout/hierarchy1"/>
    <dgm:cxn modelId="{379460BC-322A-4045-A09A-0EAD198B3057}" type="presParOf" srcId="{CE86160C-CE78-4CF0-B957-7C86DBD18AFD}" destId="{1D273DF1-95D7-4093-BA5F-D07E39A4A368}" srcOrd="3" destOrd="0" presId="urn:microsoft.com/office/officeart/2005/8/layout/hierarchy1"/>
    <dgm:cxn modelId="{97148DB8-7617-458E-A371-47E9B63CB05D}" type="presParOf" srcId="{1D273DF1-95D7-4093-BA5F-D07E39A4A368}" destId="{91831247-C8DC-434F-8CD3-8E63B205D755}" srcOrd="0" destOrd="0" presId="urn:microsoft.com/office/officeart/2005/8/layout/hierarchy1"/>
    <dgm:cxn modelId="{8AE49E7A-8355-4EA0-ACCF-D503A6DBCCCF}" type="presParOf" srcId="{91831247-C8DC-434F-8CD3-8E63B205D755}" destId="{A158F3AF-3F7E-4559-A568-0FC5689083E1}" srcOrd="0" destOrd="0" presId="urn:microsoft.com/office/officeart/2005/8/layout/hierarchy1"/>
    <dgm:cxn modelId="{148AD587-4257-4838-86C2-394A7FD66B90}" type="presParOf" srcId="{91831247-C8DC-434F-8CD3-8E63B205D755}" destId="{A6AA8C96-B498-4501-A630-26BC6D227C62}" srcOrd="1" destOrd="0" presId="urn:microsoft.com/office/officeart/2005/8/layout/hierarchy1"/>
    <dgm:cxn modelId="{F681E5D7-594D-45D8-9F0F-711AD2EEBC33}" type="presParOf" srcId="{1D273DF1-95D7-4093-BA5F-D07E39A4A368}" destId="{0FF78FF1-2C84-488C-A268-7443B2682325}" srcOrd="1" destOrd="0" presId="urn:microsoft.com/office/officeart/2005/8/layout/hierarchy1"/>
    <dgm:cxn modelId="{5FC24450-35DE-4B55-83D0-59A67147224F}" type="presParOf" srcId="{CE86160C-CE78-4CF0-B957-7C86DBD18AFD}" destId="{A38058EF-57D3-4AF2-9AA3-B697565532BC}" srcOrd="4" destOrd="0" presId="urn:microsoft.com/office/officeart/2005/8/layout/hierarchy1"/>
    <dgm:cxn modelId="{7C458204-8281-41BA-B073-7883CD0CFC04}" type="presParOf" srcId="{CE86160C-CE78-4CF0-B957-7C86DBD18AFD}" destId="{16F12C3A-B556-425A-A2F7-1755D9726917}" srcOrd="5" destOrd="0" presId="urn:microsoft.com/office/officeart/2005/8/layout/hierarchy1"/>
    <dgm:cxn modelId="{F18D1CA3-D903-4959-8A85-B09E27918CED}" type="presParOf" srcId="{16F12C3A-B556-425A-A2F7-1755D9726917}" destId="{BB9AD98B-C83E-4130-89FC-2B1755BF52AD}" srcOrd="0" destOrd="0" presId="urn:microsoft.com/office/officeart/2005/8/layout/hierarchy1"/>
    <dgm:cxn modelId="{BFDF6D27-F5DA-480B-A37A-DCDA81A72002}" type="presParOf" srcId="{BB9AD98B-C83E-4130-89FC-2B1755BF52AD}" destId="{42DC1C01-9128-4246-8AEF-FDC2B3BDA47E}" srcOrd="0" destOrd="0" presId="urn:microsoft.com/office/officeart/2005/8/layout/hierarchy1"/>
    <dgm:cxn modelId="{7FA1D704-7DDD-41E0-8D09-454E0030D142}" type="presParOf" srcId="{BB9AD98B-C83E-4130-89FC-2B1755BF52AD}" destId="{72E22E40-C631-45D1-88D9-B3054B1BC966}" srcOrd="1" destOrd="0" presId="urn:microsoft.com/office/officeart/2005/8/layout/hierarchy1"/>
    <dgm:cxn modelId="{02B03A17-7DA5-4518-B615-D985732B322C}" type="presParOf" srcId="{16F12C3A-B556-425A-A2F7-1755D9726917}" destId="{446872C3-73CC-40D5-BAB9-BF1BB121641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C53EC1E-EE56-411B-9D6D-640C0658466C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21973B1A-D9AD-4DD7-863E-DE3D091A1732}">
      <dgm:prSet phldrT="[Text]"/>
      <dgm:spPr/>
      <dgm:t>
        <a:bodyPr/>
        <a:lstStyle/>
        <a:p>
          <a:pPr rtl="1"/>
          <a:r>
            <a:rPr lang="ar-SA" dirty="0" smtClean="0"/>
            <a:t>نماذج التصاميم التجريبية </a:t>
          </a:r>
          <a:endParaRPr lang="ar-SA" dirty="0"/>
        </a:p>
      </dgm:t>
    </dgm:pt>
    <dgm:pt modelId="{6805B329-CC18-4C56-AD55-B1CCC29A1371}" type="par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716EA823-CEAE-4766-A37D-17ABA9E70836}" type="sibTrans" cxnId="{3106A832-D308-41B0-821B-5A73CE195D48}">
      <dgm:prSet/>
      <dgm:spPr/>
      <dgm:t>
        <a:bodyPr/>
        <a:lstStyle/>
        <a:p>
          <a:pPr rtl="1"/>
          <a:endParaRPr lang="ar-SA"/>
        </a:p>
      </dgm:t>
    </dgm:pt>
    <dgm:pt modelId="{EC1D1CF7-B1AB-4A0F-8BEB-91D611D8B9AC}">
      <dgm:prSet phldrT="[Text]"/>
      <dgm:spPr/>
      <dgm:t>
        <a:bodyPr/>
        <a:lstStyle/>
        <a:p>
          <a:pPr rtl="1"/>
          <a:r>
            <a:rPr lang="ar-SA" dirty="0" smtClean="0"/>
            <a:t>طريقة التدوير </a:t>
          </a:r>
          <a:endParaRPr lang="ar-SA" dirty="0"/>
        </a:p>
      </dgm:t>
    </dgm:pt>
    <dgm:pt modelId="{A6E2E94F-FB00-4FBA-89E0-19C648CB5954}" type="par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C5BA23D8-9306-4D6B-A74C-450A1E979014}" type="sibTrans" cxnId="{28C1813A-B67A-4079-958A-3AA2C82BFCFD}">
      <dgm:prSet/>
      <dgm:spPr/>
      <dgm:t>
        <a:bodyPr/>
        <a:lstStyle/>
        <a:p>
          <a:pPr rtl="1"/>
          <a:endParaRPr lang="ar-SA"/>
        </a:p>
      </dgm:t>
    </dgm:pt>
    <dgm:pt modelId="{3DACFB95-A7F0-440B-8DFE-4B81E38E83B0}">
      <dgm:prSet phldrT="[Text]"/>
      <dgm:spPr/>
      <dgm:t>
        <a:bodyPr/>
        <a:lstStyle/>
        <a:p>
          <a:pPr rtl="1"/>
          <a:r>
            <a:rPr lang="ar-SA" dirty="0" smtClean="0"/>
            <a:t>تصميم المجموعة الواحدة </a:t>
          </a:r>
          <a:endParaRPr lang="ar-SA" dirty="0"/>
        </a:p>
      </dgm:t>
    </dgm:pt>
    <dgm:pt modelId="{2F5AFEBD-6515-4B36-819D-3AFEDB835916}" type="par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8F56F967-A493-4C1E-BBF2-74C59F738FDD}" type="sibTrans" cxnId="{97C6D3AC-3983-4F4C-9484-94A36FBDF3FF}">
      <dgm:prSet/>
      <dgm:spPr/>
      <dgm:t>
        <a:bodyPr/>
        <a:lstStyle/>
        <a:p>
          <a:pPr rtl="1"/>
          <a:endParaRPr lang="ar-SA"/>
        </a:p>
      </dgm:t>
    </dgm:pt>
    <dgm:pt modelId="{675BB332-C4F3-4870-9BD7-626E39F06572}">
      <dgm:prSet/>
      <dgm:spPr/>
      <dgm:t>
        <a:bodyPr/>
        <a:lstStyle/>
        <a:p>
          <a:pPr rtl="1"/>
          <a:r>
            <a:rPr lang="ar-SA" dirty="0" smtClean="0"/>
            <a:t>تصميم المجموعات المتكافئة </a:t>
          </a:r>
          <a:endParaRPr lang="ar-SA" dirty="0"/>
        </a:p>
      </dgm:t>
    </dgm:pt>
    <dgm:pt modelId="{B1B013F6-D590-481B-97B7-76363150C100}" type="par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CF0DBB10-AAD0-4487-91E4-6F7E621A0C13}" type="sibTrans" cxnId="{BE2E4EFA-C258-4210-A66F-8BB2AEA925AD}">
      <dgm:prSet/>
      <dgm:spPr/>
      <dgm:t>
        <a:bodyPr/>
        <a:lstStyle/>
        <a:p>
          <a:pPr rtl="1"/>
          <a:endParaRPr lang="ar-SA"/>
        </a:p>
      </dgm:t>
    </dgm:pt>
    <dgm:pt modelId="{5A588035-ABAA-4199-B949-C26A20EAF601}" type="pres">
      <dgm:prSet presAssocID="{FC53EC1E-EE56-411B-9D6D-640C0658466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D63C898A-8434-45A3-8202-1018DE993545}" type="pres">
      <dgm:prSet presAssocID="{21973B1A-D9AD-4DD7-863E-DE3D091A1732}" presName="hierRoot1" presStyleCnt="0"/>
      <dgm:spPr/>
    </dgm:pt>
    <dgm:pt modelId="{487CF9D4-0FB1-428D-BBBE-593B500F4DAC}" type="pres">
      <dgm:prSet presAssocID="{21973B1A-D9AD-4DD7-863E-DE3D091A1732}" presName="composite" presStyleCnt="0"/>
      <dgm:spPr/>
    </dgm:pt>
    <dgm:pt modelId="{FF5066EB-EEFB-4BC9-88D5-0AFE2E3E942C}" type="pres">
      <dgm:prSet presAssocID="{21973B1A-D9AD-4DD7-863E-DE3D091A1732}" presName="background" presStyleLbl="node0" presStyleIdx="0" presStyleCnt="1"/>
      <dgm:spPr/>
    </dgm:pt>
    <dgm:pt modelId="{2A6EBFD3-750E-4999-8550-708BA20827D3}" type="pres">
      <dgm:prSet presAssocID="{21973B1A-D9AD-4DD7-863E-DE3D091A1732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CE86160C-CE78-4CF0-B957-7C86DBD18AFD}" type="pres">
      <dgm:prSet presAssocID="{21973B1A-D9AD-4DD7-863E-DE3D091A1732}" presName="hierChild2" presStyleCnt="0"/>
      <dgm:spPr/>
    </dgm:pt>
    <dgm:pt modelId="{A93A04E3-2E21-458A-AD72-C6A383777988}" type="pres">
      <dgm:prSet presAssocID="{A6E2E94F-FB00-4FBA-89E0-19C648CB5954}" presName="Name10" presStyleLbl="parChTrans1D2" presStyleIdx="0" presStyleCnt="3"/>
      <dgm:spPr/>
      <dgm:t>
        <a:bodyPr/>
        <a:lstStyle/>
        <a:p>
          <a:pPr rtl="1"/>
          <a:endParaRPr lang="ar-SA"/>
        </a:p>
      </dgm:t>
    </dgm:pt>
    <dgm:pt modelId="{9CDEFA64-511D-48DC-8D6A-F7088FFB7ED1}" type="pres">
      <dgm:prSet presAssocID="{EC1D1CF7-B1AB-4A0F-8BEB-91D611D8B9AC}" presName="hierRoot2" presStyleCnt="0"/>
      <dgm:spPr/>
    </dgm:pt>
    <dgm:pt modelId="{6FA61391-4926-41D3-9F4C-1C4D795337FD}" type="pres">
      <dgm:prSet presAssocID="{EC1D1CF7-B1AB-4A0F-8BEB-91D611D8B9AC}" presName="composite2" presStyleCnt="0"/>
      <dgm:spPr/>
    </dgm:pt>
    <dgm:pt modelId="{B3E2CB19-D185-4F68-9373-2A38D97EC7E7}" type="pres">
      <dgm:prSet presAssocID="{EC1D1CF7-B1AB-4A0F-8BEB-91D611D8B9AC}" presName="background2" presStyleLbl="node2" presStyleIdx="0" presStyleCnt="3"/>
      <dgm:spPr/>
    </dgm:pt>
    <dgm:pt modelId="{84B8E3C4-263D-4E00-8C48-9C043DD4C011}" type="pres">
      <dgm:prSet presAssocID="{EC1D1CF7-B1AB-4A0F-8BEB-91D611D8B9AC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E1908952-7348-4C70-852B-DF06668E7B70}" type="pres">
      <dgm:prSet presAssocID="{EC1D1CF7-B1AB-4A0F-8BEB-91D611D8B9AC}" presName="hierChild3" presStyleCnt="0"/>
      <dgm:spPr/>
    </dgm:pt>
    <dgm:pt modelId="{82B5D0AA-6ED2-4F74-B8FF-930B72268BE1}" type="pres">
      <dgm:prSet presAssocID="{B1B013F6-D590-481B-97B7-76363150C100}" presName="Name10" presStyleLbl="parChTrans1D2" presStyleIdx="1" presStyleCnt="3"/>
      <dgm:spPr/>
      <dgm:t>
        <a:bodyPr/>
        <a:lstStyle/>
        <a:p>
          <a:pPr rtl="1"/>
          <a:endParaRPr lang="ar-SA"/>
        </a:p>
      </dgm:t>
    </dgm:pt>
    <dgm:pt modelId="{1D273DF1-95D7-4093-BA5F-D07E39A4A368}" type="pres">
      <dgm:prSet presAssocID="{675BB332-C4F3-4870-9BD7-626E39F06572}" presName="hierRoot2" presStyleCnt="0"/>
      <dgm:spPr/>
    </dgm:pt>
    <dgm:pt modelId="{91831247-C8DC-434F-8CD3-8E63B205D755}" type="pres">
      <dgm:prSet presAssocID="{675BB332-C4F3-4870-9BD7-626E39F06572}" presName="composite2" presStyleCnt="0"/>
      <dgm:spPr/>
    </dgm:pt>
    <dgm:pt modelId="{A158F3AF-3F7E-4559-A568-0FC5689083E1}" type="pres">
      <dgm:prSet presAssocID="{675BB332-C4F3-4870-9BD7-626E39F06572}" presName="background2" presStyleLbl="node2" presStyleIdx="1" presStyleCnt="3"/>
      <dgm:spPr/>
    </dgm:pt>
    <dgm:pt modelId="{A6AA8C96-B498-4501-A630-26BC6D227C62}" type="pres">
      <dgm:prSet presAssocID="{675BB332-C4F3-4870-9BD7-626E39F06572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0FF78FF1-2C84-488C-A268-7443B2682325}" type="pres">
      <dgm:prSet presAssocID="{675BB332-C4F3-4870-9BD7-626E39F06572}" presName="hierChild3" presStyleCnt="0"/>
      <dgm:spPr/>
    </dgm:pt>
    <dgm:pt modelId="{A38058EF-57D3-4AF2-9AA3-B697565532BC}" type="pres">
      <dgm:prSet presAssocID="{2F5AFEBD-6515-4B36-819D-3AFEDB835916}" presName="Name10" presStyleLbl="parChTrans1D2" presStyleIdx="2" presStyleCnt="3"/>
      <dgm:spPr/>
      <dgm:t>
        <a:bodyPr/>
        <a:lstStyle/>
        <a:p>
          <a:pPr rtl="1"/>
          <a:endParaRPr lang="ar-SA"/>
        </a:p>
      </dgm:t>
    </dgm:pt>
    <dgm:pt modelId="{16F12C3A-B556-425A-A2F7-1755D9726917}" type="pres">
      <dgm:prSet presAssocID="{3DACFB95-A7F0-440B-8DFE-4B81E38E83B0}" presName="hierRoot2" presStyleCnt="0"/>
      <dgm:spPr/>
    </dgm:pt>
    <dgm:pt modelId="{BB9AD98B-C83E-4130-89FC-2B1755BF52AD}" type="pres">
      <dgm:prSet presAssocID="{3DACFB95-A7F0-440B-8DFE-4B81E38E83B0}" presName="composite2" presStyleCnt="0"/>
      <dgm:spPr/>
    </dgm:pt>
    <dgm:pt modelId="{42DC1C01-9128-4246-8AEF-FDC2B3BDA47E}" type="pres">
      <dgm:prSet presAssocID="{3DACFB95-A7F0-440B-8DFE-4B81E38E83B0}" presName="background2" presStyleLbl="node2" presStyleIdx="2" presStyleCnt="3"/>
      <dgm:spPr/>
    </dgm:pt>
    <dgm:pt modelId="{72E22E40-C631-45D1-88D9-B3054B1BC966}" type="pres">
      <dgm:prSet presAssocID="{3DACFB95-A7F0-440B-8DFE-4B81E38E83B0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446872C3-73CC-40D5-BAB9-BF1BB1216412}" type="pres">
      <dgm:prSet presAssocID="{3DACFB95-A7F0-440B-8DFE-4B81E38E83B0}" presName="hierChild3" presStyleCnt="0"/>
      <dgm:spPr/>
    </dgm:pt>
  </dgm:ptLst>
  <dgm:cxnLst>
    <dgm:cxn modelId="{BE2E4EFA-C258-4210-A66F-8BB2AEA925AD}" srcId="{21973B1A-D9AD-4DD7-863E-DE3D091A1732}" destId="{675BB332-C4F3-4870-9BD7-626E39F06572}" srcOrd="1" destOrd="0" parTransId="{B1B013F6-D590-481B-97B7-76363150C100}" sibTransId="{CF0DBB10-AAD0-4487-91E4-6F7E621A0C13}"/>
    <dgm:cxn modelId="{E5AEB52B-18F1-4046-998F-752A82DAC740}" type="presOf" srcId="{A6E2E94F-FB00-4FBA-89E0-19C648CB5954}" destId="{A93A04E3-2E21-458A-AD72-C6A383777988}" srcOrd="0" destOrd="0" presId="urn:microsoft.com/office/officeart/2005/8/layout/hierarchy1"/>
    <dgm:cxn modelId="{F1630E3E-0CDE-4D91-B511-18DD221422B5}" type="presOf" srcId="{FC53EC1E-EE56-411B-9D6D-640C0658466C}" destId="{5A588035-ABAA-4199-B949-C26A20EAF601}" srcOrd="0" destOrd="0" presId="urn:microsoft.com/office/officeart/2005/8/layout/hierarchy1"/>
    <dgm:cxn modelId="{E76905C9-819F-4FA8-A28B-78F79261D32D}" type="presOf" srcId="{3DACFB95-A7F0-440B-8DFE-4B81E38E83B0}" destId="{72E22E40-C631-45D1-88D9-B3054B1BC966}" srcOrd="0" destOrd="0" presId="urn:microsoft.com/office/officeart/2005/8/layout/hierarchy1"/>
    <dgm:cxn modelId="{206A866F-D7AD-4244-8018-6226979FBC37}" type="presOf" srcId="{2F5AFEBD-6515-4B36-819D-3AFEDB835916}" destId="{A38058EF-57D3-4AF2-9AA3-B697565532BC}" srcOrd="0" destOrd="0" presId="urn:microsoft.com/office/officeart/2005/8/layout/hierarchy1"/>
    <dgm:cxn modelId="{CFCEDDA9-54F4-4007-8C00-74E6B1351258}" type="presOf" srcId="{EC1D1CF7-B1AB-4A0F-8BEB-91D611D8B9AC}" destId="{84B8E3C4-263D-4E00-8C48-9C043DD4C011}" srcOrd="0" destOrd="0" presId="urn:microsoft.com/office/officeart/2005/8/layout/hierarchy1"/>
    <dgm:cxn modelId="{20099D28-42EA-4347-B8EA-CCE24C950509}" type="presOf" srcId="{21973B1A-D9AD-4DD7-863E-DE3D091A1732}" destId="{2A6EBFD3-750E-4999-8550-708BA20827D3}" srcOrd="0" destOrd="0" presId="urn:microsoft.com/office/officeart/2005/8/layout/hierarchy1"/>
    <dgm:cxn modelId="{97C6D3AC-3983-4F4C-9484-94A36FBDF3FF}" srcId="{21973B1A-D9AD-4DD7-863E-DE3D091A1732}" destId="{3DACFB95-A7F0-440B-8DFE-4B81E38E83B0}" srcOrd="2" destOrd="0" parTransId="{2F5AFEBD-6515-4B36-819D-3AFEDB835916}" sibTransId="{8F56F967-A493-4C1E-BBF2-74C59F738FDD}"/>
    <dgm:cxn modelId="{D70F0169-6EDD-4498-A8D0-DEACB194FAE9}" type="presOf" srcId="{675BB332-C4F3-4870-9BD7-626E39F06572}" destId="{A6AA8C96-B498-4501-A630-26BC6D227C62}" srcOrd="0" destOrd="0" presId="urn:microsoft.com/office/officeart/2005/8/layout/hierarchy1"/>
    <dgm:cxn modelId="{3106A832-D308-41B0-821B-5A73CE195D48}" srcId="{FC53EC1E-EE56-411B-9D6D-640C0658466C}" destId="{21973B1A-D9AD-4DD7-863E-DE3D091A1732}" srcOrd="0" destOrd="0" parTransId="{6805B329-CC18-4C56-AD55-B1CCC29A1371}" sibTransId="{716EA823-CEAE-4766-A37D-17ABA9E70836}"/>
    <dgm:cxn modelId="{28C1813A-B67A-4079-958A-3AA2C82BFCFD}" srcId="{21973B1A-D9AD-4DD7-863E-DE3D091A1732}" destId="{EC1D1CF7-B1AB-4A0F-8BEB-91D611D8B9AC}" srcOrd="0" destOrd="0" parTransId="{A6E2E94F-FB00-4FBA-89E0-19C648CB5954}" sibTransId="{C5BA23D8-9306-4D6B-A74C-450A1E979014}"/>
    <dgm:cxn modelId="{ED1403BB-E552-47ED-B409-541A2D3A9281}" type="presOf" srcId="{B1B013F6-D590-481B-97B7-76363150C100}" destId="{82B5D0AA-6ED2-4F74-B8FF-930B72268BE1}" srcOrd="0" destOrd="0" presId="urn:microsoft.com/office/officeart/2005/8/layout/hierarchy1"/>
    <dgm:cxn modelId="{01ED7EAA-059F-4DE2-AA01-E507EF4AF5EB}" type="presParOf" srcId="{5A588035-ABAA-4199-B949-C26A20EAF601}" destId="{D63C898A-8434-45A3-8202-1018DE993545}" srcOrd="0" destOrd="0" presId="urn:microsoft.com/office/officeart/2005/8/layout/hierarchy1"/>
    <dgm:cxn modelId="{4F8B4A55-C50F-44DB-B1ED-2F25476746EF}" type="presParOf" srcId="{D63C898A-8434-45A3-8202-1018DE993545}" destId="{487CF9D4-0FB1-428D-BBBE-593B500F4DAC}" srcOrd="0" destOrd="0" presId="urn:microsoft.com/office/officeart/2005/8/layout/hierarchy1"/>
    <dgm:cxn modelId="{FB1F8299-8BB6-413D-A389-B27C48AF0462}" type="presParOf" srcId="{487CF9D4-0FB1-428D-BBBE-593B500F4DAC}" destId="{FF5066EB-EEFB-4BC9-88D5-0AFE2E3E942C}" srcOrd="0" destOrd="0" presId="urn:microsoft.com/office/officeart/2005/8/layout/hierarchy1"/>
    <dgm:cxn modelId="{70CE5851-55DE-405F-A1F0-CC2A63B2D342}" type="presParOf" srcId="{487CF9D4-0FB1-428D-BBBE-593B500F4DAC}" destId="{2A6EBFD3-750E-4999-8550-708BA20827D3}" srcOrd="1" destOrd="0" presId="urn:microsoft.com/office/officeart/2005/8/layout/hierarchy1"/>
    <dgm:cxn modelId="{899B07FF-2AC0-4F20-99D5-AAE9C91393CA}" type="presParOf" srcId="{D63C898A-8434-45A3-8202-1018DE993545}" destId="{CE86160C-CE78-4CF0-B957-7C86DBD18AFD}" srcOrd="1" destOrd="0" presId="urn:microsoft.com/office/officeart/2005/8/layout/hierarchy1"/>
    <dgm:cxn modelId="{04314773-6581-4151-AA54-13EB890AAB7F}" type="presParOf" srcId="{CE86160C-CE78-4CF0-B957-7C86DBD18AFD}" destId="{A93A04E3-2E21-458A-AD72-C6A383777988}" srcOrd="0" destOrd="0" presId="urn:microsoft.com/office/officeart/2005/8/layout/hierarchy1"/>
    <dgm:cxn modelId="{8A5E60BB-5562-44FD-9276-6A95F7D4EF2B}" type="presParOf" srcId="{CE86160C-CE78-4CF0-B957-7C86DBD18AFD}" destId="{9CDEFA64-511D-48DC-8D6A-F7088FFB7ED1}" srcOrd="1" destOrd="0" presId="urn:microsoft.com/office/officeart/2005/8/layout/hierarchy1"/>
    <dgm:cxn modelId="{8461231F-D6F5-4ACD-A94D-CE72109DB5FD}" type="presParOf" srcId="{9CDEFA64-511D-48DC-8D6A-F7088FFB7ED1}" destId="{6FA61391-4926-41D3-9F4C-1C4D795337FD}" srcOrd="0" destOrd="0" presId="urn:microsoft.com/office/officeart/2005/8/layout/hierarchy1"/>
    <dgm:cxn modelId="{94A1B211-5F83-4615-A5F2-5A6679BCBE4F}" type="presParOf" srcId="{6FA61391-4926-41D3-9F4C-1C4D795337FD}" destId="{B3E2CB19-D185-4F68-9373-2A38D97EC7E7}" srcOrd="0" destOrd="0" presId="urn:microsoft.com/office/officeart/2005/8/layout/hierarchy1"/>
    <dgm:cxn modelId="{5104B973-A20E-4A17-8ECC-B83987CE2035}" type="presParOf" srcId="{6FA61391-4926-41D3-9F4C-1C4D795337FD}" destId="{84B8E3C4-263D-4E00-8C48-9C043DD4C011}" srcOrd="1" destOrd="0" presId="urn:microsoft.com/office/officeart/2005/8/layout/hierarchy1"/>
    <dgm:cxn modelId="{186F81AC-B99F-4F7E-868E-FB5F4DF4FE40}" type="presParOf" srcId="{9CDEFA64-511D-48DC-8D6A-F7088FFB7ED1}" destId="{E1908952-7348-4C70-852B-DF06668E7B70}" srcOrd="1" destOrd="0" presId="urn:microsoft.com/office/officeart/2005/8/layout/hierarchy1"/>
    <dgm:cxn modelId="{8C55A971-4D02-4DC1-ABB2-4AD11C96554C}" type="presParOf" srcId="{CE86160C-CE78-4CF0-B957-7C86DBD18AFD}" destId="{82B5D0AA-6ED2-4F74-B8FF-930B72268BE1}" srcOrd="2" destOrd="0" presId="urn:microsoft.com/office/officeart/2005/8/layout/hierarchy1"/>
    <dgm:cxn modelId="{49C9B86E-0AE7-4BD3-873D-3ACF68D657A2}" type="presParOf" srcId="{CE86160C-CE78-4CF0-B957-7C86DBD18AFD}" destId="{1D273DF1-95D7-4093-BA5F-D07E39A4A368}" srcOrd="3" destOrd="0" presId="urn:microsoft.com/office/officeart/2005/8/layout/hierarchy1"/>
    <dgm:cxn modelId="{01E924CD-0F26-4E91-A01F-17690F1555A3}" type="presParOf" srcId="{1D273DF1-95D7-4093-BA5F-D07E39A4A368}" destId="{91831247-C8DC-434F-8CD3-8E63B205D755}" srcOrd="0" destOrd="0" presId="urn:microsoft.com/office/officeart/2005/8/layout/hierarchy1"/>
    <dgm:cxn modelId="{F34E1569-EA4D-4ED5-A5B8-4D376078582E}" type="presParOf" srcId="{91831247-C8DC-434F-8CD3-8E63B205D755}" destId="{A158F3AF-3F7E-4559-A568-0FC5689083E1}" srcOrd="0" destOrd="0" presId="urn:microsoft.com/office/officeart/2005/8/layout/hierarchy1"/>
    <dgm:cxn modelId="{F2914E16-4363-4537-AD3C-CC99A1D4A51A}" type="presParOf" srcId="{91831247-C8DC-434F-8CD3-8E63B205D755}" destId="{A6AA8C96-B498-4501-A630-26BC6D227C62}" srcOrd="1" destOrd="0" presId="urn:microsoft.com/office/officeart/2005/8/layout/hierarchy1"/>
    <dgm:cxn modelId="{0C05F248-5FE5-40A9-BD5A-D69162757054}" type="presParOf" srcId="{1D273DF1-95D7-4093-BA5F-D07E39A4A368}" destId="{0FF78FF1-2C84-488C-A268-7443B2682325}" srcOrd="1" destOrd="0" presId="urn:microsoft.com/office/officeart/2005/8/layout/hierarchy1"/>
    <dgm:cxn modelId="{1108BC3B-71CD-4749-8601-8296C76C0FDE}" type="presParOf" srcId="{CE86160C-CE78-4CF0-B957-7C86DBD18AFD}" destId="{A38058EF-57D3-4AF2-9AA3-B697565532BC}" srcOrd="4" destOrd="0" presId="urn:microsoft.com/office/officeart/2005/8/layout/hierarchy1"/>
    <dgm:cxn modelId="{91342014-786F-49A6-BD5A-56256500FF97}" type="presParOf" srcId="{CE86160C-CE78-4CF0-B957-7C86DBD18AFD}" destId="{16F12C3A-B556-425A-A2F7-1755D9726917}" srcOrd="5" destOrd="0" presId="urn:microsoft.com/office/officeart/2005/8/layout/hierarchy1"/>
    <dgm:cxn modelId="{D97C8F94-CEF6-405D-BD93-C58A5EC406FD}" type="presParOf" srcId="{16F12C3A-B556-425A-A2F7-1755D9726917}" destId="{BB9AD98B-C83E-4130-89FC-2B1755BF52AD}" srcOrd="0" destOrd="0" presId="urn:microsoft.com/office/officeart/2005/8/layout/hierarchy1"/>
    <dgm:cxn modelId="{69D49846-AC58-46AA-A892-FF1552CC07F8}" type="presParOf" srcId="{BB9AD98B-C83E-4130-89FC-2B1755BF52AD}" destId="{42DC1C01-9128-4246-8AEF-FDC2B3BDA47E}" srcOrd="0" destOrd="0" presId="urn:microsoft.com/office/officeart/2005/8/layout/hierarchy1"/>
    <dgm:cxn modelId="{4A372FA6-174F-4A2D-9773-C4034BB07CC0}" type="presParOf" srcId="{BB9AD98B-C83E-4130-89FC-2B1755BF52AD}" destId="{72E22E40-C631-45D1-88D9-B3054B1BC966}" srcOrd="1" destOrd="0" presId="urn:microsoft.com/office/officeart/2005/8/layout/hierarchy1"/>
    <dgm:cxn modelId="{E0240962-BCD9-4D58-9F8F-29F1C429E1F8}" type="presParOf" srcId="{16F12C3A-B556-425A-A2F7-1755D9726917}" destId="{446872C3-73CC-40D5-BAB9-BF1BB121641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CDC660C-5FF0-4594-9042-3E45929B2F55}">
      <dsp:nvSpPr>
        <dsp:cNvPr id="0" name=""/>
        <dsp:cNvSpPr/>
      </dsp:nvSpPr>
      <dsp:spPr>
        <a:xfrm>
          <a:off x="3661812" y="3065074"/>
          <a:ext cx="1416076" cy="1416076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12446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800" kern="1200" baseline="0" dirty="0" smtClean="0">
              <a:solidFill>
                <a:schemeClr val="accent1">
                  <a:lumMod val="50000"/>
                </a:schemeClr>
              </a:solidFill>
            </a:rPr>
            <a:t>الأهداف </a:t>
          </a:r>
          <a:endParaRPr lang="ar-SA" sz="2800" kern="1200" baseline="0" dirty="0">
            <a:solidFill>
              <a:schemeClr val="accent1">
                <a:lumMod val="50000"/>
              </a:schemeClr>
            </a:solidFill>
          </a:endParaRPr>
        </a:p>
      </dsp:txBody>
      <dsp:txXfrm>
        <a:off x="3869192" y="3272454"/>
        <a:ext cx="1001316" cy="1001316"/>
      </dsp:txXfrm>
    </dsp:sp>
    <dsp:sp modelId="{35F20687-6409-433D-B28F-37F61E558802}">
      <dsp:nvSpPr>
        <dsp:cNvPr id="0" name=""/>
        <dsp:cNvSpPr/>
      </dsp:nvSpPr>
      <dsp:spPr>
        <a:xfrm rot="16707775">
          <a:off x="4336079" y="2485705"/>
          <a:ext cx="377667" cy="490480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4384392" y="2639834"/>
        <a:ext cx="264367" cy="294288"/>
      </dsp:txXfrm>
    </dsp:sp>
    <dsp:sp modelId="{EA89B29B-5383-4AA9-A3CB-27D532749262}">
      <dsp:nvSpPr>
        <dsp:cNvPr id="0" name=""/>
        <dsp:cNvSpPr/>
      </dsp:nvSpPr>
      <dsp:spPr>
        <a:xfrm>
          <a:off x="3668011" y="243389"/>
          <a:ext cx="2136203" cy="2136203"/>
        </a:xfrm>
        <a:prstGeom prst="ellipse">
          <a:avLst/>
        </a:prstGeom>
        <a:noFill/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تصف أنواع البحوث التجريبية الرئيسة.</a:t>
          </a: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تذكر مزايا وعيوب كل نوع .</a:t>
          </a:r>
          <a:endParaRPr lang="ar-SA" sz="2000" kern="1200" baseline="0" dirty="0">
            <a:solidFill>
              <a:schemeClr val="tx1"/>
            </a:solidFill>
          </a:endParaRPr>
        </a:p>
      </dsp:txBody>
      <dsp:txXfrm>
        <a:off x="3980851" y="556229"/>
        <a:ext cx="1510523" cy="1510523"/>
      </dsp:txXfrm>
    </dsp:sp>
    <dsp:sp modelId="{0EBF0073-EAA9-4F08-9CEB-F86B7863EF0A}">
      <dsp:nvSpPr>
        <dsp:cNvPr id="0" name=""/>
        <dsp:cNvSpPr/>
      </dsp:nvSpPr>
      <dsp:spPr>
        <a:xfrm rot="21541230">
          <a:off x="5301214" y="3507345"/>
          <a:ext cx="538435" cy="490480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lumMod val="7500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>
        <a:off x="5301225" y="3606699"/>
        <a:ext cx="391291" cy="294288"/>
      </dsp:txXfrm>
    </dsp:sp>
    <dsp:sp modelId="{51CA979D-50E5-43CD-9484-921EA62D11DA}">
      <dsp:nvSpPr>
        <dsp:cNvPr id="0" name=""/>
        <dsp:cNvSpPr/>
      </dsp:nvSpPr>
      <dsp:spPr>
        <a:xfrm>
          <a:off x="6093396" y="2657281"/>
          <a:ext cx="2136203" cy="213620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تصمم المنهج التجريبي المناسبة لدراسة علمية .</a:t>
          </a:r>
        </a:p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2-أن تقيم ملاءمة المناهج المستخدمة.</a:t>
          </a:r>
        </a:p>
      </dsp:txBody>
      <dsp:txXfrm>
        <a:off x="6406236" y="2970121"/>
        <a:ext cx="1510523" cy="1510523"/>
      </dsp:txXfrm>
    </dsp:sp>
    <dsp:sp modelId="{6BC23752-9E31-4957-8CB8-49384289FFE6}">
      <dsp:nvSpPr>
        <dsp:cNvPr id="0" name=""/>
        <dsp:cNvSpPr/>
      </dsp:nvSpPr>
      <dsp:spPr>
        <a:xfrm rot="10820280">
          <a:off x="1976615" y="3520981"/>
          <a:ext cx="502786" cy="490480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solidFill>
            <a:schemeClr val="tx1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9779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ar-SA" sz="2200" kern="1200"/>
        </a:p>
      </dsp:txBody>
      <dsp:txXfrm rot="10800000">
        <a:off x="2123758" y="3619511"/>
        <a:ext cx="355642" cy="294288"/>
      </dsp:txXfrm>
    </dsp:sp>
    <dsp:sp modelId="{BBB2D145-779E-42BA-BBA1-ACD757C63F57}">
      <dsp:nvSpPr>
        <dsp:cNvPr id="0" name=""/>
        <dsp:cNvSpPr/>
      </dsp:nvSpPr>
      <dsp:spPr>
        <a:xfrm>
          <a:off x="577002" y="2688937"/>
          <a:ext cx="2136203" cy="213620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lumMod val="5000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000" kern="1200" baseline="0" dirty="0" smtClean="0">
              <a:solidFill>
                <a:schemeClr val="tx1"/>
              </a:solidFill>
            </a:rPr>
            <a:t>1-أن تظهر اهتماما بفهم مناهج البحوث من خلال السؤال والنقاش .</a:t>
          </a:r>
        </a:p>
      </dsp:txBody>
      <dsp:txXfrm>
        <a:off x="889842" y="3001777"/>
        <a:ext cx="1510523" cy="151052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8058EF-57D3-4AF2-9AA3-B697565532BC}">
      <dsp:nvSpPr>
        <dsp:cNvPr id="0" name=""/>
        <dsp:cNvSpPr/>
      </dsp:nvSpPr>
      <dsp:spPr>
        <a:xfrm>
          <a:off x="3986212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8735"/>
              </a:lnTo>
              <a:lnTo>
                <a:pt x="2828925" y="458735"/>
              </a:lnTo>
              <a:lnTo>
                <a:pt x="2828925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B5D0AA-6ED2-4F74-B8FF-930B72268BE1}">
      <dsp:nvSpPr>
        <dsp:cNvPr id="0" name=""/>
        <dsp:cNvSpPr/>
      </dsp:nvSpPr>
      <dsp:spPr>
        <a:xfrm>
          <a:off x="3940492" y="1804245"/>
          <a:ext cx="91440" cy="67315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3A04E3-2E21-458A-AD72-C6A383777988}">
      <dsp:nvSpPr>
        <dsp:cNvPr id="0" name=""/>
        <dsp:cNvSpPr/>
      </dsp:nvSpPr>
      <dsp:spPr>
        <a:xfrm>
          <a:off x="1157287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2828925" y="0"/>
              </a:moveTo>
              <a:lnTo>
                <a:pt x="2828925" y="458735"/>
              </a:lnTo>
              <a:lnTo>
                <a:pt x="0" y="458735"/>
              </a:lnTo>
              <a:lnTo>
                <a:pt x="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5066EB-EEFB-4BC9-88D5-0AFE2E3E942C}">
      <dsp:nvSpPr>
        <dsp:cNvPr id="0" name=""/>
        <dsp:cNvSpPr/>
      </dsp:nvSpPr>
      <dsp:spPr>
        <a:xfrm>
          <a:off x="2828924" y="334490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EBFD3-750E-4999-8550-708BA20827D3}">
      <dsp:nvSpPr>
        <dsp:cNvPr id="0" name=""/>
        <dsp:cNvSpPr/>
      </dsp:nvSpPr>
      <dsp:spPr>
        <a:xfrm>
          <a:off x="3086099" y="578806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العوامل التي ينبغي على الباحث ضبطها </a:t>
          </a:r>
          <a:endParaRPr lang="ar-SA" sz="2900" kern="1200" dirty="0"/>
        </a:p>
      </dsp:txBody>
      <dsp:txXfrm>
        <a:off x="3129147" y="621854"/>
        <a:ext cx="2228479" cy="1383659"/>
      </dsp:txXfrm>
    </dsp:sp>
    <dsp:sp modelId="{B3E2CB19-D185-4F68-9373-2A38D97EC7E7}">
      <dsp:nvSpPr>
        <dsp:cNvPr id="0" name=""/>
        <dsp:cNvSpPr/>
      </dsp:nvSpPr>
      <dsp:spPr>
        <a:xfrm>
          <a:off x="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B8E3C4-263D-4E00-8C48-9C043DD4C011}">
      <dsp:nvSpPr>
        <dsp:cNvPr id="0" name=""/>
        <dsp:cNvSpPr/>
      </dsp:nvSpPr>
      <dsp:spPr>
        <a:xfrm>
          <a:off x="25717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المؤثرات الخارجية </a:t>
          </a:r>
          <a:endParaRPr lang="ar-SA" sz="2900" kern="1200" dirty="0"/>
        </a:p>
      </dsp:txBody>
      <dsp:txXfrm>
        <a:off x="300222" y="2764765"/>
        <a:ext cx="2228479" cy="1383659"/>
      </dsp:txXfrm>
    </dsp:sp>
    <dsp:sp modelId="{A158F3AF-3F7E-4559-A568-0FC5689083E1}">
      <dsp:nvSpPr>
        <dsp:cNvPr id="0" name=""/>
        <dsp:cNvSpPr/>
      </dsp:nvSpPr>
      <dsp:spPr>
        <a:xfrm>
          <a:off x="2828924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AA8C96-B498-4501-A630-26BC6D227C62}">
      <dsp:nvSpPr>
        <dsp:cNvPr id="0" name=""/>
        <dsp:cNvSpPr/>
      </dsp:nvSpPr>
      <dsp:spPr>
        <a:xfrm>
          <a:off x="3086099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المتغيرات</a:t>
          </a:r>
          <a:r>
            <a:rPr lang="ar-SA" sz="2900" kern="1200" baseline="0" dirty="0" smtClean="0"/>
            <a:t> التي تنبع من نتائج التجربة </a:t>
          </a:r>
          <a:endParaRPr lang="ar-SA" sz="2900" kern="1200" dirty="0"/>
        </a:p>
      </dsp:txBody>
      <dsp:txXfrm>
        <a:off x="3129147" y="2764765"/>
        <a:ext cx="2228479" cy="1383659"/>
      </dsp:txXfrm>
    </dsp:sp>
    <dsp:sp modelId="{42DC1C01-9128-4246-8AEF-FDC2B3BDA47E}">
      <dsp:nvSpPr>
        <dsp:cNvPr id="0" name=""/>
        <dsp:cNvSpPr/>
      </dsp:nvSpPr>
      <dsp:spPr>
        <a:xfrm>
          <a:off x="565785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22E40-C631-45D1-88D9-B3054B1BC966}">
      <dsp:nvSpPr>
        <dsp:cNvPr id="0" name=""/>
        <dsp:cNvSpPr/>
      </dsp:nvSpPr>
      <dsp:spPr>
        <a:xfrm>
          <a:off x="591502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العوامل</a:t>
          </a:r>
          <a:r>
            <a:rPr lang="ar-SA" sz="2900" kern="1200" baseline="0" dirty="0" smtClean="0"/>
            <a:t> النابعة من المجتمع الأصلي </a:t>
          </a:r>
          <a:endParaRPr lang="ar-SA" sz="2900" kern="1200" dirty="0"/>
        </a:p>
      </dsp:txBody>
      <dsp:txXfrm>
        <a:off x="5958072" y="2764765"/>
        <a:ext cx="2228479" cy="1383659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8058EF-57D3-4AF2-9AA3-B697565532BC}">
      <dsp:nvSpPr>
        <dsp:cNvPr id="0" name=""/>
        <dsp:cNvSpPr/>
      </dsp:nvSpPr>
      <dsp:spPr>
        <a:xfrm>
          <a:off x="3986212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8735"/>
              </a:lnTo>
              <a:lnTo>
                <a:pt x="2828925" y="458735"/>
              </a:lnTo>
              <a:lnTo>
                <a:pt x="2828925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B5D0AA-6ED2-4F74-B8FF-930B72268BE1}">
      <dsp:nvSpPr>
        <dsp:cNvPr id="0" name=""/>
        <dsp:cNvSpPr/>
      </dsp:nvSpPr>
      <dsp:spPr>
        <a:xfrm>
          <a:off x="3940492" y="1804245"/>
          <a:ext cx="91440" cy="67315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3A04E3-2E21-458A-AD72-C6A383777988}">
      <dsp:nvSpPr>
        <dsp:cNvPr id="0" name=""/>
        <dsp:cNvSpPr/>
      </dsp:nvSpPr>
      <dsp:spPr>
        <a:xfrm>
          <a:off x="1157287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2828925" y="0"/>
              </a:moveTo>
              <a:lnTo>
                <a:pt x="2828925" y="458735"/>
              </a:lnTo>
              <a:lnTo>
                <a:pt x="0" y="458735"/>
              </a:lnTo>
              <a:lnTo>
                <a:pt x="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5066EB-EEFB-4BC9-88D5-0AFE2E3E942C}">
      <dsp:nvSpPr>
        <dsp:cNvPr id="0" name=""/>
        <dsp:cNvSpPr/>
      </dsp:nvSpPr>
      <dsp:spPr>
        <a:xfrm>
          <a:off x="2828924" y="334490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EBFD3-750E-4999-8550-708BA20827D3}">
      <dsp:nvSpPr>
        <dsp:cNvPr id="0" name=""/>
        <dsp:cNvSpPr/>
      </dsp:nvSpPr>
      <dsp:spPr>
        <a:xfrm>
          <a:off x="3086099" y="578806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نماذج التصاميم التجريبية </a:t>
          </a:r>
          <a:endParaRPr lang="ar-SA" sz="2900" kern="1200" dirty="0"/>
        </a:p>
      </dsp:txBody>
      <dsp:txXfrm>
        <a:off x="3129147" y="621854"/>
        <a:ext cx="2228479" cy="1383659"/>
      </dsp:txXfrm>
    </dsp:sp>
    <dsp:sp modelId="{B3E2CB19-D185-4F68-9373-2A38D97EC7E7}">
      <dsp:nvSpPr>
        <dsp:cNvPr id="0" name=""/>
        <dsp:cNvSpPr/>
      </dsp:nvSpPr>
      <dsp:spPr>
        <a:xfrm>
          <a:off x="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4B8E3C4-263D-4E00-8C48-9C043DD4C011}">
      <dsp:nvSpPr>
        <dsp:cNvPr id="0" name=""/>
        <dsp:cNvSpPr/>
      </dsp:nvSpPr>
      <dsp:spPr>
        <a:xfrm>
          <a:off x="25717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طريقة التدوير </a:t>
          </a:r>
          <a:endParaRPr lang="ar-SA" sz="2900" kern="1200" dirty="0"/>
        </a:p>
      </dsp:txBody>
      <dsp:txXfrm>
        <a:off x="300222" y="2764765"/>
        <a:ext cx="2228479" cy="1383659"/>
      </dsp:txXfrm>
    </dsp:sp>
    <dsp:sp modelId="{A158F3AF-3F7E-4559-A568-0FC5689083E1}">
      <dsp:nvSpPr>
        <dsp:cNvPr id="0" name=""/>
        <dsp:cNvSpPr/>
      </dsp:nvSpPr>
      <dsp:spPr>
        <a:xfrm>
          <a:off x="2828924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AA8C96-B498-4501-A630-26BC6D227C62}">
      <dsp:nvSpPr>
        <dsp:cNvPr id="0" name=""/>
        <dsp:cNvSpPr/>
      </dsp:nvSpPr>
      <dsp:spPr>
        <a:xfrm>
          <a:off x="3086099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تصميم المجموعات المتكافئة </a:t>
          </a:r>
          <a:endParaRPr lang="ar-SA" sz="2900" kern="1200" dirty="0"/>
        </a:p>
      </dsp:txBody>
      <dsp:txXfrm>
        <a:off x="3129147" y="2764765"/>
        <a:ext cx="2228479" cy="1383659"/>
      </dsp:txXfrm>
    </dsp:sp>
    <dsp:sp modelId="{42DC1C01-9128-4246-8AEF-FDC2B3BDA47E}">
      <dsp:nvSpPr>
        <dsp:cNvPr id="0" name=""/>
        <dsp:cNvSpPr/>
      </dsp:nvSpPr>
      <dsp:spPr>
        <a:xfrm>
          <a:off x="565785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2E22E40-C631-45D1-88D9-B3054B1BC966}">
      <dsp:nvSpPr>
        <dsp:cNvPr id="0" name=""/>
        <dsp:cNvSpPr/>
      </dsp:nvSpPr>
      <dsp:spPr>
        <a:xfrm>
          <a:off x="591502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lvl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2900" kern="1200" dirty="0" smtClean="0"/>
            <a:t>تصميم المجموعة الواحدة </a:t>
          </a:r>
          <a:endParaRPr lang="ar-SA" sz="2900" kern="1200" dirty="0"/>
        </a:p>
      </dsp:txBody>
      <dsp:txXfrm>
        <a:off x="5958072" y="2764765"/>
        <a:ext cx="2228479" cy="138365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9335BC25-4E16-4504-BA2A-57B8CB9CEB1D}" type="datetimeFigureOut">
              <a:rPr lang="ar-SA" smtClean="0"/>
              <a:t>04/08/38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360D514C-E361-4342-B28D-446F3E5EA09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448279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7469301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4103178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3304856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8834468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0655219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3476349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6321110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1007576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17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8952287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84E32C-9B89-43FC-910B-0E6DD5E42230}" type="slidenum">
              <a:rPr lang="ar-SA" smtClean="0"/>
              <a:t>18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4103178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0C4B651-367B-4B23-8CF3-FCAA2EC4DAD4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56388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408380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79245256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4518101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98759407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6543651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17834482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07033129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6056456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2565872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407132935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29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941509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B63D84E-147E-4DC9-97BD-322240B7F134}" type="slidenum">
              <a:rPr lang="ar-SA" smtClean="0"/>
              <a:t>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15984992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7614716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78081784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3863609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03878256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07932487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361688372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79477932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96611458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49845029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39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4542667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59874846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98185387"/>
      </p:ext>
    </p:extLst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01165780"/>
      </p:ext>
    </p:extLst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76170917"/>
      </p:ext>
    </p:extLst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43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93997243"/>
      </p:ext>
    </p:extLst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64995825"/>
      </p:ext>
    </p:extLst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016606576"/>
      </p:ext>
    </p:extLst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09794342"/>
      </p:ext>
    </p:extLst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01037357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41282453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49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824826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5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890536833"/>
      </p:ext>
    </p:extLst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50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1107730"/>
      </p:ext>
    </p:extLst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51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0059972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6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9841514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7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1108331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8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1466499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60D514C-E361-4342-B28D-446F3E5EA09F}" type="slidenum">
              <a:rPr lang="ar-SA" smtClean="0"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9962678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4/30/2017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tx2"/>
                </a:solidFill>
              </a:rPr>
              <a:t>مناهج البحث التجريبي </a:t>
            </a:r>
            <a:endParaRPr lang="ar-SA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rtl="1"/>
            <a:r>
              <a:rPr lang="ar-SA" dirty="0" smtClean="0">
                <a:solidFill>
                  <a:schemeClr val="tx1"/>
                </a:solidFill>
              </a:rPr>
              <a:t>مناهج البحث في التربية وعلم النفس (نفس461)</a:t>
            </a:r>
          </a:p>
          <a:p>
            <a:endParaRPr lang="ar-SA" dirty="0">
              <a:solidFill>
                <a:schemeClr val="tx1"/>
              </a:solidFill>
            </a:endParaRPr>
          </a:p>
          <a:p>
            <a:r>
              <a:rPr lang="ar-SA" dirty="0" smtClean="0">
                <a:solidFill>
                  <a:schemeClr val="tx1"/>
                </a:solidFill>
              </a:rPr>
              <a:t>د.سمية النجاشي </a:t>
            </a:r>
            <a:endParaRPr lang="ar-SA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49154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/>
          </a:bodyPr>
          <a:lstStyle/>
          <a:p>
            <a:endParaRPr lang="ar-SA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2702797345"/>
              </p:ext>
            </p:extLst>
          </p:nvPr>
        </p:nvGraphicFramePr>
        <p:xfrm>
          <a:off x="0" y="1646237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527365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العوامل التي ينبغي على الباحث ضبطها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endParaRPr lang="ar-SA" dirty="0" smtClean="0"/>
          </a:p>
          <a:p>
            <a:pPr algn="just" rtl="1"/>
            <a:r>
              <a:rPr lang="ar-SA" b="1" u="sng" dirty="0" smtClean="0"/>
              <a:t>العوامل </a:t>
            </a:r>
            <a:r>
              <a:rPr lang="ar-SA" b="1" u="sng" dirty="0"/>
              <a:t>النابعة من المجتمع الأصلي </a:t>
            </a:r>
            <a:endParaRPr lang="en-US" b="1" u="sng" dirty="0"/>
          </a:p>
          <a:p>
            <a:pPr lvl="1" algn="just" rtl="1"/>
            <a:r>
              <a:rPr lang="ar-SA" dirty="0"/>
              <a:t>إذا كان هناك اختلاف مبدئي بين المجموعتين التجريبية والضابطة ، فإنه لا يمكن إرجاع النتائج للمتغير المستقل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4814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العوامل التي ينبغي على الباحث ضبطها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 rtl="1"/>
            <a:r>
              <a:rPr lang="ar-SA" b="1" u="sng" dirty="0"/>
              <a:t>المتغيرات التي تنبع من نتائج التجربة :</a:t>
            </a:r>
            <a:endParaRPr lang="en-US" b="1" u="sng" dirty="0"/>
          </a:p>
          <a:p>
            <a:pPr lvl="1" algn="just" rtl="1"/>
            <a:r>
              <a:rPr lang="ar-SA" dirty="0"/>
              <a:t>تحديد الباحث لبعض العوامل مثل مدة التجربة ، قد تأثر في النتائج .</a:t>
            </a:r>
            <a:endParaRPr lang="en-US" dirty="0"/>
          </a:p>
          <a:p>
            <a:pPr lvl="1" algn="just" rtl="1"/>
            <a:r>
              <a:rPr lang="ar-SA" dirty="0"/>
              <a:t>معرفة المفحوصين بأهداف البحث قد تغير من استجاباتهم </a:t>
            </a:r>
            <a:r>
              <a:rPr lang="ar-SA" dirty="0" smtClean="0"/>
              <a:t>.</a:t>
            </a:r>
            <a:r>
              <a:rPr lang="ar-SA" dirty="0"/>
              <a:t> </a:t>
            </a:r>
            <a:endParaRPr lang="en-US" dirty="0"/>
          </a:p>
          <a:p>
            <a:pPr lvl="1" algn="just" rtl="1"/>
            <a:r>
              <a:rPr lang="ar-SA" dirty="0"/>
              <a:t>معرفة الباحث بنتائج الاختبار القبلي قد يؤثر على تحليله للاختبار البعدي .</a:t>
            </a:r>
            <a:endParaRPr lang="en-US" dirty="0"/>
          </a:p>
          <a:p>
            <a:pPr lvl="1" algn="just" rtl="1"/>
            <a:r>
              <a:rPr lang="ar-SA" dirty="0"/>
              <a:t>إذا كان الملاحظ واحدا فقد تتغير أحكامه بسبب إجهاده ، أو بسبب زيادة خبرته .</a:t>
            </a:r>
            <a:endParaRPr lang="en-US" dirty="0"/>
          </a:p>
          <a:p>
            <a:pPr lvl="1" algn="just" rtl="1"/>
            <a:r>
              <a:rPr lang="ar-SA" dirty="0"/>
              <a:t>تعرض المفحوصين للاختبار لعدة مرات سيؤثر على أدائه بعد ذلك .</a:t>
            </a:r>
            <a:endParaRPr lang="en-US" dirty="0"/>
          </a:p>
          <a:p>
            <a:pPr algn="just" rtl="1"/>
            <a:endParaRPr lang="ar-SA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40609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العوامل التي ينبغي على الباحث ضبطها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b="1" u="sng" dirty="0" smtClean="0"/>
              <a:t>المؤثرات </a:t>
            </a:r>
            <a:r>
              <a:rPr lang="ar-SA" b="1" u="sng" dirty="0"/>
              <a:t>الخارجية :</a:t>
            </a:r>
            <a:endParaRPr lang="en-US" b="1" u="sng" dirty="0"/>
          </a:p>
          <a:p>
            <a:pPr algn="just" rtl="1"/>
            <a:r>
              <a:rPr lang="ar-SA" dirty="0"/>
              <a:t>من أمثلتها :</a:t>
            </a:r>
            <a:endParaRPr lang="en-US" dirty="0"/>
          </a:p>
          <a:p>
            <a:pPr lvl="1" algn="just" rtl="1"/>
            <a:r>
              <a:rPr lang="ar-SA" dirty="0" smtClean="0"/>
              <a:t>الضوضاء </a:t>
            </a:r>
          </a:p>
          <a:p>
            <a:pPr lvl="1" algn="just" rtl="1"/>
            <a:r>
              <a:rPr lang="ar-SA" dirty="0" smtClean="0"/>
              <a:t>الظروف الفيزيقية مثل درجة الحرارة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0716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أهداف ضبط المتغيرات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SA" b="1" u="sng" dirty="0"/>
              <a:t>1-عزل المتغيرات :</a:t>
            </a:r>
            <a:endParaRPr lang="en-US" b="1" u="sng" dirty="0"/>
          </a:p>
          <a:p>
            <a:pPr algn="just" rtl="1"/>
            <a:r>
              <a:rPr lang="ar-SA" dirty="0"/>
              <a:t>إبعاد المتغيرات الدخيلة .</a:t>
            </a:r>
            <a:endParaRPr lang="en-US" dirty="0"/>
          </a:p>
          <a:p>
            <a:pPr algn="just" rtl="1"/>
            <a:r>
              <a:rPr lang="ar-SA" dirty="0"/>
              <a:t>تثبيت المتغيرات الضابطة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/>
              <a:t>2-التغيير في كم المتغيرات :</a:t>
            </a:r>
            <a:endParaRPr lang="en-US" b="1" u="sng" dirty="0"/>
          </a:p>
          <a:p>
            <a:pPr algn="just" rtl="1"/>
            <a:r>
              <a:rPr lang="ar-SA" dirty="0"/>
              <a:t>دراسة أثر وجود أو غياب المتغير المستقل </a:t>
            </a:r>
            <a:endParaRPr lang="en-US" dirty="0"/>
          </a:p>
          <a:p>
            <a:pPr algn="just" rtl="1"/>
            <a:r>
              <a:rPr lang="ar-SA" dirty="0"/>
              <a:t>قياس تدرج أثر المتغير المستقل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 smtClean="0"/>
              <a:t>3-التقدير </a:t>
            </a:r>
            <a:r>
              <a:rPr lang="ar-SA" b="1" u="sng" dirty="0"/>
              <a:t>الكمي للمتغيرات :</a:t>
            </a:r>
            <a:endParaRPr lang="en-US" b="1" u="sng" dirty="0"/>
          </a:p>
          <a:p>
            <a:pPr algn="just" rtl="1"/>
            <a:r>
              <a:rPr lang="ar-SA" dirty="0"/>
              <a:t>هدف الباحث أن يعبر عن مقدار التغير بصورة كمية .</a:t>
            </a:r>
            <a:endParaRPr lang="en-US" dirty="0"/>
          </a:p>
          <a:p>
            <a:pPr algn="just" rtl="1"/>
            <a:r>
              <a:rPr lang="ar-SA" dirty="0"/>
              <a:t> 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770895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طرق التحكم في المتغيرات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1-التحكم </a:t>
            </a:r>
            <a:r>
              <a:rPr lang="ar-SA" b="1" u="sng" dirty="0"/>
              <a:t>الفيزيقي :</a:t>
            </a:r>
            <a:endParaRPr lang="en-US" b="1" u="sng" dirty="0"/>
          </a:p>
          <a:p>
            <a:pPr algn="just" rtl="1"/>
            <a:r>
              <a:rPr lang="ar-SA" dirty="0"/>
              <a:t>تعريض المشتركين لنفس المتغير المستقل .</a:t>
            </a:r>
            <a:endParaRPr lang="en-US" dirty="0"/>
          </a:p>
          <a:p>
            <a:pPr algn="just" rtl="1"/>
            <a:r>
              <a:rPr lang="ar-SA" dirty="0"/>
              <a:t>ضبط المتغيرات الأخرى ما عدا المتغير المستقل </a:t>
            </a:r>
            <a:endParaRPr lang="en-US" dirty="0"/>
          </a:p>
          <a:p>
            <a:pPr lvl="1" algn="just" rtl="1"/>
            <a:r>
              <a:rPr lang="ar-SA" dirty="0"/>
              <a:t>مثل استخدام الاختبارات الحاسوبية لضبط الوقت .</a:t>
            </a:r>
            <a:endParaRPr lang="en-US" dirty="0"/>
          </a:p>
          <a:p>
            <a:pPr lvl="1" algn="just" rtl="1"/>
            <a:r>
              <a:rPr lang="ar-SA" dirty="0" smtClean="0"/>
              <a:t>أو التغيير </a:t>
            </a:r>
            <a:r>
              <a:rPr lang="ar-SA" dirty="0"/>
              <a:t>في تغذية المفحوصين </a:t>
            </a:r>
            <a:r>
              <a:rPr lang="ar-SA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78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طرق التحكم في المتغيرات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2-التحكم </a:t>
            </a:r>
            <a:r>
              <a:rPr lang="ar-SA" b="1" u="sng" dirty="0"/>
              <a:t>الانتقائي (التحكم غير المباشر) :</a:t>
            </a:r>
            <a:endParaRPr lang="en-US" b="1" u="sng" dirty="0"/>
          </a:p>
          <a:p>
            <a:pPr algn="just" rtl="1"/>
            <a:r>
              <a:rPr lang="ar-SA" dirty="0" smtClean="0"/>
              <a:t>تثبيت </a:t>
            </a:r>
            <a:r>
              <a:rPr lang="ar-SA" dirty="0"/>
              <a:t>المتغيرات لجميع المفحوصين </a:t>
            </a:r>
            <a:r>
              <a:rPr lang="ar-SA" dirty="0" smtClean="0"/>
              <a:t>. </a:t>
            </a:r>
          </a:p>
          <a:p>
            <a:pPr lvl="1" algn="just" rtl="1"/>
            <a:r>
              <a:rPr lang="ar-SA" dirty="0" smtClean="0"/>
              <a:t>مثل </a:t>
            </a:r>
            <a:r>
              <a:rPr lang="ar-SA" dirty="0"/>
              <a:t>اختيار وحدات متساوية في الصعوبة ، حتى لا تتداخل مع أثر طريقة التدريس.</a:t>
            </a:r>
            <a:endParaRPr lang="en-US" dirty="0"/>
          </a:p>
          <a:p>
            <a:pPr lvl="1" algn="just" rtl="1"/>
            <a:r>
              <a:rPr lang="ar-SA" dirty="0"/>
              <a:t>مثال آخر :</a:t>
            </a:r>
            <a:endParaRPr lang="en-US" dirty="0"/>
          </a:p>
          <a:p>
            <a:pPr lvl="1" algn="just" rtl="1"/>
            <a:r>
              <a:rPr lang="ar-SA" dirty="0"/>
              <a:t>المزاوجة بين المفحوصين في درجات الذكاء ، أو مقدار التعلم ، أو الحالة الجسمية ...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10382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طرق التحكم في المتغيرات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 smtClean="0"/>
              <a:t>3-التحكم </a:t>
            </a:r>
            <a:r>
              <a:rPr lang="ar-SA" b="1" u="sng" dirty="0"/>
              <a:t>الإحصائي :</a:t>
            </a:r>
            <a:endParaRPr lang="en-US" b="1" u="sng" dirty="0"/>
          </a:p>
          <a:p>
            <a:pPr algn="just" rtl="1"/>
            <a:r>
              <a:rPr lang="ar-SA" dirty="0"/>
              <a:t>بعض الاختبارات الإحصائية تحدد الوزن النسبي لكل متغير مستقل على المتغير التابع .</a:t>
            </a:r>
            <a:endParaRPr lang="en-US" dirty="0"/>
          </a:p>
          <a:p>
            <a:pPr algn="just" rtl="1"/>
            <a:endParaRPr lang="ar-SA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56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/>
          </a:bodyPr>
          <a:lstStyle/>
          <a:p>
            <a:r>
              <a:rPr lang="ar-SA" dirty="0" smtClean="0"/>
              <a:t>نماذج التصاميم التجريبية </a:t>
            </a:r>
            <a:endParaRPr lang="ar-SA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3135827174"/>
              </p:ext>
            </p:extLst>
          </p:nvPr>
        </p:nvGraphicFramePr>
        <p:xfrm>
          <a:off x="0" y="1646237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70063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3">
              <a:alpha val="64000"/>
            </a:schemeClr>
          </a:solidFill>
        </p:spPr>
        <p:txBody>
          <a:bodyPr/>
          <a:lstStyle/>
          <a:p>
            <a:r>
              <a:rPr lang="ar-SA" dirty="0" smtClean="0"/>
              <a:t>تصميم المجموعة الواحدة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 w="88900">
            <a:solidFill>
              <a:schemeClr val="accent3"/>
            </a:solidFill>
          </a:ln>
        </p:spPr>
        <p:txBody>
          <a:bodyPr/>
          <a:lstStyle/>
          <a:p>
            <a:pPr algn="just" rtl="1"/>
            <a:endParaRPr lang="ar-AE" dirty="0" smtClean="0"/>
          </a:p>
          <a:p>
            <a:pPr marL="0" indent="0" algn="just" rtl="1">
              <a:buNone/>
            </a:pPr>
            <a:r>
              <a:rPr lang="ar-AE" dirty="0" smtClean="0"/>
              <a:t>	اختبار 			متغير 			اختبار </a:t>
            </a:r>
          </a:p>
          <a:p>
            <a:pPr marL="0" indent="0" algn="just" rtl="1">
              <a:buNone/>
            </a:pPr>
            <a:r>
              <a:rPr lang="ar-AE" dirty="0" smtClean="0"/>
              <a:t>	قبلي			مستقل 			بعدي </a:t>
            </a:r>
            <a:endParaRPr lang="ar-AE" dirty="0"/>
          </a:p>
          <a:p>
            <a:pPr algn="just" rtl="1"/>
            <a:endParaRPr lang="en-GB" dirty="0"/>
          </a:p>
          <a:p>
            <a:pPr algn="just" rtl="1"/>
            <a:endParaRPr lang="en-GB" dirty="0"/>
          </a:p>
        </p:txBody>
      </p:sp>
      <p:cxnSp>
        <p:nvCxnSpPr>
          <p:cNvPr id="5" name="Straight Arrow Connector 4"/>
          <p:cNvCxnSpPr/>
          <p:nvPr/>
        </p:nvCxnSpPr>
        <p:spPr>
          <a:xfrm flipH="1">
            <a:off x="5791200" y="3352800"/>
            <a:ext cx="762000" cy="0"/>
          </a:xfrm>
          <a:prstGeom prst="straightConnector1">
            <a:avLst/>
          </a:prstGeom>
          <a:ln w="698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 flipH="1">
            <a:off x="2743200" y="3352800"/>
            <a:ext cx="762000" cy="0"/>
          </a:xfrm>
          <a:prstGeom prst="straightConnector1">
            <a:avLst/>
          </a:prstGeom>
          <a:ln w="698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75398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مراجعة للمناهج السابقة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r" rtl="1"/>
            <a:r>
              <a:rPr lang="ar-SA" dirty="0" smtClean="0"/>
              <a:t>ما هو التصميم المتوقع للدراسات التالية :</a:t>
            </a:r>
          </a:p>
          <a:p>
            <a:pPr algn="r" rtl="1"/>
            <a:endParaRPr lang="ar-SA" dirty="0"/>
          </a:p>
          <a:p>
            <a:pPr algn="r" rtl="1"/>
            <a:r>
              <a:rPr lang="ar-SA" dirty="0" smtClean="0"/>
              <a:t>أثر برنامج بيكس على التواصل الغير اللفظي لأطفال التوحد.</a:t>
            </a:r>
          </a:p>
          <a:p>
            <a:pPr algn="r" rtl="1"/>
            <a:endParaRPr lang="ar-SA" dirty="0" smtClean="0"/>
          </a:p>
          <a:p>
            <a:pPr algn="r" rtl="1"/>
            <a:r>
              <a:rPr lang="ar-SA" dirty="0" smtClean="0"/>
              <a:t>العلاقة بين الوعي بمفهوم الإعاقة والاتجاه نحو الأطفال ذوي الإعاقة لدى طالبات المرحلة الثانوية في مدينة الرياض .</a:t>
            </a:r>
          </a:p>
          <a:p>
            <a:pPr algn="r" rtl="1"/>
            <a:endParaRPr lang="ar-SA" dirty="0"/>
          </a:p>
          <a:p>
            <a:pPr algn="r" rtl="1"/>
            <a:r>
              <a:rPr lang="ar-SA" dirty="0" smtClean="0"/>
              <a:t>ارتقاء مهارات التواصل اللغوي في مراحل الطفولة المختلفة لدى عينة من الأطفال ذوي صعوبات التعلم 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369209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تصميم المجموعة الواحدة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b="1" u="sng" dirty="0"/>
              <a:t>مثال : </a:t>
            </a:r>
            <a:endParaRPr lang="en-US" b="1" u="sng" dirty="0"/>
          </a:p>
          <a:p>
            <a:pPr algn="just" rtl="1"/>
            <a:r>
              <a:rPr lang="ar-SA" dirty="0"/>
              <a:t>لمعرفة أثر نظام غذائي على أوزان المراهقين ،يجرى التصميم التالي :</a:t>
            </a:r>
            <a:endParaRPr lang="en-US" dirty="0"/>
          </a:p>
          <a:p>
            <a:pPr algn="just" rtl="1"/>
            <a:endParaRPr lang="ar-SA" dirty="0" smtClean="0"/>
          </a:p>
          <a:p>
            <a:pPr lvl="1" algn="just" rtl="1"/>
            <a:r>
              <a:rPr lang="ar-SA" dirty="0" smtClean="0"/>
              <a:t>قياس </a:t>
            </a:r>
            <a:r>
              <a:rPr lang="ar-SA" dirty="0"/>
              <a:t>قبلي : قياس أوزان المفحوصين .</a:t>
            </a:r>
            <a:endParaRPr lang="en-US" dirty="0"/>
          </a:p>
          <a:p>
            <a:pPr lvl="1" algn="just" rtl="1"/>
            <a:r>
              <a:rPr lang="ar-SA" dirty="0"/>
              <a:t>تطبيق برنامج غذائي .</a:t>
            </a:r>
            <a:endParaRPr lang="en-US" dirty="0"/>
          </a:p>
          <a:p>
            <a:pPr lvl="1" algn="just" rtl="1"/>
            <a:r>
              <a:rPr lang="ar-SA" dirty="0"/>
              <a:t>قياس بعدي : قياس الأوزان بعد البرنامج الغذائي .</a:t>
            </a:r>
            <a:endParaRPr lang="en-US" dirty="0"/>
          </a:p>
          <a:p>
            <a:pPr lvl="1" algn="just" rtl="1"/>
            <a:r>
              <a:rPr lang="ar-SA" dirty="0"/>
              <a:t>مقارنة بين نتائج القياس القبلي والقياس البعدي .</a:t>
            </a:r>
            <a:endParaRPr lang="en-US" dirty="0"/>
          </a:p>
          <a:p>
            <a:pPr algn="just" rtl="1"/>
            <a:r>
              <a:rPr lang="ar-SA" dirty="0"/>
              <a:t> 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261535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تصميم المجموعة الواحدة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 rtl="1"/>
            <a:r>
              <a:rPr lang="ar-SA" dirty="0"/>
              <a:t>يمكن استخدام أكثر من متغير مستقل :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/>
              <a:t>مثال :</a:t>
            </a:r>
            <a:endParaRPr lang="en-US" b="1" u="sng" dirty="0"/>
          </a:p>
          <a:p>
            <a:pPr marL="0" indent="0" algn="ctr" rtl="1">
              <a:buNone/>
            </a:pPr>
            <a:r>
              <a:rPr lang="ar-SA" dirty="0"/>
              <a:t>قياس قبلي : لمستوى أداء المفحوصين في اختبارات الذاكرة .</a:t>
            </a:r>
            <a:endParaRPr lang="en-US" dirty="0"/>
          </a:p>
          <a:p>
            <a:pPr marL="0" indent="0" algn="ctr" rtl="1">
              <a:buNone/>
            </a:pPr>
            <a:r>
              <a:rPr lang="ar-SA" dirty="0"/>
              <a:t>إدخال المتغير المستقل (1) : عمل برنامج تدريبي للذاكرة على الحاسوب .</a:t>
            </a:r>
            <a:endParaRPr lang="en-US" dirty="0"/>
          </a:p>
          <a:p>
            <a:pPr marL="0" indent="0" algn="ctr" rtl="1">
              <a:buNone/>
            </a:pPr>
            <a:r>
              <a:rPr lang="ar-SA" dirty="0"/>
              <a:t>قياس بعدي (1) : إعادة اختبار قياس أداء الذاكرة .</a:t>
            </a:r>
            <a:endParaRPr lang="en-US" dirty="0"/>
          </a:p>
          <a:p>
            <a:pPr marL="0" indent="0" algn="ctr" rtl="1">
              <a:buNone/>
            </a:pPr>
            <a:r>
              <a:rPr lang="ar-SA" dirty="0"/>
              <a:t>إدخال المتغير المستقل (2): برنامج تدريبي للذاكرة تفاعلي .</a:t>
            </a:r>
            <a:endParaRPr lang="en-US" dirty="0"/>
          </a:p>
          <a:p>
            <a:pPr marL="0" indent="0" algn="ctr" rtl="1">
              <a:buNone/>
            </a:pPr>
            <a:r>
              <a:rPr lang="ar-SA" dirty="0"/>
              <a:t>قياس بعدي (2) : إعادة اختبار قياس الذاكرة .</a:t>
            </a:r>
            <a:endParaRPr lang="en-US" dirty="0"/>
          </a:p>
          <a:p>
            <a:pPr marL="0" indent="0" algn="ctr" rtl="1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67121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تصميم المجموعة الواحدة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يتطلب تكرار القياس البعدي استخدام صور متكافئة من الاختبار .</a:t>
            </a:r>
            <a:endParaRPr lang="en-US" dirty="0"/>
          </a:p>
          <a:p>
            <a:pPr algn="just" rtl="1"/>
            <a:r>
              <a:rPr lang="ar-SA" dirty="0"/>
              <a:t>لا يمكن استخدام هذا النوع إلا إذا زال أثر المتغير المستقل الأول قبل إدخال أثر المتغير الثاني .</a:t>
            </a:r>
            <a:endParaRPr lang="en-US" dirty="0"/>
          </a:p>
          <a:p>
            <a:pPr algn="just" rtl="1"/>
            <a:r>
              <a:rPr lang="ar-SA" dirty="0"/>
              <a:t>هذا التصميم يقلل من المتغيرات الدخيلة التي تنشأ بسبب اختلاف المجموعات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001442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تصميم المجموعة الواحدة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dirty="0"/>
              <a:t>قد يكون الاختلاف بين نتائج الاختبارين البعديين راجعا إلى :</a:t>
            </a:r>
            <a:endParaRPr lang="en-US" dirty="0"/>
          </a:p>
          <a:p>
            <a:pPr algn="just" rtl="1"/>
            <a:r>
              <a:rPr lang="ar-SA" dirty="0"/>
              <a:t>الإجهاد </a:t>
            </a:r>
            <a:endParaRPr lang="en-US" dirty="0"/>
          </a:p>
          <a:p>
            <a:pPr algn="just" rtl="1"/>
            <a:r>
              <a:rPr lang="ar-SA" dirty="0"/>
              <a:t>تغير العمر (إذا كانت التجربة طويلة)</a:t>
            </a:r>
            <a:endParaRPr lang="en-US" dirty="0"/>
          </a:p>
          <a:p>
            <a:pPr algn="just" rtl="1"/>
            <a:r>
              <a:rPr lang="ar-SA" dirty="0"/>
              <a:t>انتقال أثر التعلم </a:t>
            </a:r>
            <a:endParaRPr lang="en-US" dirty="0"/>
          </a:p>
          <a:p>
            <a:pPr algn="just" rtl="1"/>
            <a:r>
              <a:rPr lang="ar-SA" dirty="0"/>
              <a:t>معرفة هدف التجربة </a:t>
            </a:r>
            <a:endParaRPr lang="en-US" dirty="0"/>
          </a:p>
          <a:p>
            <a:pPr algn="just" rtl="1"/>
            <a:r>
              <a:rPr lang="ar-SA" dirty="0"/>
              <a:t>بقاء أثر المتغير المستقل الأول مع المتغير المستقل الثاني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018333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تصميم المجموعة الواحدة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SA" dirty="0"/>
              <a:t>تزداد قدرة الباحث على الاستفادة من تصميم المجموعة الواحدة في الحالات التالية :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1-عندما يكون أثر المتغير المستقل كبيرا بحيث لا يختفي أثره مع وجود أثر متغيرات دخيلة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2-قصر مدة التجربة ، حتى تزول آثار العوامل المتراكمة (مثل : النضج)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3-ألا يتعرف المفحوصون على الهدف من التجربة ، حتى لا يستطيعوا التدرب على المهارات المطلوبة – مثلا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4-حينما تتدرج الاختبارات لنفس الوحدة ، لأن هذا يقلل من احتمال التساوي بينها .</a:t>
            </a:r>
            <a:endParaRPr lang="en-US" dirty="0"/>
          </a:p>
          <a:p>
            <a:pPr marL="0" indent="0" algn="just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66393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منهج المجموعات المتكافئة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 rtl="1"/>
            <a:r>
              <a:rPr lang="ar-SA" dirty="0"/>
              <a:t>يتم فيه اختيار مجموعتين متشابهتين بحيث تكون إحداها تجريبية (يطبق عليها المتغير المستقل) والأخرى ضابطة (لا يطبق عليها المتغير المستقل).</a:t>
            </a:r>
            <a:endParaRPr lang="en-US" dirty="0"/>
          </a:p>
          <a:p>
            <a:pPr algn="just" rtl="1"/>
            <a:r>
              <a:rPr lang="ar-SA" dirty="0"/>
              <a:t>الفرق بين نتائج المجموعة التجريبية والمجموعة الضابطة يرجع إلى المتغير المستقل .</a:t>
            </a:r>
            <a:endParaRPr lang="en-US" dirty="0"/>
          </a:p>
          <a:p>
            <a:pPr algn="just" rtl="1"/>
            <a:r>
              <a:rPr lang="ar-SA" dirty="0"/>
              <a:t>وجود المجموعة الضابطة يسهل عملية تفسير أثر المتغير المستقل ، لأن غياب المجموعة الضابطة يجعلنا لا نستطيع التأكد من كون التغير الذي حصل في المجموعة التجريبية راجع إلى المتغير المستقل (فقد يحدث التغير بسبب النضج مثلا).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82421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منهج المجموعات المتكافئة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dirty="0"/>
              <a:t>على سبيل المثال :</a:t>
            </a:r>
            <a:endParaRPr lang="en-US" dirty="0"/>
          </a:p>
          <a:p>
            <a:pPr algn="just" rtl="1"/>
            <a:r>
              <a:rPr lang="ar-SA" dirty="0"/>
              <a:t>لو قدمنا طريقة معينة للقراءة ، واختبرنا المجموعة بعد هذه الطريقة ، فلا يمكن القول بأن مستوى أداء المجموعة في الاختبار قد تغير بسبب طريقة القراءة التي استخدموها ، وذلك لعدم وجود مجموعة ضابطة لإجراء المقارنة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665200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 smtClean="0"/>
              <a:t>نموذج لدراسة تجريبية بمنهج المجموعات المتكافئة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SA" b="1" u="sng" dirty="0"/>
              <a:t>الخطوة الأولى :</a:t>
            </a:r>
            <a:endParaRPr lang="en-US" b="1" u="sng" dirty="0"/>
          </a:p>
          <a:p>
            <a:pPr algn="just" rtl="1"/>
            <a:r>
              <a:rPr lang="ar-SA" dirty="0"/>
              <a:t>إجراء اختبار قبلي للمجموعة التجريبية لتحديد مستواها = خ1 ج   </a:t>
            </a:r>
            <a:endParaRPr lang="en-US" dirty="0"/>
          </a:p>
          <a:p>
            <a:pPr algn="just" rtl="1"/>
            <a:r>
              <a:rPr lang="ar-SA" dirty="0"/>
              <a:t>إجراء اختبار قبلي للمجموعة الضابطة لتحديد مستواها = خ1 ض</a:t>
            </a:r>
            <a:endParaRPr lang="en-US" dirty="0"/>
          </a:p>
          <a:p>
            <a:pPr algn="just" rtl="1"/>
            <a:r>
              <a:rPr lang="ar-SA" dirty="0"/>
              <a:t>إجراء اختبار بعدي في المجموعة التجريبية لمعرفة أثر المتغير المستقل = خ2 ج </a:t>
            </a:r>
            <a:endParaRPr lang="en-US" dirty="0"/>
          </a:p>
          <a:p>
            <a:pPr algn="just" rtl="1"/>
            <a:r>
              <a:rPr lang="ar-SA" dirty="0"/>
              <a:t>إجراء اختبار بعدي في المجموعة الضابطة لمقارنة المجموعة التجريبية بها = خ2 ض 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972205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20000" y="720000"/>
            <a:ext cx="2160000" cy="133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 rtl="1"/>
            <a:r>
              <a:rPr lang="ar-SA" dirty="0" smtClean="0">
                <a:solidFill>
                  <a:schemeClr val="tx1"/>
                </a:solidFill>
              </a:rPr>
              <a:t>اختبار المجموعة التجريبية في القراءة </a:t>
            </a:r>
            <a:endParaRPr lang="ar-SA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600000" y="720000"/>
            <a:ext cx="2160000" cy="133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اختبار المجموعة </a:t>
            </a:r>
            <a:r>
              <a:rPr lang="ar-SA" b="1" u="sng" dirty="0" smtClean="0">
                <a:solidFill>
                  <a:schemeClr val="tx1"/>
                </a:solidFill>
              </a:rPr>
              <a:t>ا</a:t>
            </a:r>
            <a:r>
              <a:rPr lang="ar-SA" dirty="0" smtClean="0">
                <a:solidFill>
                  <a:schemeClr val="tx1"/>
                </a:solidFill>
              </a:rPr>
              <a:t>لضابطة في القراءة </a:t>
            </a:r>
            <a:endParaRPr lang="ar-SA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720000" y="2880000"/>
            <a:ext cx="2160000" cy="133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تدريب المجموعة على القراءة السريعة </a:t>
            </a:r>
            <a:endParaRPr lang="ar-SA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20000" y="5040000"/>
            <a:ext cx="2160000" cy="133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اختبار المجموعة في القراءة </a:t>
            </a:r>
            <a:endParaRPr lang="ar-SA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600000" y="5040000"/>
            <a:ext cx="2160000" cy="1337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 smtClean="0">
                <a:solidFill>
                  <a:schemeClr val="tx1"/>
                </a:solidFill>
              </a:rPr>
              <a:t>اختبار المجموعة في القراءة </a:t>
            </a:r>
            <a:endParaRPr lang="ar-SA" dirty="0">
              <a:solidFill>
                <a:schemeClr val="tx1"/>
              </a:solidFill>
            </a:endParaRPr>
          </a:p>
        </p:txBody>
      </p:sp>
      <p:sp>
        <p:nvSpPr>
          <p:cNvPr id="10" name="Down Arrow 9"/>
          <p:cNvSpPr/>
          <p:nvPr/>
        </p:nvSpPr>
        <p:spPr>
          <a:xfrm>
            <a:off x="1600200" y="4217400"/>
            <a:ext cx="76200" cy="7356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1" name="Down Arrow 10"/>
          <p:cNvSpPr/>
          <p:nvPr/>
        </p:nvSpPr>
        <p:spPr>
          <a:xfrm>
            <a:off x="1600200" y="2057400"/>
            <a:ext cx="76200" cy="7356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2" name="Down Arrow 11"/>
          <p:cNvSpPr/>
          <p:nvPr/>
        </p:nvSpPr>
        <p:spPr>
          <a:xfrm>
            <a:off x="4320000" y="4320000"/>
            <a:ext cx="76200" cy="7356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3" name="Down Arrow 12"/>
          <p:cNvSpPr/>
          <p:nvPr/>
        </p:nvSpPr>
        <p:spPr>
          <a:xfrm>
            <a:off x="4320000" y="2160000"/>
            <a:ext cx="76200" cy="7356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68887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الخطوة الثانية :</a:t>
            </a:r>
            <a:endParaRPr lang="en-US" dirty="0"/>
          </a:p>
          <a:p>
            <a:pPr algn="just" rtl="1"/>
            <a:r>
              <a:rPr lang="ar-SA" dirty="0"/>
              <a:t>حساب المتوسط للاختبار القبلي والبعدي لكل مجموعة :</a:t>
            </a:r>
            <a:endParaRPr lang="en-US" dirty="0"/>
          </a:p>
          <a:p>
            <a:pPr algn="just" rtl="1"/>
            <a:endParaRPr lang="ar-SA" dirty="0" smtClean="0"/>
          </a:p>
          <a:p>
            <a:pPr algn="ctr" rtl="1"/>
            <a:r>
              <a:rPr lang="ar-SA" dirty="0" smtClean="0"/>
              <a:t>خ2 </a:t>
            </a:r>
            <a:r>
              <a:rPr lang="ar-SA" dirty="0"/>
              <a:t>ج – خ1 ج = </a:t>
            </a:r>
            <a:r>
              <a:rPr lang="ar-SA" dirty="0" smtClean="0"/>
              <a:t>ف1</a:t>
            </a:r>
            <a:endParaRPr lang="en-US" dirty="0"/>
          </a:p>
          <a:p>
            <a:pPr algn="ctr" rtl="1"/>
            <a:r>
              <a:rPr lang="ar-SA" dirty="0"/>
              <a:t>خ2ض – خ1 ض= </a:t>
            </a:r>
            <a:r>
              <a:rPr lang="ar-SA" dirty="0" smtClean="0"/>
              <a:t>ف2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611648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04818388"/>
              </p:ext>
            </p:extLst>
          </p:nvPr>
        </p:nvGraphicFramePr>
        <p:xfrm>
          <a:off x="457200" y="1613814"/>
          <a:ext cx="8229600" cy="44811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ight Arrow 4"/>
          <p:cNvSpPr/>
          <p:nvPr/>
        </p:nvSpPr>
        <p:spPr>
          <a:xfrm rot="10800000">
            <a:off x="3294713" y="5051497"/>
            <a:ext cx="572072" cy="384363"/>
          </a:xfrm>
          <a:prstGeom prst="rightArrow">
            <a:avLst>
              <a:gd name="adj1" fmla="val 100000"/>
              <a:gd name="adj2" fmla="val 21980"/>
            </a:avLst>
          </a:prstGeom>
          <a:solidFill>
            <a:schemeClr val="accent2">
              <a:lumMod val="75000"/>
            </a:schemeClr>
          </a:solidFill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48200" y="-304800"/>
            <a:ext cx="8229600" cy="1143000"/>
          </a:xfrm>
        </p:spPr>
        <p:txBody>
          <a:bodyPr/>
          <a:lstStyle/>
          <a:p>
            <a:r>
              <a:rPr lang="ar-SA" dirty="0" smtClean="0"/>
              <a:t>بعد    المحاضرة يتوقع من الطالبة أن: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56599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الخطوة الثالثة :</a:t>
            </a:r>
            <a:endParaRPr lang="en-US" b="1" u="sng" dirty="0"/>
          </a:p>
          <a:p>
            <a:pPr algn="just" rtl="1"/>
            <a:r>
              <a:rPr lang="ar-SA" dirty="0"/>
              <a:t>المقارنة بين الفرق بين المتوسطين للمجموعة التجريبية ، والفرق بين المتوسطين للمجموعة الضابطة . </a:t>
            </a:r>
            <a:endParaRPr lang="en-US" dirty="0"/>
          </a:p>
          <a:p>
            <a:pPr algn="just" rtl="1"/>
            <a:r>
              <a:rPr lang="ar-SA" dirty="0"/>
              <a:t>ومن خلال الاختبارات الإحصائية يتضح ما إذا كان الفرق دالا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435322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منهج المجموعات المتكافئة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مقارنة </a:t>
            </a:r>
            <a:r>
              <a:rPr lang="ar-SA" dirty="0"/>
              <a:t>أكثر من متغير مستقل :</a:t>
            </a:r>
            <a:endParaRPr lang="en-US" dirty="0"/>
          </a:p>
          <a:p>
            <a:pPr algn="ctr" rtl="1"/>
            <a:r>
              <a:rPr lang="ar-SA" dirty="0"/>
              <a:t>خ1 ج1     غ1           خ2 ج 1</a:t>
            </a:r>
            <a:endParaRPr lang="en-US" dirty="0"/>
          </a:p>
          <a:p>
            <a:pPr algn="ctr" rtl="1"/>
            <a:r>
              <a:rPr lang="ar-SA" dirty="0"/>
              <a:t>خ1 ج2     غ2          خ2 ج 2</a:t>
            </a:r>
            <a:endParaRPr lang="en-US" dirty="0"/>
          </a:p>
          <a:p>
            <a:pPr algn="ctr" rtl="1"/>
            <a:r>
              <a:rPr lang="ar-SA" dirty="0"/>
              <a:t>خ1 ض                    خ2 ض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85032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مثال على مقارنة أكثر من متغير في المجموعات المتكافئة :</a:t>
            </a:r>
          </a:p>
          <a:p>
            <a:pPr algn="r" rtl="1"/>
            <a:endParaRPr lang="ar-SA" dirty="0" smtClean="0"/>
          </a:p>
          <a:p>
            <a:pPr marL="0" indent="0" algn="ctr" rtl="1">
              <a:buNone/>
            </a:pPr>
            <a:r>
              <a:rPr lang="ar-SA" dirty="0" smtClean="0"/>
              <a:t>اختبار إملاء.........تدريب على الحاسب ..........اختبار إملاء</a:t>
            </a:r>
          </a:p>
          <a:p>
            <a:pPr marL="0" indent="0" algn="ctr" rtl="1">
              <a:buNone/>
            </a:pPr>
            <a:endParaRPr lang="ar-SA" dirty="0" smtClean="0"/>
          </a:p>
          <a:p>
            <a:pPr marL="0" indent="0" algn="ctr" rtl="1">
              <a:buNone/>
            </a:pPr>
            <a:r>
              <a:rPr lang="ar-SA" dirty="0" smtClean="0"/>
              <a:t>اختبار إملاء ........ الكتابة على الرمل ..........اختبار إملاء </a:t>
            </a:r>
          </a:p>
          <a:p>
            <a:pPr marL="0" indent="0" algn="ctr" rtl="1">
              <a:buNone/>
            </a:pPr>
            <a:endParaRPr lang="ar-SA" dirty="0"/>
          </a:p>
          <a:p>
            <a:pPr marL="0" indent="0" algn="ctr" rtl="1">
              <a:buNone/>
            </a:pPr>
            <a:r>
              <a:rPr lang="ar-SA" dirty="0" smtClean="0"/>
              <a:t>اختبار إملاء ........................................اختبار إملاء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89521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طريقة المجموعات المتكافئة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dirty="0"/>
              <a:t>لكي يكون المنهج التجريبي صادقا في نتائجه لا بد من أن يحاول المجرب قدر المستطاع تكوين مجموعات متكافئة قدر الإمكان بأحد الطرق التالية :</a:t>
            </a:r>
            <a:endParaRPr lang="en-US" dirty="0"/>
          </a:p>
          <a:p>
            <a:pPr lvl="1" algn="r" rtl="1"/>
            <a:r>
              <a:rPr lang="ar-SA" dirty="0" smtClean="0"/>
              <a:t>طريقة التوائم </a:t>
            </a:r>
          </a:p>
          <a:p>
            <a:pPr lvl="1" algn="r" rtl="1"/>
            <a:r>
              <a:rPr lang="ar-SA" dirty="0" smtClean="0"/>
              <a:t>طريقة الأزواج المتناظرة </a:t>
            </a:r>
          </a:p>
          <a:p>
            <a:pPr lvl="1" algn="r" rtl="1"/>
            <a:r>
              <a:rPr lang="ar-SA" dirty="0" smtClean="0"/>
              <a:t>طريقة المجموعات المتناظرة </a:t>
            </a:r>
          </a:p>
          <a:p>
            <a:pPr lvl="1" algn="r" rtl="1"/>
            <a:r>
              <a:rPr lang="ar-SA" dirty="0" smtClean="0"/>
              <a:t>طريقة المجموعات العشوائية </a:t>
            </a:r>
          </a:p>
          <a:p>
            <a:pPr lvl="1" algn="r" rtl="1"/>
            <a:r>
              <a:rPr lang="ar-SA" dirty="0" smtClean="0"/>
              <a:t>الطريقة الإحصائية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11039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1-طريقة </a:t>
            </a:r>
            <a:r>
              <a:rPr lang="ar-SA" b="1" u="sng" dirty="0"/>
              <a:t>التوائم :</a:t>
            </a:r>
            <a:endParaRPr lang="en-US" b="1" u="sng" dirty="0"/>
          </a:p>
          <a:p>
            <a:pPr algn="just" rtl="1"/>
            <a:r>
              <a:rPr lang="ar-SA" dirty="0"/>
              <a:t>وفيها يتم وضع كل فرد من التوائم المتطابقة في مجموعة (تجريبية أو ضابطة) . ثم تتم المقارنة بين المجموعتين بعد إدخال المتغير المستقل على المجموعة التجريبية ، فإذا وجد فرق بين المجموعتين فيمكن إرجاعه للمجموعة التجريبية .</a:t>
            </a:r>
            <a:endParaRPr lang="en-US" dirty="0"/>
          </a:p>
          <a:p>
            <a:pPr algn="just" rtl="1"/>
            <a:endParaRPr lang="ar-SA" dirty="0" smtClean="0"/>
          </a:p>
          <a:p>
            <a:pPr marL="0" indent="0" algn="just" rtl="1">
              <a:buNone/>
            </a:pPr>
            <a:r>
              <a:rPr lang="ar-SA" b="1" u="sng" dirty="0" smtClean="0"/>
              <a:t>مثال </a:t>
            </a:r>
            <a:r>
              <a:rPr lang="ar-SA" b="1" u="sng" dirty="0"/>
              <a:t>: </a:t>
            </a:r>
            <a:endParaRPr lang="en-US" b="1" u="sng" dirty="0"/>
          </a:p>
          <a:p>
            <a:pPr algn="just" rtl="1"/>
            <a:r>
              <a:rPr lang="ar-SA" dirty="0"/>
              <a:t>قام باحثان بإجراء تجربة لمعرفة أثر التدريب على تعلم صعود السلم . </a:t>
            </a:r>
            <a:endParaRPr lang="en-US" dirty="0"/>
          </a:p>
          <a:p>
            <a:pPr algn="just" rtl="1"/>
            <a:r>
              <a:rPr lang="ar-SA" dirty="0"/>
              <a:t>بعد تدريب التوأم س على صعود السلم لمدة أسابيع ، وترك التوأم ص دون تدريب .</a:t>
            </a:r>
            <a:endParaRPr lang="en-US" dirty="0"/>
          </a:p>
          <a:p>
            <a:pPr algn="just" rtl="1"/>
            <a:r>
              <a:rPr lang="ar-SA" dirty="0"/>
              <a:t>لم يظهر فرق بين التوأمين في قدرتهما على صعود السلم ، مما يدل على أن أثر النضج كان هو العامل الأساسي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756208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2-طريقة </a:t>
            </a:r>
            <a:r>
              <a:rPr lang="ar-SA" b="1" u="sng" dirty="0"/>
              <a:t>الأزواج المتناظرة .</a:t>
            </a:r>
            <a:endParaRPr lang="en-US" b="1" u="sng" dirty="0"/>
          </a:p>
          <a:p>
            <a:pPr algn="just" rtl="1"/>
            <a:r>
              <a:rPr lang="ar-SA" dirty="0"/>
              <a:t>من النادر الحصول على توائم متطابقة ،لذلك لا بد من طرق أخرى .</a:t>
            </a:r>
            <a:endParaRPr lang="en-US" dirty="0"/>
          </a:p>
          <a:p>
            <a:pPr algn="just" rtl="1"/>
            <a:r>
              <a:rPr lang="ar-SA" dirty="0"/>
              <a:t>فيها يتم اختيار عدد من الأفراد يكون كل فردين منهما متطابقين في السمات التي يريد الباحث ضبطها حتى لا تؤثر على نتائج التجربة (مثل : الذكاء و سنوات الخبرة).</a:t>
            </a:r>
            <a:endParaRPr lang="en-US" dirty="0"/>
          </a:p>
          <a:p>
            <a:pPr algn="just" rtl="1"/>
            <a:r>
              <a:rPr lang="ar-SA" dirty="0"/>
              <a:t>وبعدها يتم تقسيم كل زوج بحيث يكون كل فرد فيه في مجموعة مختلفة عن الفرد الآخر (أحدهما في المجموعة التجريبية والآخر في المجموعة الضابطة</a:t>
            </a:r>
            <a:r>
              <a:rPr lang="ar-SA" dirty="0" smtClean="0"/>
              <a:t>).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91628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SA" b="1" dirty="0" smtClean="0"/>
              <a:t>من الصعوبات التي تواجه طريقة الأزواج المتكافئة :</a:t>
            </a:r>
          </a:p>
          <a:p>
            <a:pPr algn="just" rtl="1"/>
            <a:r>
              <a:rPr lang="ar-SA" dirty="0"/>
              <a:t>العثور على أزواج متكافئة عملية صعبة .</a:t>
            </a:r>
            <a:endParaRPr lang="en-US" dirty="0"/>
          </a:p>
          <a:p>
            <a:pPr algn="just" rtl="1"/>
            <a:r>
              <a:rPr lang="ar-SA" dirty="0"/>
              <a:t>يتم صرف الكثير من الجهد والمال لاختبار مفحوصين لن يدخلوا في التجربة .</a:t>
            </a:r>
            <a:endParaRPr lang="en-US" dirty="0"/>
          </a:p>
          <a:p>
            <a:pPr algn="just" rtl="1"/>
            <a:r>
              <a:rPr lang="ar-SA" dirty="0"/>
              <a:t>لا يمكن ضبط أكثر من عاملين أو ثلاثة .</a:t>
            </a:r>
            <a:endParaRPr lang="en-US" dirty="0"/>
          </a:p>
          <a:p>
            <a:pPr algn="just" rtl="1"/>
            <a:r>
              <a:rPr lang="ar-SA" dirty="0"/>
              <a:t>العوامل الأخرى التي لا يتم قياسها قد تؤثر في النتائج .</a:t>
            </a:r>
            <a:endParaRPr lang="en-US" dirty="0"/>
          </a:p>
          <a:p>
            <a:pPr algn="just" rtl="1"/>
            <a:r>
              <a:rPr lang="ar-SA" dirty="0"/>
              <a:t>إذا كانت الأدوات المستخدمة لقياس الصفات المتناظرة في المفحوصين </a:t>
            </a:r>
            <a:r>
              <a:rPr lang="ar-SA" dirty="0" smtClean="0"/>
              <a:t>غير دقيقة فسيؤدي </a:t>
            </a:r>
            <a:r>
              <a:rPr lang="ar-SA" dirty="0"/>
              <a:t>ذلك إلى الوصول إلى نتائج غير دقيقة </a:t>
            </a:r>
            <a:r>
              <a:rPr lang="ar-SA" dirty="0" smtClean="0"/>
              <a:t>.</a:t>
            </a:r>
            <a:r>
              <a:rPr lang="ar-SA" dirty="0"/>
              <a:t> </a:t>
            </a:r>
            <a:endParaRPr lang="en-US" dirty="0"/>
          </a:p>
          <a:p>
            <a:pPr algn="just" rtl="1"/>
            <a:r>
              <a:rPr lang="ar-SA" dirty="0"/>
              <a:t>بعض المفحوصين قد لا يحضرون للتجربة وبذلك يخلون بعملية التناظر .</a:t>
            </a:r>
            <a:endParaRPr lang="en-US" dirty="0"/>
          </a:p>
          <a:p>
            <a:pPr algn="just"/>
            <a:endParaRPr lang="ar-SA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5968191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SA" b="1" u="sng" dirty="0"/>
              <a:t>طريقة المجموعات المتناظرة :</a:t>
            </a:r>
            <a:endParaRPr lang="en-US" b="1" u="sng" dirty="0"/>
          </a:p>
          <a:p>
            <a:pPr algn="just" rtl="1"/>
            <a:r>
              <a:rPr lang="ar-SA" dirty="0"/>
              <a:t>يختار الباحث مجموعتين لهما نفس المتوسط في الصفة التي يريد قياسها .</a:t>
            </a:r>
            <a:endParaRPr lang="en-US" dirty="0"/>
          </a:p>
          <a:p>
            <a:pPr algn="just" rtl="1"/>
            <a:r>
              <a:rPr lang="ar-SA" dirty="0"/>
              <a:t>يعاب على هذه الطريقة أن الدرجات في مجموعة قد تتشتت حول المتوسط في حين تكون مقاربة له في مجموعة أخرى ، ولذلك لا بد من استخدم طرق إحصائية للتأكد من عدم وجود تشتت .</a:t>
            </a:r>
            <a:endParaRPr lang="en-US" dirty="0"/>
          </a:p>
          <a:p>
            <a:pPr algn="just" rtl="1"/>
            <a:r>
              <a:rPr lang="ar-SA" dirty="0"/>
              <a:t>في هذه الطريقة مشكلة أن التوزيع قد لا يكون متساويا بالرغم من تساوي المتوسطات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262925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مثال :</a:t>
            </a:r>
            <a:endParaRPr lang="en-US" b="1" u="sng" dirty="0"/>
          </a:p>
          <a:p>
            <a:pPr algn="just" rtl="1"/>
            <a:r>
              <a:rPr lang="ar-SA" dirty="0"/>
              <a:t>المجموعة 1 :</a:t>
            </a:r>
            <a:endParaRPr lang="en-US" dirty="0"/>
          </a:p>
          <a:p>
            <a:pPr lvl="1" algn="just" rtl="1"/>
            <a:r>
              <a:rPr lang="ar-SA" dirty="0"/>
              <a:t>أفراد مرتفعوا الذكاء منخفضون في المهارات ، وأفراد منخفضون في الذكاء مرتفعون في المهارات .</a:t>
            </a:r>
            <a:endParaRPr lang="en-US" dirty="0"/>
          </a:p>
          <a:p>
            <a:pPr algn="just" rtl="1"/>
            <a:r>
              <a:rPr lang="ar-SA" dirty="0"/>
              <a:t>المجموعة 2: </a:t>
            </a:r>
            <a:endParaRPr lang="en-US" dirty="0"/>
          </a:p>
          <a:p>
            <a:pPr lvl="1" algn="just" rtl="1"/>
            <a:r>
              <a:rPr lang="ar-SA" dirty="0"/>
              <a:t>أفراد مرتفعون في الذكاء مرتفعون في  المهارات ، وأفراد منخفضون في الذكاء منخفضون في المهارات .</a:t>
            </a:r>
            <a:endParaRPr lang="en-US" dirty="0"/>
          </a:p>
          <a:p>
            <a:pPr marL="0" indent="0" algn="just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73334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طريقة المجموعات العشوائية :</a:t>
            </a:r>
            <a:endParaRPr lang="en-US" b="1" u="sng" dirty="0"/>
          </a:p>
          <a:p>
            <a:pPr algn="just" rtl="1"/>
            <a:r>
              <a:rPr lang="ar-SA" dirty="0"/>
              <a:t>من الصعب تحديد العوامل التي ينبغي ضبطها في </a:t>
            </a:r>
            <a:r>
              <a:rPr lang="ar-SA" dirty="0" smtClean="0"/>
              <a:t>المجموعة.</a:t>
            </a:r>
            <a:endParaRPr lang="en-US" dirty="0"/>
          </a:p>
          <a:p>
            <a:pPr algn="just" rtl="1"/>
            <a:r>
              <a:rPr lang="ar-SA" dirty="0"/>
              <a:t>تستخدم طريقة المجموعات العشوائية لاختيار المجموعة دون تحكم مباشر من المجرب .</a:t>
            </a:r>
            <a:endParaRPr lang="en-US" dirty="0"/>
          </a:p>
          <a:p>
            <a:pPr algn="just" rtl="1"/>
            <a:r>
              <a:rPr lang="ar-SA" dirty="0"/>
              <a:t>يكون لكل فرد الفرصة في دخول أي من المجموعتين ، وتستخدم طرق مثل جداول الأرقام العشوائية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169794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تعريف المنهج التجريبي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هو تغيير </a:t>
            </a:r>
            <a:r>
              <a:rPr lang="ar-SA" dirty="0"/>
              <a:t>متعمد ومضبوط للشروط في حدث ما ، وملاحظة النتائج في الحدث ذاته وتسجيلها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لابد </a:t>
            </a:r>
            <a:r>
              <a:rPr lang="ar-SA" dirty="0"/>
              <a:t>للعلم أن يكتشف العلاقات السببية للأحداث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28982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الطريقة الإحصائية :</a:t>
            </a:r>
            <a:endParaRPr lang="en-US" b="1" u="sng" dirty="0"/>
          </a:p>
          <a:p>
            <a:pPr algn="just" rtl="1"/>
            <a:r>
              <a:rPr lang="ar-SA" dirty="0"/>
              <a:t>في الحالات التي لا يمكن فيها ضبط توزيع المجموعات أو الحالات التي لا يتضح فيها أثر متغير ما إلا بعد </a:t>
            </a:r>
            <a:r>
              <a:rPr lang="ar-SA"/>
              <a:t>بدء </a:t>
            </a:r>
            <a:r>
              <a:rPr lang="ar-SA" smtClean="0"/>
              <a:t>التجربة.</a:t>
            </a:r>
            <a:endParaRPr lang="en-US" dirty="0"/>
          </a:p>
          <a:p>
            <a:pPr algn="just" rtl="1"/>
            <a:r>
              <a:rPr lang="ar-SA" dirty="0"/>
              <a:t>يتم استخدام طريقة تحليل التباين التلازمي بحيث تستبعد أثر العامل المؤثر في النتيجة و يستطيع الباحث استخراج أثر المتغير المستقل على المتغير التابع كما لو أنه كان قد ضبط جميع العوامل في التجربة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95569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منهج التدوير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هذا المنهج يجمع بين منهجي المجموعة الواحدة والمجموعات المتكافئة .</a:t>
            </a:r>
            <a:endParaRPr lang="en-US" dirty="0"/>
          </a:p>
          <a:p>
            <a:pPr algn="just" rtl="1"/>
            <a:r>
              <a:rPr lang="ar-SA" dirty="0"/>
              <a:t>يستخدم هذا المنهج عندما تكون المجموعات محدودة .</a:t>
            </a:r>
            <a:endParaRPr lang="en-US" dirty="0"/>
          </a:p>
          <a:p>
            <a:pPr algn="just" rtl="1"/>
            <a:r>
              <a:rPr lang="ar-SA" dirty="0"/>
              <a:t>يتم تطبيق جميع متغيري الدراسة على كلتا المجموعتين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618172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dirty="0"/>
              <a:t>قياس أثر التدريس بالكتاب المدرسي والتدريس بالرحلات على تحصيل الطلاب للموضوعات الدراسية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المرحلة الأولى : </a:t>
            </a:r>
            <a:endParaRPr lang="en-US" b="1" u="sng" dirty="0"/>
          </a:p>
          <a:p>
            <a:pPr algn="just" rtl="1"/>
            <a:r>
              <a:rPr lang="ar-SA" dirty="0"/>
              <a:t>يتم اختيار وحدتين متكافئتين من المنهج : وحدة المطافئ ، وحدة الشرطة .</a:t>
            </a:r>
            <a:endParaRPr lang="en-US" dirty="0"/>
          </a:p>
          <a:p>
            <a:pPr algn="just" rtl="1"/>
            <a:r>
              <a:rPr lang="ar-SA" dirty="0"/>
              <a:t>يتم تقسيم المجموعة إلى مجموعتين متكافئتين .</a:t>
            </a:r>
            <a:endParaRPr lang="en-US" dirty="0"/>
          </a:p>
          <a:p>
            <a:pPr algn="just" rtl="1"/>
            <a:r>
              <a:rPr lang="ar-SA" dirty="0"/>
              <a:t>كل مجموعة تدرس الوحدة الأولى (المطافئئ) ، بطريقة مختلفة عن الأخرى .</a:t>
            </a:r>
            <a:endParaRPr lang="en-US" dirty="0"/>
          </a:p>
          <a:p>
            <a:pPr algn="just" rtl="1"/>
            <a:r>
              <a:rPr lang="ar-SA" dirty="0"/>
              <a:t>يتم اختبار كل مجموعة اختبارا قبليا في وحدة المطافئ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63468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مجموعة </a:t>
            </a:r>
            <a:r>
              <a:rPr lang="ar-SA" dirty="0"/>
              <a:t>1 : خ1 ......غ1............خ2</a:t>
            </a:r>
            <a:endParaRPr lang="en-US" dirty="0"/>
          </a:p>
          <a:p>
            <a:pPr algn="just" rtl="1"/>
            <a:r>
              <a:rPr lang="ar-SA" dirty="0"/>
              <a:t>المطافئ              نص           اختبار على وحدة المطافئ 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مجموعة </a:t>
            </a:r>
            <a:r>
              <a:rPr lang="ar-SA" dirty="0"/>
              <a:t>2 : خ1 ..........غ2........خ2</a:t>
            </a:r>
            <a:endParaRPr lang="en-US" dirty="0"/>
          </a:p>
          <a:p>
            <a:pPr algn="just" rtl="1"/>
            <a:r>
              <a:rPr lang="ar-SA" dirty="0" smtClean="0"/>
              <a:t>المطافئ.................رحلة....اختبار </a:t>
            </a:r>
            <a:r>
              <a:rPr lang="ar-SA" dirty="0"/>
              <a:t>على وحدة المطافئ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806294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يتم </a:t>
            </a:r>
            <a:r>
              <a:rPr lang="ar-SA" dirty="0"/>
              <a:t>حساب الفرق بين المتوسطات الحسابية للمجموعة الأولى : خ2-خ1 = ف1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			</a:t>
            </a:r>
            <a:r>
              <a:rPr lang="ar-SA" dirty="0" smtClean="0"/>
              <a:t>النص 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يتم </a:t>
            </a:r>
            <a:r>
              <a:rPr lang="ar-SA" dirty="0"/>
              <a:t>حساب الفرق في المتوسطات الحسابية للمجموعة الثانية : خ2-خ1 = ف2 </a:t>
            </a:r>
            <a:endParaRPr lang="en-US" dirty="0"/>
          </a:p>
          <a:p>
            <a:pPr algn="just" rtl="1"/>
            <a:r>
              <a:rPr lang="ar-SA" dirty="0"/>
              <a:t>			الرحلة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017816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المرحلة الثانية </a:t>
            </a:r>
            <a:r>
              <a:rPr lang="ar-SA" dirty="0"/>
              <a:t>:</a:t>
            </a:r>
            <a:endParaRPr lang="en-US" dirty="0"/>
          </a:p>
          <a:p>
            <a:pPr algn="just" rtl="1"/>
            <a:r>
              <a:rPr lang="ar-SA" dirty="0"/>
              <a:t>تتم عملية التدوير بحيث ينتقل المجرب لاستخدام الوحدة الثانية (الشرطة).</a:t>
            </a:r>
            <a:endParaRPr lang="en-US" dirty="0"/>
          </a:p>
          <a:p>
            <a:pPr algn="just" rtl="1"/>
            <a:r>
              <a:rPr lang="ar-SA" dirty="0"/>
              <a:t>تدرس المجموعة الأولى بالطريقة التي درست بها المجموعة الثانية ، والعكس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623895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algn="just" rtl="1"/>
            <a:r>
              <a:rPr lang="ar-SA" dirty="0"/>
              <a:t>مجموعة 1 : خ1 ......غ2............خ2</a:t>
            </a:r>
            <a:endParaRPr lang="en-US" dirty="0"/>
          </a:p>
          <a:p>
            <a:pPr algn="just" rtl="1"/>
            <a:r>
              <a:rPr lang="ar-SA" dirty="0" smtClean="0"/>
              <a:t>الشرطة.................رحلة.......اختبار </a:t>
            </a:r>
            <a:r>
              <a:rPr lang="ar-SA" dirty="0"/>
              <a:t>على وحدة الشرطة 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مجموعة </a:t>
            </a:r>
            <a:r>
              <a:rPr lang="ar-SA" dirty="0"/>
              <a:t>2 : خ1 ..........غ1.......خ2</a:t>
            </a:r>
            <a:endParaRPr lang="en-US" dirty="0"/>
          </a:p>
          <a:p>
            <a:pPr algn="just" rtl="1"/>
            <a:r>
              <a:rPr lang="ar-SA" dirty="0" smtClean="0"/>
              <a:t>الشرطة.............نص ......... اختبار </a:t>
            </a:r>
            <a:r>
              <a:rPr lang="ar-SA" dirty="0"/>
              <a:t>على وحدة الشرطة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142760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يتم </a:t>
            </a:r>
            <a:r>
              <a:rPr lang="ar-SA" dirty="0"/>
              <a:t>حساب الفرق بين المتوسطات الحسابية للمجموعة الأولى : خ2-خ1 = ف3 .</a:t>
            </a:r>
            <a:endParaRPr lang="en-US" dirty="0"/>
          </a:p>
          <a:p>
            <a:pPr algn="just" rtl="1"/>
            <a:r>
              <a:rPr lang="ar-SA" dirty="0"/>
              <a:t>			الرحلة </a:t>
            </a:r>
            <a:endParaRPr lang="en-US" dirty="0"/>
          </a:p>
          <a:p>
            <a:pPr algn="just" rtl="1"/>
            <a:r>
              <a:rPr lang="ar-SA" dirty="0"/>
              <a:t>يتم حساب الفرق في المتوسطات الحسابية للمجموعة الثانية : خ2-خ1 = ف4 </a:t>
            </a:r>
            <a:endParaRPr lang="en-US" dirty="0"/>
          </a:p>
          <a:p>
            <a:pPr algn="just" rtl="1"/>
            <a:r>
              <a:rPr lang="ar-SA" dirty="0"/>
              <a:t>			النص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87787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b="1" u="sng" dirty="0"/>
              <a:t>المرحلة الثالثة :</a:t>
            </a:r>
            <a:endParaRPr lang="en-US" b="1" u="sng" dirty="0"/>
          </a:p>
          <a:p>
            <a:pPr algn="just" rtl="1"/>
            <a:r>
              <a:rPr lang="ar-SA" dirty="0"/>
              <a:t>تجمع متوسطات المجموعتين في المتغير الثاني (الرحلة) ف 2 + ف3 .</a:t>
            </a:r>
            <a:endParaRPr lang="en-US" dirty="0"/>
          </a:p>
          <a:p>
            <a:pPr algn="just" rtl="1"/>
            <a:r>
              <a:rPr lang="ar-SA" dirty="0"/>
              <a:t>تجمع متوسطات المجموعتين في المتغير الأول (النص) ف1 + ف4 .</a:t>
            </a:r>
            <a:endParaRPr lang="en-US" dirty="0"/>
          </a:p>
          <a:p>
            <a:pPr algn="just" rtl="1"/>
            <a:r>
              <a:rPr lang="ar-SA" dirty="0"/>
              <a:t>ثم يحسب الفرق بينهما ، وتقدر الطرق الإحصائية ما إذا كان الفرق دالا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32963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يعمل التدوير على إزالة أثر الفروق بين المجموعتين إن كانت ترجع لعامل غير العامل المستقل .</a:t>
            </a:r>
            <a:endParaRPr lang="en-US" dirty="0"/>
          </a:p>
          <a:p>
            <a:pPr algn="just" rtl="1"/>
            <a:r>
              <a:rPr lang="ar-SA" dirty="0"/>
              <a:t>وتعمل طريقة التدوير على إزالة أثر اختلاف مستوى الاختبار أو الوحدتان إن كان الفرق راجعا إليها .</a:t>
            </a:r>
            <a:endParaRPr lang="en-US" dirty="0"/>
          </a:p>
          <a:p>
            <a:pPr algn="just" rtl="1"/>
            <a:r>
              <a:rPr lang="ar-SA" dirty="0"/>
              <a:t>من عيوب طريقة التدوير أنها لا تثبت جميع العوامل التي يمكن أن تؤثر في التجربة تثبيتا تاما .</a:t>
            </a:r>
            <a:endParaRPr lang="en-US" dirty="0"/>
          </a:p>
          <a:p>
            <a:pPr algn="just" rtl="1"/>
            <a:r>
              <a:rPr lang="ar-SA" dirty="0"/>
              <a:t>ولا تساعد طريقة التدوير في التخلص من تحيز الباحث 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198875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خطوات المنهج التجريبي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dirty="0"/>
              <a:t>1-التعرف على المشكلة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2-صياغة الفروض والافتراضات المبنية عليها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3-وضع تصميم تجريبي يتضمن جميع النتائج وشروطها وعلاقاتها .</a:t>
            </a:r>
            <a:endParaRPr lang="en-US" dirty="0"/>
          </a:p>
          <a:p>
            <a:pPr marL="0" indent="0" algn="just" rtl="1">
              <a:buNone/>
            </a:pPr>
            <a:r>
              <a:rPr lang="ar-SA" dirty="0" smtClean="0"/>
              <a:t>4-إجراء </a:t>
            </a:r>
            <a:r>
              <a:rPr lang="ar-SA" dirty="0"/>
              <a:t>التجربة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5-تصنيف النتائج بشكل غير متحيز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6-تطبيق اختبار دلالة مناسب لتحديد مدى الثقة في نتائج الدراسة .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41389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التصميم التجريبي المثالي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 rtl="1"/>
            <a:r>
              <a:rPr lang="ar-SA" dirty="0"/>
              <a:t>يجب أن يصمم المنهج التجريبي بحيث يستدعي المتغيرات التي تحدد شروط التجربة .</a:t>
            </a:r>
            <a:endParaRPr lang="en-US" dirty="0"/>
          </a:p>
          <a:p>
            <a:pPr algn="just" rtl="1"/>
            <a:r>
              <a:rPr lang="ar-SA" dirty="0"/>
              <a:t>يجب أن يصمم المنهج التجريبي بحيث تضبط المتغيرات الأخرى التي يمكن أن تؤثر على التجربة .</a:t>
            </a:r>
            <a:endParaRPr lang="en-US" dirty="0"/>
          </a:p>
          <a:p>
            <a:pPr algn="just" rtl="1"/>
            <a:r>
              <a:rPr lang="ar-SA" dirty="0"/>
              <a:t>يجب أن يصمم المنهج التجريبي بحيث تسجل جميع المظاهر السلوكية التي ترتبط بالتجربة .</a:t>
            </a:r>
            <a:endParaRPr lang="en-US" dirty="0"/>
          </a:p>
          <a:p>
            <a:pPr algn="just" rtl="1"/>
            <a:r>
              <a:rPr lang="ar-SA" dirty="0"/>
              <a:t>يجب أن يصمم المنهج التجريبي بحيث تفصل المظاهر السلوكية المتصلة بالتجربة عن غيرها من المظاهر .</a:t>
            </a:r>
            <a:endParaRPr lang="en-US" dirty="0"/>
          </a:p>
          <a:p>
            <a:pPr algn="just" rtl="1"/>
            <a:r>
              <a:rPr lang="ar-SA" dirty="0"/>
              <a:t>يجب أن يصمم المنهج التجريبي بحيث يمكن تقدير البراهين المتصلة بالنظرية ، ويمكن ذلك عن طريق التحليلات الكمية.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649871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انتهت المحاضرة </a:t>
            </a:r>
            <a:endParaRPr lang="ar-SA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>
                <a:solidFill>
                  <a:schemeClr val="tx1"/>
                </a:solidFill>
              </a:rPr>
              <a:t>الفصل الحادي عشر من الكتاب (-414)</a:t>
            </a:r>
            <a:endParaRPr lang="ar-SA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0111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خطوات وضع تصميم تجريبي مناسب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SA" dirty="0"/>
              <a:t>أ-اختيار عينة من المفحوصين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ب-توزيع المفحوصين أو المزاوجة بينهم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ج-التعرف على العوامل المؤثرة وضبطها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د-اختيار أدوات القياس والتأكد من صدقها وثباتها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هـ-الاختبار المبدئي للأدوات للتأكد من قدرتها على جمع البيانات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و-تحديد مكان ووقت إجراء التجربة 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012818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تحديد المتغيرات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just" rtl="1"/>
            <a:endParaRPr lang="ar-SA" dirty="0" smtClean="0"/>
          </a:p>
          <a:p>
            <a:pPr marL="0" indent="0" algn="ctr" rtl="1">
              <a:buNone/>
            </a:pPr>
            <a:r>
              <a:rPr lang="ar-SA" dirty="0" smtClean="0"/>
              <a:t>أ........ </a:t>
            </a:r>
            <a:r>
              <a:rPr lang="ar-SA" dirty="0"/>
              <a:t>تسبب </a:t>
            </a:r>
            <a:r>
              <a:rPr lang="ar-SA" dirty="0" smtClean="0"/>
              <a:t>........ ب 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أ    =    </a:t>
            </a:r>
            <a:r>
              <a:rPr lang="ar-SA" dirty="0"/>
              <a:t>متغير مستقل </a:t>
            </a:r>
            <a:endParaRPr lang="en-US" dirty="0"/>
          </a:p>
          <a:p>
            <a:pPr algn="just" rtl="1"/>
            <a:r>
              <a:rPr lang="ar-SA" dirty="0" smtClean="0"/>
              <a:t>ب  =    </a:t>
            </a:r>
            <a:r>
              <a:rPr lang="ar-SA" dirty="0"/>
              <a:t>متغير تابع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مثال :</a:t>
            </a:r>
          </a:p>
          <a:p>
            <a:pPr marL="0" indent="0" algn="ctr" rtl="1">
              <a:buNone/>
            </a:pPr>
            <a:r>
              <a:rPr lang="ar-SA" dirty="0" smtClean="0"/>
              <a:t>التسميع الموزع يؤدي إلى ارتفاع مستوى التحصيل الدراسي </a:t>
            </a:r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المتغير المستقل =   التسميع الموزع </a:t>
            </a:r>
          </a:p>
          <a:p>
            <a:pPr algn="just" rtl="1"/>
            <a:r>
              <a:rPr lang="ar-SA" dirty="0" smtClean="0"/>
              <a:t>المتغير التابع    =   التحصيل الدراسي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593557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SA" dirty="0"/>
              <a:t>يتم ضبط جميع الشروط في التجربة ما عدا المتغير المستقل ، ويحدث التغيير في المتغير المستقل ، ويلاحظ نتائج تغيرات المتغير المستقل على المتغير التابع .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تستخدم </a:t>
            </a:r>
            <a:r>
              <a:rPr lang="ar-SA" dirty="0"/>
              <a:t>عدة مصطلحات للمتغير المستقل والمتغير التابع .</a:t>
            </a:r>
            <a:endParaRPr lang="en-US" dirty="0"/>
          </a:p>
          <a:p>
            <a:pPr lvl="1" algn="just" rtl="1"/>
            <a:r>
              <a:rPr lang="ar-SA" dirty="0"/>
              <a:t>السبب --&gt; النتيجة </a:t>
            </a:r>
            <a:endParaRPr lang="en-US" dirty="0"/>
          </a:p>
          <a:p>
            <a:pPr lvl="1" algn="just" rtl="1"/>
            <a:r>
              <a:rPr lang="ar-SA" dirty="0"/>
              <a:t>مثير --&gt; استجابة </a:t>
            </a:r>
            <a:endParaRPr lang="en-US" dirty="0"/>
          </a:p>
          <a:p>
            <a:pPr algn="just" rtl="1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993120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مثال لتصميم تجريبي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 rtl="1"/>
            <a:r>
              <a:rPr lang="ar-SA" dirty="0"/>
              <a:t>المتغير المستقل : توزيع التدريب </a:t>
            </a:r>
            <a:endParaRPr lang="en-US" dirty="0"/>
          </a:p>
          <a:p>
            <a:pPr algn="just" rtl="1"/>
            <a:r>
              <a:rPr lang="ar-SA" dirty="0"/>
              <a:t>المتغير التابع : مهارة الهجاء </a:t>
            </a:r>
            <a:endParaRPr lang="en-US" dirty="0"/>
          </a:p>
          <a:p>
            <a:pPr marL="0" indent="0" algn="just" rtl="1">
              <a:buNone/>
            </a:pPr>
            <a:r>
              <a:rPr lang="ar-SA" dirty="0"/>
              <a:t> </a:t>
            </a:r>
            <a:endParaRPr lang="en-US" dirty="0"/>
          </a:p>
          <a:p>
            <a:pPr marL="0" indent="0" algn="just" rtl="1">
              <a:buNone/>
            </a:pPr>
            <a:r>
              <a:rPr lang="ar-SA" b="1" u="sng" dirty="0"/>
              <a:t>التصميم : </a:t>
            </a:r>
            <a:endParaRPr lang="en-US" b="1" u="sng" dirty="0"/>
          </a:p>
          <a:p>
            <a:pPr algn="just" rtl="1"/>
            <a:r>
              <a:rPr lang="ar-SA" dirty="0"/>
              <a:t>المجموعة </a:t>
            </a:r>
            <a:r>
              <a:rPr lang="ar-SA" dirty="0" smtClean="0"/>
              <a:t>التجريبية </a:t>
            </a:r>
            <a:r>
              <a:rPr lang="ar-SA" dirty="0"/>
              <a:t>: يوزع التدريب على أيام متعددة </a:t>
            </a:r>
            <a:endParaRPr lang="en-US" dirty="0"/>
          </a:p>
          <a:p>
            <a:pPr algn="just" rtl="1"/>
            <a:r>
              <a:rPr lang="ar-SA" dirty="0"/>
              <a:t>المجموعة الضابطة : التدريب المكثف في يوم واحد . </a:t>
            </a:r>
            <a:endParaRPr lang="en-US" dirty="0"/>
          </a:p>
          <a:p>
            <a:pPr algn="just" rtl="1"/>
            <a:endParaRPr lang="ar-SA" dirty="0" smtClean="0"/>
          </a:p>
          <a:p>
            <a:pPr algn="just" rtl="1"/>
            <a:r>
              <a:rPr lang="ar-SA" dirty="0" smtClean="0"/>
              <a:t>يتم </a:t>
            </a:r>
            <a:r>
              <a:rPr lang="ar-SA" dirty="0"/>
              <a:t>التأكد من ضبط بقية العوامل .</a:t>
            </a:r>
            <a:endParaRPr lang="en-US" dirty="0"/>
          </a:p>
          <a:p>
            <a:pPr algn="just" rtl="1"/>
            <a:r>
              <a:rPr lang="ar-SA" dirty="0"/>
              <a:t>يتم اختبار مستوى الهجاء لدى المجموعتين .</a:t>
            </a:r>
            <a:endParaRPr lang="en-US" dirty="0"/>
          </a:p>
          <a:p>
            <a:pPr algn="just" rtl="1"/>
            <a:r>
              <a:rPr lang="ar-SA" dirty="0"/>
              <a:t> </a:t>
            </a:r>
            <a:endParaRPr lang="en-US" dirty="0"/>
          </a:p>
          <a:p>
            <a:pPr algn="just"/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31857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293</TotalTime>
  <Words>2031</Words>
  <Application>Microsoft Office PowerPoint</Application>
  <PresentationFormat>On-screen Show (4:3)</PresentationFormat>
  <Paragraphs>340</Paragraphs>
  <Slides>51</Slides>
  <Notes>51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2" baseType="lpstr">
      <vt:lpstr>Office Theme</vt:lpstr>
      <vt:lpstr>مناهج البحث التجريبي </vt:lpstr>
      <vt:lpstr>مراجعة للمناهج السابقة </vt:lpstr>
      <vt:lpstr>بعد    المحاضرة يتوقع من الطالبة أن:</vt:lpstr>
      <vt:lpstr>تعريف المنهج التجريبي </vt:lpstr>
      <vt:lpstr>خطوات المنهج التجريبي </vt:lpstr>
      <vt:lpstr>خطوات وضع تصميم تجريبي مناسب </vt:lpstr>
      <vt:lpstr>تحديد المتغيرات </vt:lpstr>
      <vt:lpstr>PowerPoint Presentation</vt:lpstr>
      <vt:lpstr>مثال لتصميم تجريبي </vt:lpstr>
      <vt:lpstr>PowerPoint Presentation</vt:lpstr>
      <vt:lpstr>العوامل التي ينبغي على الباحث ضبطها </vt:lpstr>
      <vt:lpstr>العوامل التي ينبغي على الباحث ضبطها </vt:lpstr>
      <vt:lpstr>العوامل التي ينبغي على الباحث ضبطها </vt:lpstr>
      <vt:lpstr>أهداف ضبط المتغيرات </vt:lpstr>
      <vt:lpstr>طرق التحكم في المتغيرات </vt:lpstr>
      <vt:lpstr>طرق التحكم في المتغيرات </vt:lpstr>
      <vt:lpstr>طرق التحكم في المتغيرات </vt:lpstr>
      <vt:lpstr>نماذج التصاميم التجريبية </vt:lpstr>
      <vt:lpstr>تصميم المجموعة الواحدة </vt:lpstr>
      <vt:lpstr>تصميم المجموعة الواحدة </vt:lpstr>
      <vt:lpstr>تصميم المجموعة الواحدة </vt:lpstr>
      <vt:lpstr>تصميم المجموعة الواحدة </vt:lpstr>
      <vt:lpstr>تصميم المجموعة الواحدة </vt:lpstr>
      <vt:lpstr>تصميم المجموعة الواحدة </vt:lpstr>
      <vt:lpstr>منهج المجموعات المتكافئة </vt:lpstr>
      <vt:lpstr>منهج المجموعات المتكافئة </vt:lpstr>
      <vt:lpstr>نموذج لدراسة تجريبية بمنهج المجموعات المتكافئة </vt:lpstr>
      <vt:lpstr>PowerPoint Presentation</vt:lpstr>
      <vt:lpstr>PowerPoint Presentation</vt:lpstr>
      <vt:lpstr>PowerPoint Presentation</vt:lpstr>
      <vt:lpstr>منهج المجموعات المتكافئة </vt:lpstr>
      <vt:lpstr>PowerPoint Presentation</vt:lpstr>
      <vt:lpstr>طريقة المجموعات المتكافئة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منهج التدوير </vt:lpstr>
      <vt:lpstr>قياس أثر التدريس بالكتاب المدرسي والتدريس بالرحلات على تحصيل الطلاب للموضوعات الدراسية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التصميم التجريبي المثالي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مناهج البحث التجريبي </dc:title>
  <dc:creator>Sumyah</dc:creator>
  <cp:lastModifiedBy>Sumyah</cp:lastModifiedBy>
  <cp:revision>53</cp:revision>
  <dcterms:created xsi:type="dcterms:W3CDTF">2006-08-16T00:00:00Z</dcterms:created>
  <dcterms:modified xsi:type="dcterms:W3CDTF">2017-04-30T20:08:21Z</dcterms:modified>
</cp:coreProperties>
</file>

<file path=docProps/thumbnail.jpeg>
</file>