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79" r:id="rId9"/>
    <p:sldId id="280" r:id="rId10"/>
    <p:sldId id="281" r:id="rId11"/>
    <p:sldId id="282" r:id="rId12"/>
    <p:sldId id="283" r:id="rId13"/>
    <p:sldId id="262" r:id="rId14"/>
    <p:sldId id="263" r:id="rId15"/>
    <p:sldId id="264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123825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/>
              <a:t>أدوات البحث التربوي – جزء 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2730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الملاحظة المنظمة والملاحظة غير المنظمة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تكون الملاحظة غير المنظمة مطلوبة عندما لا يكون لدى الباحث قائمة بالأمور التي يلاحظها . </a:t>
            </a:r>
          </a:p>
          <a:p>
            <a:pPr algn="r" rtl="1"/>
            <a:r>
              <a:rPr lang="ar-AE" dirty="0" smtClean="0"/>
              <a:t>يكون هدف الملاحظة في هذه الحالة هو أخذ صورة عامة عن الموقف .</a:t>
            </a:r>
            <a:endParaRPr lang="ar-AE" dirty="0" smtClean="0"/>
          </a:p>
          <a:p>
            <a:pPr algn="r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الملاحظة المنظمة تكون عندما يستطيع الباحث وضع المعلومات المطلوب ملاحظتها في تصنيفات بحيث يقوم برصدها بوضع إشارات في القائمة التي يحملها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016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الملاحظة المشاركة والملاحظة غير المشاركة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r>
              <a:rPr lang="ar-AE" dirty="0" smtClean="0"/>
              <a:t>الملاحظة غير المشاركة لا يشترك فيها الباحث مع المجموعة الملاحظة في أي نشاط .</a:t>
            </a:r>
            <a:endParaRPr lang="ar-AE" dirty="0" smtClean="0"/>
          </a:p>
          <a:p>
            <a:pPr algn="r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76200" cmpd="dbl">
            <a:solidFill>
              <a:schemeClr val="accent4"/>
            </a:solidFill>
          </a:ln>
        </p:spPr>
        <p:txBody>
          <a:bodyPr>
            <a:normAutofit fontScale="92500" lnSpcReduction="10000"/>
          </a:bodyPr>
          <a:lstStyle/>
          <a:p>
            <a:pPr algn="just" rtl="1"/>
            <a:r>
              <a:rPr lang="ar-AE" dirty="0" smtClean="0"/>
              <a:t>يكون الباحث في الملاحظة المشاركة عضوا مشاركة في المجموعة . </a:t>
            </a:r>
          </a:p>
          <a:p>
            <a:pPr algn="just" rtl="1"/>
            <a:r>
              <a:rPr lang="ar-AE" dirty="0" smtClean="0"/>
              <a:t>يحتاج الباحث إلى مهارة لعب الأدوار والتعامل مع المواقف الطارئة .</a:t>
            </a:r>
          </a:p>
          <a:p>
            <a:pPr algn="just" rtl="1"/>
            <a:r>
              <a:rPr lang="ar-AE" dirty="0" smtClean="0"/>
              <a:t>يحاول الباحث تعريف نفسه على أنه عضو فقط في المجموعة لكن تمنع أخلاقيات البحث أن يخفي دوره الحقيقي في حال تم سؤاله عن ذلك بشكل مباشر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016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الملاحظة القصيرة والملاحظة التتبعية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يحدد الباحث في الملاحظة التتبعية مجموعة من الظواهر التي سيلاحظها خلال فترات متفرقة في مدة زمنية محددة .</a:t>
            </a:r>
          </a:p>
          <a:p>
            <a:pPr algn="r" rtl="1"/>
            <a:r>
              <a:rPr lang="ar-AE" dirty="0" smtClean="0"/>
              <a:t>تحتاج إلى مهارة كبيرة لدى الباحث في تصنيف المعلومات من أجل متابعتها .</a:t>
            </a:r>
            <a:endParaRPr lang="ar-AE" dirty="0" smtClean="0"/>
          </a:p>
          <a:p>
            <a:pPr algn="r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تكون الملاحظة مقتصرة على فترة قصيرة حيث أن الهدف منها هو استكشافي فقط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016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أدوات الملاحظة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الحواس </a:t>
            </a:r>
          </a:p>
          <a:p>
            <a:pPr algn="r" rtl="1"/>
            <a:r>
              <a:rPr lang="ar-AE" dirty="0" smtClean="0"/>
              <a:t>دفتر الملاحظات </a:t>
            </a:r>
          </a:p>
          <a:p>
            <a:pPr algn="r" rtl="1"/>
            <a:r>
              <a:rPr lang="ar-AE" dirty="0" smtClean="0"/>
              <a:t>التصوير (الفوتوغرافي والفيديو)</a:t>
            </a:r>
          </a:p>
          <a:p>
            <a:pPr algn="r" rtl="1"/>
            <a:r>
              <a:rPr lang="ar-AE" dirty="0" smtClean="0"/>
              <a:t>استمارة الملاحظة </a:t>
            </a: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الشروط الواجب توفرها في الملاحظ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fontScale="92500" lnSpcReduction="10000"/>
          </a:bodyPr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فهم أهداف الملاحظة </a:t>
            </a:r>
          </a:p>
          <a:p>
            <a:pPr algn="r" rtl="1"/>
            <a:r>
              <a:rPr lang="ar-AE" dirty="0" smtClean="0"/>
              <a:t>دقة الانتباه </a:t>
            </a:r>
          </a:p>
          <a:p>
            <a:pPr algn="r" rtl="1"/>
            <a:r>
              <a:rPr lang="ar-AE" dirty="0" smtClean="0"/>
              <a:t>القدرة على تحديد الموضوعات والأشياء ذات العلاقة بموضوع الملاحظة </a:t>
            </a:r>
          </a:p>
          <a:p>
            <a:pPr algn="r" rtl="1"/>
            <a:r>
              <a:rPr lang="ar-AE" dirty="0" smtClean="0"/>
              <a:t>القدرة على التسجيل الدقيق للملاحظات </a:t>
            </a:r>
          </a:p>
          <a:p>
            <a:pPr algn="r" rtl="1"/>
            <a:r>
              <a:rPr lang="ar-AE" dirty="0" smtClean="0"/>
              <a:t>القدرة على وضع الملاحظات في صورة يمكن الاستفادة منها أثناء تحليل النتائج </a:t>
            </a:r>
          </a:p>
          <a:p>
            <a:pPr algn="r" rtl="1"/>
            <a:r>
              <a:rPr lang="ar-AE" dirty="0" smtClean="0"/>
              <a:t>البعد عن التحيز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خطوات الملاحظة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تحديد موضوع الملاحظة (المشكلة وإطارها الزماني والمكاني والبشري).</a:t>
            </a:r>
          </a:p>
          <a:p>
            <a:pPr algn="r" rtl="1"/>
            <a:r>
              <a:rPr lang="ar-AE" dirty="0" smtClean="0"/>
              <a:t>تحديد أدوات جمع المعلومات عن مووضع الملاحظة </a:t>
            </a:r>
          </a:p>
          <a:p>
            <a:pPr algn="r" rtl="1"/>
            <a:r>
              <a:rPr lang="ar-AE" dirty="0" smtClean="0"/>
              <a:t>تدريب الملاحظ على تسجيل المعلومات </a:t>
            </a:r>
          </a:p>
          <a:p>
            <a:pPr algn="r" rtl="1"/>
            <a:r>
              <a:rPr lang="ar-AE" dirty="0" smtClean="0"/>
              <a:t>إجراء الملاحظات وتسجيلها بشكل لحظي (بالحواس أو الأجهزة)</a:t>
            </a:r>
          </a:p>
          <a:p>
            <a:pPr algn="r" rtl="1"/>
            <a:r>
              <a:rPr lang="ar-AE" dirty="0" smtClean="0"/>
              <a:t>كتابة الملاحظة بشكل واضح بعد كل ملاحظة .</a:t>
            </a:r>
          </a:p>
          <a:p>
            <a:pPr algn="r" rtl="1"/>
            <a:r>
              <a:rPr lang="ar-AE" dirty="0" smtClean="0"/>
              <a:t>كتابة التقرير النهائي للملاحظة </a:t>
            </a:r>
          </a:p>
          <a:p>
            <a:pPr algn="r" rtl="1"/>
            <a:endParaRPr lang="ar-AE" dirty="0" smtClean="0"/>
          </a:p>
          <a:p>
            <a:pPr algn="r" rtl="1"/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تمت المحاضرة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«كثير مما يقوله البشر لا ينطبق مع ما يفعلونه»</a:t>
            </a:r>
            <a:endParaRPr lang="ar-AE" dirty="0" smtClean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أهداف المحاضرة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بالملاحظة </a:t>
            </a:r>
            <a:r>
              <a:rPr lang="ar-AE" dirty="0" smtClean="0"/>
              <a:t>ك</a:t>
            </a:r>
            <a:r>
              <a:rPr lang="ar-AE" dirty="0" smtClean="0"/>
              <a:t>أداة </a:t>
            </a:r>
            <a:r>
              <a:rPr lang="ar-AE" dirty="0" smtClean="0"/>
              <a:t>من أدوات البحث </a:t>
            </a:r>
            <a:r>
              <a:rPr lang="ar-AE" dirty="0" smtClean="0"/>
              <a:t>التربوي </a:t>
            </a:r>
          </a:p>
          <a:p>
            <a:pPr algn="r" rtl="1"/>
            <a:r>
              <a:rPr lang="ar-AE" dirty="0" smtClean="0"/>
              <a:t>التعريف </a:t>
            </a:r>
            <a:r>
              <a:rPr lang="ar-AE" dirty="0" smtClean="0"/>
              <a:t>بأنواع الملاحظة </a:t>
            </a:r>
            <a:endParaRPr lang="ar-AE" dirty="0" smtClean="0"/>
          </a:p>
          <a:p>
            <a:pPr algn="r" rtl="1"/>
            <a:r>
              <a:rPr lang="ar-AE" dirty="0" smtClean="0"/>
              <a:t>التعريف بأدوات الملاحظة </a:t>
            </a:r>
          </a:p>
          <a:p>
            <a:pPr algn="r" rtl="1"/>
            <a:r>
              <a:rPr lang="ar-AE" dirty="0" smtClean="0"/>
              <a:t>التعريف بشروط الملاحظ الجيد </a:t>
            </a:r>
          </a:p>
          <a:p>
            <a:pPr algn="r" rtl="1"/>
            <a:r>
              <a:rPr lang="ar-AE" dirty="0" smtClean="0"/>
              <a:t>التعريف بخطوات الملاحظة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883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تعريف الملاحظة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ملاحظة </a:t>
            </a:r>
            <a:r>
              <a:rPr lang="ar-AE" dirty="0"/>
              <a:t>لغويا مشتقة من  اللحظة أي تزامن التسجيل مع لحظة حدوث الشيء </a:t>
            </a:r>
            <a:r>
              <a:rPr lang="ar-AE" dirty="0" smtClean="0"/>
              <a:t>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dbl" dirty="0" smtClean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مفهوم </a:t>
            </a:r>
            <a:r>
              <a:rPr lang="ar-AE" b="1" u="dbl" dirty="0">
                <a:solidFill>
                  <a:schemeClr val="tx2"/>
                </a:solidFill>
                <a:uFill>
                  <a:solidFill>
                    <a:schemeClr val="accent2"/>
                  </a:solidFill>
                </a:uFill>
              </a:rPr>
              <a:t>الملاحظة : </a:t>
            </a:r>
            <a:endParaRPr lang="en-GB" b="1" u="dbl" dirty="0">
              <a:solidFill>
                <a:schemeClr val="tx2"/>
              </a:solidFill>
              <a:uFill>
                <a:solidFill>
                  <a:schemeClr val="accent2"/>
                </a:solidFill>
              </a:uFill>
            </a:endParaRPr>
          </a:p>
          <a:p>
            <a:pPr algn="just" rtl="1"/>
            <a:r>
              <a:rPr lang="ar-AE" dirty="0"/>
              <a:t>هي الانتباه المقصود الموجه إلى ظاهرة معينة أو مواقف معينة بهدف الكشف عن أسبابها وظروفها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مزايا وعيوب الملاحظة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354254"/>
              </p:ext>
            </p:extLst>
          </p:nvPr>
        </p:nvGraphicFramePr>
        <p:xfrm>
          <a:off x="1600200" y="1828800"/>
          <a:ext cx="60960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sz="2400" baseline="0" dirty="0" smtClean="0">
                          <a:solidFill>
                            <a:schemeClr val="tx2"/>
                          </a:solidFill>
                        </a:rPr>
                        <a:t>العيوب </a:t>
                      </a:r>
                      <a:endParaRPr lang="en-GB" sz="2400" baseline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sz="2400" baseline="0" dirty="0" smtClean="0">
                          <a:solidFill>
                            <a:schemeClr val="tx2"/>
                          </a:solidFill>
                        </a:rPr>
                        <a:t>المزايا </a:t>
                      </a:r>
                      <a:endParaRPr lang="en-GB" sz="2400" baseline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1-تستهلك </a:t>
                      </a:r>
                      <a:r>
                        <a:rPr lang="ar-AE" dirty="0" smtClean="0"/>
                        <a:t>وقتا طويلا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1-تمكن</a:t>
                      </a:r>
                      <a:r>
                        <a:rPr lang="ar-AE" baseline="0" dirty="0" smtClean="0"/>
                        <a:t> </a:t>
                      </a:r>
                      <a:r>
                        <a:rPr lang="ar-AE" baseline="0" dirty="0" smtClean="0"/>
                        <a:t>الباحث من أخذ تصور حقيقي للواقع </a:t>
                      </a:r>
                    </a:p>
                    <a:p>
                      <a:pPr algn="just" rtl="1"/>
                      <a:r>
                        <a:rPr lang="ar-AE" baseline="0" dirty="0" smtClean="0"/>
                        <a:t>2-تمكن </a:t>
                      </a:r>
                      <a:r>
                        <a:rPr lang="ar-AE" baseline="0" dirty="0" smtClean="0"/>
                        <a:t>الباحث من الحصول على معلومات مهمة في تصميم الأبحاث وتحليل وتفسير بياناتها ،وتفسير نتائج الدراسات 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2-لا</a:t>
                      </a:r>
                      <a:r>
                        <a:rPr lang="ar-AE" baseline="0" dirty="0" smtClean="0"/>
                        <a:t> </a:t>
                      </a:r>
                      <a:r>
                        <a:rPr lang="ar-AE" baseline="0" dirty="0" smtClean="0"/>
                        <a:t>تكون دقيقة إذا اعتمد الباحث فيه على ذاكرته أو ملاحظاته المسجلة </a:t>
                      </a:r>
                      <a:r>
                        <a:rPr lang="ar-AE" baseline="0" dirty="0" smtClean="0"/>
                        <a:t>يدويا </a:t>
                      </a:r>
                      <a:r>
                        <a:rPr lang="ar-AE" baseline="0" dirty="0" smtClean="0"/>
                        <a:t>دون استخدام المسجلات أو الفيديوز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3-تتأثر </a:t>
                      </a:r>
                      <a:r>
                        <a:rPr lang="ar-AE" dirty="0" smtClean="0"/>
                        <a:t>بذاتية</a:t>
                      </a:r>
                      <a:r>
                        <a:rPr lang="ar-AE" baseline="0" dirty="0" smtClean="0"/>
                        <a:t> الباحث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3-تمكن</a:t>
                      </a:r>
                      <a:r>
                        <a:rPr lang="ar-AE" baseline="0" dirty="0" smtClean="0"/>
                        <a:t> الباحث من التحقق من المعلومات التي يدلي بها المشتركون في الاستبيان والمقابلة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أنواع الملاحظات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>
            <a:normAutofit lnSpcReduction="10000"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الملاحظة في ظروف طبيعية --- الملاحظة في ظروف مصطنعة 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الملاحظة المقنعة --- الملاحظة غير المقنعة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الملاحظة البشرية --- الملاحظة الميكانيكية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الملاحظة المباشرة --- الملاحظة غير المباشرة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الملاحظة المنظمة --- الملاحظة غير المنظمة </a:t>
            </a:r>
            <a:endParaRPr lang="ar-AE" dirty="0" smtClean="0"/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الملاحظة المشاركة --- الملاحظة غير المشاركة 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AE" dirty="0" smtClean="0"/>
              <a:t>الملاحظة القصيرة --- الملاحظة التتبعية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الملاحظة في ظروف طبيعية أو مصطنعة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ملاحظة المواقف والأشخاص والأشياء في ظروف تجريبية من صنع الباحث .</a:t>
            </a:r>
          </a:p>
          <a:p>
            <a:pPr algn="r" rtl="1"/>
            <a:r>
              <a:rPr lang="ar-AE" dirty="0" smtClean="0"/>
              <a:t>هناك شكوك فيما إذا كانت نتائج هذه الملاحظة منطبقة على الواقع .</a:t>
            </a:r>
            <a:endParaRPr lang="ar-AE" dirty="0" smtClean="0"/>
          </a:p>
          <a:p>
            <a:pPr algn="r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ملاحظة المواقف والأشياء والأشخاص في الظروف الطبيعية .</a:t>
            </a:r>
          </a:p>
          <a:p>
            <a:pPr algn="r" rtl="1"/>
            <a:r>
              <a:rPr lang="ar-AE" dirty="0" smtClean="0"/>
              <a:t>هذا النوع يتطلب جهدا ووقتا كبيرا .</a:t>
            </a:r>
          </a:p>
          <a:p>
            <a:pPr algn="r" rtl="1"/>
            <a:r>
              <a:rPr lang="ar-AE" dirty="0" smtClean="0"/>
              <a:t>المعلومات المجموعة تتميز بالصدق الخارجي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657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الملاحظة المقنعة والملاحظة غير المقنعة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في الملاحظة غير المقنعة يعرف الملاحظوه الشخص الذي يقوم بملاحظتهم . </a:t>
            </a:r>
          </a:p>
          <a:p>
            <a:pPr algn="r" rtl="1"/>
            <a:r>
              <a:rPr lang="ar-AE" dirty="0" smtClean="0"/>
              <a:t>معرفة الأشخاص أنهم ملاحظون تؤثر في سلوكهم .</a:t>
            </a:r>
          </a:p>
          <a:p>
            <a:pPr algn="r" rtl="1"/>
            <a:r>
              <a:rPr lang="ar-AE" dirty="0" smtClean="0"/>
              <a:t>فائدة الملاحظة غير المقنعة أن الشخص يستطيع أن يدمجها مع الاستبيان أو المقابلة ليحصل على نتائج أكثر عمقا .</a:t>
            </a:r>
            <a:endParaRPr lang="ar-AE" dirty="0" smtClean="0"/>
          </a:p>
          <a:p>
            <a:pPr algn="r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في الملاحظة المقنعة لا يدرك المفحوصين أن هناك من يلاحظهم .</a:t>
            </a:r>
          </a:p>
          <a:p>
            <a:pPr algn="just" rtl="1"/>
            <a:r>
              <a:rPr lang="ar-AE" dirty="0" smtClean="0"/>
              <a:t>هناك مشكلات أخلاقية حول هذه الطريقة .</a:t>
            </a:r>
          </a:p>
          <a:p>
            <a:pPr algn="just" rtl="1"/>
            <a:r>
              <a:rPr lang="ar-AE" dirty="0" smtClean="0"/>
              <a:t>هذه الطريقة مقبولة فقط في الأماكن العامة حيث لا تكون المعلومات التي يسجلها الملاحظ ذات خصوصية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016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الملاحظة البشرية والملاحظة الميكانيكية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الملاحظة الميكانيكية تتم باستخدام الكاميرات أو البرامج الذكية (مثل </a:t>
            </a:r>
            <a:r>
              <a:rPr lang="en-GB" dirty="0" smtClean="0"/>
              <a:t>XT Observer</a:t>
            </a:r>
            <a:r>
              <a:rPr lang="ar-AE" dirty="0" smtClean="0"/>
              <a:t>).</a:t>
            </a:r>
          </a:p>
          <a:p>
            <a:pPr algn="r" rtl="1"/>
            <a:r>
              <a:rPr lang="ar-AE" dirty="0" smtClean="0"/>
              <a:t>هذه الملاحظات تعتبر مكلفة من الناحية المادية .</a:t>
            </a:r>
            <a:endParaRPr lang="ar-AE" dirty="0" smtClean="0"/>
          </a:p>
          <a:p>
            <a:pPr algn="r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الملاحظة البشرية يقوم بها ملاحظ أو عدة ملاحظين لتسجيل البيانات بحواسهم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016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الملاحظة المباشرة والملاحظة غير المباشرة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الملاحظة غير المباشرة تكون بملاحظة نتائج الموقف أو السلوك . </a:t>
            </a:r>
          </a:p>
          <a:p>
            <a:pPr algn="r" rtl="1"/>
            <a:r>
              <a:rPr lang="ar-AE" dirty="0" smtClean="0"/>
              <a:t>هذه الطريقة تتبع فقط عندما يتعذر على الباحث استخدام الملاحظة المباشرة أو عندما تكون الملاحظة المباشرة مكلفة.</a:t>
            </a:r>
            <a:endParaRPr lang="ar-AE" dirty="0" smtClean="0"/>
          </a:p>
          <a:p>
            <a:pPr algn="r" rt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الملاحظة المباشرة تكون بملاحظة السلوك أو الموقف مباشرة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016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672</Words>
  <Application>Microsoft Office PowerPoint</Application>
  <PresentationFormat>On-screen Show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أدوات البحث التربوي – جزء 2</vt:lpstr>
      <vt:lpstr>أهداف المحاضرة </vt:lpstr>
      <vt:lpstr>تعريف الملاحظة </vt:lpstr>
      <vt:lpstr>مزايا وعيوب الملاحظة </vt:lpstr>
      <vt:lpstr>أنواع الملاحظات </vt:lpstr>
      <vt:lpstr>الملاحظة في ظروف طبيعية أو مصطنعة </vt:lpstr>
      <vt:lpstr>الملاحظة المقنعة والملاحظة غير المقنعة </vt:lpstr>
      <vt:lpstr>الملاحظة البشرية والملاحظة الميكانيكية </vt:lpstr>
      <vt:lpstr>الملاحظة المباشرة والملاحظة غير المباشرة </vt:lpstr>
      <vt:lpstr>الملاحظة المنظمة والملاحظة غير المنظمة </vt:lpstr>
      <vt:lpstr>الملاحظة المشاركة والملاحظة غير المشاركة </vt:lpstr>
      <vt:lpstr>الملاحظة القصيرة والملاحظة التتبعية </vt:lpstr>
      <vt:lpstr>أدوات الملاحظة </vt:lpstr>
      <vt:lpstr>الشروط الواجب توفرها في الملاحظ </vt:lpstr>
      <vt:lpstr>خطوات الملاحظة </vt:lpstr>
      <vt:lpstr>تمت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أدوات البحث التربوي – جزء 2</dc:title>
  <dc:creator>Sumyah</dc:creator>
  <cp:lastModifiedBy>Sumyah</cp:lastModifiedBy>
  <cp:revision>18</cp:revision>
  <dcterms:created xsi:type="dcterms:W3CDTF">2006-08-16T00:00:00Z</dcterms:created>
  <dcterms:modified xsi:type="dcterms:W3CDTF">2014-04-13T05:50:57Z</dcterms:modified>
</cp:coreProperties>
</file>