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73" r:id="rId10"/>
    <p:sldId id="274" r:id="rId11"/>
    <p:sldId id="275" r:id="rId12"/>
    <p:sldId id="272" r:id="rId13"/>
    <p:sldId id="276" r:id="rId14"/>
    <p:sldId id="277" r:id="rId15"/>
    <p:sldId id="278" r:id="rId16"/>
    <p:sldId id="279" r:id="rId17"/>
    <p:sldId id="280" r:id="rId18"/>
    <p:sldId id="281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09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536DDD-724B-4600-AC27-6B18C8D2AE08}" type="datetimeFigureOut">
              <a:rPr lang="en-GB" smtClean="0"/>
              <a:t>20/04/2014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141F4D-0075-4FCD-816D-FD46A6F8F3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72053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141F4D-0075-4FCD-816D-FD46A6F8F3E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35705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141F4D-0075-4FCD-816D-FD46A6F8F3ED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86628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141F4D-0075-4FCD-816D-FD46A6F8F3ED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74078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141F4D-0075-4FCD-816D-FD46A6F8F3ED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945105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141F4D-0075-4FCD-816D-FD46A6F8F3ED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686797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141F4D-0075-4FCD-816D-FD46A6F8F3ED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114202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141F4D-0075-4FCD-816D-FD46A6F8F3ED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83252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141F4D-0075-4FCD-816D-FD46A6F8F3ED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683519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141F4D-0075-4FCD-816D-FD46A6F8F3ED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2502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141F4D-0075-4FCD-816D-FD46A6F8F3E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97198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141F4D-0075-4FCD-816D-FD46A6F8F3E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15808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141F4D-0075-4FCD-816D-FD46A6F8F3ED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38740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141F4D-0075-4FCD-816D-FD46A6F8F3ED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82003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141F4D-0075-4FCD-816D-FD46A6F8F3ED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82525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141F4D-0075-4FCD-816D-FD46A6F8F3ED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71738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141F4D-0075-4FCD-816D-FD46A6F8F3ED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96778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141F4D-0075-4FCD-816D-FD46A6F8F3ED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7676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ln w="123825">
            <a:solidFill>
              <a:schemeClr val="tx2"/>
            </a:solidFill>
          </a:ln>
        </p:spPr>
        <p:txBody>
          <a:bodyPr/>
          <a:lstStyle/>
          <a:p>
            <a:r>
              <a:rPr lang="ar-AE" dirty="0" smtClean="0"/>
              <a:t>أدوات البحث التربوي – جزء 3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AE" dirty="0" smtClean="0"/>
              <a:t>طرق البحث التربوي (نفس 502)</a:t>
            </a:r>
          </a:p>
          <a:p>
            <a:endParaRPr lang="ar-AE" dirty="0"/>
          </a:p>
          <a:p>
            <a:r>
              <a:rPr lang="ar-AE" dirty="0" smtClean="0"/>
              <a:t>د.سمية النجاشي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2730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 cmpd="dbl">
            <a:solidFill>
              <a:schemeClr val="accent4"/>
            </a:solidFill>
          </a:ln>
        </p:spPr>
        <p:txBody>
          <a:bodyPr>
            <a:normAutofit fontScale="90000"/>
          </a:bodyPr>
          <a:lstStyle/>
          <a:p>
            <a:r>
              <a:rPr lang="ar-AE" dirty="0" smtClean="0">
                <a:solidFill>
                  <a:schemeClr val="tx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النقاط التي يجب أن يلتزم بها المقابل في المقابلة الشخصية </a:t>
            </a:r>
            <a:endParaRPr lang="en-GB" dirty="0">
              <a:solidFill>
                <a:schemeClr val="tx2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101600" cap="sq" cmpd="dbl">
            <a:solidFill>
              <a:schemeClr val="accent4"/>
            </a:solidFill>
          </a:ln>
        </p:spPr>
        <p:txBody>
          <a:bodyPr>
            <a:normAutofit fontScale="92500" lnSpcReduction="10000"/>
          </a:bodyPr>
          <a:lstStyle/>
          <a:p>
            <a:pPr algn="just" rtl="1"/>
            <a:r>
              <a:rPr lang="ar-AE" dirty="0"/>
              <a:t>يبدأ المقابل بشرح الهدف من المقابلة </a:t>
            </a:r>
            <a:endParaRPr lang="en-GB" dirty="0"/>
          </a:p>
          <a:p>
            <a:pPr algn="just" rtl="1"/>
            <a:r>
              <a:rPr lang="ar-AE" dirty="0"/>
              <a:t>يوضح المقابل تعليمات المقابلة .</a:t>
            </a:r>
            <a:endParaRPr lang="en-GB" dirty="0"/>
          </a:p>
          <a:p>
            <a:pPr algn="just" rtl="1"/>
            <a:r>
              <a:rPr lang="ar-AE" dirty="0"/>
              <a:t>يكون المقابل واضحا فيما يقوله ويفعله .</a:t>
            </a:r>
            <a:endParaRPr lang="en-GB" dirty="0"/>
          </a:p>
          <a:p>
            <a:pPr algn="just" rtl="1"/>
            <a:r>
              <a:rPr lang="ar-AE" dirty="0"/>
              <a:t>يستمع المقابل لجميع الأجوبة .</a:t>
            </a:r>
            <a:endParaRPr lang="en-GB" dirty="0"/>
          </a:p>
          <a:p>
            <a:pPr algn="just" rtl="1"/>
            <a:r>
              <a:rPr lang="ar-AE" dirty="0"/>
              <a:t>يقاطع المشترك في الوقت المناسب .</a:t>
            </a:r>
            <a:endParaRPr lang="en-GB" dirty="0"/>
          </a:p>
          <a:p>
            <a:pPr algn="just" rtl="1"/>
            <a:r>
              <a:rPr lang="ar-AE" dirty="0"/>
              <a:t>لا يوضح المقابل رأيه بالموافقة أو عدم الموافقة ،ولكن يطرح الأسئلة إن كان هناك تناقضات .</a:t>
            </a:r>
            <a:endParaRPr lang="en-GB" dirty="0"/>
          </a:p>
          <a:p>
            <a:pPr algn="just" rtl="1"/>
            <a:r>
              <a:rPr lang="ar-AE" dirty="0"/>
              <a:t>لا يتحدث المقابل عندما لا يكون هناك حاجة لحديثه </a:t>
            </a:r>
            <a:r>
              <a:rPr lang="ar-AE" dirty="0" smtClean="0"/>
              <a:t>.</a:t>
            </a:r>
          </a:p>
          <a:p>
            <a:pPr algn="just" rtl="1"/>
            <a:r>
              <a:rPr lang="ar-AE" dirty="0" smtClean="0"/>
              <a:t>يلاحظ التعبيرات غير اللفظية لدى المشترك </a:t>
            </a:r>
            <a:endParaRPr lang="en-GB" dirty="0"/>
          </a:p>
          <a:p>
            <a:pPr marL="0" indent="0" algn="just" rtl="1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0455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 cmpd="dbl">
            <a:solidFill>
              <a:schemeClr val="accent4"/>
            </a:solidFill>
          </a:ln>
        </p:spPr>
        <p:txBody>
          <a:bodyPr>
            <a:normAutofit/>
          </a:bodyPr>
          <a:lstStyle/>
          <a:p>
            <a:r>
              <a:rPr lang="ar-AE" dirty="0" smtClean="0">
                <a:solidFill>
                  <a:schemeClr val="tx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وضع أسئلة المقابلة </a:t>
            </a:r>
            <a:endParaRPr lang="en-GB" dirty="0">
              <a:solidFill>
                <a:schemeClr val="tx2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101600" cap="sq" cmpd="dbl">
            <a:solidFill>
              <a:schemeClr val="accent4"/>
            </a:solidFill>
          </a:ln>
        </p:spPr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AE" dirty="0" smtClean="0"/>
              <a:t>تحضير موضوعات الأسئلة </a:t>
            </a:r>
          </a:p>
          <a:p>
            <a:pPr marL="0" indent="0" algn="just" rtl="1">
              <a:buNone/>
            </a:pPr>
            <a:r>
              <a:rPr lang="ar-AE" dirty="0" smtClean="0"/>
              <a:t>تحديد نوع المقابلة </a:t>
            </a:r>
          </a:p>
          <a:p>
            <a:pPr marL="0" indent="0" algn="just" rtl="1">
              <a:buNone/>
            </a:pPr>
            <a:r>
              <a:rPr lang="ar-AE" dirty="0" smtClean="0"/>
              <a:t>اختيار نوع الأسئلة (مفتوحة أو مغلقة حسب الهدف من المقابلة)</a:t>
            </a:r>
          </a:p>
          <a:p>
            <a:pPr marL="0" indent="0" algn="just" rtl="1">
              <a:buNone/>
            </a:pPr>
            <a:r>
              <a:rPr lang="ar-AE" dirty="0" smtClean="0"/>
              <a:t>تحديد الأسئلة وما يمكن أن يتفرع عنها من أسئلة </a:t>
            </a:r>
          </a:p>
          <a:p>
            <a:pPr marL="0" indent="0" algn="just" rtl="1">
              <a:buNone/>
            </a:pPr>
            <a:r>
              <a:rPr lang="ar-AE" dirty="0" smtClean="0"/>
              <a:t>ترتيب الأسئلة </a:t>
            </a:r>
          </a:p>
          <a:p>
            <a:pPr marL="0" indent="0" algn="just" rtl="1">
              <a:buNone/>
            </a:pPr>
            <a:endParaRPr lang="ar-AE" dirty="0"/>
          </a:p>
          <a:p>
            <a:pPr marL="0" indent="0" algn="just" rtl="1">
              <a:buNone/>
            </a:pPr>
            <a:r>
              <a:rPr lang="ar-AE" dirty="0" smtClean="0"/>
              <a:t>*من الممكن للمقابل أن يضيف أسئلة أخرى أثناء المقابلة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87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ln w="76200" cmpd="dbl">
            <a:solidFill>
              <a:schemeClr val="accent4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دراسة الحالة </a:t>
            </a:r>
            <a:endParaRPr lang="en-GB" dirty="0">
              <a:solidFill>
                <a:schemeClr val="tx2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ln w="101600" cap="sq" cmpd="dbl">
            <a:solidFill>
              <a:schemeClr val="accent4"/>
            </a:solidFill>
          </a:ln>
        </p:spPr>
        <p:txBody>
          <a:bodyPr/>
          <a:lstStyle/>
          <a:p>
            <a:pPr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4657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 cmpd="dbl">
            <a:solidFill>
              <a:schemeClr val="accent4"/>
            </a:solidFill>
          </a:ln>
        </p:spPr>
        <p:txBody>
          <a:bodyPr>
            <a:normAutofit/>
          </a:bodyPr>
          <a:lstStyle/>
          <a:p>
            <a:r>
              <a:rPr lang="ar-AE" dirty="0" smtClean="0">
                <a:solidFill>
                  <a:schemeClr val="tx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الأهداف </a:t>
            </a:r>
            <a:endParaRPr lang="en-GB" dirty="0">
              <a:solidFill>
                <a:schemeClr val="tx2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101600" cap="sq" cmpd="dbl">
            <a:solidFill>
              <a:schemeClr val="accent4"/>
            </a:solidFill>
          </a:ln>
        </p:spPr>
        <p:txBody>
          <a:bodyPr>
            <a:normAutofit/>
          </a:bodyPr>
          <a:lstStyle/>
          <a:p>
            <a:pPr marL="0" indent="0" algn="just" rtl="1">
              <a:buNone/>
            </a:pPr>
            <a:endParaRPr lang="ar-AE" dirty="0" smtClean="0"/>
          </a:p>
          <a:p>
            <a:pPr algn="just" rtl="1"/>
            <a:r>
              <a:rPr lang="ar-AE" dirty="0" smtClean="0"/>
              <a:t>التعريف بدراسة الحالة </a:t>
            </a:r>
          </a:p>
          <a:p>
            <a:pPr algn="just" rtl="1"/>
            <a:r>
              <a:rPr lang="ar-AE" dirty="0" smtClean="0"/>
              <a:t>التعريف بأهمية دراسة الحالة </a:t>
            </a:r>
          </a:p>
          <a:p>
            <a:pPr algn="just" rtl="1"/>
            <a:r>
              <a:rPr lang="ar-AE" dirty="0" smtClean="0"/>
              <a:t>التعريف بمزايا وعيوب دراسة الحالة </a:t>
            </a:r>
          </a:p>
          <a:p>
            <a:pPr algn="just" rtl="1"/>
            <a:r>
              <a:rPr lang="ar-AE" dirty="0" smtClean="0"/>
              <a:t>التعريف بخطوات دراسة الحالة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8074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 cmpd="dbl">
            <a:solidFill>
              <a:schemeClr val="accent4"/>
            </a:solidFill>
          </a:ln>
        </p:spPr>
        <p:txBody>
          <a:bodyPr>
            <a:normAutofit/>
          </a:bodyPr>
          <a:lstStyle/>
          <a:p>
            <a:r>
              <a:rPr lang="ar-AE" dirty="0" smtClean="0">
                <a:solidFill>
                  <a:schemeClr val="tx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دراسة الحالة </a:t>
            </a:r>
            <a:endParaRPr lang="en-GB" dirty="0">
              <a:solidFill>
                <a:schemeClr val="tx2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101600" cap="sq" cmpd="dbl">
            <a:solidFill>
              <a:schemeClr val="accent4"/>
            </a:solidFill>
          </a:ln>
        </p:spPr>
        <p:txBody>
          <a:bodyPr>
            <a:normAutofit fontScale="92500" lnSpcReduction="10000"/>
          </a:bodyPr>
          <a:lstStyle/>
          <a:p>
            <a:pPr marL="0" indent="0" algn="just" rtl="1">
              <a:buNone/>
            </a:pPr>
            <a:r>
              <a:rPr lang="ar-AE" dirty="0" smtClean="0"/>
              <a:t>هي أداة لجمع معلومات تفصيلية عن حالة أو حالات محددة في إطارها الطبيعي .</a:t>
            </a:r>
          </a:p>
          <a:p>
            <a:pPr marL="0" indent="0" algn="just" rtl="1">
              <a:buNone/>
            </a:pPr>
            <a:r>
              <a:rPr lang="ar-AE" b="1" u="sng" dirty="0" smtClean="0"/>
              <a:t>مزايا دراسة الحالة :</a:t>
            </a:r>
          </a:p>
          <a:p>
            <a:pPr algn="just" rtl="1"/>
            <a:r>
              <a:rPr lang="ar-AE" dirty="0" smtClean="0"/>
              <a:t>تعطي معلومات تفصيلية عن حالة معينة </a:t>
            </a:r>
          </a:p>
          <a:p>
            <a:pPr algn="just" rtl="1"/>
            <a:r>
              <a:rPr lang="ar-AE" dirty="0" smtClean="0"/>
              <a:t>تعطي معلومات واقعية </a:t>
            </a:r>
          </a:p>
          <a:p>
            <a:pPr algn="just" rtl="1"/>
            <a:r>
              <a:rPr lang="ar-AE" dirty="0" smtClean="0"/>
              <a:t>تضيف للباحث معلومات جديدة عن واقع معين </a:t>
            </a:r>
          </a:p>
          <a:p>
            <a:pPr algn="just" rtl="1"/>
            <a:r>
              <a:rPr lang="ar-AE" dirty="0" smtClean="0"/>
              <a:t>تفيد في التحقق من انطباق النظريات على واقع معين .</a:t>
            </a:r>
          </a:p>
          <a:p>
            <a:pPr marL="0" indent="0" algn="just" rtl="1">
              <a:buNone/>
            </a:pPr>
            <a:r>
              <a:rPr lang="ar-AE" b="1" u="sng" dirty="0" smtClean="0"/>
              <a:t>عيوب دراسة الحالة :</a:t>
            </a:r>
          </a:p>
          <a:p>
            <a:pPr algn="just" rtl="1"/>
            <a:r>
              <a:rPr lang="ar-AE" dirty="0" smtClean="0"/>
              <a:t>تحيز البيانات حيث </a:t>
            </a:r>
            <a:r>
              <a:rPr lang="ar-AE" dirty="0" smtClean="0"/>
              <a:t>ي</a:t>
            </a:r>
            <a:r>
              <a:rPr lang="ar-AE" dirty="0"/>
              <a:t>ص</a:t>
            </a:r>
            <a:r>
              <a:rPr lang="ar-AE" dirty="0" smtClean="0"/>
              <a:t>عب </a:t>
            </a:r>
            <a:r>
              <a:rPr lang="ar-AE" dirty="0" smtClean="0"/>
              <a:t>أحيانا تعميمها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9477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 cmpd="dbl">
            <a:solidFill>
              <a:schemeClr val="accent4"/>
            </a:solidFill>
          </a:ln>
        </p:spPr>
        <p:txBody>
          <a:bodyPr>
            <a:normAutofit/>
          </a:bodyPr>
          <a:lstStyle/>
          <a:p>
            <a:r>
              <a:rPr lang="ar-AE" dirty="0" smtClean="0">
                <a:solidFill>
                  <a:schemeClr val="tx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خطوات دراسة الحالة </a:t>
            </a:r>
            <a:endParaRPr lang="en-GB" dirty="0">
              <a:solidFill>
                <a:schemeClr val="tx2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101600" cap="sq" cmpd="dbl">
            <a:solidFill>
              <a:schemeClr val="accent4"/>
            </a:solidFill>
          </a:ln>
        </p:spPr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AE" dirty="0" smtClean="0"/>
              <a:t>1-تحديد المعلومات المراد الحصول عليها </a:t>
            </a:r>
          </a:p>
          <a:p>
            <a:pPr marL="0" indent="0" algn="just" rtl="1">
              <a:buNone/>
            </a:pPr>
            <a:r>
              <a:rPr lang="ar-AE" dirty="0" smtClean="0"/>
              <a:t>2-تحديد الحالات المراد دراستها :</a:t>
            </a:r>
          </a:p>
          <a:p>
            <a:pPr marL="0" indent="0" algn="just" rtl="1">
              <a:buNone/>
            </a:pPr>
            <a:r>
              <a:rPr lang="ar-AE" dirty="0"/>
              <a:t>	</a:t>
            </a:r>
            <a:r>
              <a:rPr lang="ar-AE" dirty="0" smtClean="0"/>
              <a:t>يضع الباحث معايير لاختيار الحالات </a:t>
            </a:r>
          </a:p>
          <a:p>
            <a:pPr marL="0" indent="0" algn="just" rtl="1">
              <a:buNone/>
            </a:pPr>
            <a:r>
              <a:rPr lang="ar-AE" dirty="0" smtClean="0"/>
              <a:t>3-تحديد أدوات جمع البيانات :</a:t>
            </a:r>
          </a:p>
          <a:p>
            <a:pPr marL="0" indent="0" algn="just" rtl="1">
              <a:buNone/>
            </a:pPr>
            <a:r>
              <a:rPr lang="ar-AE" dirty="0" smtClean="0"/>
              <a:t>	تتعدد  الأدوات المستخدمة مثل الاستبيانات - الصور – الوثائق </a:t>
            </a:r>
          </a:p>
        </p:txBody>
      </p:sp>
    </p:spTree>
    <p:extLst>
      <p:ext uri="{BB962C8B-B14F-4D97-AF65-F5344CB8AC3E}">
        <p14:creationId xmlns:p14="http://schemas.microsoft.com/office/powerpoint/2010/main" val="4039477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 cmpd="dbl">
            <a:solidFill>
              <a:schemeClr val="accent4"/>
            </a:solidFill>
          </a:ln>
        </p:spPr>
        <p:txBody>
          <a:bodyPr>
            <a:normAutofit/>
          </a:bodyPr>
          <a:lstStyle/>
          <a:p>
            <a:r>
              <a:rPr lang="ar-AE" dirty="0" smtClean="0">
                <a:solidFill>
                  <a:schemeClr val="tx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خطوات دراسة الحالة </a:t>
            </a:r>
            <a:endParaRPr lang="en-GB" dirty="0">
              <a:solidFill>
                <a:schemeClr val="tx2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101600" cap="sq" cmpd="dbl">
            <a:solidFill>
              <a:schemeClr val="accent4"/>
            </a:solidFill>
          </a:ln>
        </p:spPr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AE" dirty="0" smtClean="0"/>
              <a:t>4-عمل </a:t>
            </a:r>
            <a:r>
              <a:rPr lang="ar-AE" dirty="0"/>
              <a:t>دراسة تجريبية :</a:t>
            </a:r>
          </a:p>
          <a:p>
            <a:pPr marL="0" indent="0" algn="just" rtl="1">
              <a:buNone/>
            </a:pPr>
            <a:r>
              <a:rPr lang="ar-AE" dirty="0" smtClean="0"/>
              <a:t>	يبدأ </a:t>
            </a:r>
            <a:r>
              <a:rPr lang="ar-AE" dirty="0"/>
              <a:t>الباحث بدراسة حالة واحدة لمعرفة ما يمكن أن يحدث من مشكلات أثناء جمع البيانات .</a:t>
            </a:r>
          </a:p>
          <a:p>
            <a:pPr marL="0" indent="0" algn="just" rtl="1">
              <a:buNone/>
            </a:pPr>
            <a:r>
              <a:rPr lang="ar-AE" dirty="0" smtClean="0"/>
              <a:t>5-تحليل </a:t>
            </a:r>
            <a:r>
              <a:rPr lang="ar-AE" dirty="0"/>
              <a:t>النتائج :</a:t>
            </a:r>
          </a:p>
          <a:p>
            <a:pPr marL="0" indent="0" algn="just" rtl="1">
              <a:buNone/>
            </a:pPr>
            <a:r>
              <a:rPr lang="ar-AE" dirty="0" smtClean="0"/>
              <a:t>	يتم </a:t>
            </a:r>
            <a:r>
              <a:rPr lang="ar-AE" dirty="0"/>
              <a:t>تحليل النتائج لكل حالة على حدة ثم ينظر لأوجه الشبه والاختلاف بين النتائج من أجل تفسيرها وتبريرها .</a:t>
            </a:r>
          </a:p>
          <a:p>
            <a:pPr marL="0" indent="0" algn="just" rtl="1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9477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 cmpd="dbl">
            <a:solidFill>
              <a:schemeClr val="accent4"/>
            </a:solidFill>
          </a:ln>
        </p:spPr>
        <p:txBody>
          <a:bodyPr>
            <a:normAutofit fontScale="90000"/>
          </a:bodyPr>
          <a:lstStyle/>
          <a:p>
            <a:r>
              <a:rPr lang="ar-AE" dirty="0" smtClean="0">
                <a:solidFill>
                  <a:schemeClr val="tx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طبقي مثالا لدراسة الحالة على دور المكتبة الجامعية </a:t>
            </a:r>
            <a:endParaRPr lang="en-GB" dirty="0">
              <a:solidFill>
                <a:schemeClr val="tx2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101600" cap="sq" cmpd="dbl">
            <a:solidFill>
              <a:schemeClr val="accent4"/>
            </a:solidFill>
          </a:ln>
        </p:spPr>
        <p:txBody>
          <a:bodyPr>
            <a:normAutofit/>
          </a:bodyPr>
          <a:lstStyle/>
          <a:p>
            <a:pPr algn="just" rtl="1"/>
            <a:r>
              <a:rPr lang="ar-AE" dirty="0" smtClean="0"/>
              <a:t>ما المعلومات المطلوبة ؟</a:t>
            </a:r>
          </a:p>
          <a:p>
            <a:pPr algn="just" rtl="1"/>
            <a:r>
              <a:rPr lang="ar-AE" dirty="0" smtClean="0"/>
              <a:t>ما هي الحالات المستخدمة ؟</a:t>
            </a:r>
          </a:p>
          <a:p>
            <a:pPr algn="just" rtl="1"/>
            <a:r>
              <a:rPr lang="ar-AE" dirty="0" smtClean="0"/>
              <a:t>ما هي أدوات جمع البيانات ؟</a:t>
            </a:r>
          </a:p>
          <a:p>
            <a:pPr algn="just" rtl="1"/>
            <a:r>
              <a:rPr lang="ar-AE" dirty="0" smtClean="0"/>
              <a:t>كيف تتم الدراسة التجريبية ؟</a:t>
            </a:r>
          </a:p>
          <a:p>
            <a:pPr algn="just" rtl="1"/>
            <a:r>
              <a:rPr lang="ar-AE" dirty="0" smtClean="0"/>
              <a:t>كيف يتم تحليل النتائج ؟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9477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AE" dirty="0" smtClean="0"/>
              <a:t>تمت المحاضرة 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0635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 cmpd="dbl">
            <a:solidFill>
              <a:schemeClr val="accent4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أهداف المحاضرة </a:t>
            </a:r>
            <a:endParaRPr lang="en-GB" dirty="0">
              <a:solidFill>
                <a:schemeClr val="tx2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101600" cap="sq" cmpd="dbl">
            <a:solidFill>
              <a:schemeClr val="accent4"/>
            </a:solidFill>
          </a:ln>
        </p:spPr>
        <p:txBody>
          <a:bodyPr/>
          <a:lstStyle/>
          <a:p>
            <a:pPr algn="r" rtl="1"/>
            <a:endParaRPr lang="ar-AE" dirty="0" smtClean="0"/>
          </a:p>
          <a:p>
            <a:pPr algn="r" rtl="1"/>
            <a:r>
              <a:rPr lang="ar-AE" dirty="0" smtClean="0"/>
              <a:t>التعريف بالمقابلة كأداة من أدوات البحث التربوي </a:t>
            </a:r>
          </a:p>
          <a:p>
            <a:pPr algn="r" rtl="1"/>
            <a:r>
              <a:rPr lang="ar-AE" dirty="0" smtClean="0"/>
              <a:t>التعريف بأنواع المقابلة </a:t>
            </a:r>
          </a:p>
          <a:p>
            <a:pPr algn="r" rtl="1"/>
            <a:r>
              <a:rPr lang="ar-AE" dirty="0" smtClean="0"/>
              <a:t>التعريف بأدوات المقابلة </a:t>
            </a:r>
          </a:p>
          <a:p>
            <a:pPr algn="r" rtl="1"/>
            <a:r>
              <a:rPr lang="ar-AE" dirty="0" smtClean="0"/>
              <a:t>التعريف بخطوات تجهيز المقابلة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9883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 cmpd="dbl">
            <a:solidFill>
              <a:schemeClr val="accent4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تعريف المقابلة </a:t>
            </a:r>
            <a:endParaRPr lang="en-GB" dirty="0">
              <a:solidFill>
                <a:schemeClr val="tx2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101600" cap="sq" cmpd="dbl">
            <a:solidFill>
              <a:schemeClr val="accent4"/>
            </a:solidFill>
          </a:ln>
        </p:spPr>
        <p:txBody>
          <a:bodyPr/>
          <a:lstStyle/>
          <a:p>
            <a:pPr algn="just" rtl="1"/>
            <a:endParaRPr lang="ar-AE" dirty="0"/>
          </a:p>
          <a:p>
            <a:pPr algn="just" rtl="1"/>
            <a:r>
              <a:rPr lang="ar-AE" dirty="0" smtClean="0"/>
              <a:t>المقابلة هي المحادثة وجها لوجه إما بناء على أسئلة معدة مسبقا أو مجرد محادثة غير معدة الأسئلة .</a:t>
            </a:r>
          </a:p>
          <a:p>
            <a:pPr algn="just" rtl="1"/>
            <a:endParaRPr lang="ar-AE" dirty="0"/>
          </a:p>
          <a:p>
            <a:pPr algn="just" rtl="1"/>
            <a:r>
              <a:rPr lang="ar-AE" dirty="0" smtClean="0"/>
              <a:t>*يتم تسجيل المقابلة أو كتابتها كاملا حتى يتم تحليلها فيما بعد.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4657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 cmpd="dbl">
            <a:solidFill>
              <a:schemeClr val="accent4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مزايا وعيوب المقابلة </a:t>
            </a:r>
            <a:endParaRPr lang="en-GB" dirty="0">
              <a:solidFill>
                <a:schemeClr val="tx2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101600" cap="sq" cmpd="dbl">
            <a:solidFill>
              <a:schemeClr val="accent4"/>
            </a:solidFill>
          </a:ln>
        </p:spPr>
        <p:txBody>
          <a:bodyPr/>
          <a:lstStyle/>
          <a:p>
            <a:pPr algn="r" rtl="1"/>
            <a:endParaRPr lang="ar-AE" dirty="0" smtClean="0"/>
          </a:p>
          <a:p>
            <a:pPr algn="r" rtl="1"/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7536621"/>
              </p:ext>
            </p:extLst>
          </p:nvPr>
        </p:nvGraphicFramePr>
        <p:xfrm>
          <a:off x="1600200" y="1828800"/>
          <a:ext cx="6096000" cy="2656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sz="2400" baseline="0" dirty="0" smtClean="0">
                          <a:solidFill>
                            <a:schemeClr val="tx2"/>
                          </a:solidFill>
                        </a:rPr>
                        <a:t>العيوب </a:t>
                      </a:r>
                      <a:endParaRPr lang="en-GB" sz="2400" baseline="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sz="2400" baseline="0" dirty="0" smtClean="0">
                          <a:solidFill>
                            <a:schemeClr val="tx2"/>
                          </a:solidFill>
                        </a:rPr>
                        <a:t>المزايا </a:t>
                      </a:r>
                      <a:endParaRPr lang="en-GB" sz="2400" baseline="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 rtl="1"/>
                      <a:r>
                        <a:rPr lang="ar-AE" dirty="0" smtClean="0"/>
                        <a:t>1-صعوبة تحليل البيانات خصوصا إذا كانت المقابلة غير معدة الأسئلة 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1"/>
                      <a:r>
                        <a:rPr lang="ar-AE" dirty="0" smtClean="0"/>
                        <a:t>1-إمكانية</a:t>
                      </a:r>
                      <a:r>
                        <a:rPr lang="ar-AE" baseline="0" dirty="0" smtClean="0"/>
                        <a:t> الحصول على معلومات تفصيلية .</a:t>
                      </a:r>
                    </a:p>
                    <a:p>
                      <a:pPr algn="just" rtl="1"/>
                      <a:r>
                        <a:rPr lang="ar-AE" baseline="0" dirty="0" smtClean="0"/>
                        <a:t>2-إمكانية التركيز بشكل كبير على وجهة نظر الشخص المقابل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 rtl="1"/>
                      <a:r>
                        <a:rPr lang="ar-AE" dirty="0" smtClean="0"/>
                        <a:t>2-تستغرق وقتا طويلا وتكلفة كبيرة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 rtl="1"/>
                      <a:r>
                        <a:rPr lang="ar-AE" dirty="0" smtClean="0"/>
                        <a:t>3-المقابل قد  يؤثر في نتائج المقابلة 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1"/>
                      <a:r>
                        <a:rPr lang="ar-AE" dirty="0" smtClean="0"/>
                        <a:t>3-المقابلة غير</a:t>
                      </a:r>
                      <a:r>
                        <a:rPr lang="ar-AE" baseline="0" dirty="0" smtClean="0"/>
                        <a:t> الرسمية تجشع المشتركين على الإجابة دون تحفظات 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74657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 cmpd="dbl">
            <a:solidFill>
              <a:schemeClr val="accent4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أنواع المقابلات </a:t>
            </a:r>
            <a:endParaRPr lang="en-GB" dirty="0">
              <a:solidFill>
                <a:schemeClr val="tx2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101600" cap="sq" cmpd="dbl">
            <a:solidFill>
              <a:schemeClr val="accent4"/>
            </a:solidFill>
          </a:ln>
        </p:spPr>
        <p:txBody>
          <a:bodyPr>
            <a:normAutofit/>
          </a:bodyPr>
          <a:lstStyle/>
          <a:p>
            <a:pPr marL="514350" indent="-514350" algn="r" rtl="1">
              <a:buFont typeface="+mj-lt"/>
              <a:buAutoNum type="arabicPeriod"/>
            </a:pPr>
            <a:endParaRPr lang="ar-AE" dirty="0" smtClean="0"/>
          </a:p>
          <a:p>
            <a:pPr marL="0" indent="0" algn="r" rtl="1">
              <a:buNone/>
            </a:pPr>
            <a:r>
              <a:rPr lang="ar-AE" b="1" dirty="0"/>
              <a:t>هناك عدة أنواع من المقابلة :</a:t>
            </a:r>
            <a:endParaRPr lang="en-GB" dirty="0"/>
          </a:p>
          <a:p>
            <a:pPr marL="514350" indent="-514350" algn="r" rtl="1">
              <a:buFont typeface="+mj-lt"/>
              <a:buAutoNum type="arabicPeriod"/>
            </a:pPr>
            <a:endParaRPr lang="ar-AE" dirty="0" smtClean="0"/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المقابلة الموجهة 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المقابلة نصف الموجهة 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المقابلة غير الموجهة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4657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 cmpd="dbl">
            <a:solidFill>
              <a:schemeClr val="accent4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المقابلة </a:t>
            </a:r>
            <a:r>
              <a:rPr lang="ar-AE" dirty="0" smtClean="0">
                <a:solidFill>
                  <a:schemeClr val="tx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الموجهة </a:t>
            </a:r>
            <a:endParaRPr lang="en-GB" dirty="0">
              <a:solidFill>
                <a:schemeClr val="tx2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101600" cap="sq" cmpd="dbl">
            <a:solidFill>
              <a:schemeClr val="accent4"/>
            </a:solidFill>
          </a:ln>
        </p:spPr>
        <p:txBody>
          <a:bodyPr>
            <a:normAutofit fontScale="92500" lnSpcReduction="10000"/>
          </a:bodyPr>
          <a:lstStyle/>
          <a:p>
            <a:pPr marL="0" indent="0" algn="just" rtl="1">
              <a:buNone/>
            </a:pPr>
            <a:r>
              <a:rPr lang="ar-AE" b="1" u="sng" dirty="0"/>
              <a:t>المقابلة الموجهة :</a:t>
            </a:r>
            <a:endParaRPr lang="en-GB" dirty="0"/>
          </a:p>
          <a:p>
            <a:pPr algn="just" rtl="1"/>
            <a:r>
              <a:rPr lang="ar-AE" dirty="0"/>
              <a:t>مقابلة تستخدم أسئلة محددة يمكن تصنيف الاستجابات الناشئة عنها حيث أن الأسئلة ذاتها وجهت لجميع المشتركين .</a:t>
            </a:r>
            <a:endParaRPr lang="en-GB" dirty="0"/>
          </a:p>
          <a:p>
            <a:pPr marL="0" indent="0" algn="just" rtl="1">
              <a:buNone/>
            </a:pPr>
            <a:r>
              <a:rPr lang="ar-AE" b="1" dirty="0"/>
              <a:t>الأسئلة : </a:t>
            </a:r>
            <a:endParaRPr lang="en-GB" dirty="0"/>
          </a:p>
          <a:p>
            <a:pPr algn="just" rtl="1"/>
            <a:r>
              <a:rPr lang="ar-AE" dirty="0"/>
              <a:t>محددة </a:t>
            </a:r>
            <a:endParaRPr lang="en-GB" dirty="0"/>
          </a:p>
          <a:p>
            <a:pPr algn="just" rtl="1"/>
            <a:r>
              <a:rPr lang="ar-AE" dirty="0"/>
              <a:t>مرتبة بترتيب محدد </a:t>
            </a:r>
            <a:endParaRPr lang="en-GB" dirty="0"/>
          </a:p>
          <a:p>
            <a:pPr algn="just" rtl="1"/>
            <a:r>
              <a:rPr lang="ar-AE" dirty="0"/>
              <a:t>يمكن استخدام الأسئلة المغلقة والمفتوحة </a:t>
            </a:r>
            <a:endParaRPr lang="en-GB" dirty="0"/>
          </a:p>
          <a:p>
            <a:pPr marL="0" indent="0" algn="just" rtl="1">
              <a:buNone/>
            </a:pPr>
            <a:r>
              <a:rPr lang="ar-AE" b="1" dirty="0"/>
              <a:t>تدخل المقابل :</a:t>
            </a:r>
            <a:endParaRPr lang="en-GB" dirty="0"/>
          </a:p>
          <a:p>
            <a:pPr algn="just" rtl="1"/>
            <a:r>
              <a:rPr lang="ar-AE" dirty="0"/>
              <a:t>طرح الأسئلة وإعادتها </a:t>
            </a:r>
            <a:r>
              <a:rPr lang="ar-AE" dirty="0" smtClean="0"/>
              <a:t>وتوضيحها </a:t>
            </a:r>
            <a:r>
              <a:rPr lang="ar-AE" dirty="0"/>
              <a:t>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4657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 cmpd="dbl">
            <a:solidFill>
              <a:schemeClr val="accent4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المقابلة نصف الموجهة </a:t>
            </a:r>
            <a:endParaRPr lang="en-GB" dirty="0">
              <a:solidFill>
                <a:schemeClr val="tx2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101600" cap="sq" cmpd="dbl">
            <a:solidFill>
              <a:schemeClr val="accent4"/>
            </a:solidFill>
          </a:ln>
        </p:spPr>
        <p:txBody>
          <a:bodyPr>
            <a:normAutofit fontScale="70000" lnSpcReduction="20000"/>
          </a:bodyPr>
          <a:lstStyle/>
          <a:p>
            <a:pPr marL="0" indent="0" algn="just" rtl="1">
              <a:buNone/>
            </a:pPr>
            <a:r>
              <a:rPr lang="ar-AE" b="1" u="sng" dirty="0"/>
              <a:t>المقابلة نصف الموجهة :</a:t>
            </a:r>
            <a:endParaRPr lang="en-GB" dirty="0"/>
          </a:p>
          <a:p>
            <a:pPr algn="just" rtl="1"/>
            <a:r>
              <a:rPr lang="ar-AE" dirty="0"/>
              <a:t>مقابلة تضم عددا من الأسئلة المفتوحة التي تسير وفق دليل محدد ،ويقوم الباحث بتتبع أجوبة المشتركين وطرح المزيد من الأسئلة للاستيضاح . </a:t>
            </a:r>
            <a:endParaRPr lang="en-GB" dirty="0"/>
          </a:p>
          <a:p>
            <a:pPr marL="0" indent="0" algn="just" rtl="1">
              <a:buNone/>
            </a:pPr>
            <a:r>
              <a:rPr lang="ar-AE" b="1" dirty="0"/>
              <a:t>الأسئلة : </a:t>
            </a:r>
            <a:endParaRPr lang="en-GB" dirty="0"/>
          </a:p>
          <a:p>
            <a:pPr algn="just" rtl="1"/>
            <a:r>
              <a:rPr lang="ar-AE" dirty="0"/>
              <a:t>طرح الأسئلة يتميز بالمرونة لكن يتم تغطية مجموعة محددة من الأسئلة .</a:t>
            </a:r>
            <a:endParaRPr lang="en-GB" dirty="0"/>
          </a:p>
          <a:p>
            <a:pPr algn="just" rtl="1"/>
            <a:r>
              <a:rPr lang="ar-AE" dirty="0"/>
              <a:t>غالبا ما تستخدم الأسئلة المفتوحة وفي بعض الأحيان تستخدم الأسئلة المغلقة .</a:t>
            </a:r>
            <a:endParaRPr lang="en-GB" dirty="0"/>
          </a:p>
          <a:p>
            <a:pPr marL="0" indent="0" algn="just" rtl="1">
              <a:buNone/>
            </a:pPr>
            <a:r>
              <a:rPr lang="ar-AE" b="1" dirty="0"/>
              <a:t>تدخل المقابل :</a:t>
            </a:r>
            <a:endParaRPr lang="en-GB" dirty="0"/>
          </a:p>
          <a:p>
            <a:pPr algn="just" rtl="1"/>
            <a:r>
              <a:rPr lang="ar-AE" dirty="0"/>
              <a:t>يتدخل المقابل لطلب التوضيح والمزيد من التفاصيل أو طلب وجهات نظر أخرى .</a:t>
            </a:r>
            <a:endParaRPr lang="en-GB" dirty="0"/>
          </a:p>
          <a:p>
            <a:pPr algn="just" rtl="1"/>
            <a:r>
              <a:rPr lang="ar-AE" b="1" dirty="0"/>
              <a:t>تحليل النتائج :</a:t>
            </a:r>
            <a:endParaRPr lang="en-GB" dirty="0"/>
          </a:p>
          <a:p>
            <a:pPr algn="just" rtl="1"/>
            <a:r>
              <a:rPr lang="ar-AE" dirty="0"/>
              <a:t>يتم تحليل البيانات بشكل كيفي .</a:t>
            </a:r>
            <a:endParaRPr lang="en-GB" dirty="0"/>
          </a:p>
          <a:p>
            <a:pPr algn="just" rtl="1"/>
            <a:r>
              <a:rPr lang="ar-AE" dirty="0"/>
              <a:t>يتم ترميز الاستجابات من أجل الحصول على تصنيفات محددة لها .</a:t>
            </a:r>
            <a:endParaRPr lang="en-GB" dirty="0"/>
          </a:p>
          <a:p>
            <a:pPr algn="just" rtl="1"/>
            <a:r>
              <a:rPr lang="ar-AE" dirty="0"/>
              <a:t>يتم استخدام البيانات لوصف حادثة أو حالة اجتماعية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4657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 cmpd="dbl">
            <a:solidFill>
              <a:schemeClr val="accent4"/>
            </a:solidFill>
          </a:ln>
        </p:spPr>
        <p:txBody>
          <a:bodyPr/>
          <a:lstStyle/>
          <a:p>
            <a:pPr algn="just"/>
            <a:r>
              <a:rPr lang="ar-AE" dirty="0" smtClean="0">
                <a:solidFill>
                  <a:schemeClr val="tx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المقابلة غير الموجهة </a:t>
            </a:r>
            <a:endParaRPr lang="en-GB" dirty="0">
              <a:solidFill>
                <a:schemeClr val="tx2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101600" cap="sq" cmpd="dbl">
            <a:solidFill>
              <a:schemeClr val="accent4"/>
            </a:solidFill>
          </a:ln>
        </p:spPr>
        <p:txBody>
          <a:bodyPr>
            <a:normAutofit fontScale="77500" lnSpcReduction="20000"/>
          </a:bodyPr>
          <a:lstStyle/>
          <a:p>
            <a:pPr marL="0" indent="0" algn="just" rtl="1">
              <a:buNone/>
            </a:pPr>
            <a:r>
              <a:rPr lang="ar-AE" b="1" u="sng" dirty="0"/>
              <a:t>المقابلة غير الموجهة : </a:t>
            </a:r>
            <a:endParaRPr lang="en-GB" dirty="0"/>
          </a:p>
          <a:p>
            <a:pPr algn="just" rtl="1"/>
            <a:r>
              <a:rPr lang="ar-AE" dirty="0"/>
              <a:t>مقابلة تهدف إلى دفع المشترك إلى الحديث عن موضوعات معينة بحيث يكون المشترك هو قائد المقابلة .</a:t>
            </a:r>
            <a:endParaRPr lang="en-GB" dirty="0"/>
          </a:p>
          <a:p>
            <a:pPr marL="0" indent="0" algn="just" rtl="1">
              <a:buNone/>
            </a:pPr>
            <a:r>
              <a:rPr lang="ar-AE" b="1" dirty="0"/>
              <a:t>الأسئلة :</a:t>
            </a:r>
            <a:endParaRPr lang="en-GB" dirty="0"/>
          </a:p>
          <a:p>
            <a:pPr algn="just" rtl="1"/>
            <a:r>
              <a:rPr lang="ar-AE" dirty="0"/>
              <a:t>أسئلة مفتوحة وصفية .</a:t>
            </a:r>
            <a:endParaRPr lang="en-GB" dirty="0"/>
          </a:p>
          <a:p>
            <a:pPr algn="just" rtl="1"/>
            <a:r>
              <a:rPr lang="ar-AE" dirty="0"/>
              <a:t>أسئلة تتطلب رد فعل عن مواقف يقدمها المقابل .</a:t>
            </a:r>
            <a:endParaRPr lang="en-GB" dirty="0"/>
          </a:p>
          <a:p>
            <a:pPr algn="just" rtl="1"/>
            <a:r>
              <a:rPr lang="ar-AE" b="1" dirty="0"/>
              <a:t>دور المقابل :</a:t>
            </a:r>
            <a:endParaRPr lang="en-GB" dirty="0"/>
          </a:p>
          <a:p>
            <a:pPr algn="just" rtl="1"/>
            <a:r>
              <a:rPr lang="ar-AE" dirty="0"/>
              <a:t>يتدخل المقابل لتحفيز الشخص على الحديث .</a:t>
            </a:r>
            <a:endParaRPr lang="en-GB" dirty="0"/>
          </a:p>
          <a:p>
            <a:pPr algn="just" rtl="1"/>
            <a:r>
              <a:rPr lang="ar-AE" dirty="0"/>
              <a:t>يتدخل المقابل لجعل الشخص يعود لموضوع السؤال الأساسي .</a:t>
            </a:r>
            <a:endParaRPr lang="en-GB" dirty="0"/>
          </a:p>
          <a:p>
            <a:pPr marL="0" indent="0" algn="just" rtl="1">
              <a:buNone/>
            </a:pPr>
            <a:r>
              <a:rPr lang="ar-AE" b="1" dirty="0"/>
              <a:t>تحليل النتائج :</a:t>
            </a:r>
            <a:endParaRPr lang="en-GB" dirty="0"/>
          </a:p>
          <a:p>
            <a:pPr algn="just" rtl="1"/>
            <a:r>
              <a:rPr lang="ar-AE" dirty="0"/>
              <a:t>تحليل النتئاج يكون بترميزها وتصنيفها أو استخدامها لوصف موضوع معين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4657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 cmpd="dbl">
            <a:solidFill>
              <a:schemeClr val="accent4"/>
            </a:solidFill>
          </a:ln>
        </p:spPr>
        <p:txBody>
          <a:bodyPr/>
          <a:lstStyle/>
          <a:p>
            <a:pPr algn="just"/>
            <a:r>
              <a:rPr lang="ar-AE" dirty="0" smtClean="0">
                <a:solidFill>
                  <a:schemeClr val="tx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أنواع المقابلة </a:t>
            </a:r>
            <a:endParaRPr lang="en-GB" dirty="0">
              <a:solidFill>
                <a:schemeClr val="tx2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101600" cap="sq" cmpd="dbl">
            <a:solidFill>
              <a:schemeClr val="accent4"/>
            </a:solidFill>
          </a:ln>
        </p:spPr>
        <p:txBody>
          <a:bodyPr>
            <a:normAutofit fontScale="92500" lnSpcReduction="20000"/>
          </a:bodyPr>
          <a:lstStyle/>
          <a:p>
            <a:pPr marL="0" indent="0" algn="just" rtl="1">
              <a:buNone/>
            </a:pPr>
            <a:r>
              <a:rPr lang="ar-AE" dirty="0"/>
              <a:t>تصنف المقابلة حسب حالتها :</a:t>
            </a:r>
            <a:endParaRPr lang="en-GB" dirty="0"/>
          </a:p>
          <a:p>
            <a:pPr algn="just" rtl="1"/>
            <a:r>
              <a:rPr lang="ar-AE" b="1" dirty="0"/>
              <a:t>المقابلة النشطة :</a:t>
            </a:r>
            <a:r>
              <a:rPr lang="ar-AE" dirty="0"/>
              <a:t> تشبه المحادثة بين الطرفين لكنها تغطي موضوعات معينة .</a:t>
            </a:r>
            <a:endParaRPr lang="en-GB" dirty="0"/>
          </a:p>
          <a:p>
            <a:pPr algn="just" rtl="1"/>
            <a:r>
              <a:rPr lang="ar-AE" b="1" dirty="0"/>
              <a:t>المقابلة الشخصية :</a:t>
            </a:r>
            <a:r>
              <a:rPr lang="ar-AE" dirty="0"/>
              <a:t>موضوعها هو السيرة الذاتية للمشترك .</a:t>
            </a:r>
            <a:endParaRPr lang="en-GB" dirty="0"/>
          </a:p>
          <a:p>
            <a:pPr algn="just" rtl="1"/>
            <a:r>
              <a:rPr lang="ar-AE" b="1" dirty="0"/>
              <a:t>المقابلة في المجموعات الصغيرة :</a:t>
            </a:r>
            <a:r>
              <a:rPr lang="ar-AE" dirty="0"/>
              <a:t> يكون فيها عدد من المشتركين ويتم التركيز على كيفية التفاعل بين المشتركين .</a:t>
            </a:r>
            <a:endParaRPr lang="en-GB" dirty="0"/>
          </a:p>
          <a:p>
            <a:pPr algn="just" rtl="1"/>
            <a:r>
              <a:rPr lang="ar-AE" b="1" dirty="0"/>
              <a:t>المقابلة المتحدية :</a:t>
            </a:r>
            <a:r>
              <a:rPr lang="ar-AE" dirty="0"/>
              <a:t> تضع المشترك في موقف صعب بحيث تخرج كل ما لديه ،من أشكالها أن يعارض المقابل المشترك في كل ما يقول .</a:t>
            </a:r>
            <a:endParaRPr lang="en-GB" dirty="0"/>
          </a:p>
          <a:p>
            <a:pPr algn="just" rtl="1"/>
            <a:r>
              <a:rPr lang="ar-AE" b="1" dirty="0"/>
              <a:t>المقابلة الطويلة :</a:t>
            </a:r>
            <a:r>
              <a:rPr lang="ar-AE" dirty="0"/>
              <a:t> تتكرر عدة مرات على فترات متقطعة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729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314</TotalTime>
  <Words>692</Words>
  <Application>Microsoft Office PowerPoint</Application>
  <PresentationFormat>On-screen Show (4:3)</PresentationFormat>
  <Paragraphs>138</Paragraphs>
  <Slides>18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أدوات البحث التربوي – جزء 3</vt:lpstr>
      <vt:lpstr>أهداف المحاضرة </vt:lpstr>
      <vt:lpstr>تعريف المقابلة </vt:lpstr>
      <vt:lpstr>مزايا وعيوب المقابلة </vt:lpstr>
      <vt:lpstr>أنواع المقابلات </vt:lpstr>
      <vt:lpstr>المقابلة الموجهة </vt:lpstr>
      <vt:lpstr>المقابلة نصف الموجهة </vt:lpstr>
      <vt:lpstr>المقابلة غير الموجهة </vt:lpstr>
      <vt:lpstr>أنواع المقابلة </vt:lpstr>
      <vt:lpstr>النقاط التي يجب أن يلتزم بها المقابل في المقابلة الشخصية </vt:lpstr>
      <vt:lpstr>وضع أسئلة المقابلة </vt:lpstr>
      <vt:lpstr>دراسة الحالة </vt:lpstr>
      <vt:lpstr>الأهداف </vt:lpstr>
      <vt:lpstr>دراسة الحالة </vt:lpstr>
      <vt:lpstr>خطوات دراسة الحالة </vt:lpstr>
      <vt:lpstr>خطوات دراسة الحالة </vt:lpstr>
      <vt:lpstr>طبقي مثالا لدراسة الحالة على دور المكتبة الجامعية </vt:lpstr>
      <vt:lpstr>تمت المحاضرة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أدوات البحث التربوي – جزء 2</dc:title>
  <dc:creator>Sumyah</dc:creator>
  <cp:lastModifiedBy>Sumyah</cp:lastModifiedBy>
  <cp:revision>39</cp:revision>
  <dcterms:created xsi:type="dcterms:W3CDTF">2006-08-16T00:00:00Z</dcterms:created>
  <dcterms:modified xsi:type="dcterms:W3CDTF">2014-04-20T11:34:17Z</dcterms:modified>
</cp:coreProperties>
</file>