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0" r:id="rId3"/>
    <p:sldId id="282" r:id="rId4"/>
    <p:sldId id="281" r:id="rId5"/>
    <p:sldId id="287" r:id="rId6"/>
    <p:sldId id="293" r:id="rId7"/>
    <p:sldId id="291" r:id="rId8"/>
    <p:sldId id="285" r:id="rId9"/>
    <p:sldId id="286" r:id="rId10"/>
    <p:sldId id="289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A9D-23C5-4BF4-8A69-D0081B65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252870"/>
          </a:xfrm>
        </p:spPr>
        <p:txBody>
          <a:bodyPr>
            <a:normAutofit fontScale="90000"/>
          </a:bodyPr>
          <a:lstStyle/>
          <a:p>
            <a:br>
              <a:rPr lang="ar-SA" sz="40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 dirty="0"/>
              <a:t>د. موضي السبيعي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4BCA3-DC77-4D7A-8734-4B97A8977C3A}"/>
              </a:ext>
            </a:extLst>
          </p:cNvPr>
          <p:cNvSpPr/>
          <p:nvPr/>
        </p:nvSpPr>
        <p:spPr>
          <a:xfrm>
            <a:off x="3048000" y="437322"/>
            <a:ext cx="5539408" cy="1775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مادة العلاج النفسي ( نفس 478)</a:t>
            </a:r>
            <a:br>
              <a:rPr lang="ar-SA" sz="2800" dirty="0"/>
            </a:br>
            <a:r>
              <a:rPr lang="ar-SA" sz="2800" dirty="0"/>
              <a:t>الفصل الدراسي الثاني، 1439-1440</a:t>
            </a:r>
            <a:br>
              <a:rPr lang="ar-SA" sz="2800" dirty="0"/>
            </a:br>
            <a:r>
              <a:rPr lang="en-GB" sz="2800" dirty="0"/>
              <a:t>Module: Psychotherapy (psy 478)</a:t>
            </a:r>
            <a:br>
              <a:rPr lang="en-GB" sz="2800" dirty="0"/>
            </a:br>
            <a:r>
              <a:rPr lang="en-GB" sz="2800" dirty="0"/>
              <a:t>Term 2, 2018-2019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716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/>
              <a:t>المحاضرة 10</a:t>
            </a:r>
          </a:p>
          <a:p>
            <a:pPr algn="ctr"/>
            <a:r>
              <a:rPr lang="ar-SA" sz="2000" b="1" dirty="0"/>
              <a:t>العلاج المتمركز حول العميل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*بعض من إيجابيات العلاج المتمركز حول العميل:</a:t>
            </a:r>
          </a:p>
          <a:p>
            <a:pPr algn="r"/>
            <a:r>
              <a:rPr lang="ar-SA" sz="2200" dirty="0">
                <a:cs typeface="+mj-cs"/>
              </a:rPr>
              <a:t>1- تركيز على توجيه الذات وليس الدوافع البيولوجية والغرائز</a:t>
            </a:r>
          </a:p>
          <a:p>
            <a:pPr algn="r"/>
            <a:r>
              <a:rPr lang="ar-SA" sz="2200" dirty="0">
                <a:cs typeface="+mj-cs"/>
              </a:rPr>
              <a:t>2- العميل شخص محقق لذاته قادر وليس ضحية لخبرات سابقة </a:t>
            </a:r>
          </a:p>
          <a:p>
            <a:pPr algn="r"/>
            <a:r>
              <a:rPr lang="ar-SA" sz="2200" dirty="0">
                <a:cs typeface="+mj-cs"/>
              </a:rPr>
              <a:t>3- العلاقة بين المعالج والعميل هي الاساس وتطبيق الفنيات امر ثانوي</a:t>
            </a:r>
          </a:p>
          <a:p>
            <a:pPr algn="r"/>
            <a:r>
              <a:rPr lang="ar-SA" sz="2200" dirty="0">
                <a:cs typeface="+mj-cs"/>
              </a:rPr>
              <a:t>4- علاج قصير</a:t>
            </a:r>
          </a:p>
          <a:p>
            <a:pPr algn="r"/>
            <a:r>
              <a:rPr lang="ar-SA" sz="2200" dirty="0">
                <a:cs typeface="+mj-cs"/>
              </a:rPr>
              <a:t>5-  تدريب اقل لان المعالج اقل نشاطا</a:t>
            </a:r>
          </a:p>
          <a:p>
            <a:pPr algn="r"/>
            <a:r>
              <a:rPr lang="ar-SA" sz="2200" dirty="0">
                <a:cs typeface="+mj-cs"/>
              </a:rPr>
              <a:t>6- روجرز هو أول من اهتم بتسجيل الجلسات للتدريب والبحث</a:t>
            </a:r>
          </a:p>
          <a:p>
            <a:pPr algn="r"/>
            <a:r>
              <a:rPr lang="ar-SA" sz="2200" b="1" u="sng" dirty="0">
                <a:cs typeface="+mj-cs"/>
              </a:rPr>
              <a:t>* بعض من السلبيات</a:t>
            </a:r>
          </a:p>
          <a:p>
            <a:pPr algn="r"/>
            <a:r>
              <a:rPr lang="ar-SA" sz="2200" dirty="0">
                <a:cs typeface="+mj-cs"/>
              </a:rPr>
              <a:t>1- من الصعب ان يكون المعالج مكان العميل وعزل تحيزاته ومعتقداته بشكل كامل</a:t>
            </a:r>
          </a:p>
          <a:p>
            <a:pPr algn="r"/>
            <a:r>
              <a:rPr lang="ar-SA" sz="2200" dirty="0">
                <a:cs typeface="+mj-cs"/>
              </a:rPr>
              <a:t>2- عدم التركيز على الماضي قد يضعف فهم الحالة</a:t>
            </a:r>
          </a:p>
          <a:p>
            <a:pPr algn="r"/>
            <a:r>
              <a:rPr lang="ar-SA" sz="2200" dirty="0">
                <a:cs typeface="+mj-cs"/>
              </a:rPr>
              <a:t>3- بعض المشكلات وعمقها تحتم تدخل المعالج سواء بالتوجيه او التفسير</a:t>
            </a:r>
          </a:p>
          <a:p>
            <a:pPr algn="r"/>
            <a:r>
              <a:rPr lang="ar-SA" sz="2200" dirty="0">
                <a:cs typeface="+mj-cs"/>
              </a:rPr>
              <a:t>4- </a:t>
            </a:r>
            <a:r>
              <a:rPr lang="ar-SA" sz="2200" dirty="0" err="1">
                <a:cs typeface="+mj-cs"/>
              </a:rPr>
              <a:t>ظهرهذا</a:t>
            </a:r>
            <a:r>
              <a:rPr lang="ar-SA" sz="2200" dirty="0">
                <a:cs typeface="+mj-cs"/>
              </a:rPr>
              <a:t> العلاج من بيئة الجامعات ( مستوى تعليمي ووعي اعلى )  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4D062D-FC5C-4B2F-9927-DE970832B21F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 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79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ctr"/>
            <a:r>
              <a:rPr lang="ar-SA" sz="2400">
                <a:cs typeface="+mj-cs"/>
              </a:rPr>
              <a:t>مشاهدة فيديو للعلاج </a:t>
            </a:r>
            <a:r>
              <a:rPr lang="ar-SA" sz="2400" dirty="0">
                <a:cs typeface="+mj-cs"/>
              </a:rPr>
              <a:t>المتمركز حول العميل</a:t>
            </a:r>
          </a:p>
          <a:p>
            <a:pPr algn="ctr"/>
            <a:r>
              <a:rPr lang="ar-SA" sz="2400" dirty="0">
                <a:cs typeface="+mj-cs"/>
              </a:rPr>
              <a:t>ومناقشة اهم النقاط في العلاج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4D062D-FC5C-4B2F-9927-DE970832B21F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 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672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644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>
                <a:cs typeface="+mj-cs"/>
              </a:rPr>
              <a:t>- تتبع المدرسة الإنسانية </a:t>
            </a:r>
          </a:p>
          <a:p>
            <a:pPr algn="r"/>
            <a:r>
              <a:rPr lang="ar-SA" sz="2200" dirty="0">
                <a:cs typeface="+mj-cs"/>
              </a:rPr>
              <a:t>- وضع النظرية والعلاج العالم النفسي كارل روجرز </a:t>
            </a:r>
          </a:p>
          <a:p>
            <a:pPr algn="r"/>
            <a:r>
              <a:rPr lang="ar-SA" sz="2200" dirty="0">
                <a:cs typeface="+mj-cs"/>
              </a:rPr>
              <a:t>- كان يسمى الارشاد غير المباشر ثم سمي العلاج المتمركز حول الشخص أو العميل (أهمية العميل وليس الطرق والأساليب)</a:t>
            </a:r>
            <a:r>
              <a:rPr lang="en-GB" sz="2200" dirty="0">
                <a:cs typeface="+mj-cs"/>
              </a:rPr>
              <a:t> 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ظهرت النظرية من خلال عمل روجرز مع العملاء</a:t>
            </a:r>
          </a:p>
          <a:p>
            <a:pPr algn="r"/>
            <a:r>
              <a:rPr lang="ar-SA" sz="2200" dirty="0">
                <a:cs typeface="+mj-cs"/>
              </a:rPr>
              <a:t>-لابد أن نفهم ما هو العالم بالنسبة للفرد حتى نفهم سلوكه</a:t>
            </a:r>
          </a:p>
          <a:p>
            <a:pPr algn="r"/>
            <a:r>
              <a:rPr lang="ar-SA" sz="2200" dirty="0">
                <a:cs typeface="+mj-cs"/>
              </a:rPr>
              <a:t>-الفرد بحاجة الى التقبل الإيجابي غير المشروط (الحب والتقدير والتفهم)...ماذا يعني تقبل مشروط او غير مشروط؟</a:t>
            </a:r>
          </a:p>
          <a:p>
            <a:pPr algn="r"/>
            <a:r>
              <a:rPr lang="ar-SA" sz="2200" dirty="0"/>
              <a:t>- العميل يعرف ماهي مشكلاته الهامة وخبراته</a:t>
            </a:r>
          </a:p>
          <a:p>
            <a:pPr algn="r"/>
            <a:r>
              <a:rPr lang="ar-SA" sz="2200" dirty="0"/>
              <a:t>- لدى الفرد نزعة رئيسية وهي تحقيق الذات (عملية تحقيق الذات او تحقيق ما يطمح اليه العميل، الإنجاز، الاستقلال، اتخاذ القرار)</a:t>
            </a:r>
          </a:p>
          <a:p>
            <a:pPr algn="r"/>
            <a:r>
              <a:rPr lang="ar-SA" sz="2200" dirty="0"/>
              <a:t>- يرى أن الفرد عقلاني، وواقعي، واجتماعي</a:t>
            </a: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7FB6EC9-7733-4F9C-9BDA-3F79108D5215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24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- الخبرة: موقف، أو مجموعة مواقف يعيشها العميل، يتفاعل معها، يؤثر ويتأثر بها</a:t>
            </a:r>
          </a:p>
          <a:p>
            <a:pPr algn="r"/>
            <a:r>
              <a:rPr lang="ar-SA" sz="2200" dirty="0"/>
              <a:t>- روجرز (جميع ما يجري داخل الكائن الحي في أي لحظة ويكون متاحا للوعي)</a:t>
            </a:r>
          </a:p>
          <a:p>
            <a:pPr algn="r"/>
            <a:r>
              <a:rPr lang="ar-SA" sz="2200" dirty="0"/>
              <a:t>- مفهوم الذات: صورة الذات، كيف يدرك الانسان نفسه، التقييم الخاص بالذات، وتتشكل من خلال التفاعل مع البيئة وتقييم الاخرين (مدركة، اجتماعية، مثالية)</a:t>
            </a:r>
            <a:r>
              <a:rPr lang="en-GB" sz="2200" dirty="0"/>
              <a:t>    </a:t>
            </a:r>
            <a:endParaRPr lang="ar-SA" sz="2200" dirty="0"/>
          </a:p>
          <a:p>
            <a:pPr algn="r"/>
            <a:r>
              <a:rPr lang="ar-SA" sz="2200" dirty="0"/>
              <a:t>- يرى أن الانفعالات السلبية هي ردود فعل لإحباط دوافع الحب والانتماء والأمن </a:t>
            </a:r>
          </a:p>
          <a:p>
            <a:pPr algn="r"/>
            <a:r>
              <a:rPr lang="ar-SA" sz="2200" dirty="0">
                <a:solidFill>
                  <a:schemeClr val="accent4">
                    <a:lumMod val="75000"/>
                  </a:schemeClr>
                </a:solidFill>
              </a:rPr>
              <a:t>- المشكلة النفسية تأتي من وجود </a:t>
            </a:r>
            <a:r>
              <a:rPr lang="ar-SA" sz="2200" dirty="0">
                <a:solidFill>
                  <a:schemeClr val="accent5">
                    <a:lumMod val="75000"/>
                  </a:schemeClr>
                </a:solidFill>
              </a:rPr>
              <a:t>الشروط التي تقف بين العميل وبين التقبل غير المشروط من قبل الاخرين </a:t>
            </a:r>
            <a:r>
              <a:rPr lang="ar-SA" sz="2200" dirty="0">
                <a:solidFill>
                  <a:schemeClr val="accent4">
                    <a:lumMod val="75000"/>
                  </a:schemeClr>
                </a:solidFill>
              </a:rPr>
              <a:t>وبالتالي </a:t>
            </a:r>
            <a:r>
              <a:rPr lang="ar-SA" sz="2200" dirty="0">
                <a:solidFill>
                  <a:schemeClr val="accent6">
                    <a:lumMod val="75000"/>
                  </a:schemeClr>
                </a:solidFill>
              </a:rPr>
              <a:t>العميل يبعد وينكر خبرته او جزء منها </a:t>
            </a:r>
            <a:r>
              <a:rPr lang="ar-SA" sz="2200" dirty="0">
                <a:solidFill>
                  <a:schemeClr val="accent4">
                    <a:lumMod val="75000"/>
                  </a:schemeClr>
                </a:solidFill>
              </a:rPr>
              <a:t>وبالتالي </a:t>
            </a:r>
            <a:r>
              <a:rPr lang="ar-SA" sz="2200" dirty="0">
                <a:solidFill>
                  <a:schemeClr val="bg2">
                    <a:lumMod val="50000"/>
                  </a:schemeClr>
                </a:solidFill>
              </a:rPr>
              <a:t>لا تضاف هذه الخبرة الى الذات ويحدث عدم التطابق (المشكلة) بين الذات والخبرة</a:t>
            </a:r>
            <a:endParaRPr lang="ar-SA" sz="22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1BEDCCB-C175-4199-BB59-D7756ECB54C4}"/>
              </a:ext>
            </a:extLst>
          </p:cNvPr>
          <p:cNvSpPr/>
          <p:nvPr/>
        </p:nvSpPr>
        <p:spPr>
          <a:xfrm>
            <a:off x="2451652" y="304800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389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08312"/>
            <a:ext cx="10257183" cy="4465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>
                <a:cs typeface="+mj-cs"/>
              </a:rPr>
              <a:t>*</a:t>
            </a:r>
            <a:r>
              <a:rPr lang="ar-SA" sz="2200" u="sng" dirty="0">
                <a:cs typeface="+mj-cs"/>
              </a:rPr>
              <a:t>وضع روجرز بعض الفرضيات ومنها:</a:t>
            </a:r>
          </a:p>
          <a:p>
            <a:pPr algn="r"/>
            <a:r>
              <a:rPr lang="ar-SA" sz="2200" dirty="0">
                <a:cs typeface="+mj-cs"/>
              </a:rPr>
              <a:t>- الفرد يوجد في عالم من الخبرات المتغيرة وهو مركز هذا العالم المتغير </a:t>
            </a:r>
          </a:p>
          <a:p>
            <a:pPr algn="r"/>
            <a:r>
              <a:rPr lang="ar-SA" sz="2200" dirty="0">
                <a:cs typeface="+mj-cs"/>
              </a:rPr>
              <a:t>- الخبرة يمر بها الفرد وبالتالي هو افضل مصدر للمعلومات</a:t>
            </a:r>
          </a:p>
          <a:p>
            <a:pPr algn="r"/>
            <a:r>
              <a:rPr lang="ar-SA" sz="2200" dirty="0">
                <a:cs typeface="+mj-cs"/>
              </a:rPr>
              <a:t>- الاعتماد على تقارير ذاتية من العميل وليس ملاحظات المعالج او المقاييس</a:t>
            </a:r>
          </a:p>
          <a:p>
            <a:pPr algn="r"/>
            <a:r>
              <a:rPr lang="ar-SA" sz="2200" dirty="0">
                <a:cs typeface="+mj-cs"/>
              </a:rPr>
              <a:t>- التوافق النفسي عندما تكون خبرات الفرد متوافقة مع مفهوم الذات</a:t>
            </a:r>
          </a:p>
          <a:p>
            <a:pPr algn="r"/>
            <a:r>
              <a:rPr lang="en-GB" sz="2200" dirty="0">
                <a:cs typeface="+mj-cs"/>
              </a:rPr>
              <a:t> </a:t>
            </a:r>
            <a:r>
              <a:rPr lang="ar-SA" sz="2200" dirty="0">
                <a:cs typeface="+mj-cs"/>
              </a:rPr>
              <a:t>- يوجد لدى كل فرد اتجاه نحو تحقيق الذات وتنمية الذات</a:t>
            </a:r>
          </a:p>
          <a:p>
            <a:pPr algn="r"/>
            <a:r>
              <a:rPr lang="ar-SA" sz="2200" dirty="0">
                <a:cs typeface="+mj-cs"/>
              </a:rPr>
              <a:t>- عندما يدرك الفرد جميع خبراته يحدث لديه فهم اكبر للأخرين ويصبح سلوكه نحوهم هو التقبل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47B62E7-BC79-4DBA-B31C-4932A312110C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398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728868" y="1802296"/>
            <a:ext cx="10257183" cy="41479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u="sng" dirty="0">
                <a:cs typeface="+mj-cs"/>
              </a:rPr>
              <a:t>من ا</a:t>
            </a:r>
            <a:r>
              <a:rPr lang="ar-SA" sz="2200" b="1" u="sng" dirty="0">
                <a:cs typeface="+mj-cs"/>
              </a:rPr>
              <a:t>هداف العلاج: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اطلاق الطاقات الكامنة الموجودة لدى الفرد  (إمكانات النمو)/ القاعدة الأساسية أن كل فرد لديه طاقات</a:t>
            </a:r>
            <a:r>
              <a:rPr lang="en-GB" sz="2200" dirty="0">
                <a:cs typeface="+mj-cs"/>
              </a:rPr>
              <a:t> 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/>
              <a:t>- يهدف الى التركيز على الانسان وليس المشكلة</a:t>
            </a:r>
          </a:p>
          <a:p>
            <a:pPr algn="r"/>
            <a:r>
              <a:rPr lang="ar-SA" sz="2200" dirty="0"/>
              <a:t>- الانسان قادر على فهم ذاته واحداث تغييرات إيجابية، وعندما يكون المعالج داعم ومتفهم بدون احكام تنجح العلاقة العلاجية  </a:t>
            </a:r>
          </a:p>
          <a:p>
            <a:pPr algn="r"/>
            <a:r>
              <a:rPr lang="ar-SA" sz="2200" dirty="0"/>
              <a:t>- يهدف الى تغيير الذات لتتطابق مع الواقع ويحدث التوافق</a:t>
            </a:r>
            <a:r>
              <a:rPr lang="en-GB" sz="2200" dirty="0"/>
              <a:t> </a:t>
            </a:r>
            <a:endParaRPr lang="ar-SA" sz="2200" dirty="0"/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18D8A9D-E6F9-4E35-B536-8296EF3AAC83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573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728868" y="1802296"/>
            <a:ext cx="10257183" cy="29684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/>
          </a:p>
          <a:p>
            <a:pPr algn="r"/>
            <a:r>
              <a:rPr lang="ar-SA" sz="2200" dirty="0"/>
              <a:t>- المعالج لا يفسر كالتحليلية بل يستمع ويهتم</a:t>
            </a:r>
          </a:p>
          <a:p>
            <a:pPr algn="r"/>
            <a:r>
              <a:rPr lang="ar-SA" sz="2200" dirty="0"/>
              <a:t>- الخبرات الداخلية هي الأهم واطلاق القدرات الكامنة، وهي عكس السلوكية (تغيير سلوك)</a:t>
            </a:r>
          </a:p>
          <a:p>
            <a:pPr algn="r"/>
            <a:r>
              <a:rPr lang="ar-SA" sz="2200" dirty="0"/>
              <a:t>- </a:t>
            </a:r>
            <a:r>
              <a:rPr lang="ar-SA" sz="2200" b="1" dirty="0"/>
              <a:t>لا يوجد تقديم معلومات او نصح أو اقناع او سؤال او تفسير او انتقاد او طمأنة </a:t>
            </a:r>
            <a:r>
              <a:rPr lang="ar-SA" sz="2200" dirty="0"/>
              <a:t>(ادراك العميل لمشاعره وتقبله يعد مطمئنا، الطمأنة قد تكون من خلال نبرة الصوت واختيار الكلمات وتعبيرات الوجه)</a:t>
            </a:r>
          </a:p>
          <a:p>
            <a:pPr algn="r"/>
            <a:r>
              <a:rPr lang="ar-SA" sz="2200" dirty="0"/>
              <a:t> - 75 % من استجابات المعالجين هي انعكاس لما يقوله العميل</a:t>
            </a:r>
          </a:p>
          <a:p>
            <a:pPr algn="r"/>
            <a:r>
              <a:rPr lang="ar-SA" sz="2200" dirty="0"/>
              <a:t>- اتجاه المعالج هو الأهم وليس الفنيات المستخدمة </a:t>
            </a:r>
          </a:p>
          <a:p>
            <a:pPr algn="r"/>
            <a:endParaRPr lang="ar-SA" sz="2200" dirty="0"/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18D8A9D-E6F9-4E35-B536-8296EF3AAC83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927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967408" y="1921013"/>
            <a:ext cx="10257183" cy="39358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/>
              <a:t>* سمات المعالج </a:t>
            </a:r>
          </a:p>
          <a:p>
            <a:pPr algn="r"/>
            <a:r>
              <a:rPr lang="ar-SA" sz="2200" b="1" dirty="0"/>
              <a:t>1-التعاطف</a:t>
            </a:r>
            <a:r>
              <a:rPr lang="ar-SA" sz="2200" dirty="0"/>
              <a:t> </a:t>
            </a:r>
          </a:p>
          <a:p>
            <a:pPr algn="r"/>
            <a:r>
              <a:rPr lang="ar-SA" sz="2200" dirty="0"/>
              <a:t>- المعالج يضع نفسه مكان العميل ورؤية العالم كما يراه العميل وليس الشفقة </a:t>
            </a:r>
          </a:p>
          <a:p>
            <a:pPr algn="r"/>
            <a:r>
              <a:rPr lang="ar-SA" sz="2200" dirty="0"/>
              <a:t>- التعاطف ليس كلي حتى لا يعاني المعالج من نفس المشكلة </a:t>
            </a:r>
          </a:p>
          <a:p>
            <a:pPr algn="r"/>
            <a:r>
              <a:rPr lang="ar-SA" sz="2200" dirty="0"/>
              <a:t>- تفهم، تقدير لمشاكل واحتياجات العميل</a:t>
            </a:r>
          </a:p>
          <a:p>
            <a:pPr algn="r"/>
            <a:r>
              <a:rPr lang="ar-SA" sz="2200" dirty="0"/>
              <a:t>- التعاطف ليس لفظيا فقط</a:t>
            </a:r>
          </a:p>
          <a:p>
            <a:pPr algn="r"/>
            <a:r>
              <a:rPr lang="ar-SA" sz="2200" b="1" dirty="0"/>
              <a:t>2- التقبل الإيجابي غير المشروط</a:t>
            </a:r>
          </a:p>
          <a:p>
            <a:pPr algn="r"/>
            <a:r>
              <a:rPr lang="ar-SA" sz="2200" dirty="0"/>
              <a:t>- لا توجد شروط ( تقبل وثقه بإمكانات العميل وقدرته على تحقيق ذاته) </a:t>
            </a:r>
          </a:p>
          <a:p>
            <a:pPr algn="r"/>
            <a:r>
              <a:rPr lang="ar-SA" sz="2200" dirty="0"/>
              <a:t>- تظهر بشكل واضح حين يكون العميل يحمل معتقدات واتجاهات وسلوكيات مخالفة للمعالج</a:t>
            </a:r>
          </a:p>
          <a:p>
            <a:pPr algn="r"/>
            <a:r>
              <a:rPr lang="ar-SA" sz="2200" b="1" dirty="0"/>
              <a:t>3- الاصالة التطابق والانسجام</a:t>
            </a:r>
          </a:p>
          <a:p>
            <a:pPr algn="r"/>
            <a:r>
              <a:rPr lang="ar-SA" sz="2200" dirty="0">
                <a:cs typeface="+mj-cs"/>
              </a:rPr>
              <a:t>المعالج كما هو، لا يتصنع التعاطف والتقبل ونحوها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50B3BAE-3DCF-4957-A4E3-454ACCBFF805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480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7235688" y="1378227"/>
            <a:ext cx="4770782" cy="46161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dirty="0">
                <a:cs typeface="+mj-cs"/>
              </a:rPr>
              <a:t>* </a:t>
            </a:r>
            <a:r>
              <a:rPr lang="ar-SA" sz="2200" b="1" u="sng" dirty="0">
                <a:cs typeface="+mj-cs"/>
              </a:rPr>
              <a:t>فنية تقبل المشاعر</a:t>
            </a:r>
          </a:p>
          <a:p>
            <a:pPr algn="r"/>
            <a:r>
              <a:rPr lang="en-GB" sz="2200" b="1" u="sng" dirty="0">
                <a:cs typeface="+mj-cs"/>
              </a:rPr>
              <a:t>Feelings Acceptance Technique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-تقبل المعالج للمشاعر الإيجابية كتقبله للمشاعر السلبية دون مدح او استحسان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-هذا التقبل يساعد العميل في عدم إخفاء مشاعره السلبية او تجاهل او الافراط في تقييم مشاعرة الإيجابية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يحدث استبصار وهو مهم في العملية العلاجية</a:t>
            </a: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6EA7E0-E7DE-4273-B1C7-EC00DADDB8AB}"/>
              </a:ext>
            </a:extLst>
          </p:cNvPr>
          <p:cNvSpPr/>
          <p:nvPr/>
        </p:nvSpPr>
        <p:spPr>
          <a:xfrm>
            <a:off x="834887" y="1378227"/>
            <a:ext cx="5261113" cy="46161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>
                <a:cs typeface="+mj-cs"/>
              </a:rPr>
              <a:t>*</a:t>
            </a:r>
            <a:r>
              <a:rPr lang="ar-SA" sz="2200" b="1" u="sng" dirty="0">
                <a:cs typeface="+mj-cs"/>
              </a:rPr>
              <a:t>فنية عكس المشاعر</a:t>
            </a:r>
          </a:p>
          <a:p>
            <a:pPr algn="r"/>
            <a:r>
              <a:rPr lang="en-GB" sz="2200" b="1" u="sng" dirty="0">
                <a:cs typeface="+mj-cs"/>
              </a:rPr>
              <a:t>Feelings Reflection Technique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تكرار المقاطع الأخيرة لكلام العميل، إعادة محتوى ما يقوله العميل،</a:t>
            </a:r>
          </a:p>
          <a:p>
            <a:pPr algn="r"/>
            <a:r>
              <a:rPr lang="ar-SA" sz="2200" dirty="0">
                <a:cs typeface="+mj-cs"/>
              </a:rPr>
              <a:t>نبرة صوت تدل على التفهم وليس الاعجاب او الاستهجان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هنا تركيز على الفهم التعاطفي والذي يجعل العميل يفهم ذاته وخبراته الحقيقية</a:t>
            </a: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يجعل العميل يدرك أن المعالج لديه فهم كبير وتعاطف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C83DFF-8713-4106-9146-B28D6C1C9013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057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1EACF2-F40A-4187-9BE8-0D711781DECC}"/>
              </a:ext>
            </a:extLst>
          </p:cNvPr>
          <p:cNvSpPr/>
          <p:nvPr/>
        </p:nvSpPr>
        <p:spPr>
          <a:xfrm>
            <a:off x="7036904" y="1817549"/>
            <a:ext cx="3617843" cy="47929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فنية توضيح المشاعر</a:t>
            </a:r>
          </a:p>
          <a:p>
            <a:pPr algn="r"/>
            <a:r>
              <a:rPr lang="en-GB" sz="2200" b="1" u="sng" dirty="0">
                <a:cs typeface="+mj-cs"/>
              </a:rPr>
              <a:t>Feelings Clarification  Technique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إعادة إقرارما يود العميل قوله عندما يختلط عليه التعبير عن مشاعره</a:t>
            </a:r>
          </a:p>
          <a:p>
            <a:pPr algn="r"/>
            <a:r>
              <a:rPr lang="ar-SA" sz="2200" dirty="0">
                <a:cs typeface="+mj-cs"/>
              </a:rPr>
              <a:t>- يستوضح المعالج  دون نصح او امتداح او نقد</a:t>
            </a:r>
          </a:p>
          <a:p>
            <a:pPr algn="r"/>
            <a:r>
              <a:rPr lang="ar-SA" sz="2200" dirty="0">
                <a:cs typeface="+mj-cs"/>
              </a:rPr>
              <a:t>- الهدف ان يساعد العميل على أن يرى مشاعره بوضوح ويتقبلها </a:t>
            </a: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A94ABB-880B-4198-B5AF-C3508773734F}"/>
              </a:ext>
            </a:extLst>
          </p:cNvPr>
          <p:cNvSpPr/>
          <p:nvPr/>
        </p:nvSpPr>
        <p:spPr>
          <a:xfrm>
            <a:off x="1292087" y="1817549"/>
            <a:ext cx="3617843" cy="47929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فنية </a:t>
            </a:r>
            <a:r>
              <a:rPr lang="ar-SA" sz="2200" b="1" u="sng" dirty="0" err="1">
                <a:cs typeface="+mj-cs"/>
              </a:rPr>
              <a:t>اللا</a:t>
            </a:r>
            <a:r>
              <a:rPr lang="ar-SA" sz="2200" b="1" u="sng" dirty="0">
                <a:cs typeface="+mj-cs"/>
              </a:rPr>
              <a:t> توجيهية</a:t>
            </a:r>
          </a:p>
          <a:p>
            <a:pPr algn="r"/>
            <a:r>
              <a:rPr lang="en-GB" sz="2200" b="1" u="sng" dirty="0">
                <a:cs typeface="+mj-cs"/>
              </a:rPr>
              <a:t>Nondirectivness  Technique 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عدم التوجيه أو النصح أو التفسير أو الارشاد المباشر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لا توجيهات أو تساؤلات توجه المقابلة</a:t>
            </a: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- لا تقييمات قد تعيق التعبير </a:t>
            </a: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031176-9980-4D99-96AC-3F6D333AE197}"/>
              </a:ext>
            </a:extLst>
          </p:cNvPr>
          <p:cNvSpPr/>
          <p:nvPr/>
        </p:nvSpPr>
        <p:spPr>
          <a:xfrm>
            <a:off x="2451652" y="265043"/>
            <a:ext cx="6811617" cy="9806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العلاج المتمركز حول العميل</a:t>
            </a:r>
          </a:p>
          <a:p>
            <a:pPr algn="ctr"/>
            <a:r>
              <a:rPr lang="en-GB" sz="3200" dirty="0">
                <a:cs typeface="+mj-cs"/>
              </a:rPr>
              <a:t>Client-</a:t>
            </a:r>
            <a:r>
              <a:rPr lang="en-GB" sz="3200" dirty="0" err="1">
                <a:cs typeface="+mj-cs"/>
              </a:rPr>
              <a:t>Centered</a:t>
            </a:r>
            <a:r>
              <a:rPr lang="en-GB" sz="3200" dirty="0">
                <a:cs typeface="+mj-cs"/>
              </a:rPr>
              <a:t> Therapy </a:t>
            </a:r>
            <a:r>
              <a:rPr lang="ar-SA" sz="3200" dirty="0">
                <a:cs typeface="+mj-cs"/>
              </a:rPr>
              <a:t>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453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908</Words>
  <Application>Microsoft Office PowerPoint</Application>
  <PresentationFormat>Widescreen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</dc:title>
  <dc:creator>modi alsubaie</dc:creator>
  <cp:lastModifiedBy>modi alsubaie</cp:lastModifiedBy>
  <cp:revision>241</cp:revision>
  <dcterms:created xsi:type="dcterms:W3CDTF">2018-08-14T17:01:13Z</dcterms:created>
  <dcterms:modified xsi:type="dcterms:W3CDTF">2019-03-18T08:37:17Z</dcterms:modified>
</cp:coreProperties>
</file>