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92" r:id="rId3"/>
    <p:sldId id="293" r:id="rId4"/>
    <p:sldId id="294" r:id="rId5"/>
    <p:sldId id="29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09BB9-5716-4C82-85E8-9F64100EFC55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86838-144D-4791-8B59-2E29C6302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A9D-23C5-4BF4-8A69-D0081B65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252870"/>
          </a:xfrm>
        </p:spPr>
        <p:txBody>
          <a:bodyPr>
            <a:normAutofit fontScale="90000"/>
          </a:bodyPr>
          <a:lstStyle/>
          <a:p>
            <a:br>
              <a:rPr lang="ar-SA" sz="40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 dirty="0" err="1"/>
              <a:t>د.موضي</a:t>
            </a:r>
            <a:r>
              <a:rPr lang="ar-SA" dirty="0"/>
              <a:t> السبيعي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4BCA3-DC77-4D7A-8734-4B97A8977C3A}"/>
              </a:ext>
            </a:extLst>
          </p:cNvPr>
          <p:cNvSpPr/>
          <p:nvPr/>
        </p:nvSpPr>
        <p:spPr>
          <a:xfrm>
            <a:off x="3048000" y="437322"/>
            <a:ext cx="5539408" cy="1775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مادة العلاج النفسي ( نفس 478)</a:t>
            </a:r>
            <a:br>
              <a:rPr lang="ar-SA" sz="2800" dirty="0"/>
            </a:br>
            <a:r>
              <a:rPr lang="ar-SA" sz="2800" dirty="0"/>
              <a:t>الفصل الدراسي الثاني، 1439-1440</a:t>
            </a:r>
            <a:br>
              <a:rPr lang="ar-SA" sz="2800" dirty="0"/>
            </a:br>
            <a:r>
              <a:rPr lang="en-GB" sz="2800" dirty="0"/>
              <a:t>Module: Psychotherapy (psy 478)</a:t>
            </a:r>
            <a:br>
              <a:rPr lang="en-GB" sz="2800" dirty="0"/>
            </a:br>
            <a:r>
              <a:rPr lang="en-GB" sz="2800" dirty="0"/>
              <a:t>Term </a:t>
            </a:r>
            <a:r>
              <a:rPr lang="ar-SA" sz="2800" dirty="0"/>
              <a:t>2</a:t>
            </a:r>
            <a:r>
              <a:rPr lang="en-GB" sz="2800" dirty="0"/>
              <a:t>, 2018-2019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8878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000" b="1" dirty="0"/>
          </a:p>
          <a:p>
            <a:pPr algn="ctr"/>
            <a:r>
              <a:rPr lang="ar-SA" sz="2000" b="1" dirty="0"/>
              <a:t>المحاضرة 8</a:t>
            </a:r>
          </a:p>
          <a:p>
            <a:pPr algn="ctr"/>
            <a:r>
              <a:rPr lang="en-GB" sz="2000" b="1" dirty="0"/>
              <a:t>CBT-Part 2</a:t>
            </a:r>
            <a:r>
              <a:rPr lang="ar-SA" sz="2000" b="1" dirty="0"/>
              <a:t> </a:t>
            </a:r>
            <a:r>
              <a:rPr lang="en-GB" sz="2000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6745357" y="1555528"/>
            <a:ext cx="5024000" cy="49380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*** فنيات معرفية:</a:t>
            </a:r>
          </a:p>
          <a:p>
            <a:pPr algn="r"/>
            <a:endParaRPr lang="ar-SA" sz="2200" b="1" u="sng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1-فنية المتصل المعرفي:</a:t>
            </a:r>
          </a:p>
          <a:p>
            <a:pPr algn="r"/>
            <a:endParaRPr lang="ar-SA" sz="2200" b="1" u="sng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يركز على كيف يرى العميل نفسه مقارنة بالأخرين على متصل يبدأ من الصفر وينتهي ب 100</a:t>
            </a:r>
          </a:p>
          <a:p>
            <a:pPr algn="r"/>
            <a:r>
              <a:rPr lang="ar-SA" sz="2200" dirty="0">
                <a:cs typeface="+mj-cs"/>
              </a:rPr>
              <a:t>فاشل جدا (صفر) الى ناجح جدا (100)</a:t>
            </a:r>
          </a:p>
          <a:p>
            <a:pPr algn="r"/>
            <a:r>
              <a:rPr lang="ar-SA" sz="2200" dirty="0">
                <a:cs typeface="+mj-cs"/>
              </a:rPr>
              <a:t>- تستخدم مع الأفكار التلقائية، والمعتقدات الأساسية.</a:t>
            </a:r>
          </a:p>
          <a:p>
            <a:pPr algn="r"/>
            <a:r>
              <a:rPr lang="ar-SA" sz="2200" dirty="0">
                <a:cs typeface="+mj-cs"/>
              </a:rPr>
              <a:t>- مثال من كتاب المرشد في العلاج المعرفي السلوكي 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5253B01-9D77-4A0C-B44E-A914C74F59A4}"/>
              </a:ext>
            </a:extLst>
          </p:cNvPr>
          <p:cNvSpPr/>
          <p:nvPr/>
        </p:nvSpPr>
        <p:spPr>
          <a:xfrm>
            <a:off x="2161057" y="250771"/>
            <a:ext cx="6849605" cy="9551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بعض الفنيات الخاصة بتغيير المخطوطة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1397E-737C-47CF-A50C-F404B6ABCD92}"/>
              </a:ext>
            </a:extLst>
          </p:cNvPr>
          <p:cNvSpPr/>
          <p:nvPr/>
        </p:nvSpPr>
        <p:spPr>
          <a:xfrm>
            <a:off x="422642" y="1600308"/>
            <a:ext cx="5673357" cy="49380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2-جدول عمل الاعتقادات الأساسية:</a:t>
            </a:r>
          </a:p>
          <a:p>
            <a:pPr algn="r"/>
            <a:r>
              <a:rPr lang="ar-SA" sz="2200" dirty="0">
                <a:cs typeface="+mj-cs"/>
              </a:rPr>
              <a:t> - التركيز هنا على المعتقدات الأساسية</a:t>
            </a:r>
          </a:p>
          <a:p>
            <a:pPr algn="r"/>
            <a:r>
              <a:rPr lang="ar-SA" sz="2200" dirty="0">
                <a:cs typeface="+mj-cs"/>
              </a:rPr>
              <a:t>- يتكون من جدول يتضمن 6 جوانب: </a:t>
            </a:r>
          </a:p>
          <a:p>
            <a:pPr algn="r"/>
            <a:r>
              <a:rPr lang="ar-SA" sz="2200" dirty="0">
                <a:cs typeface="+mj-cs"/>
              </a:rPr>
              <a:t>1- الاعتقاد الأساسي (أنا شخص غير كفء)</a:t>
            </a:r>
          </a:p>
          <a:p>
            <a:pPr algn="r"/>
            <a:r>
              <a:rPr lang="ar-SA" sz="2200" dirty="0">
                <a:cs typeface="+mj-cs"/>
              </a:rPr>
              <a:t>2- درجة التصديق بهذا الاعتقاد (60%)</a:t>
            </a:r>
          </a:p>
          <a:p>
            <a:pPr algn="r"/>
            <a:r>
              <a:rPr lang="ar-SA" sz="2200" dirty="0">
                <a:cs typeface="+mj-cs"/>
              </a:rPr>
              <a:t>3- الاعتقاد الجديد (انا شخص كفء في معظم الأمور)</a:t>
            </a:r>
          </a:p>
          <a:p>
            <a:pPr algn="r"/>
            <a:r>
              <a:rPr lang="ar-SA" sz="2200" dirty="0">
                <a:cs typeface="+mj-cs"/>
              </a:rPr>
              <a:t>4- درجة التصديق (40%)</a:t>
            </a:r>
          </a:p>
          <a:p>
            <a:pPr algn="r"/>
            <a:r>
              <a:rPr lang="ar-SA" sz="2200" dirty="0">
                <a:cs typeface="+mj-cs"/>
              </a:rPr>
              <a:t>5-الأدلة الداعمة للاعتقاد القديم مع إعادة صياغة لها</a:t>
            </a:r>
          </a:p>
          <a:p>
            <a:pPr algn="r"/>
            <a:r>
              <a:rPr lang="ar-SA" sz="2200" dirty="0">
                <a:cs typeface="+mj-cs"/>
              </a:rPr>
              <a:t>- الدليل الداعم للاعتقاد القديم (لم افهم المحاضرة ولم اشارك)</a:t>
            </a:r>
          </a:p>
          <a:p>
            <a:pPr algn="r"/>
            <a:r>
              <a:rPr lang="ar-SA" sz="2200" dirty="0">
                <a:cs typeface="+mj-cs"/>
              </a:rPr>
              <a:t>-إعادة صياغة (لم اقرأ موضوع المحاضرة جيدا وربما افهمه فيما بعد، الشرح كان غير كافي)</a:t>
            </a:r>
          </a:p>
          <a:p>
            <a:pPr algn="r"/>
            <a:r>
              <a:rPr lang="ar-SA" sz="2200" dirty="0">
                <a:cs typeface="+mj-cs"/>
              </a:rPr>
              <a:t> 6-الأدلة الداعمة للاعتقاد الجديد والمتناقضة مع الاعتقاد القديم </a:t>
            </a:r>
          </a:p>
          <a:p>
            <a:pPr algn="r"/>
            <a:r>
              <a:rPr lang="ar-SA" sz="2200" dirty="0">
                <a:cs typeface="+mj-cs"/>
              </a:rPr>
              <a:t>( لقد قدمت بحث جيد في نفس المادة، لقد شاركت في مادة أخرى)</a:t>
            </a:r>
          </a:p>
        </p:txBody>
      </p:sp>
    </p:spTree>
    <p:extLst>
      <p:ext uri="{BB962C8B-B14F-4D97-AF65-F5344CB8AC3E}">
        <p14:creationId xmlns:p14="http://schemas.microsoft.com/office/powerpoint/2010/main" val="99536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6745357" y="1555528"/>
            <a:ext cx="5024000" cy="49380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*3-السبر التاريخي للاعتقاد الأساسي: </a:t>
            </a:r>
          </a:p>
          <a:p>
            <a:pPr algn="r"/>
            <a:r>
              <a:rPr lang="ar-SA" sz="2200" dirty="0">
                <a:cs typeface="+mj-cs"/>
              </a:rPr>
              <a:t>-المحاولة للوصول الى أدلة من الماضي قد تكون ذات علاقة بتكون الاعتقاد الأساسي.</a:t>
            </a:r>
          </a:p>
          <a:p>
            <a:pPr algn="r"/>
            <a:r>
              <a:rPr lang="ar-SA" sz="2200" dirty="0">
                <a:cs typeface="+mj-cs"/>
              </a:rPr>
              <a:t>تشمل الفنية:</a:t>
            </a:r>
          </a:p>
          <a:p>
            <a:pPr algn="r"/>
            <a:r>
              <a:rPr lang="ar-SA" sz="2200" dirty="0">
                <a:cs typeface="+mj-cs"/>
              </a:rPr>
              <a:t>1- تسجيل الخبرات أو الأدلة التي تدعم الاعتقاد القديم (السلبي) و التي حدثت في الماضي بالتسلسل (طفولة، مرحلة الابتدائي....الخ)</a:t>
            </a:r>
          </a:p>
          <a:p>
            <a:pPr algn="r"/>
            <a:r>
              <a:rPr lang="ar-SA" sz="2200" dirty="0"/>
              <a:t>2- تسجيل الخبرات أو الأدلة التي تدعم الاعتقاد الجديد (الايجابي) و التي حدثت في الماضي بالتسلسل (طفولة، مرحلة الابتدائي....الخ)</a:t>
            </a:r>
          </a:p>
          <a:p>
            <a:pPr algn="r"/>
            <a:r>
              <a:rPr lang="ar-SA" sz="2200" dirty="0">
                <a:cs typeface="+mj-cs"/>
              </a:rPr>
              <a:t>3- إعادة صياغة للأدلة السلبية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1397E-737C-47CF-A50C-F404B6ABCD92}"/>
              </a:ext>
            </a:extLst>
          </p:cNvPr>
          <p:cNvSpPr/>
          <p:nvPr/>
        </p:nvSpPr>
        <p:spPr>
          <a:xfrm>
            <a:off x="422643" y="1274832"/>
            <a:ext cx="5673357" cy="5332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* مثال:</a:t>
            </a:r>
          </a:p>
          <a:p>
            <a:pPr algn="r"/>
            <a:r>
              <a:rPr lang="ar-SA" sz="2200" dirty="0"/>
              <a:t> (انا شخص غير كفء)</a:t>
            </a:r>
          </a:p>
          <a:p>
            <a:pPr algn="r"/>
            <a:r>
              <a:rPr lang="ar-SA" sz="2200" dirty="0"/>
              <a:t>1- أولا: يطلب من العميل تذكر مواقف حدثت في الطفولة والتي اعتقد اثناءها أنه غير كفء</a:t>
            </a:r>
          </a:p>
          <a:p>
            <a:pPr algn="r"/>
            <a:r>
              <a:rPr lang="ar-SA" sz="2200" dirty="0"/>
              <a:t>-(حاولت مساعدة أبي في سقاية الحديقة وتركت الماء لفترة طويلة حتى غرقت أجزاء كبيرة من الحديقة فقام والدي بالصراخ وقال أنت لا تنفع لشيء).</a:t>
            </a:r>
          </a:p>
          <a:p>
            <a:pPr algn="r"/>
            <a:r>
              <a:rPr lang="ar-SA" sz="2200" dirty="0"/>
              <a:t>-( أردت مساعدة أمي في حمل القهوة، ثم سقطت على اختي الصغرى، وصرخت أمي ثم وضربتني وقالت يا فاشل الا تعرف كيف تحمل القهوة).</a:t>
            </a:r>
          </a:p>
          <a:p>
            <a:pPr algn="r"/>
            <a:r>
              <a:rPr lang="ar-SA" sz="2200" dirty="0">
                <a:cs typeface="+mj-cs"/>
              </a:rPr>
              <a:t>2- ثانيا: يطلب من العميل تذكر مواقف حدثت في الماضي والتي أعتقد فيها أنه شخص كفء</a:t>
            </a:r>
          </a:p>
          <a:p>
            <a:pPr algn="r"/>
            <a:r>
              <a:rPr lang="ar-SA" sz="2200" dirty="0">
                <a:cs typeface="+mj-cs"/>
              </a:rPr>
              <a:t>(استطعت تعلم القيادة مبكرا وبدأت اساعد ابي في عمله، كنت من الأوائل في المدرسة....الخ )</a:t>
            </a:r>
          </a:p>
          <a:p>
            <a:pPr algn="r"/>
            <a:r>
              <a:rPr lang="ar-SA" sz="2200" dirty="0">
                <a:cs typeface="+mj-cs"/>
              </a:rPr>
              <a:t>3- (كان في حياتي تجارب ناجحة وكنت استطيع الأداء بشكل جيد، شعرت بعدم الكفاءة في مواقف لكن بشكل عام كنت كفء)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908B6A-1ECC-4C73-9648-E8DDA1896C7C}"/>
              </a:ext>
            </a:extLst>
          </p:cNvPr>
          <p:cNvSpPr/>
          <p:nvPr/>
        </p:nvSpPr>
        <p:spPr>
          <a:xfrm>
            <a:off x="2161057" y="250771"/>
            <a:ext cx="6849605" cy="9551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بعض الفنيات الخاصة بتغيير المخطوطة</a:t>
            </a:r>
          </a:p>
        </p:txBody>
      </p:sp>
    </p:spTree>
    <p:extLst>
      <p:ext uri="{BB962C8B-B14F-4D97-AF65-F5344CB8AC3E}">
        <p14:creationId xmlns:p14="http://schemas.microsoft.com/office/powerpoint/2010/main" val="200145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251791" y="1537252"/>
            <a:ext cx="11517566" cy="50699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*الفنية التخيلية: </a:t>
            </a:r>
          </a:p>
          <a:p>
            <a:pPr algn="r"/>
            <a:r>
              <a:rPr lang="ar-SA" sz="2200" dirty="0">
                <a:cs typeface="+mj-cs"/>
              </a:rPr>
              <a:t>مواجهة الشخص أو الموقف الذي سبب له تكون الاعتقاد السلبي من خلال التخيل، ويشمل:</a:t>
            </a:r>
          </a:p>
          <a:p>
            <a:pPr algn="r"/>
            <a:r>
              <a:rPr lang="ar-SA" sz="2200" dirty="0">
                <a:cs typeface="+mj-cs"/>
              </a:rPr>
              <a:t>1- وصف الموقف الذي حدث بالتفصيل (المكان، الشخص، ما الذي حدث ....)</a:t>
            </a:r>
          </a:p>
          <a:p>
            <a:pPr algn="r"/>
            <a:r>
              <a:rPr lang="ar-SA" sz="2200" dirty="0">
                <a:cs typeface="+mj-cs"/>
              </a:rPr>
              <a:t>2- وصف المشاعر والانفعالات التي ارتبطت به</a:t>
            </a:r>
          </a:p>
          <a:p>
            <a:pPr algn="r"/>
            <a:r>
              <a:rPr lang="ar-SA" sz="2200" dirty="0">
                <a:cs typeface="+mj-cs"/>
              </a:rPr>
              <a:t>3- الاحتفاظ بالموقف المتخيل ثم الاستجابة له بشكل إيجابي </a:t>
            </a:r>
          </a:p>
          <a:p>
            <a:pPr algn="r"/>
            <a:r>
              <a:rPr lang="ar-SA" sz="2200" dirty="0">
                <a:cs typeface="+mj-cs"/>
              </a:rPr>
              <a:t>مثال:</a:t>
            </a:r>
          </a:p>
          <a:p>
            <a:pPr algn="r"/>
            <a:r>
              <a:rPr lang="ar-SA" sz="2200" dirty="0">
                <a:cs typeface="+mj-cs"/>
              </a:rPr>
              <a:t> 1-يتخيل العميل أنه كان يقدم القهوة للضيوف ثم اغفل شخص معين، فقام الاب بالصراخ وتوجيه كلمات قاسية: ما تشوف، غبي، فشلتنا....الخ)</a:t>
            </a:r>
          </a:p>
          <a:p>
            <a:pPr algn="r"/>
            <a:r>
              <a:rPr lang="ar-SA" sz="2200" dirty="0">
                <a:cs typeface="+mj-cs"/>
              </a:rPr>
              <a:t>2- يشعر العميل الآن بالغضب والاحراج والحزن</a:t>
            </a:r>
          </a:p>
          <a:p>
            <a:pPr algn="r"/>
            <a:r>
              <a:rPr lang="ar-SA" sz="2200" dirty="0">
                <a:cs typeface="+mj-cs"/>
              </a:rPr>
              <a:t>3-الاستجابة الإيجابية: يتخيل العميل أنه يذهب لوالده ويخبره عن عدم رضاه عن ما حدث، لم يحدث ما يستحق </a:t>
            </a:r>
            <a:r>
              <a:rPr lang="ar-SA" sz="2200">
                <a:cs typeface="+mj-cs"/>
              </a:rPr>
              <a:t>لما قيل</a:t>
            </a:r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من خلال هذه الفنية يدرك العميل أن الأشخاص في حياته لهم دور في تكون المعتقدات الأساسية وليس لأنه غير كفء....الخ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FC25-A066-49BB-984C-FAA89A6FC5D0}"/>
              </a:ext>
            </a:extLst>
          </p:cNvPr>
          <p:cNvSpPr/>
          <p:nvPr/>
        </p:nvSpPr>
        <p:spPr>
          <a:xfrm>
            <a:off x="2161057" y="250771"/>
            <a:ext cx="6849605" cy="9551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بعض الفنيات الخاصة بتغيير المخطوطة</a:t>
            </a:r>
          </a:p>
        </p:txBody>
      </p:sp>
    </p:spTree>
    <p:extLst>
      <p:ext uri="{BB962C8B-B14F-4D97-AF65-F5344CB8AC3E}">
        <p14:creationId xmlns:p14="http://schemas.microsoft.com/office/powerpoint/2010/main" val="3376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172278" y="1577009"/>
            <a:ext cx="11517566" cy="50699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الرجوع الى الملف المرسل للمزيد حول فنيات العلاج المعرفي السلوكي والتي تم شرحها في محاضرتي 7 و8 </a:t>
            </a:r>
          </a:p>
        </p:txBody>
      </p:sp>
    </p:spTree>
    <p:extLst>
      <p:ext uri="{BB962C8B-B14F-4D97-AF65-F5344CB8AC3E}">
        <p14:creationId xmlns:p14="http://schemas.microsoft.com/office/powerpoint/2010/main" val="8013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572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</dc:title>
  <dc:creator>modi alsubaie</dc:creator>
  <cp:lastModifiedBy>modi alsubaie</cp:lastModifiedBy>
  <cp:revision>283</cp:revision>
  <dcterms:created xsi:type="dcterms:W3CDTF">2018-08-14T17:01:13Z</dcterms:created>
  <dcterms:modified xsi:type="dcterms:W3CDTF">2019-03-03T18:58:44Z</dcterms:modified>
</cp:coreProperties>
</file>