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charts/style2.xml" ContentType="application/vnd.ms-office.chartstyl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Override PartName="/ppt/charts/colors4.xml" ContentType="application/vnd.ms-office.chartcolor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charts/colors2.xml" ContentType="application/vnd.ms-office.chartcolorstyle+xml"/>
  <Override PartName="/ppt/charts/colors3.xml" ContentType="application/vnd.ms-office.chartcolorstyl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tiff" ContentType="image/tiff"/>
  <Default Extension="xlsx" ContentType="application/vnd.openxmlformats-officedocument.spreadsheetml.sheet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charts/style4.xml" ContentType="application/vnd.ms-office.chartstyle+xml"/>
  <Override PartName="/ppt/charts/style3.xml" ContentType="application/vnd.ms-office.chartstyle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60" r:id="rId1"/>
  </p:sldMasterIdLst>
  <p:notesMasterIdLst>
    <p:notesMasterId r:id="rId13"/>
  </p:notesMasterIdLst>
  <p:sldIdLst>
    <p:sldId id="256" r:id="rId2"/>
    <p:sldId id="257" r:id="rId3"/>
    <p:sldId id="258" r:id="rId4"/>
    <p:sldId id="259" r:id="rId5"/>
    <p:sldId id="260" r:id="rId6"/>
    <p:sldId id="261" r:id="rId7"/>
    <p:sldId id="297" r:id="rId8"/>
    <p:sldId id="296" r:id="rId9"/>
    <p:sldId id="295" r:id="rId10"/>
    <p:sldId id="262" r:id="rId11"/>
    <p:sldId id="279" r:id="rId12"/>
  </p:sldIdLst>
  <p:sldSz cx="9144000" cy="6858000" type="screen4x3"/>
  <p:notesSz cx="6858000" cy="9144000"/>
  <p:defaultTextStyle>
    <a:defPPr>
      <a:defRPr lang="ar-SA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21638"/>
    <p:restoredTop sz="94681"/>
  </p:normalViewPr>
  <p:slideViewPr>
    <p:cSldViewPr>
      <p:cViewPr varScale="1">
        <p:scale>
          <a:sx n="66" d="100"/>
          <a:sy n="66" d="100"/>
        </p:scale>
        <p:origin x="-930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.xlsx"/></Relationships>
</file>

<file path=ppt/charts/_rels/chart2.xml.rels><?xml version="1.0" encoding="UTF-8" standalone="yes"?>
<Relationships xmlns="http://schemas.openxmlformats.org/package/2006/relationships"><Relationship Id="rId3" Type="http://schemas.microsoft.com/office/2011/relationships/chartStyle" Target="style2.xml"/><Relationship Id="rId2" Type="http://schemas.microsoft.com/office/2011/relationships/chartColorStyle" Target="colors2.xml"/><Relationship Id="rId1" Type="http://schemas.openxmlformats.org/officeDocument/2006/relationships/package" Target="../embeddings/Microsoft_Office_Excel_Worksheet2.xlsx"/></Relationships>
</file>

<file path=ppt/charts/_rels/chart3.xml.rels><?xml version="1.0" encoding="UTF-8" standalone="yes"?>
<Relationships xmlns="http://schemas.openxmlformats.org/package/2006/relationships"><Relationship Id="rId3" Type="http://schemas.microsoft.com/office/2011/relationships/chartStyle" Target="style3.xml"/><Relationship Id="rId2" Type="http://schemas.microsoft.com/office/2011/relationships/chartColorStyle" Target="colors3.xml"/><Relationship Id="rId1" Type="http://schemas.openxmlformats.org/officeDocument/2006/relationships/package" Target="../embeddings/Microsoft_Office_Excel_Worksheet3.xlsx"/></Relationships>
</file>

<file path=ppt/charts/_rels/chart4.xml.rels><?xml version="1.0" encoding="UTF-8" standalone="yes"?>
<Relationships xmlns="http://schemas.openxmlformats.org/package/2006/relationships"><Relationship Id="rId3" Type="http://schemas.microsoft.com/office/2011/relationships/chartStyle" Target="style4.xml"/><Relationship Id="rId2" Type="http://schemas.microsoft.com/office/2011/relationships/chartColorStyle" Target="colors4.xml"/><Relationship Id="rId1" Type="http://schemas.openxmlformats.org/officeDocument/2006/relationships/package" Target="../embeddings/Microsoft_Office_Excel_Worksheet4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ar-SA"/>
  <c:chart>
    <c:autoTitleDeleted val="1"/>
    <c:plotArea>
      <c:layout>
        <c:manualLayout>
          <c:layoutTarget val="inner"/>
          <c:xMode val="edge"/>
          <c:yMode val="edge"/>
          <c:x val="0.17095644229662546"/>
          <c:y val="0"/>
          <c:w val="0.63532683771212284"/>
          <c:h val="1"/>
        </c:manualLayout>
      </c:layout>
      <c:pieChart>
        <c:varyColors val="1"/>
        <c:ser>
          <c:idx val="0"/>
          <c:order val="0"/>
          <c:tx>
            <c:strRef>
              <c:f>ورقة1!$B$1</c:f>
              <c:strCache>
                <c:ptCount val="1"/>
                <c:pt idx="0">
                  <c:v>عمود1</c:v>
                </c:pt>
              </c:strCache>
            </c:strRef>
          </c:tx>
          <c:dPt>
            <c:idx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2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3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</c:dPt>
          <c:dLbls>
            <c:txPr>
              <a:bodyPr/>
              <a:lstStyle/>
              <a:p>
                <a:pPr>
                  <a:defRPr sz="3200"/>
                </a:pPr>
                <a:endParaRPr lang="ar-SA"/>
              </a:p>
            </c:txPr>
            <c:showVal val="1"/>
            <c:showLeaderLines val="1"/>
          </c:dLbls>
          <c:cat>
            <c:strRef>
              <c:f>ورقة1!$A$2:$A$5</c:f>
              <c:strCache>
                <c:ptCount val="3"/>
                <c:pt idx="0">
                  <c:v>الرسائل </c:v>
                </c:pt>
                <c:pt idx="1">
                  <c:v>الفيديو</c:v>
                </c:pt>
                <c:pt idx="2">
                  <c:v>الصور</c:v>
                </c:pt>
              </c:strCache>
            </c:strRef>
          </c:cat>
          <c:val>
            <c:numRef>
              <c:f>ورقة1!$B$2:$B$5</c:f>
              <c:numCache>
                <c:formatCode>General</c:formatCode>
                <c:ptCount val="4"/>
                <c:pt idx="0">
                  <c:v>1038</c:v>
                </c:pt>
                <c:pt idx="1">
                  <c:v>44</c:v>
                </c:pt>
                <c:pt idx="2">
                  <c:v>112</c:v>
                </c:pt>
              </c:numCache>
            </c:numRef>
          </c:val>
        </c:ser>
        <c:firstSliceAng val="0"/>
      </c:pie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35609892395924353"/>
          <c:y val="0.9023863188976371"/>
          <c:w val="0.37845797404123122"/>
          <c:h val="9.761368110236221E-2"/>
        </c:manualLayout>
      </c:layout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ar-SA"/>
        </a:p>
      </c:txPr>
    </c:legend>
    <c:plotVisOnly val="1"/>
    <c:dispBlanksAs val="zero"/>
  </c:chart>
  <c:spPr>
    <a:noFill/>
    <a:ln>
      <a:noFill/>
    </a:ln>
    <a:effectLst/>
  </c:spPr>
  <c:txPr>
    <a:bodyPr/>
    <a:lstStyle/>
    <a:p>
      <a:pPr>
        <a:defRPr/>
      </a:pPr>
      <a:endParaRPr lang="ar-SA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ar-SA"/>
  <c:chart>
    <c:autoTitleDeleted val="1"/>
    <c:plotArea>
      <c:layout>
        <c:manualLayout>
          <c:layoutTarget val="inner"/>
          <c:xMode val="edge"/>
          <c:yMode val="edge"/>
          <c:x val="2.5916732525221049E-2"/>
          <c:y val="6.4893615646655536E-2"/>
          <c:w val="0.85565789913066703"/>
          <c:h val="0.93510638435334448"/>
        </c:manualLayout>
      </c:layout>
      <c:pieChart>
        <c:varyColors val="1"/>
        <c:ser>
          <c:idx val="0"/>
          <c:order val="0"/>
          <c:tx>
            <c:strRef>
              <c:f>ورقة1!$B$1</c:f>
              <c:strCache>
                <c:ptCount val="1"/>
                <c:pt idx="0">
                  <c:v>المبيعات</c:v>
                </c:pt>
              </c:strCache>
            </c:strRef>
          </c:tx>
          <c:dPt>
            <c:idx val="0"/>
            <c:spPr>
              <a:solidFill>
                <a:schemeClr val="accent1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</c:dPt>
          <c:dPt>
            <c:idx val="1"/>
            <c:spPr>
              <a:solidFill>
                <a:schemeClr val="accent2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</c:dPt>
          <c:dPt>
            <c:idx val="2"/>
            <c:spPr>
              <a:solidFill>
                <a:schemeClr val="accent3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</c:dPt>
          <c:dPt>
            <c:idx val="3"/>
            <c:spPr>
              <a:solidFill>
                <a:schemeClr val="accent4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</c:dPt>
          <c:dLbls>
            <c:spPr>
              <a:pattFill prst="pct75">
                <a:fgClr>
                  <a:schemeClr val="dk1">
                    <a:lumMod val="75000"/>
                    <a:lumOff val="25000"/>
                  </a:schemeClr>
                </a:fgClr>
                <a:bgClr>
                  <a:schemeClr val="dk1">
                    <a:lumMod val="65000"/>
                    <a:lumOff val="35000"/>
                  </a:schemeClr>
                </a:bgClr>
              </a:patt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330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ar-SA"/>
              </a:p>
            </c:txPr>
            <c:dLblPos val="ctr"/>
            <c:showPercent val="1"/>
            <c:showLeaderLines val="1"/>
            <c:leaderLines>
              <c:spPr>
                <a:ln w="9525">
                  <a:solidFill>
                    <a:schemeClr val="dk1">
                      <a:lumMod val="50000"/>
                      <a:lumOff val="50000"/>
                    </a:schemeClr>
                  </a:solidFill>
                </a:ln>
                <a:effectLst/>
              </c:spPr>
            </c:leaderLines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ورقة1!$A$2:$A$5</c:f>
              <c:strCache>
                <c:ptCount val="2"/>
                <c:pt idx="0">
                  <c:v>دكتتور عيسى</c:v>
                </c:pt>
                <c:pt idx="1">
                  <c:v>جميع الاعضاء </c:v>
                </c:pt>
              </c:strCache>
            </c:strRef>
          </c:cat>
          <c:val>
            <c:numRef>
              <c:f>ورقة1!$B$2:$B$5</c:f>
              <c:numCache>
                <c:formatCode>General</c:formatCode>
                <c:ptCount val="4"/>
                <c:pt idx="0">
                  <c:v>769</c:v>
                </c:pt>
                <c:pt idx="1">
                  <c:v>470</c:v>
                </c:pt>
              </c:numCache>
            </c:numRef>
          </c:val>
        </c:ser>
        <c:dLbls>
          <c:showPercent val="1"/>
        </c:dLbls>
        <c:firstSliceAng val="0"/>
      </c:pieChart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7178275411827385"/>
          <c:y val="1.6341527391510537E-2"/>
          <c:w val="0.28217245881726155"/>
          <c:h val="0.15227570214017783"/>
        </c:manualLayout>
      </c:layout>
      <c:spPr>
        <a:solidFill>
          <a:schemeClr val="lt1">
            <a:lumMod val="95000"/>
            <a:alpha val="39000"/>
          </a:schemeClr>
        </a:solidFill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chemeClr val="dk1">
                  <a:lumMod val="75000"/>
                  <a:lumOff val="25000"/>
                </a:schemeClr>
              </a:solidFill>
              <a:latin typeface="+mn-lt"/>
              <a:ea typeface="+mn-ea"/>
              <a:cs typeface="+mn-cs"/>
            </a:defRPr>
          </a:pPr>
          <a:endParaRPr lang="ar-SA"/>
        </a:p>
      </c:txPr>
    </c:legend>
    <c:plotVisOnly val="1"/>
    <c:dispBlanksAs val="zero"/>
  </c:chart>
  <c:spPr>
    <a:gradFill flip="none" rotWithShape="1">
      <a:gsLst>
        <a:gs pos="0">
          <a:schemeClr val="lt1"/>
        </a:gs>
        <a:gs pos="39000">
          <a:schemeClr val="lt1"/>
        </a:gs>
        <a:gs pos="100000">
          <a:schemeClr val="lt1">
            <a:lumMod val="75000"/>
          </a:schemeClr>
        </a:gs>
      </a:gsLst>
      <a:path path="circle">
        <a:fillToRect l="50000" t="-80000" r="50000" b="180000"/>
      </a:path>
      <a:tileRect/>
    </a:gradFill>
    <a:ln w="9525" cap="flat" cmpd="sng" algn="ctr">
      <a:solidFill>
        <a:schemeClr val="dk1">
          <a:lumMod val="25000"/>
          <a:lumOff val="75000"/>
        </a:schemeClr>
      </a:solidFill>
      <a:round/>
    </a:ln>
    <a:effectLst/>
  </c:spPr>
  <c:txPr>
    <a:bodyPr/>
    <a:lstStyle/>
    <a:p>
      <a:pPr>
        <a:defRPr/>
      </a:pPr>
      <a:endParaRPr lang="ar-SA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ar-SA"/>
  <c:chart>
    <c:title>
      <c:tx>
        <c:rich>
          <a:bodyPr rot="0" vert="horz"/>
          <a:lstStyle/>
          <a:p>
            <a:pPr>
              <a:defRPr/>
            </a:pPr>
            <a:r>
              <a:rPr lang="ar-SA"/>
              <a:t>احصائيات </a:t>
            </a:r>
          </a:p>
        </c:rich>
      </c:tx>
      <c:layout/>
      <c:spPr>
        <a:noFill/>
        <a:ln>
          <a:noFill/>
        </a:ln>
        <a:effectLst/>
      </c:spPr>
    </c:title>
    <c:plotArea>
      <c:layout>
        <c:manualLayout>
          <c:layoutTarget val="inner"/>
          <c:xMode val="edge"/>
          <c:yMode val="edge"/>
          <c:x val="0.21215735335302002"/>
          <c:y val="0"/>
          <c:w val="0.62647393068727752"/>
          <c:h val="1"/>
        </c:manualLayout>
      </c:layout>
      <c:pieChart>
        <c:varyColors val="1"/>
        <c:ser>
          <c:idx val="0"/>
          <c:order val="0"/>
          <c:tx>
            <c:strRef>
              <c:f>ورقة1!$B$1</c:f>
              <c:strCache>
                <c:ptCount val="1"/>
                <c:pt idx="0">
                  <c:v>عمود1</c:v>
                </c:pt>
              </c:strCache>
            </c:strRef>
          </c:tx>
          <c:dPt>
            <c:idx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2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3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</c:dPt>
          <c:cat>
            <c:strRef>
              <c:f>ورقة1!$A$2:$A$5</c:f>
              <c:strCache>
                <c:ptCount val="2"/>
                <c:pt idx="0">
                  <c:v>محمد الحميداني</c:v>
                </c:pt>
                <c:pt idx="1">
                  <c:v>جميع الاعضاء</c:v>
                </c:pt>
              </c:strCache>
            </c:strRef>
          </c:cat>
          <c:val>
            <c:numRef>
              <c:f>ورقة1!$B$2:$B$5</c:f>
              <c:numCache>
                <c:formatCode>General</c:formatCode>
                <c:ptCount val="4"/>
                <c:pt idx="0">
                  <c:v>48</c:v>
                </c:pt>
                <c:pt idx="1">
                  <c:v>1239</c:v>
                </c:pt>
              </c:numCache>
            </c:numRef>
          </c:val>
        </c:ser>
        <c:firstSliceAng val="0"/>
      </c:pieChart>
      <c:spPr>
        <a:noFill/>
        <a:ln>
          <a:noFill/>
        </a:ln>
        <a:effectLst/>
      </c:spPr>
    </c:plotArea>
    <c:legend>
      <c:legendPos val="b"/>
      <c:legendEntry>
        <c:idx val="1"/>
        <c:txPr>
          <a:bodyPr rot="0" vert="horz"/>
          <a:lstStyle/>
          <a:p>
            <a:pPr>
              <a:defRPr sz="1400" b="1"/>
            </a:pPr>
            <a:endParaRPr lang="ar-SA"/>
          </a:p>
        </c:txPr>
      </c:legendEntry>
      <c:layout>
        <c:manualLayout>
          <c:xMode val="edge"/>
          <c:yMode val="edge"/>
          <c:x val="1.0039488637285191E-2"/>
          <c:y val="0.87076906121763953"/>
          <c:w val="0.34479935620113245"/>
          <c:h val="5.9538903040955292E-2"/>
        </c:manualLayout>
      </c:layout>
      <c:spPr>
        <a:noFill/>
        <a:ln>
          <a:noFill/>
        </a:ln>
        <a:effectLst/>
      </c:spPr>
      <c:txPr>
        <a:bodyPr rot="0" vert="horz"/>
        <a:lstStyle/>
        <a:p>
          <a:pPr>
            <a:defRPr/>
          </a:pPr>
          <a:endParaRPr lang="ar-SA"/>
        </a:p>
      </c:txPr>
    </c:legend>
    <c:plotVisOnly val="1"/>
    <c:dispBlanksAs val="zero"/>
  </c:chart>
  <c:spPr>
    <a:noFill/>
    <a:ln>
      <a:noFill/>
    </a:ln>
    <a:effectLst/>
  </c:spPr>
  <c:txPr>
    <a:bodyPr/>
    <a:lstStyle/>
    <a:p>
      <a:pPr>
        <a:defRPr sz="1200"/>
      </a:pPr>
      <a:endParaRPr lang="ar-SA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ar-SA"/>
  <c:chart>
    <c:title>
      <c:tx>
        <c:rich>
          <a:bodyPr rot="0" vert="horz"/>
          <a:lstStyle/>
          <a:p>
            <a:pPr>
              <a:defRPr/>
            </a:pPr>
            <a:r>
              <a:rPr lang="ar-SA"/>
              <a:t>احصائيات </a:t>
            </a:r>
          </a:p>
        </c:rich>
      </c:tx>
      <c:layout/>
      <c:spPr>
        <a:noFill/>
        <a:ln>
          <a:noFill/>
        </a:ln>
        <a:effectLst/>
      </c:spPr>
    </c:title>
    <c:plotArea>
      <c:layout>
        <c:manualLayout>
          <c:layoutTarget val="inner"/>
          <c:xMode val="edge"/>
          <c:yMode val="edge"/>
          <c:x val="0.18653402179801012"/>
          <c:y val="7.1602134076605872E-2"/>
          <c:w val="0.66081531929096238"/>
          <c:h val="0.92839780205312228"/>
        </c:manualLayout>
      </c:layout>
      <c:pieChart>
        <c:varyColors val="1"/>
        <c:ser>
          <c:idx val="0"/>
          <c:order val="0"/>
          <c:tx>
            <c:strRef>
              <c:f>ورقة1!$B$1</c:f>
              <c:strCache>
                <c:ptCount val="1"/>
                <c:pt idx="0">
                  <c:v>المبيعات</c:v>
                </c:pt>
              </c:strCache>
            </c:strRef>
          </c:tx>
          <c:dPt>
            <c:idx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2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3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4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5"/>
            <c:spPr>
              <a:solidFill>
                <a:schemeClr val="accent6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6"/>
            <c:spPr>
              <a:solidFill>
                <a:schemeClr val="accent1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7"/>
            <c:spPr>
              <a:solidFill>
                <a:schemeClr val="accent2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8"/>
            <c:spPr>
              <a:solidFill>
                <a:schemeClr val="accent3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9"/>
            <c:spPr>
              <a:solidFill>
                <a:schemeClr val="accent4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0"/>
            <c:spPr>
              <a:solidFill>
                <a:schemeClr val="accent5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1"/>
            <c:spPr>
              <a:solidFill>
                <a:schemeClr val="accent6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2"/>
            <c:spPr>
              <a:solidFill>
                <a:schemeClr val="accent1">
                  <a:lumMod val="80000"/>
                  <a:lumOff val="2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3"/>
            <c:spPr>
              <a:solidFill>
                <a:schemeClr val="accent2">
                  <a:lumMod val="80000"/>
                  <a:lumOff val="2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4"/>
            <c:spPr>
              <a:solidFill>
                <a:schemeClr val="accent3">
                  <a:lumMod val="80000"/>
                  <a:lumOff val="2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5"/>
            <c:spPr>
              <a:solidFill>
                <a:schemeClr val="accent4">
                  <a:lumMod val="80000"/>
                  <a:lumOff val="2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6"/>
            <c:spPr>
              <a:solidFill>
                <a:schemeClr val="accent5">
                  <a:lumMod val="80000"/>
                  <a:lumOff val="2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7"/>
            <c:spPr>
              <a:solidFill>
                <a:schemeClr val="accent6">
                  <a:lumMod val="80000"/>
                  <a:lumOff val="2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8"/>
            <c:spPr>
              <a:solidFill>
                <a:schemeClr val="accent1">
                  <a:lumMod val="8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9"/>
            <c:spPr>
              <a:solidFill>
                <a:schemeClr val="accent2">
                  <a:lumMod val="8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dLbls>
            <c:showCatName val="1"/>
            <c:showPercent val="1"/>
          </c:dLbls>
          <c:cat>
            <c:strRef>
              <c:f>ورقة1!$A$2:$A$21</c:f>
              <c:strCache>
                <c:ptCount val="20"/>
                <c:pt idx="0">
                  <c:v>د عيسى </c:v>
                </c:pt>
                <c:pt idx="1">
                  <c:v>محمد الحميداني </c:v>
                </c:pt>
                <c:pt idx="2">
                  <c:v>ماجد فقيهي </c:v>
                </c:pt>
                <c:pt idx="3">
                  <c:v>فيصل حمدي </c:v>
                </c:pt>
                <c:pt idx="4">
                  <c:v>مزيد الشبيب</c:v>
                </c:pt>
                <c:pt idx="5">
                  <c:v>وليد الصبحان </c:v>
                </c:pt>
                <c:pt idx="6">
                  <c:v>مشاري المسند </c:v>
                </c:pt>
                <c:pt idx="7">
                  <c:v>عبدالرحمن العقيفي </c:v>
                </c:pt>
                <c:pt idx="8">
                  <c:v>سالم فازع </c:v>
                </c:pt>
                <c:pt idx="9">
                  <c:v>عمر القحطاني</c:v>
                </c:pt>
                <c:pt idx="10">
                  <c:v>محمد سعيد </c:v>
                </c:pt>
                <c:pt idx="11">
                  <c:v>ليث الدسيماني </c:v>
                </c:pt>
                <c:pt idx="12">
                  <c:v>سعد محمود </c:v>
                </c:pt>
                <c:pt idx="13">
                  <c:v>عبدالله العباد</c:v>
                </c:pt>
                <c:pt idx="14">
                  <c:v>عمر القحطاني</c:v>
                </c:pt>
                <c:pt idx="15">
                  <c:v>حسن النعيم </c:v>
                </c:pt>
                <c:pt idx="16">
                  <c:v>حسن  </c:v>
                </c:pt>
                <c:pt idx="17">
                  <c:v>عبدالله العصيمي </c:v>
                </c:pt>
                <c:pt idx="18">
                  <c:v>عبدالله ال طالب</c:v>
                </c:pt>
                <c:pt idx="19">
                  <c:v>نايف الزهراني </c:v>
                </c:pt>
              </c:strCache>
            </c:strRef>
          </c:cat>
          <c:val>
            <c:numRef>
              <c:f>ورقة1!$B$2:$B$21</c:f>
              <c:numCache>
                <c:formatCode>General</c:formatCode>
                <c:ptCount val="20"/>
                <c:pt idx="0">
                  <c:v>769</c:v>
                </c:pt>
                <c:pt idx="1">
                  <c:v>48</c:v>
                </c:pt>
                <c:pt idx="2">
                  <c:v>14</c:v>
                </c:pt>
                <c:pt idx="3">
                  <c:v>20</c:v>
                </c:pt>
                <c:pt idx="4">
                  <c:v>15</c:v>
                </c:pt>
                <c:pt idx="5">
                  <c:v>15</c:v>
                </c:pt>
                <c:pt idx="6">
                  <c:v>13</c:v>
                </c:pt>
                <c:pt idx="7">
                  <c:v>20</c:v>
                </c:pt>
                <c:pt idx="8">
                  <c:v>25</c:v>
                </c:pt>
                <c:pt idx="9">
                  <c:v>39</c:v>
                </c:pt>
                <c:pt idx="10">
                  <c:v>19</c:v>
                </c:pt>
                <c:pt idx="11">
                  <c:v>34</c:v>
                </c:pt>
                <c:pt idx="12">
                  <c:v>23</c:v>
                </c:pt>
                <c:pt idx="13">
                  <c:v>11</c:v>
                </c:pt>
                <c:pt idx="14">
                  <c:v>43</c:v>
                </c:pt>
                <c:pt idx="15">
                  <c:v>20</c:v>
                </c:pt>
                <c:pt idx="16">
                  <c:v>10</c:v>
                </c:pt>
                <c:pt idx="17">
                  <c:v>18</c:v>
                </c:pt>
                <c:pt idx="18">
                  <c:v>6</c:v>
                </c:pt>
                <c:pt idx="19">
                  <c:v>16</c:v>
                </c:pt>
              </c:numCache>
            </c:numRef>
          </c:val>
        </c:ser>
        <c:dLbls>
          <c:showCatName val="1"/>
          <c:showPercent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zero"/>
  </c:chart>
  <c:spPr>
    <a:noFill/>
    <a:ln>
      <a:noFill/>
    </a:ln>
    <a:effectLst/>
  </c:spPr>
  <c:txPr>
    <a:bodyPr/>
    <a:lstStyle/>
    <a:p>
      <a:pPr>
        <a:defRPr sz="1200"/>
      </a:pPr>
      <a:endParaRPr lang="ar-SA"/>
    </a:p>
  </c:txPr>
  <c:externalData r:id="rId1"/>
</c:chartSpac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2.xml><?xml version="1.0" encoding="utf-8"?>
<cs:chartStyle xmlns:cs="http://schemas.microsoft.com/office/drawing/2012/chartStyle" xmlns:a="http://schemas.openxmlformats.org/drawingml/2006/main" id="253">
  <cs:axisTitle>
    <cs:lnRef idx="0"/>
    <cs:fillRef idx="0"/>
    <cs:effectRef idx="0"/>
    <cs:fontRef idx="minor">
      <a:schemeClr val="dk1">
        <a:lumMod val="75000"/>
        <a:lumOff val="2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spPr>
      <a:pattFill prst="pct75">
        <a:fgClr>
          <a:schemeClr val="dk1">
            <a:lumMod val="75000"/>
            <a:lumOff val="25000"/>
          </a:schemeClr>
        </a:fgClr>
        <a:bgClr>
          <a:schemeClr val="dk1">
            <a:lumMod val="65000"/>
            <a:lumOff val="35000"/>
          </a:schemeClr>
        </a:bgClr>
      </a:pattFill>
      <a:effectLst>
        <a:outerShdw blurRad="50800" dist="38100" dir="2700000" algn="tl" rotWithShape="0">
          <a:prstClr val="black">
            <a:alpha val="40000"/>
          </a:prstClr>
        </a:outerShdw>
      </a:effectLst>
    </cs:spPr>
    <cs:defRPr sz="1330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pattFill prst="pct75">
        <a:fgClr>
          <a:schemeClr val="dk1">
            <a:lumMod val="75000"/>
            <a:lumOff val="25000"/>
          </a:schemeClr>
        </a:fgClr>
        <a:bgClr>
          <a:schemeClr val="dk1">
            <a:lumMod val="65000"/>
            <a:lumOff val="35000"/>
          </a:schemeClr>
        </a:bgClr>
      </a:pattFill>
      <a:effectLst>
        <a:outerShdw blurRad="50800" dist="38100" dir="2700000" algn="tl" rotWithShape="0">
          <a:prstClr val="black">
            <a:alpha val="40000"/>
          </a:prstClr>
        </a:outerShdw>
      </a:effectLst>
    </cs:spPr>
    <cs:defRPr sz="1330" b="1" i="0" u="none" strike="noStrike" kern="1200" baseline="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254000" sx="102000" sy="102000" algn="ctr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254000" sx="102000" sy="102000" algn="ctr" rotWithShape="0">
          <a:prstClr val="black">
            <a:alpha val="20000"/>
          </a:prstClr>
        </a:outerShdw>
      </a:effectLst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>
            <a:alpha val="85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>
      <a:ln w="317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رأس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ar-SA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idx="1"/>
          </p:nvPr>
        </p:nvSpPr>
        <p:spPr>
          <a:xfrm>
            <a:off x="1588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7F0AD7E2-F4DD-413C-9FC4-4D583067BB92}" type="datetimeFigureOut">
              <a:rPr lang="ar-SA" smtClean="0"/>
              <a:pPr/>
              <a:t>22/08/38</a:t>
            </a:fld>
            <a:endParaRPr lang="ar-SA"/>
          </a:p>
        </p:txBody>
      </p:sp>
      <p:sp>
        <p:nvSpPr>
          <p:cNvPr id="4" name="عنصر نائب لصورة الشريحة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endParaRPr lang="ar-SA"/>
          </a:p>
        </p:txBody>
      </p:sp>
      <p:sp>
        <p:nvSpPr>
          <p:cNvPr id="5" name="عنصر نائب للملاحظات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4"/>
          </p:nvPr>
        </p:nvSpPr>
        <p:spPr>
          <a:xfrm>
            <a:off x="388620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5"/>
          </p:nvPr>
        </p:nvSpPr>
        <p:spPr>
          <a:xfrm>
            <a:off x="1588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FAF021BD-6D54-4473-B263-7360E47F6EA4}" type="slidenum">
              <a:rPr lang="ar-SA" smtClean="0"/>
              <a:pPr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xmlns="" val="17993180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SA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F021BD-6D54-4473-B263-7360E47F6EA4}" type="slidenum">
              <a:rPr lang="ar-SA" smtClean="0"/>
              <a:pPr/>
              <a:t>4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xmlns="" val="102059617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عنوان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17" name="عنوان فرعي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ar-SA" smtClean="0"/>
              <a:t>انقر لتحرير نمط العنوان الثانوي الرئيسي</a:t>
            </a:r>
            <a:endParaRPr kumimoji="0" lang="en-US"/>
          </a:p>
        </p:txBody>
      </p:sp>
      <p:sp>
        <p:nvSpPr>
          <p:cNvPr id="30" name="عنصر نائب للتاريخ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E40D70-AAB5-4E7E-9C6C-8B0AC5E4BC09}" type="datetimeFigureOut">
              <a:rPr lang="ar-SA" smtClean="0"/>
              <a:pPr/>
              <a:t>22/08/38</a:t>
            </a:fld>
            <a:endParaRPr lang="ar-SA"/>
          </a:p>
        </p:txBody>
      </p:sp>
      <p:sp>
        <p:nvSpPr>
          <p:cNvPr id="19" name="عنصر نائب للتذييل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27" name="عنصر نائب لرقم الشريحة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EE02F2-E9AA-47F9-A6E6-D2D2DE7F0A15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E40D70-AAB5-4E7E-9C6C-8B0AC5E4BC09}" type="datetimeFigureOut">
              <a:rPr lang="ar-SA" smtClean="0"/>
              <a:pPr/>
              <a:t>22/08/38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EE02F2-E9AA-47F9-A6E6-D2D2DE7F0A15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E40D70-AAB5-4E7E-9C6C-8B0AC5E4BC09}" type="datetimeFigureOut">
              <a:rPr lang="ar-SA" smtClean="0"/>
              <a:pPr/>
              <a:t>22/08/38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EE02F2-E9AA-47F9-A6E6-D2D2DE7F0A15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E40D70-AAB5-4E7E-9C6C-8B0AC5E4BC09}" type="datetimeFigureOut">
              <a:rPr lang="ar-SA" smtClean="0"/>
              <a:pPr/>
              <a:t>22/08/38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EE02F2-E9AA-47F9-A6E6-D2D2DE7F0A15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E40D70-AAB5-4E7E-9C6C-8B0AC5E4BC09}" type="datetimeFigureOut">
              <a:rPr lang="ar-SA" smtClean="0"/>
              <a:pPr/>
              <a:t>22/08/38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EE02F2-E9AA-47F9-A6E6-D2D2DE7F0A15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E40D70-AAB5-4E7E-9C6C-8B0AC5E4BC09}" type="datetimeFigureOut">
              <a:rPr lang="ar-SA" smtClean="0"/>
              <a:pPr/>
              <a:t>22/08/38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EE02F2-E9AA-47F9-A6E6-D2D2DE7F0A15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5" name="عنصر نائب للمحتوى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E40D70-AAB5-4E7E-9C6C-8B0AC5E4BC09}" type="datetimeFigureOut">
              <a:rPr lang="ar-SA" smtClean="0"/>
              <a:pPr/>
              <a:t>22/08/38</a:t>
            </a:fld>
            <a:endParaRPr lang="ar-SA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EE02F2-E9AA-47F9-A6E6-D2D2DE7F0A15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E40D70-AAB5-4E7E-9C6C-8B0AC5E4BC09}" type="datetimeFigureOut">
              <a:rPr lang="ar-SA" smtClean="0"/>
              <a:pPr/>
              <a:t>22/08/38</a:t>
            </a:fld>
            <a:endParaRPr lang="ar-SA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EE02F2-E9AA-47F9-A6E6-D2D2DE7F0A15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E40D70-AAB5-4E7E-9C6C-8B0AC5E4BC09}" type="datetimeFigureOut">
              <a:rPr lang="ar-SA" smtClean="0"/>
              <a:pPr/>
              <a:t>22/08/38</a:t>
            </a:fld>
            <a:endParaRPr lang="ar-SA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EE02F2-E9AA-47F9-A6E6-D2D2DE7F0A15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E40D70-AAB5-4E7E-9C6C-8B0AC5E4BC09}" type="datetimeFigureOut">
              <a:rPr lang="ar-SA" smtClean="0"/>
              <a:pPr/>
              <a:t>22/08/38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EE02F2-E9AA-47F9-A6E6-D2D2DE7F0A15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مستطيل ذو زاوية واحدة مخدوشة ودائرية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مثلث قائم الزاوية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E40D70-AAB5-4E7E-9C6C-8B0AC5E4BC09}" type="datetimeFigureOut">
              <a:rPr lang="ar-SA" smtClean="0"/>
              <a:pPr/>
              <a:t>22/08/38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44EE02F2-E9AA-47F9-A6E6-D2D2DE7F0A15}" type="slidenum">
              <a:rPr lang="ar-SA" smtClean="0"/>
              <a:pPr/>
              <a:t>‹#›</a:t>
            </a:fld>
            <a:endParaRPr lang="ar-SA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ar-SA" smtClean="0"/>
              <a:t>انقر فوق الرمز لإضافة صورة</a:t>
            </a:r>
            <a:endParaRPr kumimoji="0" lang="en-US" dirty="0"/>
          </a:p>
        </p:txBody>
      </p:sp>
      <p:sp>
        <p:nvSpPr>
          <p:cNvPr id="10" name="شكل حر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شكل حر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شكل حر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شكل حر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عنصر نائب للعنوان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0" name="عنصر نائب للنص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  <a:p>
            <a:pPr lvl="1" eaLnBrk="1" latinLnBrk="0" hangingPunct="1"/>
            <a:r>
              <a:rPr kumimoji="0" lang="ar-SA" smtClean="0"/>
              <a:t>المستوى الثاني</a:t>
            </a:r>
          </a:p>
          <a:p>
            <a:pPr lvl="2" eaLnBrk="1" latinLnBrk="0" hangingPunct="1"/>
            <a:r>
              <a:rPr kumimoji="0" lang="ar-SA" smtClean="0"/>
              <a:t>المستوى الثالث</a:t>
            </a:r>
          </a:p>
          <a:p>
            <a:pPr lvl="3" eaLnBrk="1" latinLnBrk="0" hangingPunct="1"/>
            <a:r>
              <a:rPr kumimoji="0" lang="ar-SA" smtClean="0"/>
              <a:t>المستوى الرابع</a:t>
            </a:r>
          </a:p>
          <a:p>
            <a:pPr lvl="4" eaLnBrk="1" latinLnBrk="0" hangingPunct="1"/>
            <a:r>
              <a:rPr kumimoji="0" lang="ar-SA" smtClean="0"/>
              <a:t>المستوى الخامس</a:t>
            </a:r>
            <a:endParaRPr kumimoji="0" lang="en-US"/>
          </a:p>
        </p:txBody>
      </p:sp>
      <p:sp>
        <p:nvSpPr>
          <p:cNvPr id="10" name="عنصر نائب للتاريخ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0DE40D70-AAB5-4E7E-9C6C-8B0AC5E4BC09}" type="datetimeFigureOut">
              <a:rPr lang="ar-SA" smtClean="0"/>
              <a:pPr/>
              <a:t>22/08/38</a:t>
            </a:fld>
            <a:endParaRPr lang="ar-SA"/>
          </a:p>
        </p:txBody>
      </p:sp>
      <p:sp>
        <p:nvSpPr>
          <p:cNvPr id="22" name="عنصر نائب للتذييل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ar-SA"/>
          </a:p>
        </p:txBody>
      </p:sp>
      <p:sp>
        <p:nvSpPr>
          <p:cNvPr id="18" name="عنصر نائب لرقم الشريحة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44EE02F2-E9AA-47F9-A6E6-D2D2DE7F0A15}" type="slidenum">
              <a:rPr lang="ar-SA" smtClean="0"/>
              <a:pPr/>
              <a:t>‹#›</a:t>
            </a:fld>
            <a:endParaRPr lang="ar-SA"/>
          </a:p>
        </p:txBody>
      </p:sp>
      <p:grpSp>
        <p:nvGrpSpPr>
          <p:cNvPr id="2" name="مجموعة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شكل حر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شكل حر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1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r" rtl="1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r" rtl="1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r" rtl="1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r" rtl="1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r" rtl="1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r" rtl="1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r" rtl="1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r" rtl="1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r" rtl="1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wmf"/><Relationship Id="rId3" Type="http://schemas.openxmlformats.org/officeDocument/2006/relationships/image" Target="../media/image3.jpeg"/><Relationship Id="rId7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png"/><Relationship Id="rId9" Type="http://schemas.openxmlformats.org/officeDocument/2006/relationships/image" Target="../media/image9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tif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tiff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tiff"/><Relationship Id="rId2" Type="http://schemas.openxmlformats.org/officeDocument/2006/relationships/image" Target="../media/image14.tiff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7" Type="http://schemas.openxmlformats.org/officeDocument/2006/relationships/image" Target="../media/image9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jpeg"/><Relationship Id="rId5" Type="http://schemas.openxmlformats.org/officeDocument/2006/relationships/image" Target="../media/image19.png"/><Relationship Id="rId4" Type="http://schemas.openxmlformats.org/officeDocument/2006/relationships/image" Target="../media/image1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jpeg"/><Relationship Id="rId4" Type="http://schemas.openxmlformats.org/officeDocument/2006/relationships/chart" Target="../charts/char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6">
                <a:lumMod val="89000"/>
              </a:schemeClr>
            </a:gs>
            <a:gs pos="23000">
              <a:schemeClr val="accent6">
                <a:lumMod val="89000"/>
              </a:schemeClr>
            </a:gs>
            <a:gs pos="69000">
              <a:schemeClr val="accent6">
                <a:lumMod val="75000"/>
              </a:schemeClr>
            </a:gs>
            <a:gs pos="97000">
              <a:schemeClr val="accent6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صورة 3" descr="تنزيل (2)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236296" y="0"/>
            <a:ext cx="1728192" cy="1916832"/>
          </a:xfrm>
          <a:prstGeom prst="rect">
            <a:avLst/>
          </a:prstGeom>
        </p:spPr>
      </p:pic>
      <p:pic>
        <p:nvPicPr>
          <p:cNvPr id="5" name="صورة 4" descr="تنزيل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79511" y="1"/>
            <a:ext cx="1728193" cy="1916832"/>
          </a:xfrm>
          <a:prstGeom prst="rect">
            <a:avLst/>
          </a:prstGeom>
        </p:spPr>
      </p:pic>
      <p:sp>
        <p:nvSpPr>
          <p:cNvPr id="7" name="مربع نص 6"/>
          <p:cNvSpPr txBox="1"/>
          <p:nvPr/>
        </p:nvSpPr>
        <p:spPr>
          <a:xfrm>
            <a:off x="2248364" y="1109947"/>
            <a:ext cx="4752528" cy="46166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pPr algn="ctr"/>
            <a:r>
              <a:rPr lang="en-US" sz="2400" b="1" dirty="0" smtClean="0">
                <a:ln>
                  <a:solidFill>
                    <a:schemeClr val="bg2">
                      <a:lumMod val="20000"/>
                      <a:lumOff val="80000"/>
                    </a:schemeClr>
                  </a:solidFill>
                </a:ln>
                <a:solidFill>
                  <a:srgbClr val="0070C0"/>
                </a:solidFill>
              </a:rPr>
              <a:t>JohaliCHS232HeSHE2nd2017</a:t>
            </a:r>
            <a:endParaRPr lang="ar-SA" sz="2400" b="1" dirty="0">
              <a:ln>
                <a:solidFill>
                  <a:schemeClr val="bg2">
                    <a:lumMod val="20000"/>
                    <a:lumOff val="80000"/>
                  </a:schemeClr>
                </a:solidFill>
              </a:ln>
              <a:solidFill>
                <a:srgbClr val="0070C0"/>
              </a:solidFill>
            </a:endParaRPr>
          </a:p>
        </p:txBody>
      </p:sp>
      <p:sp>
        <p:nvSpPr>
          <p:cNvPr id="8" name="مربع نص 7"/>
          <p:cNvSpPr txBox="1"/>
          <p:nvPr/>
        </p:nvSpPr>
        <p:spPr>
          <a:xfrm>
            <a:off x="571472" y="4929198"/>
            <a:ext cx="8572528" cy="107721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pPr algn="ctr"/>
            <a:r>
              <a:rPr lang="mr-IN" sz="3200" dirty="0" smtClean="0"/>
              <a:t>–</a:t>
            </a:r>
            <a:r>
              <a:rPr lang="ar-SA" sz="3200" dirty="0" smtClean="0"/>
              <a:t> </a:t>
            </a:r>
            <a:r>
              <a:rPr lang="en-US" sz="3200" dirty="0">
                <a:ln>
                  <a:solidFill>
                    <a:schemeClr val="tx2">
                      <a:lumMod val="50000"/>
                    </a:schemeClr>
                  </a:solidFill>
                </a:ln>
              </a:rPr>
              <a:t>S</a:t>
            </a:r>
            <a:r>
              <a:rPr lang="en-US" sz="3200" dirty="0" smtClean="0">
                <a:ln>
                  <a:solidFill>
                    <a:schemeClr val="tx2">
                      <a:lumMod val="50000"/>
                    </a:schemeClr>
                  </a:solidFill>
                </a:ln>
              </a:rPr>
              <a:t>tatistics</a:t>
            </a:r>
            <a:r>
              <a:rPr lang="en-US" sz="3200" dirty="0" smtClean="0"/>
              <a:t> </a:t>
            </a:r>
            <a:r>
              <a:rPr lang="en-US" sz="2400" dirty="0" smtClean="0"/>
              <a:t>Report (Use </a:t>
            </a:r>
            <a:r>
              <a:rPr lang="en-US" sz="2400" dirty="0" err="1" smtClean="0"/>
              <a:t>Whatsapp</a:t>
            </a:r>
            <a:r>
              <a:rPr lang="en-US" sz="2400" dirty="0" smtClean="0"/>
              <a:t> </a:t>
            </a:r>
            <a:r>
              <a:rPr lang="en-US" sz="2400" dirty="0" err="1" smtClean="0"/>
              <a:t>toi</a:t>
            </a:r>
            <a:r>
              <a:rPr lang="en-US" sz="2400" dirty="0" smtClean="0"/>
              <a:t> Enhance Johali_HeSHE2nd2017 Learning </a:t>
            </a:r>
            <a:r>
              <a:rPr lang="en-US" sz="3200" dirty="0" smtClean="0"/>
              <a:t>)</a:t>
            </a:r>
            <a:endParaRPr lang="ar-SA" sz="3200" dirty="0"/>
          </a:p>
        </p:txBody>
      </p:sp>
      <p:pic>
        <p:nvPicPr>
          <p:cNvPr id="9" name="صورة 8" descr="images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318606" y="3714752"/>
            <a:ext cx="1825394" cy="811468"/>
          </a:xfrm>
          <a:prstGeom prst="rect">
            <a:avLst/>
          </a:prstGeom>
        </p:spPr>
      </p:pic>
      <p:pic>
        <p:nvPicPr>
          <p:cNvPr id="10" name="صورة 9" descr="تنزيل (2)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143636" y="6207078"/>
            <a:ext cx="3000364" cy="57950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2" name="صورة 11" descr="images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195736" y="1"/>
            <a:ext cx="4752528" cy="785793"/>
          </a:xfrm>
          <a:prstGeom prst="rect">
            <a:avLst/>
          </a:prstGeom>
        </p:spPr>
      </p:pic>
      <p:sp>
        <p:nvSpPr>
          <p:cNvPr id="13" name="مربع نص 12"/>
          <p:cNvSpPr txBox="1"/>
          <p:nvPr/>
        </p:nvSpPr>
        <p:spPr>
          <a:xfrm>
            <a:off x="2285984" y="1643050"/>
            <a:ext cx="4964966" cy="40011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pPr marL="0" algn="ctr" defTabSz="914400" rtl="0" eaLnBrk="1" latinLnBrk="0" hangingPunct="1"/>
            <a:r>
              <a:rPr lang="en-US" sz="2000" b="1" dirty="0" smtClean="0"/>
              <a:t>Mohammed </a:t>
            </a:r>
            <a:r>
              <a:rPr lang="en-US" sz="2000" b="1" dirty="0" err="1" smtClean="0"/>
              <a:t>Saad</a:t>
            </a:r>
            <a:r>
              <a:rPr lang="en-US" sz="2000" b="1" dirty="0" smtClean="0"/>
              <a:t> </a:t>
            </a:r>
            <a:r>
              <a:rPr lang="en-US" sz="2000" b="1" dirty="0" err="1" smtClean="0"/>
              <a:t>Alhumaydani</a:t>
            </a:r>
            <a:r>
              <a:rPr lang="en-US" sz="2000" b="1" dirty="0" smtClean="0"/>
              <a:t> _</a:t>
            </a:r>
            <a:r>
              <a:rPr lang="en-US" sz="2000" b="1" dirty="0" err="1" smtClean="0"/>
              <a:t>Johali</a:t>
            </a:r>
            <a:r>
              <a:rPr lang="en-US" sz="2000" b="1" dirty="0" smtClean="0"/>
              <a:t> </a:t>
            </a:r>
            <a:endParaRPr lang="ar-SA" sz="2000" b="1" dirty="0"/>
          </a:p>
        </p:txBody>
      </p:sp>
      <p:sp>
        <p:nvSpPr>
          <p:cNvPr id="14" name="مربع نص 13"/>
          <p:cNvSpPr txBox="1"/>
          <p:nvPr/>
        </p:nvSpPr>
        <p:spPr>
          <a:xfrm>
            <a:off x="2857488" y="4500570"/>
            <a:ext cx="3857652" cy="40011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pPr algn="ctr"/>
            <a:r>
              <a:rPr lang="en-US" sz="2000" b="1" dirty="0"/>
              <a:t>Direction By </a:t>
            </a:r>
            <a:r>
              <a:rPr lang="en-US" sz="2000" b="1" dirty="0" smtClean="0"/>
              <a:t> </a:t>
            </a:r>
            <a:r>
              <a:rPr lang="en-US" sz="2000" b="1" dirty="0" err="1" smtClean="0"/>
              <a:t>Eisa</a:t>
            </a:r>
            <a:r>
              <a:rPr lang="en-US" sz="2000" b="1" dirty="0" smtClean="0"/>
              <a:t> </a:t>
            </a:r>
            <a:r>
              <a:rPr lang="en-US" sz="2000" b="1" dirty="0" err="1" smtClean="0"/>
              <a:t>Johali</a:t>
            </a:r>
            <a:r>
              <a:rPr lang="en-US" sz="2000" b="1" dirty="0" smtClean="0"/>
              <a:t> </a:t>
            </a:r>
            <a:endParaRPr lang="ar-SA" sz="2000" b="1" dirty="0"/>
          </a:p>
        </p:txBody>
      </p:sp>
      <p:pic>
        <p:nvPicPr>
          <p:cNvPr id="15" name="صورة 14" descr="تنزيل (3)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571472" y="6000768"/>
            <a:ext cx="2285984" cy="85723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6" name="Picture 5" descr="BD04972_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571736" y="2214554"/>
            <a:ext cx="4749746" cy="21044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صورة 16" descr="images (1).jp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428596" y="3429000"/>
            <a:ext cx="2000264" cy="1142984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6">
                <a:lumMod val="67000"/>
              </a:schemeClr>
            </a:gs>
            <a:gs pos="48000">
              <a:schemeClr val="accent6">
                <a:lumMod val="97000"/>
                <a:lumOff val="3000"/>
              </a:schemeClr>
            </a:gs>
            <a:gs pos="100000">
              <a:schemeClr val="accent6">
                <a:lumMod val="60000"/>
                <a:lumOff val="40000"/>
              </a:schemeClr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ربع نص 1"/>
          <p:cNvSpPr txBox="1"/>
          <p:nvPr/>
        </p:nvSpPr>
        <p:spPr>
          <a:xfrm>
            <a:off x="4427984" y="6150114"/>
            <a:ext cx="5508104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4000" dirty="0" smtClean="0">
                <a:solidFill>
                  <a:srgbClr val="00B050"/>
                </a:solidFill>
              </a:rPr>
              <a:t>احصائية كل الاعضاء</a:t>
            </a:r>
            <a:endParaRPr lang="ar-SA" sz="4000" dirty="0">
              <a:solidFill>
                <a:srgbClr val="00B050"/>
              </a:solidFill>
            </a:endParaRPr>
          </a:p>
        </p:txBody>
      </p:sp>
      <p:pic>
        <p:nvPicPr>
          <p:cNvPr id="4" name="صورة 3" descr="تنزيل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928926" y="0"/>
            <a:ext cx="2643174" cy="733958"/>
          </a:xfrm>
          <a:prstGeom prst="rect">
            <a:avLst/>
          </a:prstGeom>
          <a:effectLst>
            <a:reflection blurRad="6350" stA="50000" endA="300" endPos="55000" dir="5400000" sy="-100000" algn="bl" rotWithShape="0"/>
          </a:effectLst>
        </p:spPr>
      </p:pic>
      <p:graphicFrame>
        <p:nvGraphicFramePr>
          <p:cNvPr id="11" name="مخطط 10"/>
          <p:cNvGraphicFramePr/>
          <p:nvPr>
            <p:extLst>
              <p:ext uri="{D42A27DB-BD31-4B8C-83A1-F6EECF244321}">
                <p14:modId xmlns:p14="http://schemas.microsoft.com/office/powerpoint/2010/main" xmlns="" val="754085379"/>
              </p:ext>
            </p:extLst>
          </p:nvPr>
        </p:nvGraphicFramePr>
        <p:xfrm>
          <a:off x="179512" y="1571612"/>
          <a:ext cx="8964488" cy="52863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مربع نص 4"/>
          <p:cNvSpPr txBox="1"/>
          <p:nvPr/>
        </p:nvSpPr>
        <p:spPr>
          <a:xfrm>
            <a:off x="285720" y="785794"/>
            <a:ext cx="8572528" cy="46166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pPr algn="just" rtl="0"/>
            <a:r>
              <a:rPr lang="ar-SA" sz="2400" dirty="0" smtClean="0"/>
              <a:t> </a:t>
            </a:r>
            <a:r>
              <a:rPr lang="en-US" dirty="0">
                <a:ln>
                  <a:solidFill>
                    <a:schemeClr val="tx2">
                      <a:lumMod val="50000"/>
                    </a:schemeClr>
                  </a:solidFill>
                </a:ln>
              </a:rPr>
              <a:t>S</a:t>
            </a:r>
            <a:r>
              <a:rPr lang="en-US" dirty="0" smtClean="0">
                <a:ln>
                  <a:solidFill>
                    <a:schemeClr val="tx2">
                      <a:lumMod val="50000"/>
                    </a:schemeClr>
                  </a:solidFill>
                </a:ln>
              </a:rPr>
              <a:t>tatistics</a:t>
            </a:r>
            <a:r>
              <a:rPr lang="en-US" dirty="0" smtClean="0"/>
              <a:t> Report Use </a:t>
            </a:r>
            <a:r>
              <a:rPr lang="en-US" dirty="0" err="1" smtClean="0"/>
              <a:t>Whatsapp</a:t>
            </a:r>
            <a:r>
              <a:rPr lang="en-US" dirty="0" smtClean="0"/>
              <a:t> to EnhanceJohali_CHS232_HeSHE2nd2017 Learning</a:t>
            </a:r>
            <a:endParaRPr lang="ar-SA" sz="2400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6">
                <a:lumMod val="67000"/>
              </a:schemeClr>
            </a:gs>
            <a:gs pos="48000">
              <a:schemeClr val="accent6">
                <a:lumMod val="97000"/>
                <a:lumOff val="3000"/>
              </a:schemeClr>
            </a:gs>
            <a:gs pos="100000">
              <a:schemeClr val="accent6">
                <a:lumMod val="60000"/>
                <a:lumOff val="40000"/>
              </a:schemeClr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28871"/>
            <a:ext cx="9144000" cy="6928847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6">
                <a:lumMod val="67000"/>
              </a:schemeClr>
            </a:gs>
            <a:gs pos="48000">
              <a:schemeClr val="accent6">
                <a:lumMod val="97000"/>
                <a:lumOff val="3000"/>
              </a:schemeClr>
            </a:gs>
            <a:gs pos="100000">
              <a:schemeClr val="accent6">
                <a:lumMod val="60000"/>
                <a:lumOff val="40000"/>
              </a:schemeClr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مربع نص 4"/>
          <p:cNvSpPr txBox="1"/>
          <p:nvPr/>
        </p:nvSpPr>
        <p:spPr>
          <a:xfrm>
            <a:off x="357158" y="2643182"/>
            <a:ext cx="8786842" cy="378565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pPr algn="just" rtl="0">
              <a:buFontTx/>
              <a:buChar char="-"/>
            </a:pPr>
            <a:r>
              <a:rPr lang="en-US" sz="2400" dirty="0" smtClean="0"/>
              <a:t>The </a:t>
            </a:r>
            <a:r>
              <a:rPr lang="en-US" sz="2400" dirty="0"/>
              <a:t>opening of the group to achieve the principle of quality in work and share experiences and the transfer of information between the doctor and students as </a:t>
            </a:r>
            <a:r>
              <a:rPr lang="en-US" sz="2400" dirty="0" smtClean="0"/>
              <a:t>fast as </a:t>
            </a:r>
            <a:r>
              <a:rPr lang="en-US" sz="2400" dirty="0"/>
              <a:t>possible</a:t>
            </a:r>
            <a:r>
              <a:rPr lang="en-US" sz="2400" dirty="0" smtClean="0"/>
              <a:t>.</a:t>
            </a:r>
          </a:p>
          <a:p>
            <a:pPr algn="just" rtl="0">
              <a:buFontTx/>
              <a:buChar char="-"/>
            </a:pPr>
            <a:endParaRPr lang="en-US" sz="2400" dirty="0" smtClean="0"/>
          </a:p>
          <a:p>
            <a:pPr algn="just" rtl="0"/>
            <a:r>
              <a:rPr lang="en-US" sz="2400" dirty="0" smtClean="0"/>
              <a:t> </a:t>
            </a:r>
            <a:r>
              <a:rPr lang="en-US" sz="2400" dirty="0"/>
              <a:t>- It also allows all members to share their experiences and opinions in a clear scientific environment</a:t>
            </a:r>
            <a:r>
              <a:rPr lang="en-US" sz="2400" dirty="0" smtClean="0"/>
              <a:t>.</a:t>
            </a:r>
          </a:p>
          <a:p>
            <a:pPr algn="just" rtl="0"/>
            <a:endParaRPr lang="en-US" sz="2400" dirty="0" smtClean="0"/>
          </a:p>
          <a:p>
            <a:pPr algn="just" rtl="0"/>
            <a:r>
              <a:rPr lang="en-US" sz="2400" dirty="0" smtClean="0"/>
              <a:t> </a:t>
            </a:r>
            <a:r>
              <a:rPr lang="en-US" sz="2400" dirty="0"/>
              <a:t>- Modern education is based not only on traditional methods but also gives us new horizons and innovative ways. - T</a:t>
            </a:r>
            <a:r>
              <a:rPr lang="en-US" sz="2400" dirty="0" smtClean="0"/>
              <a:t>he </a:t>
            </a:r>
            <a:r>
              <a:rPr lang="en-US" sz="2400" dirty="0"/>
              <a:t>flow of information and expertise comes at the click of a button only.</a:t>
            </a:r>
            <a:endParaRPr lang="ar-SA" sz="2400" dirty="0"/>
          </a:p>
        </p:txBody>
      </p:sp>
      <p:pic>
        <p:nvPicPr>
          <p:cNvPr id="6" name="صورة 5" descr="images (1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214810" y="1142984"/>
            <a:ext cx="1075953" cy="1106403"/>
          </a:xfrm>
          <a:prstGeom prst="rect">
            <a:avLst/>
          </a:prstGeom>
        </p:spPr>
      </p:pic>
      <p:pic>
        <p:nvPicPr>
          <p:cNvPr id="2" name="صورة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1214422"/>
          </a:xfrm>
          <a:prstGeom prst="rect">
            <a:avLst/>
          </a:prstGeom>
          <a:effectLst>
            <a:outerShdw blurRad="901700" dist="647700" dir="11400000" algn="ctr" rotWithShape="0">
              <a:srgbClr val="000000">
                <a:alpha val="38000"/>
              </a:srgbClr>
            </a:outerShdw>
          </a:effec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6">
                <a:lumMod val="67000"/>
              </a:schemeClr>
            </a:gs>
            <a:gs pos="48000">
              <a:schemeClr val="accent6">
                <a:lumMod val="97000"/>
                <a:lumOff val="3000"/>
              </a:schemeClr>
            </a:gs>
            <a:gs pos="100000">
              <a:schemeClr val="accent6">
                <a:lumMod val="60000"/>
                <a:lumOff val="40000"/>
              </a:schemeClr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ربع نص 3"/>
          <p:cNvSpPr txBox="1"/>
          <p:nvPr/>
        </p:nvSpPr>
        <p:spPr>
          <a:xfrm>
            <a:off x="251520" y="2636912"/>
            <a:ext cx="8712968" cy="313932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6600" dirty="0"/>
              <a:t>The group was set up on Tuesday </a:t>
            </a:r>
            <a:r>
              <a:rPr lang="en-US" sz="6600" dirty="0" smtClean="0"/>
              <a:t>7/2/2017 </a:t>
            </a:r>
            <a:r>
              <a:rPr lang="en-US" sz="6600" dirty="0"/>
              <a:t>- 10 \ 5 \ 1438 e</a:t>
            </a:r>
            <a:endParaRPr lang="ar-SA" sz="6600" b="1" dirty="0">
              <a:solidFill>
                <a:srgbClr val="FF0000"/>
              </a:solidFill>
            </a:endParaRPr>
          </a:p>
        </p:txBody>
      </p:sp>
      <p:pic>
        <p:nvPicPr>
          <p:cNvPr id="5" name="صورة 4" descr="images (1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5796136" cy="1700807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6">
                <a:lumMod val="67000"/>
              </a:schemeClr>
            </a:gs>
            <a:gs pos="48000">
              <a:schemeClr val="accent6">
                <a:lumMod val="97000"/>
                <a:lumOff val="3000"/>
              </a:schemeClr>
            </a:gs>
            <a:gs pos="100000">
              <a:schemeClr val="accent6">
                <a:lumMod val="60000"/>
                <a:lumOff val="40000"/>
              </a:schemeClr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ربع نص 1"/>
          <p:cNvSpPr txBox="1"/>
          <p:nvPr/>
        </p:nvSpPr>
        <p:spPr>
          <a:xfrm>
            <a:off x="611560" y="1052736"/>
            <a:ext cx="7632848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4400" dirty="0" smtClean="0"/>
              <a:t>عدد الاعضاء المشاركين : ٢٠</a:t>
            </a:r>
            <a:r>
              <a:rPr lang="ar-SA" sz="4400" dirty="0" smtClean="0">
                <a:solidFill>
                  <a:srgbClr val="FF0000"/>
                </a:solidFill>
              </a:rPr>
              <a:t>عضو</a:t>
            </a:r>
            <a:endParaRPr lang="ar-SA" sz="4400" dirty="0">
              <a:solidFill>
                <a:srgbClr val="FF0000"/>
              </a:solidFill>
            </a:endParaRPr>
          </a:p>
        </p:txBody>
      </p:sp>
      <p:pic>
        <p:nvPicPr>
          <p:cNvPr id="7" name="صورة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55576" y="1890006"/>
            <a:ext cx="7776863" cy="4967993"/>
          </a:xfrm>
          <a:prstGeom prst="rect">
            <a:avLst/>
          </a:prstGeom>
        </p:spPr>
      </p:pic>
      <p:pic>
        <p:nvPicPr>
          <p:cNvPr id="8" name="صورة 7" descr="تنزيل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052736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6">
                <a:lumMod val="67000"/>
              </a:schemeClr>
            </a:gs>
            <a:gs pos="48000">
              <a:schemeClr val="accent6">
                <a:lumMod val="97000"/>
                <a:lumOff val="3000"/>
              </a:schemeClr>
            </a:gs>
            <a:gs pos="100000">
              <a:schemeClr val="accent6">
                <a:lumMod val="60000"/>
                <a:lumOff val="40000"/>
              </a:schemeClr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مربع نص 4"/>
          <p:cNvSpPr txBox="1"/>
          <p:nvPr/>
        </p:nvSpPr>
        <p:spPr>
          <a:xfrm>
            <a:off x="357158" y="1643050"/>
            <a:ext cx="8358246" cy="440120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pPr algn="just" rtl="0"/>
            <a:r>
              <a:rPr lang="en-US" sz="2800" dirty="0"/>
              <a:t/>
            </a:r>
            <a:br>
              <a:rPr lang="en-US" sz="2800" dirty="0"/>
            </a:br>
            <a:r>
              <a:rPr lang="en-US" sz="2800" dirty="0" smtClean="0"/>
              <a:t>1- </a:t>
            </a:r>
            <a:r>
              <a:rPr lang="en-US" sz="2800" dirty="0"/>
              <a:t>Activation of modern methods of education</a:t>
            </a:r>
            <a:r>
              <a:rPr lang="en-US" sz="2800" dirty="0" smtClean="0"/>
              <a:t>.</a:t>
            </a:r>
          </a:p>
          <a:p>
            <a:pPr algn="just" rtl="0"/>
            <a:r>
              <a:rPr lang="en-US" sz="2800" dirty="0" smtClean="0"/>
              <a:t>2- </a:t>
            </a:r>
            <a:r>
              <a:rPr lang="en-US" sz="2800" dirty="0"/>
              <a:t>Effective and quick follow-up between the student and the lecturer</a:t>
            </a:r>
            <a:r>
              <a:rPr lang="en-US" sz="2800" dirty="0" smtClean="0"/>
              <a:t>.</a:t>
            </a:r>
          </a:p>
          <a:p>
            <a:pPr algn="just" rtl="0"/>
            <a:r>
              <a:rPr lang="en-US" sz="2800" dirty="0" smtClean="0"/>
              <a:t>3- </a:t>
            </a:r>
            <a:r>
              <a:rPr lang="en-US" sz="2800" dirty="0"/>
              <a:t>share experiences and put forward different opinions. </a:t>
            </a:r>
            <a:endParaRPr lang="en-US" sz="2800" dirty="0" smtClean="0"/>
          </a:p>
          <a:p>
            <a:pPr algn="just" rtl="0"/>
            <a:r>
              <a:rPr lang="en-US" sz="2800" dirty="0" smtClean="0"/>
              <a:t>4- </a:t>
            </a:r>
            <a:r>
              <a:rPr lang="en-US" sz="2800" dirty="0"/>
              <a:t>Knowing the daily events (duties, tests, lecture times, grades and others). </a:t>
            </a:r>
            <a:endParaRPr lang="en-US" sz="2800" dirty="0" smtClean="0"/>
          </a:p>
          <a:p>
            <a:pPr algn="just" rtl="0"/>
            <a:r>
              <a:rPr lang="en-US" sz="2800" dirty="0" smtClean="0"/>
              <a:t>5- </a:t>
            </a:r>
            <a:r>
              <a:rPr lang="en-US" sz="2800" dirty="0"/>
              <a:t>The participation of all new and everything related to the article of theses and ideas and theories.</a:t>
            </a:r>
            <a:endParaRPr lang="ar-SA" sz="2800" dirty="0"/>
          </a:p>
        </p:txBody>
      </p:sp>
      <p:pic>
        <p:nvPicPr>
          <p:cNvPr id="6" name="صورة 5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"/>
            <a:ext cx="4932040" cy="1243198"/>
          </a:xfrm>
          <a:prstGeom prst="rect">
            <a:avLst/>
          </a:prstGeom>
        </p:spPr>
      </p:pic>
      <p:pic>
        <p:nvPicPr>
          <p:cNvPr id="7" name="صورة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86380" y="0"/>
            <a:ext cx="3857620" cy="1275634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6">
                <a:lumMod val="67000"/>
              </a:schemeClr>
            </a:gs>
            <a:gs pos="48000">
              <a:schemeClr val="accent6">
                <a:lumMod val="97000"/>
                <a:lumOff val="3000"/>
              </a:schemeClr>
            </a:gs>
            <a:gs pos="100000">
              <a:schemeClr val="accent6">
                <a:lumMod val="60000"/>
                <a:lumOff val="40000"/>
              </a:schemeClr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images (2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714488"/>
            <a:ext cx="4857752" cy="483512"/>
          </a:xfrm>
          <a:prstGeom prst="rect">
            <a:avLst/>
          </a:prstGeom>
        </p:spPr>
      </p:pic>
      <p:pic>
        <p:nvPicPr>
          <p:cNvPr id="3" name="صورة 2" descr="تنزيل (1)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286644" y="0"/>
            <a:ext cx="1857356" cy="1071546"/>
          </a:xfrm>
          <a:prstGeom prst="rect">
            <a:avLst/>
          </a:prstGeom>
        </p:spPr>
      </p:pic>
      <p:sp>
        <p:nvSpPr>
          <p:cNvPr id="4" name="مربع نص 3"/>
          <p:cNvSpPr txBox="1"/>
          <p:nvPr/>
        </p:nvSpPr>
        <p:spPr>
          <a:xfrm>
            <a:off x="857224" y="2357430"/>
            <a:ext cx="6308204" cy="4247317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r>
              <a:rPr lang="ar-SA" sz="5400" dirty="0" smtClean="0"/>
              <a:t>الرسائل : </a:t>
            </a:r>
            <a:r>
              <a:rPr lang="en-US" sz="5400" dirty="0" smtClean="0">
                <a:solidFill>
                  <a:schemeClr val="accent2">
                    <a:lumMod val="75000"/>
                  </a:schemeClr>
                </a:solidFill>
              </a:rPr>
              <a:t>1038</a:t>
            </a:r>
            <a:endParaRPr lang="ar-SA" sz="5400" dirty="0" smtClean="0">
              <a:solidFill>
                <a:schemeClr val="accent2">
                  <a:lumMod val="75000"/>
                </a:schemeClr>
              </a:solidFill>
            </a:endParaRPr>
          </a:p>
          <a:p>
            <a:endParaRPr lang="ar-SA" sz="5400" dirty="0" smtClean="0"/>
          </a:p>
          <a:p>
            <a:r>
              <a:rPr lang="ar-SA" sz="5400" dirty="0" smtClean="0"/>
              <a:t>الفيديو : </a:t>
            </a:r>
            <a:r>
              <a:rPr lang="en-US" sz="5400" dirty="0" smtClean="0">
                <a:solidFill>
                  <a:srgbClr val="0070C0"/>
                </a:solidFill>
              </a:rPr>
              <a:t>44</a:t>
            </a:r>
            <a:endParaRPr lang="ar-SA" sz="5400" dirty="0" smtClean="0">
              <a:solidFill>
                <a:srgbClr val="0070C0"/>
              </a:solidFill>
            </a:endParaRPr>
          </a:p>
          <a:p>
            <a:endParaRPr lang="ar-SA" sz="5400" dirty="0" smtClean="0"/>
          </a:p>
          <a:p>
            <a:r>
              <a:rPr lang="ar-SA" sz="5400" dirty="0" smtClean="0"/>
              <a:t>الصور : </a:t>
            </a:r>
            <a:r>
              <a:rPr lang="en-US" sz="5400" dirty="0" smtClean="0">
                <a:solidFill>
                  <a:srgbClr val="00B0F0"/>
                </a:solidFill>
              </a:rPr>
              <a:t>112</a:t>
            </a:r>
            <a:endParaRPr lang="ar-SA" sz="5400" dirty="0">
              <a:solidFill>
                <a:srgbClr val="00B0F0"/>
              </a:solidFill>
            </a:endParaRPr>
          </a:p>
        </p:txBody>
      </p:sp>
      <p:pic>
        <p:nvPicPr>
          <p:cNvPr id="5" name="صورة 4" descr="تنزيل (3)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524328" y="3789040"/>
            <a:ext cx="1619672" cy="1440160"/>
          </a:xfrm>
          <a:prstGeom prst="rect">
            <a:avLst/>
          </a:prstGeom>
        </p:spPr>
      </p:pic>
      <p:pic>
        <p:nvPicPr>
          <p:cNvPr id="6" name="صورة 5" descr="تنزيل (1)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524328" y="5373216"/>
            <a:ext cx="1619672" cy="1284312"/>
          </a:xfrm>
          <a:prstGeom prst="rect">
            <a:avLst/>
          </a:prstGeom>
        </p:spPr>
      </p:pic>
      <p:pic>
        <p:nvPicPr>
          <p:cNvPr id="7" name="صورة 6" descr="تنزيل (2)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7524328" y="2348880"/>
            <a:ext cx="1619672" cy="1296144"/>
          </a:xfrm>
          <a:prstGeom prst="rect">
            <a:avLst/>
          </a:prstGeom>
        </p:spPr>
      </p:pic>
      <p:pic>
        <p:nvPicPr>
          <p:cNvPr id="10" name="صورة 9" descr="images (1)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0" y="0"/>
            <a:ext cx="1571604" cy="898041"/>
          </a:xfrm>
          <a:prstGeom prst="rect">
            <a:avLst/>
          </a:prstGeom>
        </p:spPr>
      </p:pic>
      <p:sp>
        <p:nvSpPr>
          <p:cNvPr id="11" name="مربع نص 10"/>
          <p:cNvSpPr txBox="1"/>
          <p:nvPr/>
        </p:nvSpPr>
        <p:spPr>
          <a:xfrm>
            <a:off x="1928794" y="285728"/>
            <a:ext cx="4964966" cy="40011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pPr marL="0" algn="ctr" defTabSz="914400" rtl="0" eaLnBrk="1" latinLnBrk="0" hangingPunct="1"/>
            <a:r>
              <a:rPr lang="en-US" sz="2000" b="1" dirty="0" smtClean="0"/>
              <a:t>Mohammed S  </a:t>
            </a:r>
            <a:r>
              <a:rPr lang="en-US" sz="2000" b="1" dirty="0" err="1" smtClean="0"/>
              <a:t>Alhumaydani</a:t>
            </a:r>
            <a:r>
              <a:rPr lang="en-US" sz="2000" b="1" dirty="0" smtClean="0"/>
              <a:t> _E. </a:t>
            </a:r>
            <a:r>
              <a:rPr lang="en-US" sz="2000" b="1" dirty="0" err="1" smtClean="0"/>
              <a:t>Johali</a:t>
            </a:r>
            <a:r>
              <a:rPr lang="en-US" sz="2000" b="1" dirty="0" smtClean="0"/>
              <a:t> </a:t>
            </a:r>
            <a:endParaRPr lang="ar-SA" sz="2000" b="1" dirty="0"/>
          </a:p>
        </p:txBody>
      </p:sp>
      <p:sp>
        <p:nvSpPr>
          <p:cNvPr id="14" name="مربع نص 13"/>
          <p:cNvSpPr txBox="1"/>
          <p:nvPr/>
        </p:nvSpPr>
        <p:spPr>
          <a:xfrm>
            <a:off x="428596" y="1071546"/>
            <a:ext cx="8572528" cy="46166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pPr algn="just" rtl="0"/>
            <a:r>
              <a:rPr lang="ar-SA" sz="2400" dirty="0" smtClean="0"/>
              <a:t> </a:t>
            </a:r>
            <a:r>
              <a:rPr lang="en-US" dirty="0">
                <a:ln>
                  <a:solidFill>
                    <a:schemeClr val="tx2">
                      <a:lumMod val="50000"/>
                    </a:schemeClr>
                  </a:solidFill>
                </a:ln>
              </a:rPr>
              <a:t>S</a:t>
            </a:r>
            <a:r>
              <a:rPr lang="en-US" dirty="0" smtClean="0">
                <a:ln>
                  <a:solidFill>
                    <a:schemeClr val="tx2">
                      <a:lumMod val="50000"/>
                    </a:schemeClr>
                  </a:solidFill>
                </a:ln>
              </a:rPr>
              <a:t>tatistics</a:t>
            </a:r>
            <a:r>
              <a:rPr lang="en-US" dirty="0" smtClean="0"/>
              <a:t> Report Use </a:t>
            </a:r>
            <a:r>
              <a:rPr lang="en-US" dirty="0" err="1" smtClean="0"/>
              <a:t>Whatsapp</a:t>
            </a:r>
            <a:r>
              <a:rPr lang="en-US" dirty="0" smtClean="0"/>
              <a:t> to EnhanceJohali_CHS232_HeSHE2nd2017 Learning</a:t>
            </a:r>
            <a:endParaRPr lang="ar-SA" sz="24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6">
                <a:lumMod val="67000"/>
              </a:schemeClr>
            </a:gs>
            <a:gs pos="48000">
              <a:schemeClr val="accent6">
                <a:lumMod val="97000"/>
                <a:lumOff val="3000"/>
              </a:schemeClr>
            </a:gs>
            <a:gs pos="100000">
              <a:schemeClr val="accent6">
                <a:lumMod val="60000"/>
                <a:lumOff val="40000"/>
              </a:schemeClr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images (2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500430" y="0"/>
            <a:ext cx="1785982" cy="571504"/>
          </a:xfrm>
          <a:prstGeom prst="rect">
            <a:avLst/>
          </a:prstGeom>
        </p:spPr>
      </p:pic>
      <p:pic>
        <p:nvPicPr>
          <p:cNvPr id="3" name="صورة 2" descr="تنزيل (1)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1785918" cy="864135"/>
          </a:xfrm>
          <a:prstGeom prst="rect">
            <a:avLst/>
          </a:prstGeom>
        </p:spPr>
      </p:pic>
      <p:sp>
        <p:nvSpPr>
          <p:cNvPr id="8" name="مربع نص 7"/>
          <p:cNvSpPr txBox="1"/>
          <p:nvPr/>
        </p:nvSpPr>
        <p:spPr>
          <a:xfrm>
            <a:off x="3500430" y="6334780"/>
            <a:ext cx="2808312" cy="52322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rtlCol="1">
            <a:spAutoFit/>
          </a:bodyPr>
          <a:lstStyle/>
          <a:p>
            <a:pPr algn="ctr"/>
            <a:r>
              <a:rPr lang="ar-SA" sz="2800" dirty="0" smtClean="0">
                <a:solidFill>
                  <a:schemeClr val="accent6">
                    <a:lumMod val="75000"/>
                  </a:schemeClr>
                </a:solidFill>
              </a:rPr>
              <a:t>الإجمالي  </a:t>
            </a:r>
            <a:r>
              <a:rPr lang="en-US" sz="2800" dirty="0" smtClean="0">
                <a:solidFill>
                  <a:srgbClr val="FF0000"/>
                </a:solidFill>
              </a:rPr>
              <a:t>1239</a:t>
            </a:r>
            <a:endParaRPr lang="ar-SA" sz="2800" dirty="0">
              <a:solidFill>
                <a:srgbClr val="FF0000"/>
              </a:solidFill>
            </a:endParaRPr>
          </a:p>
        </p:txBody>
      </p:sp>
      <p:graphicFrame>
        <p:nvGraphicFramePr>
          <p:cNvPr id="13" name="مخطط 12"/>
          <p:cNvGraphicFramePr/>
          <p:nvPr>
            <p:extLst>
              <p:ext uri="{D42A27DB-BD31-4B8C-83A1-F6EECF244321}">
                <p14:modId xmlns:p14="http://schemas.microsoft.com/office/powerpoint/2010/main" xmlns="" val="666735476"/>
              </p:ext>
            </p:extLst>
          </p:nvPr>
        </p:nvGraphicFramePr>
        <p:xfrm>
          <a:off x="785754" y="1785926"/>
          <a:ext cx="8358246" cy="435771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pic>
        <p:nvPicPr>
          <p:cNvPr id="10" name="صورة 9" descr="images (1)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572396" y="0"/>
            <a:ext cx="1482331" cy="847028"/>
          </a:xfrm>
          <a:prstGeom prst="rect">
            <a:avLst/>
          </a:prstGeom>
        </p:spPr>
      </p:pic>
      <p:sp>
        <p:nvSpPr>
          <p:cNvPr id="11" name="مربع نص 10"/>
          <p:cNvSpPr txBox="1"/>
          <p:nvPr/>
        </p:nvSpPr>
        <p:spPr>
          <a:xfrm>
            <a:off x="500066" y="928670"/>
            <a:ext cx="8572528" cy="46166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pPr algn="just" rtl="0"/>
            <a:r>
              <a:rPr lang="ar-SA" sz="2400" dirty="0" smtClean="0"/>
              <a:t> </a:t>
            </a:r>
            <a:r>
              <a:rPr lang="en-US" dirty="0">
                <a:ln>
                  <a:solidFill>
                    <a:schemeClr val="tx2">
                      <a:lumMod val="50000"/>
                    </a:schemeClr>
                  </a:solidFill>
                </a:ln>
              </a:rPr>
              <a:t>S</a:t>
            </a:r>
            <a:r>
              <a:rPr lang="en-US" dirty="0" smtClean="0">
                <a:ln>
                  <a:solidFill>
                    <a:schemeClr val="tx2">
                      <a:lumMod val="50000"/>
                    </a:schemeClr>
                  </a:solidFill>
                </a:ln>
              </a:rPr>
              <a:t>tatistics</a:t>
            </a:r>
            <a:r>
              <a:rPr lang="en-US" dirty="0" smtClean="0"/>
              <a:t> Report Use </a:t>
            </a:r>
            <a:r>
              <a:rPr lang="en-US" dirty="0" err="1" smtClean="0"/>
              <a:t>Whatsapp</a:t>
            </a:r>
            <a:r>
              <a:rPr lang="en-US" dirty="0" smtClean="0"/>
              <a:t> to EnhanceJohali_CHS232_HeSHE2nd2017 Learning</a:t>
            </a:r>
            <a:endParaRPr lang="ar-SA" sz="24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6">
                <a:lumMod val="67000"/>
              </a:schemeClr>
            </a:gs>
            <a:gs pos="48000">
              <a:schemeClr val="accent6">
                <a:lumMod val="97000"/>
                <a:lumOff val="3000"/>
              </a:schemeClr>
            </a:gs>
            <a:gs pos="100000">
              <a:schemeClr val="accent6">
                <a:lumMod val="60000"/>
                <a:lumOff val="40000"/>
              </a:schemeClr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ربع نص 3"/>
          <p:cNvSpPr txBox="1"/>
          <p:nvPr/>
        </p:nvSpPr>
        <p:spPr>
          <a:xfrm>
            <a:off x="6429388" y="2143116"/>
            <a:ext cx="2714612" cy="101566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r>
              <a:rPr lang="ar-SA" sz="2000" b="1" dirty="0" smtClean="0">
                <a:solidFill>
                  <a:srgbClr val="0070C0"/>
                </a:solidFill>
              </a:rPr>
              <a:t>محاضر: عيسى </a:t>
            </a:r>
            <a:r>
              <a:rPr lang="ar-SA" sz="2000" b="1" dirty="0" err="1" smtClean="0">
                <a:solidFill>
                  <a:srgbClr val="0070C0"/>
                </a:solidFill>
              </a:rPr>
              <a:t>جوحلي</a:t>
            </a:r>
            <a:r>
              <a:rPr lang="ar-SA" sz="2000" b="1" dirty="0" smtClean="0">
                <a:solidFill>
                  <a:srgbClr val="0070C0"/>
                </a:solidFill>
              </a:rPr>
              <a:t> </a:t>
            </a:r>
            <a:r>
              <a:rPr lang="en-US" sz="2000" b="1" dirty="0" smtClean="0">
                <a:solidFill>
                  <a:srgbClr val="0070C0"/>
                </a:solidFill>
              </a:rPr>
              <a:t>769</a:t>
            </a:r>
            <a:endParaRPr lang="ar-SA" sz="2000" b="1" dirty="0" smtClean="0">
              <a:solidFill>
                <a:srgbClr val="0070C0"/>
              </a:solidFill>
            </a:endParaRPr>
          </a:p>
          <a:p>
            <a:endParaRPr lang="ar-SA" sz="2000" b="1" dirty="0" smtClean="0">
              <a:solidFill>
                <a:srgbClr val="0070C0"/>
              </a:solidFill>
            </a:endParaRPr>
          </a:p>
          <a:p>
            <a:r>
              <a:rPr lang="ar-SA" sz="2000" b="1" dirty="0" smtClean="0">
                <a:solidFill>
                  <a:srgbClr val="00B0F0"/>
                </a:solidFill>
              </a:rPr>
              <a:t>كل الاعضاء : </a:t>
            </a:r>
            <a:r>
              <a:rPr lang="en-US" sz="2000" b="1" dirty="0" smtClean="0">
                <a:solidFill>
                  <a:srgbClr val="00B0F0"/>
                </a:solidFill>
              </a:rPr>
              <a:t>470</a:t>
            </a:r>
            <a:endParaRPr lang="ar-SA" sz="2000" b="1" dirty="0">
              <a:solidFill>
                <a:srgbClr val="00B0F0"/>
              </a:solidFill>
            </a:endParaRPr>
          </a:p>
        </p:txBody>
      </p:sp>
      <p:pic>
        <p:nvPicPr>
          <p:cNvPr id="5" name="صورة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561" t="36298" r="1930" b="58303"/>
          <a:stretch/>
        </p:blipFill>
        <p:spPr>
          <a:xfrm>
            <a:off x="428596" y="928670"/>
            <a:ext cx="8358214" cy="1071570"/>
          </a:xfrm>
          <a:prstGeom prst="rect">
            <a:avLst/>
          </a:prstGeom>
        </p:spPr>
      </p:pic>
      <p:graphicFrame>
        <p:nvGraphicFramePr>
          <p:cNvPr id="16" name="مخطط 15"/>
          <p:cNvGraphicFramePr/>
          <p:nvPr>
            <p:extLst>
              <p:ext uri="{D42A27DB-BD31-4B8C-83A1-F6EECF244321}">
                <p14:modId xmlns:p14="http://schemas.microsoft.com/office/powerpoint/2010/main" xmlns="" val="1581816806"/>
              </p:ext>
            </p:extLst>
          </p:nvPr>
        </p:nvGraphicFramePr>
        <p:xfrm>
          <a:off x="467544" y="2214554"/>
          <a:ext cx="5604654" cy="464344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مربع نص 5"/>
          <p:cNvSpPr txBox="1"/>
          <p:nvPr/>
        </p:nvSpPr>
        <p:spPr>
          <a:xfrm>
            <a:off x="357158" y="285728"/>
            <a:ext cx="8572528" cy="46166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pPr algn="just" rtl="0"/>
            <a:r>
              <a:rPr lang="ar-SA" sz="2400" dirty="0" smtClean="0"/>
              <a:t> </a:t>
            </a:r>
            <a:r>
              <a:rPr lang="en-US" dirty="0">
                <a:ln>
                  <a:solidFill>
                    <a:schemeClr val="tx2">
                      <a:lumMod val="50000"/>
                    </a:schemeClr>
                  </a:solidFill>
                </a:ln>
              </a:rPr>
              <a:t>S</a:t>
            </a:r>
            <a:r>
              <a:rPr lang="en-US" dirty="0" smtClean="0">
                <a:ln>
                  <a:solidFill>
                    <a:schemeClr val="tx2">
                      <a:lumMod val="50000"/>
                    </a:schemeClr>
                  </a:solidFill>
                </a:ln>
              </a:rPr>
              <a:t>tatistics</a:t>
            </a:r>
            <a:r>
              <a:rPr lang="en-US" dirty="0" smtClean="0"/>
              <a:t> Report Use </a:t>
            </a:r>
            <a:r>
              <a:rPr lang="en-US" dirty="0" err="1" smtClean="0"/>
              <a:t>Whatsapp</a:t>
            </a:r>
            <a:r>
              <a:rPr lang="en-US" dirty="0" smtClean="0"/>
              <a:t> to EnhanceJohali_CHS232_HeSHE2nd2017 Learning</a:t>
            </a:r>
            <a:endParaRPr lang="ar-SA" sz="240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6">
                <a:lumMod val="67000"/>
              </a:schemeClr>
            </a:gs>
            <a:gs pos="48000">
              <a:schemeClr val="accent6">
                <a:lumMod val="97000"/>
                <a:lumOff val="3000"/>
              </a:schemeClr>
            </a:gs>
            <a:gs pos="100000">
              <a:schemeClr val="accent6">
                <a:lumMod val="60000"/>
                <a:lumOff val="40000"/>
              </a:schemeClr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مربع نص 4"/>
          <p:cNvSpPr txBox="1"/>
          <p:nvPr/>
        </p:nvSpPr>
        <p:spPr>
          <a:xfrm>
            <a:off x="2786050" y="1214422"/>
            <a:ext cx="6357950" cy="58477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r>
              <a:rPr lang="ar-SA" sz="3200" dirty="0" smtClean="0">
                <a:solidFill>
                  <a:srgbClr val="0070C0"/>
                </a:solidFill>
              </a:rPr>
              <a:t>محمد </a:t>
            </a:r>
            <a:r>
              <a:rPr lang="ar-SA" sz="3200" dirty="0" err="1" smtClean="0">
                <a:solidFill>
                  <a:srgbClr val="0070C0"/>
                </a:solidFill>
              </a:rPr>
              <a:t>الحميداني</a:t>
            </a:r>
            <a:r>
              <a:rPr lang="ar-SA" sz="3200" dirty="0" smtClean="0">
                <a:solidFill>
                  <a:srgbClr val="0070C0"/>
                </a:solidFill>
              </a:rPr>
              <a:t> </a:t>
            </a:r>
            <a:r>
              <a:rPr lang="en-US" sz="3200" dirty="0" smtClean="0">
                <a:solidFill>
                  <a:srgbClr val="0070C0"/>
                </a:solidFill>
              </a:rPr>
              <a:t>48</a:t>
            </a:r>
            <a:r>
              <a:rPr lang="ar-SA" sz="3200" dirty="0" smtClean="0">
                <a:solidFill>
                  <a:srgbClr val="0070C0"/>
                </a:solidFill>
              </a:rPr>
              <a:t> _ </a:t>
            </a:r>
            <a:r>
              <a:rPr lang="ar-SA" sz="3200" dirty="0" smtClean="0">
                <a:solidFill>
                  <a:srgbClr val="00B0F0"/>
                </a:solidFill>
              </a:rPr>
              <a:t>كل الاعضاء : </a:t>
            </a:r>
            <a:r>
              <a:rPr lang="en-US" sz="3200" dirty="0" smtClean="0">
                <a:solidFill>
                  <a:srgbClr val="00B0F0"/>
                </a:solidFill>
              </a:rPr>
              <a:t>1239</a:t>
            </a:r>
            <a:endParaRPr lang="ar-SA" sz="3200" dirty="0">
              <a:solidFill>
                <a:srgbClr val="00B0F0"/>
              </a:solidFill>
            </a:endParaRPr>
          </a:p>
        </p:txBody>
      </p:sp>
      <p:pic>
        <p:nvPicPr>
          <p:cNvPr id="4" name="صورة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787" t="27496" r="1068" b="63368"/>
          <a:stretch/>
        </p:blipFill>
        <p:spPr>
          <a:xfrm>
            <a:off x="0" y="-1"/>
            <a:ext cx="9144000" cy="1169005"/>
          </a:xfrm>
          <a:prstGeom prst="rect">
            <a:avLst/>
          </a:prstGeom>
        </p:spPr>
      </p:pic>
      <p:graphicFrame>
        <p:nvGraphicFramePr>
          <p:cNvPr id="11" name="مخطط 10"/>
          <p:cNvGraphicFramePr/>
          <p:nvPr>
            <p:extLst>
              <p:ext uri="{D42A27DB-BD31-4B8C-83A1-F6EECF244321}">
                <p14:modId xmlns:p14="http://schemas.microsoft.com/office/powerpoint/2010/main" xmlns="" val="1951907793"/>
              </p:ext>
            </p:extLst>
          </p:nvPr>
        </p:nvGraphicFramePr>
        <p:xfrm>
          <a:off x="571472" y="2000241"/>
          <a:ext cx="7572428" cy="48577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تدفق">
  <a:themeElements>
    <a:clrScheme name="أصل">
      <a:dk1>
        <a:sysClr val="windowText" lastClr="000000"/>
      </a:dk1>
      <a:lt1>
        <a:sysClr val="window" lastClr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B292CA"/>
      </a:hlink>
      <a:folHlink>
        <a:srgbClr val="6B5680"/>
      </a:folHlink>
    </a:clrScheme>
    <a:fontScheme name="تدفق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تدفق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سمة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1609</TotalTime>
  <Words>201</Words>
  <Application>Microsoft Macintosh PowerPoint</Application>
  <PresentationFormat>عرض على الشاشة (3:4)‏</PresentationFormat>
  <Paragraphs>35</Paragraphs>
  <Slides>11</Slides>
  <Notes>1</Notes>
  <HiddenSlides>0</HiddenSlides>
  <MMClips>0</MMClips>
  <ScaleCrop>false</ScaleCrop>
  <HeadingPairs>
    <vt:vector size="4" baseType="variant">
      <vt:variant>
        <vt:lpstr>سمة</vt:lpstr>
      </vt:variant>
      <vt:variant>
        <vt:i4>1</vt:i4>
      </vt:variant>
      <vt:variant>
        <vt:lpstr>عناوين الشرائح</vt:lpstr>
      </vt:variant>
      <vt:variant>
        <vt:i4>11</vt:i4>
      </vt:variant>
    </vt:vector>
  </HeadingPairs>
  <TitlesOfParts>
    <vt:vector size="12" baseType="lpstr">
      <vt:lpstr>تدفق</vt:lpstr>
      <vt:lpstr>الشريحة 1</vt:lpstr>
      <vt:lpstr>الشريحة 2</vt:lpstr>
      <vt:lpstr>الشريحة 3</vt:lpstr>
      <vt:lpstr>الشريحة 4</vt:lpstr>
      <vt:lpstr>الشريحة 5</vt:lpstr>
      <vt:lpstr>الشريحة 6</vt:lpstr>
      <vt:lpstr>الشريحة 7</vt:lpstr>
      <vt:lpstr>الشريحة 8</vt:lpstr>
      <vt:lpstr>الشريحة 9</vt:lpstr>
      <vt:lpstr>الشريحة 10</vt:lpstr>
      <vt:lpstr>الشريحة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الشريحة 1</dc:title>
  <dc:creator>LMC</dc:creator>
  <cp:lastModifiedBy>win7</cp:lastModifiedBy>
  <cp:revision>50</cp:revision>
  <dcterms:created xsi:type="dcterms:W3CDTF">2017-04-26T13:15:10Z</dcterms:created>
  <dcterms:modified xsi:type="dcterms:W3CDTF">2017-05-18T05:22:16Z</dcterms:modified>
</cp:coreProperties>
</file>