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97" r:id="rId8"/>
    <p:sldId id="296" r:id="rId9"/>
    <p:sldId id="295" r:id="rId10"/>
    <p:sldId id="262" r:id="rId11"/>
    <p:sldId id="279" r:id="rId1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1638"/>
    <p:restoredTop sz="94681"/>
  </p:normalViewPr>
  <p:slideViewPr>
    <p:cSldViewPr>
      <p:cViewPr varScale="1">
        <p:scale>
          <a:sx n="66" d="100"/>
          <a:sy n="66" d="100"/>
        </p:scale>
        <p:origin x="-93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Office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ar-SA"/>
  <c:chart>
    <c:autoTitleDeleted val="1"/>
    <c:plotArea>
      <c:layout>
        <c:manualLayout>
          <c:layoutTarget val="inner"/>
          <c:xMode val="edge"/>
          <c:yMode val="edge"/>
          <c:x val="0.21498138753129575"/>
          <c:y val="0"/>
          <c:w val="0.58767057680155499"/>
          <c:h val="1"/>
        </c:manualLayout>
      </c:layout>
      <c:pieChart>
        <c:varyColors val="1"/>
        <c:ser>
          <c:idx val="0"/>
          <c:order val="0"/>
          <c:tx>
            <c:strRef>
              <c:f>ورقة1!$B$1</c:f>
              <c:strCache>
                <c:ptCount val="1"/>
                <c:pt idx="0">
                  <c:v>عمود1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txPr>
              <a:bodyPr/>
              <a:lstStyle/>
              <a:p>
                <a:pPr>
                  <a:defRPr sz="1100"/>
                </a:pPr>
                <a:endParaRPr lang="ar-SA"/>
              </a:p>
            </c:txPr>
            <c:showVal val="1"/>
            <c:showCatName val="1"/>
            <c:showLeaderLines val="1"/>
          </c:dLbls>
          <c:cat>
            <c:strRef>
              <c:f>ورقة1!$A$2:$A$5</c:f>
              <c:strCache>
                <c:ptCount val="3"/>
                <c:pt idx="0">
                  <c:v>الرسائل </c:v>
                </c:pt>
                <c:pt idx="1">
                  <c:v>الفيديو</c:v>
                </c:pt>
                <c:pt idx="2">
                  <c:v>الصور</c:v>
                </c:pt>
              </c:strCache>
            </c:strRef>
          </c:cat>
          <c:val>
            <c:numRef>
              <c:f>ورقة1!$B$2:$B$5</c:f>
              <c:numCache>
                <c:formatCode>General</c:formatCode>
                <c:ptCount val="4"/>
                <c:pt idx="0">
                  <c:v>1038</c:v>
                </c:pt>
                <c:pt idx="1">
                  <c:v>44</c:v>
                </c:pt>
                <c:pt idx="2">
                  <c:v>112</c:v>
                </c:pt>
              </c:numCache>
            </c:numRef>
          </c:val>
        </c:ser>
        <c:dLbls>
          <c:showVal val="1"/>
          <c:showCatName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ar-SA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ar-SA"/>
  <c:style val="34"/>
  <c:chart>
    <c:autoTitleDeleted val="1"/>
    <c:plotArea>
      <c:layout>
        <c:manualLayout>
          <c:layoutTarget val="inner"/>
          <c:xMode val="edge"/>
          <c:yMode val="edge"/>
          <c:x val="0.10811000757483756"/>
          <c:y val="5.3867537169593444E-2"/>
          <c:w val="0.73690539370033836"/>
          <c:h val="0.94613246283040653"/>
        </c:manualLayout>
      </c:layout>
      <c:pieChart>
        <c:varyColors val="1"/>
        <c:ser>
          <c:idx val="0"/>
          <c:order val="0"/>
          <c:tx>
            <c:strRef>
              <c:f>ورقة1!$B$1</c:f>
              <c:strCache>
                <c:ptCount val="1"/>
                <c:pt idx="0">
                  <c:v>المبيعات</c:v>
                </c:pt>
              </c:strCache>
            </c:strRef>
          </c:tx>
          <c:dLbls>
            <c:dLbl>
              <c:idx val="2"/>
              <c:delete val="1"/>
            </c:dLbl>
            <c:dLbl>
              <c:idx val="3"/>
              <c:delete val="1"/>
            </c:dLbl>
            <c:txPr>
              <a:bodyPr rot="0" vert="horz"/>
              <a:lstStyle/>
              <a:p>
                <a:pPr>
                  <a:defRPr/>
                </a:pPr>
                <a:endParaRPr lang="ar-SA"/>
              </a:p>
            </c:txPr>
            <c:showCatName val="1"/>
            <c:showPercent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ورقة1!$A$2:$A$5</c:f>
              <c:strCache>
                <c:ptCount val="2"/>
                <c:pt idx="0">
                  <c:v>دكتتور عيسى</c:v>
                </c:pt>
                <c:pt idx="1">
                  <c:v>جميع الاعضاء </c:v>
                </c:pt>
              </c:strCache>
            </c:strRef>
          </c:cat>
          <c:val>
            <c:numRef>
              <c:f>ورقة1!$B$2:$B$5</c:f>
              <c:numCache>
                <c:formatCode>General</c:formatCode>
                <c:ptCount val="4"/>
                <c:pt idx="0">
                  <c:v>769</c:v>
                </c:pt>
                <c:pt idx="1">
                  <c:v>470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ar-SA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ar-SA"/>
  <c:chart>
    <c:title>
      <c:tx>
        <c:rich>
          <a:bodyPr rot="0" vert="horz"/>
          <a:lstStyle/>
          <a:p>
            <a:pPr>
              <a:defRPr/>
            </a:pPr>
            <a:r>
              <a:rPr lang="ar-SA"/>
              <a:t>احصائيات </a:t>
            </a: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21215735335302005"/>
          <c:y val="0"/>
          <c:w val="0.62647393068727764"/>
          <c:h val="1"/>
        </c:manualLayout>
      </c:layout>
      <c:pieChart>
        <c:varyColors val="1"/>
        <c:ser>
          <c:idx val="0"/>
          <c:order val="0"/>
          <c:tx>
            <c:strRef>
              <c:f>ورقة1!$B$1</c:f>
              <c:strCache>
                <c:ptCount val="1"/>
                <c:pt idx="0">
                  <c:v>عمود1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1"/>
              <c:layout/>
              <c:showVal val="1"/>
            </c:dLbl>
            <c:delete val="1"/>
          </c:dLbls>
          <c:cat>
            <c:strRef>
              <c:f>ورقة1!$A$2:$A$5</c:f>
              <c:strCache>
                <c:ptCount val="2"/>
                <c:pt idx="0">
                  <c:v>محمد الحميداني</c:v>
                </c:pt>
                <c:pt idx="1">
                  <c:v>جميع الاعضاء</c:v>
                </c:pt>
              </c:strCache>
            </c:strRef>
          </c:cat>
          <c:val>
            <c:numRef>
              <c:f>ورقة1!$B$2:$B$5</c:f>
              <c:numCache>
                <c:formatCode>General</c:formatCode>
                <c:ptCount val="4"/>
                <c:pt idx="0">
                  <c:v>48</c:v>
                </c:pt>
                <c:pt idx="1">
                  <c:v>1239</c:v>
                </c:pt>
              </c:numCache>
            </c:numRef>
          </c:val>
        </c:ser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1"/>
        <c:txPr>
          <a:bodyPr rot="0" vert="horz"/>
          <a:lstStyle/>
          <a:p>
            <a:pPr>
              <a:defRPr sz="1400" b="1"/>
            </a:pPr>
            <a:endParaRPr lang="ar-SA"/>
          </a:p>
        </c:txPr>
      </c:legendEntry>
      <c:layout>
        <c:manualLayout>
          <c:xMode val="edge"/>
          <c:yMode val="edge"/>
          <c:x val="1.0039488637285193E-2"/>
          <c:y val="0.87076906121763953"/>
          <c:w val="0.34479935620113233"/>
          <c:h val="5.9538903040955299E-2"/>
        </c:manualLayout>
      </c:layout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ar-SA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sz="1200"/>
      </a:pPr>
      <a:endParaRPr lang="ar-SA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ar-SA"/>
  <c:chart>
    <c:title>
      <c:tx>
        <c:rich>
          <a:bodyPr rot="0" vert="horz"/>
          <a:lstStyle/>
          <a:p>
            <a:pPr>
              <a:defRPr/>
            </a:pPr>
            <a:r>
              <a:rPr lang="ar-SA"/>
              <a:t>احصائيات </a:t>
            </a: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8653402179801015"/>
          <c:y val="7.1602134076605872E-2"/>
          <c:w val="0.66081531929096249"/>
          <c:h val="0.9283978020531225"/>
        </c:manualLayout>
      </c:layout>
      <c:pieChart>
        <c:varyColors val="1"/>
        <c:ser>
          <c:idx val="0"/>
          <c:order val="0"/>
          <c:tx>
            <c:strRef>
              <c:f>ورقة1!$B$1</c:f>
              <c:strCache>
                <c:ptCount val="1"/>
                <c:pt idx="0">
                  <c:v>المبيعات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7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8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9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1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2"/>
            <c:spPr>
              <a:solidFill>
                <a:schemeClr val="accent1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3"/>
            <c:spPr>
              <a:solidFill>
                <a:schemeClr val="accent2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4"/>
            <c:spPr>
              <a:solidFill>
                <a:schemeClr val="accent3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5"/>
            <c:spPr>
              <a:solidFill>
                <a:schemeClr val="accent4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6"/>
            <c:spPr>
              <a:solidFill>
                <a:schemeClr val="accent5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7"/>
            <c:spPr>
              <a:solidFill>
                <a:schemeClr val="accent6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8"/>
            <c:spPr>
              <a:solidFill>
                <a:schemeClr val="accent1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9"/>
            <c:spPr>
              <a:solidFill>
                <a:schemeClr val="accent2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txPr>
              <a:bodyPr/>
              <a:lstStyle/>
              <a:p>
                <a:pPr>
                  <a:defRPr sz="1400"/>
                </a:pPr>
                <a:endParaRPr lang="ar-SA"/>
              </a:p>
            </c:txPr>
            <c:showCatName val="1"/>
            <c:showPercent val="1"/>
          </c:dLbls>
          <c:cat>
            <c:strRef>
              <c:f>ورقة1!$A$2:$A$21</c:f>
              <c:strCache>
                <c:ptCount val="20"/>
                <c:pt idx="0">
                  <c:v>د عيسى </c:v>
                </c:pt>
                <c:pt idx="1">
                  <c:v>محمد الحميداني </c:v>
                </c:pt>
                <c:pt idx="2">
                  <c:v>ماجد فقيهي </c:v>
                </c:pt>
                <c:pt idx="3">
                  <c:v>فيصل حمدي </c:v>
                </c:pt>
                <c:pt idx="4">
                  <c:v>مزيد الشبيب</c:v>
                </c:pt>
                <c:pt idx="5">
                  <c:v>وليد الصبحان </c:v>
                </c:pt>
                <c:pt idx="6">
                  <c:v>مشاري المسند </c:v>
                </c:pt>
                <c:pt idx="7">
                  <c:v>عبدالرحمن العقيفي </c:v>
                </c:pt>
                <c:pt idx="8">
                  <c:v>سالم فازع </c:v>
                </c:pt>
                <c:pt idx="9">
                  <c:v>عمر القحطاني</c:v>
                </c:pt>
                <c:pt idx="10">
                  <c:v>محمد سعيد </c:v>
                </c:pt>
                <c:pt idx="11">
                  <c:v>ليث الدسيماني </c:v>
                </c:pt>
                <c:pt idx="12">
                  <c:v>سعد محمود </c:v>
                </c:pt>
                <c:pt idx="13">
                  <c:v>عبدالله العباد</c:v>
                </c:pt>
                <c:pt idx="14">
                  <c:v>عمر القحطاني</c:v>
                </c:pt>
                <c:pt idx="15">
                  <c:v>حسن النعيم </c:v>
                </c:pt>
                <c:pt idx="16">
                  <c:v>حسن  </c:v>
                </c:pt>
                <c:pt idx="17">
                  <c:v>عبدالله العصيمي </c:v>
                </c:pt>
                <c:pt idx="18">
                  <c:v>عبدالله ال طالب</c:v>
                </c:pt>
                <c:pt idx="19">
                  <c:v>نايف الزهراني </c:v>
                </c:pt>
              </c:strCache>
            </c:strRef>
          </c:cat>
          <c:val>
            <c:numRef>
              <c:f>ورقة1!$B$2:$B$21</c:f>
              <c:numCache>
                <c:formatCode>General</c:formatCode>
                <c:ptCount val="20"/>
                <c:pt idx="0">
                  <c:v>769</c:v>
                </c:pt>
                <c:pt idx="1">
                  <c:v>48</c:v>
                </c:pt>
                <c:pt idx="2">
                  <c:v>14</c:v>
                </c:pt>
                <c:pt idx="3">
                  <c:v>20</c:v>
                </c:pt>
                <c:pt idx="4">
                  <c:v>15</c:v>
                </c:pt>
                <c:pt idx="5">
                  <c:v>15</c:v>
                </c:pt>
                <c:pt idx="6">
                  <c:v>13</c:v>
                </c:pt>
                <c:pt idx="7">
                  <c:v>20</c:v>
                </c:pt>
                <c:pt idx="8">
                  <c:v>25</c:v>
                </c:pt>
                <c:pt idx="9">
                  <c:v>39</c:v>
                </c:pt>
                <c:pt idx="10">
                  <c:v>19</c:v>
                </c:pt>
                <c:pt idx="11">
                  <c:v>34</c:v>
                </c:pt>
                <c:pt idx="12">
                  <c:v>23</c:v>
                </c:pt>
                <c:pt idx="13">
                  <c:v>11</c:v>
                </c:pt>
                <c:pt idx="14">
                  <c:v>43</c:v>
                </c:pt>
                <c:pt idx="15">
                  <c:v>20</c:v>
                </c:pt>
                <c:pt idx="16">
                  <c:v>10</c:v>
                </c:pt>
                <c:pt idx="17">
                  <c:v>18</c:v>
                </c:pt>
                <c:pt idx="18">
                  <c:v>6</c:v>
                </c:pt>
                <c:pt idx="19">
                  <c:v>16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sz="1200"/>
      </a:pPr>
      <a:endParaRPr lang="ar-SA"/>
    </a:p>
  </c:txPr>
  <c:externalData r:id="rId1"/>
</c:chartSpac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F0AD7E2-F4DD-413C-9FC4-4D583067BB92}" type="datetimeFigureOut">
              <a:rPr lang="ar-SA" smtClean="0"/>
              <a:pPr/>
              <a:t>26/10/38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FAF021BD-6D54-4473-B263-7360E47F6EA4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179931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021BD-6D54-4473-B263-7360E47F6EA4}" type="slidenum">
              <a:rPr lang="ar-SA" smtClean="0"/>
              <a:pPr/>
              <a:t>4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1020596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40D70-AAB5-4E7E-9C6C-8B0AC5E4BC09}" type="datetimeFigureOut">
              <a:rPr lang="ar-SA" smtClean="0"/>
              <a:pPr/>
              <a:t>26/10/38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02F2-E9AA-47F9-A6E6-D2D2DE7F0A1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40D70-AAB5-4E7E-9C6C-8B0AC5E4BC09}" type="datetimeFigureOut">
              <a:rPr lang="ar-SA" smtClean="0"/>
              <a:pPr/>
              <a:t>26/10/38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02F2-E9AA-47F9-A6E6-D2D2DE7F0A1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40D70-AAB5-4E7E-9C6C-8B0AC5E4BC09}" type="datetimeFigureOut">
              <a:rPr lang="ar-SA" smtClean="0"/>
              <a:pPr/>
              <a:t>26/10/38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02F2-E9AA-47F9-A6E6-D2D2DE7F0A1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40D70-AAB5-4E7E-9C6C-8B0AC5E4BC09}" type="datetimeFigureOut">
              <a:rPr lang="ar-SA" smtClean="0"/>
              <a:pPr/>
              <a:t>26/10/38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02F2-E9AA-47F9-A6E6-D2D2DE7F0A1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40D70-AAB5-4E7E-9C6C-8B0AC5E4BC09}" type="datetimeFigureOut">
              <a:rPr lang="ar-SA" smtClean="0"/>
              <a:pPr/>
              <a:t>26/10/38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02F2-E9AA-47F9-A6E6-D2D2DE7F0A1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40D70-AAB5-4E7E-9C6C-8B0AC5E4BC09}" type="datetimeFigureOut">
              <a:rPr lang="ar-SA" smtClean="0"/>
              <a:pPr/>
              <a:t>26/10/38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02F2-E9AA-47F9-A6E6-D2D2DE7F0A1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40D70-AAB5-4E7E-9C6C-8B0AC5E4BC09}" type="datetimeFigureOut">
              <a:rPr lang="ar-SA" smtClean="0"/>
              <a:pPr/>
              <a:t>26/10/38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02F2-E9AA-47F9-A6E6-D2D2DE7F0A1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40D70-AAB5-4E7E-9C6C-8B0AC5E4BC09}" type="datetimeFigureOut">
              <a:rPr lang="ar-SA" smtClean="0"/>
              <a:pPr/>
              <a:t>26/10/38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02F2-E9AA-47F9-A6E6-D2D2DE7F0A1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40D70-AAB5-4E7E-9C6C-8B0AC5E4BC09}" type="datetimeFigureOut">
              <a:rPr lang="ar-SA" smtClean="0"/>
              <a:pPr/>
              <a:t>26/10/38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02F2-E9AA-47F9-A6E6-D2D2DE7F0A1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40D70-AAB5-4E7E-9C6C-8B0AC5E4BC09}" type="datetimeFigureOut">
              <a:rPr lang="ar-SA" smtClean="0"/>
              <a:pPr/>
              <a:t>26/10/38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02F2-E9AA-47F9-A6E6-D2D2DE7F0A1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40D70-AAB5-4E7E-9C6C-8B0AC5E4BC09}" type="datetimeFigureOut">
              <a:rPr lang="ar-SA" smtClean="0"/>
              <a:pPr/>
              <a:t>26/10/38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4EE02F2-E9AA-47F9-A6E6-D2D2DE7F0A15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DE40D70-AAB5-4E7E-9C6C-8B0AC5E4BC09}" type="datetimeFigureOut">
              <a:rPr lang="ar-SA" smtClean="0"/>
              <a:pPr/>
              <a:t>26/10/38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4EE02F2-E9AA-47F9-A6E6-D2D2DE7F0A15}" type="slidenum">
              <a:rPr lang="ar-SA" smtClean="0"/>
              <a:pPr/>
              <a:t>‹#›</a:t>
            </a:fld>
            <a:endParaRPr lang="ar-SA"/>
          </a:p>
        </p:txBody>
      </p:sp>
      <p:grpSp>
        <p:nvGrpSpPr>
          <p:cNvPr id="2" name="مجموعة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89000"/>
              </a:schemeClr>
            </a:gs>
            <a:gs pos="23000">
              <a:schemeClr val="accent6">
                <a:lumMod val="89000"/>
              </a:schemeClr>
            </a:gs>
            <a:gs pos="69000">
              <a:schemeClr val="accent6">
                <a:lumMod val="75000"/>
              </a:schemeClr>
            </a:gs>
            <a:gs pos="97000">
              <a:schemeClr val="accent6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تنزيل (2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6296" y="0"/>
            <a:ext cx="1728192" cy="1916832"/>
          </a:xfrm>
          <a:prstGeom prst="rect">
            <a:avLst/>
          </a:prstGeom>
        </p:spPr>
      </p:pic>
      <p:pic>
        <p:nvPicPr>
          <p:cNvPr id="5" name="صورة 4" descr="تنزي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1" y="1"/>
            <a:ext cx="1728193" cy="1916832"/>
          </a:xfrm>
          <a:prstGeom prst="rect">
            <a:avLst/>
          </a:prstGeom>
        </p:spPr>
      </p:pic>
      <p:sp>
        <p:nvSpPr>
          <p:cNvPr id="7" name="مربع نص 6"/>
          <p:cNvSpPr txBox="1"/>
          <p:nvPr/>
        </p:nvSpPr>
        <p:spPr>
          <a:xfrm>
            <a:off x="2248364" y="1109947"/>
            <a:ext cx="4752528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2400" b="1" dirty="0" smtClean="0">
                <a:ln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solidFill>
                  <a:srgbClr val="0070C0"/>
                </a:solidFill>
              </a:rPr>
              <a:t>JohaliCHS232HeSHE2nd2017</a:t>
            </a:r>
            <a:endParaRPr lang="ar-SA" sz="2400" b="1" dirty="0">
              <a:ln>
                <a:solidFill>
                  <a:schemeClr val="bg2">
                    <a:lumMod val="20000"/>
                    <a:lumOff val="80000"/>
                  </a:schemeClr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571472" y="4929198"/>
            <a:ext cx="8572528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mr-IN" sz="3200" dirty="0" smtClean="0"/>
              <a:t>–</a:t>
            </a:r>
            <a:r>
              <a:rPr lang="ar-SA" sz="3200" dirty="0" smtClean="0"/>
              <a:t> </a:t>
            </a:r>
            <a:r>
              <a:rPr lang="en-US" sz="3200" dirty="0">
                <a:ln>
                  <a:solidFill>
                    <a:schemeClr val="tx2">
                      <a:lumMod val="50000"/>
                    </a:schemeClr>
                  </a:solidFill>
                </a:ln>
              </a:rPr>
              <a:t>S</a:t>
            </a:r>
            <a:r>
              <a:rPr lang="en-US" sz="3200" dirty="0" smtClean="0">
                <a:ln>
                  <a:solidFill>
                    <a:schemeClr val="tx2">
                      <a:lumMod val="50000"/>
                    </a:schemeClr>
                  </a:solidFill>
                </a:ln>
              </a:rPr>
              <a:t>tatistics</a:t>
            </a:r>
            <a:r>
              <a:rPr lang="en-US" sz="3200" dirty="0" smtClean="0"/>
              <a:t> </a:t>
            </a:r>
            <a:r>
              <a:rPr lang="en-US" sz="2400" dirty="0" smtClean="0"/>
              <a:t>Report (Use </a:t>
            </a:r>
            <a:r>
              <a:rPr lang="en-US" sz="2400" dirty="0" err="1" smtClean="0"/>
              <a:t>Whatsapp</a:t>
            </a:r>
            <a:r>
              <a:rPr lang="en-US" sz="2400" dirty="0" smtClean="0"/>
              <a:t> </a:t>
            </a:r>
            <a:r>
              <a:rPr lang="en-US" sz="2400" dirty="0" err="1" smtClean="0"/>
              <a:t>toi</a:t>
            </a:r>
            <a:r>
              <a:rPr lang="en-US" sz="2400" dirty="0" smtClean="0"/>
              <a:t> Enhance Johali_HeSHE2nd2017 Learning </a:t>
            </a:r>
            <a:r>
              <a:rPr lang="en-US" sz="3200" dirty="0" smtClean="0"/>
              <a:t>)</a:t>
            </a:r>
            <a:endParaRPr lang="ar-SA" sz="3200" dirty="0"/>
          </a:p>
        </p:txBody>
      </p:sp>
      <p:pic>
        <p:nvPicPr>
          <p:cNvPr id="9" name="صورة 8" descr="image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18606" y="3714752"/>
            <a:ext cx="1825394" cy="811468"/>
          </a:xfrm>
          <a:prstGeom prst="rect">
            <a:avLst/>
          </a:prstGeom>
        </p:spPr>
      </p:pic>
      <p:pic>
        <p:nvPicPr>
          <p:cNvPr id="10" name="صورة 9" descr="تنزيل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43636" y="6207078"/>
            <a:ext cx="3000364" cy="5795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صورة 11" descr="image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736" y="1"/>
            <a:ext cx="4752528" cy="785793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2285984" y="1643050"/>
            <a:ext cx="4964966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marL="0" algn="ctr" defTabSz="914400" rtl="0" eaLnBrk="1" latinLnBrk="0" hangingPunct="1"/>
            <a:r>
              <a:rPr lang="en-US" sz="2000" b="1" dirty="0" smtClean="0"/>
              <a:t>Mohammed </a:t>
            </a:r>
            <a:r>
              <a:rPr lang="en-US" sz="2000" b="1" dirty="0" err="1" smtClean="0"/>
              <a:t>Saad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Alhumaydani</a:t>
            </a:r>
            <a:r>
              <a:rPr lang="en-US" sz="2000" b="1" dirty="0" smtClean="0"/>
              <a:t> _</a:t>
            </a:r>
            <a:r>
              <a:rPr lang="en-US" sz="2000" b="1" dirty="0" err="1" smtClean="0"/>
              <a:t>Johali</a:t>
            </a:r>
            <a:r>
              <a:rPr lang="en-US" sz="2000" b="1" dirty="0" smtClean="0"/>
              <a:t> </a:t>
            </a:r>
            <a:endParaRPr lang="ar-SA" sz="2000" b="1" dirty="0"/>
          </a:p>
        </p:txBody>
      </p:sp>
      <p:sp>
        <p:nvSpPr>
          <p:cNvPr id="14" name="مربع نص 13"/>
          <p:cNvSpPr txBox="1"/>
          <p:nvPr/>
        </p:nvSpPr>
        <p:spPr>
          <a:xfrm>
            <a:off x="2857488" y="4500570"/>
            <a:ext cx="3857652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2000" b="1" dirty="0"/>
              <a:t>Direction By 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Eisa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Johali</a:t>
            </a:r>
            <a:r>
              <a:rPr lang="en-US" sz="2000" b="1" dirty="0" smtClean="0"/>
              <a:t> </a:t>
            </a:r>
            <a:endParaRPr lang="ar-SA" sz="2000" b="1" dirty="0"/>
          </a:p>
        </p:txBody>
      </p:sp>
      <p:pic>
        <p:nvPicPr>
          <p:cNvPr id="15" name="صورة 14" descr="تنزيل (3)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1472" y="6000768"/>
            <a:ext cx="2285984" cy="857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5" descr="BD04972_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71736" y="2214554"/>
            <a:ext cx="4749746" cy="2104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صورة 16" descr="images (1)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28596" y="3429000"/>
            <a:ext cx="2000264" cy="11429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4427984" y="6150114"/>
            <a:ext cx="550810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000" dirty="0" smtClean="0">
                <a:solidFill>
                  <a:srgbClr val="00B050"/>
                </a:solidFill>
              </a:rPr>
              <a:t>احصائية كل الاعضاء</a:t>
            </a:r>
            <a:endParaRPr lang="ar-SA" sz="4000" dirty="0">
              <a:solidFill>
                <a:srgbClr val="00B050"/>
              </a:solidFill>
            </a:endParaRPr>
          </a:p>
        </p:txBody>
      </p:sp>
      <p:pic>
        <p:nvPicPr>
          <p:cNvPr id="4" name="صورة 3" descr="تنزيل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8926" y="0"/>
            <a:ext cx="2643174" cy="733958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  <p:graphicFrame>
        <p:nvGraphicFramePr>
          <p:cNvPr id="11" name="مخطط 10"/>
          <p:cNvGraphicFramePr/>
          <p:nvPr>
            <p:extLst>
              <p:ext uri="{D42A27DB-BD31-4B8C-83A1-F6EECF244321}">
                <p14:modId xmlns="" xmlns:p14="http://schemas.microsoft.com/office/powerpoint/2010/main" val="754085379"/>
              </p:ext>
            </p:extLst>
          </p:nvPr>
        </p:nvGraphicFramePr>
        <p:xfrm>
          <a:off x="179512" y="1571612"/>
          <a:ext cx="8964488" cy="5286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285720" y="785794"/>
            <a:ext cx="8572528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just" rtl="0"/>
            <a:r>
              <a:rPr lang="ar-SA" sz="2400" dirty="0" smtClean="0"/>
              <a:t> </a:t>
            </a:r>
            <a:r>
              <a:rPr lang="en-US" dirty="0">
                <a:ln>
                  <a:solidFill>
                    <a:schemeClr val="tx2">
                      <a:lumMod val="50000"/>
                    </a:schemeClr>
                  </a:solidFill>
                </a:ln>
              </a:rPr>
              <a:t>S</a:t>
            </a:r>
            <a:r>
              <a:rPr lang="en-US" dirty="0" smtClean="0">
                <a:ln>
                  <a:solidFill>
                    <a:schemeClr val="tx2">
                      <a:lumMod val="50000"/>
                    </a:schemeClr>
                  </a:solidFill>
                </a:ln>
              </a:rPr>
              <a:t>tatistics</a:t>
            </a:r>
            <a:r>
              <a:rPr lang="en-US" dirty="0" smtClean="0"/>
              <a:t> Report Use </a:t>
            </a:r>
            <a:r>
              <a:rPr lang="en-US" dirty="0" err="1" smtClean="0"/>
              <a:t>Whatsapp</a:t>
            </a:r>
            <a:r>
              <a:rPr lang="en-US" dirty="0" smtClean="0"/>
              <a:t> to EnhanceJohali_CHS232_HeSHE2nd2017 Learning</a:t>
            </a:r>
            <a:endParaRPr lang="ar-SA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8871"/>
            <a:ext cx="9144000" cy="692884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357158" y="2643182"/>
            <a:ext cx="8786842" cy="37856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just" rtl="0">
              <a:buFontTx/>
              <a:buChar char="-"/>
            </a:pPr>
            <a:r>
              <a:rPr lang="en-US" sz="2400" dirty="0" smtClean="0"/>
              <a:t>The </a:t>
            </a:r>
            <a:r>
              <a:rPr lang="en-US" sz="2400" dirty="0"/>
              <a:t>opening of the group to achieve the principle of quality in work and share experiences and the transfer of information between the doctor and students as </a:t>
            </a:r>
            <a:r>
              <a:rPr lang="en-US" sz="2400" dirty="0" smtClean="0"/>
              <a:t>fast as </a:t>
            </a:r>
            <a:r>
              <a:rPr lang="en-US" sz="2400" dirty="0"/>
              <a:t>possible</a:t>
            </a:r>
            <a:r>
              <a:rPr lang="en-US" sz="2400" dirty="0" smtClean="0"/>
              <a:t>.</a:t>
            </a:r>
          </a:p>
          <a:p>
            <a:pPr algn="just" rtl="0">
              <a:buFontTx/>
              <a:buChar char="-"/>
            </a:pPr>
            <a:endParaRPr lang="en-US" sz="2400" dirty="0" smtClean="0"/>
          </a:p>
          <a:p>
            <a:pPr algn="just" rtl="0"/>
            <a:r>
              <a:rPr lang="en-US" sz="2400" dirty="0" smtClean="0"/>
              <a:t> </a:t>
            </a:r>
            <a:r>
              <a:rPr lang="en-US" sz="2400" dirty="0"/>
              <a:t>- It also allows all members to share their experiences and opinions in a clear scientific environment</a:t>
            </a:r>
            <a:r>
              <a:rPr lang="en-US" sz="2400" dirty="0" smtClean="0"/>
              <a:t>.</a:t>
            </a:r>
          </a:p>
          <a:p>
            <a:pPr algn="just" rtl="0"/>
            <a:endParaRPr lang="en-US" sz="2400" dirty="0" smtClean="0"/>
          </a:p>
          <a:p>
            <a:pPr algn="just" rtl="0"/>
            <a:r>
              <a:rPr lang="en-US" sz="2400" dirty="0" smtClean="0"/>
              <a:t> </a:t>
            </a:r>
            <a:r>
              <a:rPr lang="en-US" sz="2400" dirty="0"/>
              <a:t>- Modern education is based not only on traditional methods but also gives us new horizons and innovative ways. - T</a:t>
            </a:r>
            <a:r>
              <a:rPr lang="en-US" sz="2400" dirty="0" smtClean="0"/>
              <a:t>he </a:t>
            </a:r>
            <a:r>
              <a:rPr lang="en-US" sz="2400" dirty="0"/>
              <a:t>flow of information and expertise comes at the click of a button only.</a:t>
            </a:r>
            <a:endParaRPr lang="ar-SA" sz="2400" dirty="0"/>
          </a:p>
        </p:txBody>
      </p:sp>
      <p:pic>
        <p:nvPicPr>
          <p:cNvPr id="6" name="صورة 5" descr="images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4810" y="1142984"/>
            <a:ext cx="1075953" cy="1106403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214422"/>
          </a:xfrm>
          <a:prstGeom prst="rect">
            <a:avLst/>
          </a:prstGeom>
          <a:effectLst>
            <a:outerShdw blurRad="901700" dist="647700" dir="11400000" algn="ctr" rotWithShape="0">
              <a:srgbClr val="000000">
                <a:alpha val="38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251520" y="2636912"/>
            <a:ext cx="8712968" cy="31393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6600" dirty="0"/>
              <a:t>The group was set up on Tuesday </a:t>
            </a:r>
            <a:r>
              <a:rPr lang="en-US" sz="6600" dirty="0" smtClean="0"/>
              <a:t>7/2/2017 </a:t>
            </a:r>
            <a:r>
              <a:rPr lang="en-US" sz="6600" dirty="0"/>
              <a:t>- 10 \ 5 \ 1438 e</a:t>
            </a:r>
            <a:endParaRPr lang="ar-SA" sz="6600" b="1" dirty="0">
              <a:solidFill>
                <a:srgbClr val="FF0000"/>
              </a:solidFill>
            </a:endParaRPr>
          </a:p>
        </p:txBody>
      </p:sp>
      <p:pic>
        <p:nvPicPr>
          <p:cNvPr id="5" name="صورة 4" descr="images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796136" cy="170080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611560" y="1052736"/>
            <a:ext cx="7632848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400" dirty="0" smtClean="0"/>
              <a:t>عدد الاعضاء المشاركين : ٢٠</a:t>
            </a:r>
            <a:r>
              <a:rPr lang="ar-SA" sz="4400" dirty="0" smtClean="0">
                <a:solidFill>
                  <a:srgbClr val="FF0000"/>
                </a:solidFill>
              </a:rPr>
              <a:t>عضو</a:t>
            </a:r>
            <a:endParaRPr lang="ar-SA" sz="4400" dirty="0">
              <a:solidFill>
                <a:srgbClr val="FF0000"/>
              </a:solidFill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90006"/>
            <a:ext cx="7776863" cy="4967993"/>
          </a:xfrm>
          <a:prstGeom prst="rect">
            <a:avLst/>
          </a:prstGeom>
        </p:spPr>
      </p:pic>
      <p:pic>
        <p:nvPicPr>
          <p:cNvPr id="8" name="صورة 7" descr="تنزيل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05273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357158" y="1643050"/>
            <a:ext cx="8358246" cy="44012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just" rtl="0"/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>1- </a:t>
            </a:r>
            <a:r>
              <a:rPr lang="en-US" sz="2800" dirty="0"/>
              <a:t>Activation of modern methods of education</a:t>
            </a:r>
            <a:r>
              <a:rPr lang="en-US" sz="2800" dirty="0" smtClean="0"/>
              <a:t>.</a:t>
            </a:r>
          </a:p>
          <a:p>
            <a:pPr algn="just" rtl="0"/>
            <a:r>
              <a:rPr lang="en-US" sz="2800" dirty="0" smtClean="0"/>
              <a:t>2- </a:t>
            </a:r>
            <a:r>
              <a:rPr lang="en-US" sz="2800" dirty="0"/>
              <a:t>Effective and quick follow-up between the student and the lecturer</a:t>
            </a:r>
            <a:r>
              <a:rPr lang="en-US" sz="2800" dirty="0" smtClean="0"/>
              <a:t>.</a:t>
            </a:r>
          </a:p>
          <a:p>
            <a:pPr algn="just" rtl="0"/>
            <a:r>
              <a:rPr lang="en-US" sz="2800" dirty="0" smtClean="0"/>
              <a:t>3- </a:t>
            </a:r>
            <a:r>
              <a:rPr lang="en-US" sz="2800" dirty="0"/>
              <a:t>share experiences and put forward different opinions. </a:t>
            </a:r>
            <a:endParaRPr lang="en-US" sz="2800" dirty="0" smtClean="0"/>
          </a:p>
          <a:p>
            <a:pPr algn="just" rtl="0"/>
            <a:r>
              <a:rPr lang="en-US" sz="2800" dirty="0" smtClean="0"/>
              <a:t>4- </a:t>
            </a:r>
            <a:r>
              <a:rPr lang="en-US" sz="2800" dirty="0"/>
              <a:t>Knowing the daily events (duties, tests, lecture times, grades and others). </a:t>
            </a:r>
            <a:endParaRPr lang="en-US" sz="2800" dirty="0" smtClean="0"/>
          </a:p>
          <a:p>
            <a:pPr algn="just" rtl="0"/>
            <a:r>
              <a:rPr lang="en-US" sz="2800" dirty="0" smtClean="0"/>
              <a:t>5- </a:t>
            </a:r>
            <a:r>
              <a:rPr lang="en-US" sz="2800" dirty="0"/>
              <a:t>The participation of all new and everything related to the article of theses and ideas and theories.</a:t>
            </a:r>
            <a:endParaRPr lang="ar-SA" sz="2800" dirty="0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4932040" cy="1243198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0"/>
            <a:ext cx="3857620" cy="127563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images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14488"/>
            <a:ext cx="4857752" cy="483512"/>
          </a:xfrm>
          <a:prstGeom prst="rect">
            <a:avLst/>
          </a:prstGeom>
        </p:spPr>
      </p:pic>
      <p:pic>
        <p:nvPicPr>
          <p:cNvPr id="3" name="صورة 2" descr="تنزيل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86644" y="0"/>
            <a:ext cx="1857356" cy="1071546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2000232" y="2643182"/>
            <a:ext cx="5022320" cy="37856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4800" dirty="0" smtClean="0"/>
              <a:t>الرسائل : </a:t>
            </a:r>
            <a:r>
              <a:rPr lang="en-US" sz="4800" dirty="0" smtClean="0">
                <a:solidFill>
                  <a:schemeClr val="accent2">
                    <a:lumMod val="75000"/>
                  </a:schemeClr>
                </a:solidFill>
              </a:rPr>
              <a:t>1038</a:t>
            </a:r>
            <a:endParaRPr lang="ar-SA" sz="4800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ar-SA" sz="4800" dirty="0" smtClean="0"/>
          </a:p>
          <a:p>
            <a:r>
              <a:rPr lang="ar-SA" sz="4800" dirty="0" smtClean="0"/>
              <a:t>الفيديو : </a:t>
            </a:r>
            <a:r>
              <a:rPr lang="en-US" sz="4800" dirty="0" smtClean="0">
                <a:solidFill>
                  <a:srgbClr val="0070C0"/>
                </a:solidFill>
              </a:rPr>
              <a:t>44</a:t>
            </a:r>
            <a:endParaRPr lang="ar-SA" sz="4800" dirty="0" smtClean="0">
              <a:solidFill>
                <a:srgbClr val="0070C0"/>
              </a:solidFill>
            </a:endParaRPr>
          </a:p>
          <a:p>
            <a:endParaRPr lang="ar-SA" sz="4800" dirty="0" smtClean="0"/>
          </a:p>
          <a:p>
            <a:r>
              <a:rPr lang="ar-SA" sz="4800" dirty="0" smtClean="0"/>
              <a:t>الصور : </a:t>
            </a:r>
            <a:r>
              <a:rPr lang="en-US" sz="4800" dirty="0" smtClean="0">
                <a:solidFill>
                  <a:srgbClr val="00B0F0"/>
                </a:solidFill>
              </a:rPr>
              <a:t>112</a:t>
            </a:r>
            <a:endParaRPr lang="ar-SA" sz="4800" dirty="0">
              <a:solidFill>
                <a:srgbClr val="00B0F0"/>
              </a:solidFill>
            </a:endParaRPr>
          </a:p>
        </p:txBody>
      </p:sp>
      <p:pic>
        <p:nvPicPr>
          <p:cNvPr id="5" name="صورة 4" descr="تنزيل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72330" y="3857628"/>
            <a:ext cx="1619672" cy="1440160"/>
          </a:xfrm>
          <a:prstGeom prst="rect">
            <a:avLst/>
          </a:prstGeom>
        </p:spPr>
      </p:pic>
      <p:pic>
        <p:nvPicPr>
          <p:cNvPr id="6" name="صورة 5" descr="تنزيل (1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72330" y="5357826"/>
            <a:ext cx="1619672" cy="1284312"/>
          </a:xfrm>
          <a:prstGeom prst="rect">
            <a:avLst/>
          </a:prstGeom>
        </p:spPr>
      </p:pic>
      <p:pic>
        <p:nvPicPr>
          <p:cNvPr id="7" name="صورة 6" descr="تنزيل (2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00892" y="2428868"/>
            <a:ext cx="1619672" cy="1296144"/>
          </a:xfrm>
          <a:prstGeom prst="rect">
            <a:avLst/>
          </a:prstGeom>
        </p:spPr>
      </p:pic>
      <p:pic>
        <p:nvPicPr>
          <p:cNvPr id="10" name="صورة 9" descr="images (1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571604" cy="898041"/>
          </a:xfrm>
          <a:prstGeom prst="rect">
            <a:avLst/>
          </a:prstGeom>
        </p:spPr>
      </p:pic>
      <p:sp>
        <p:nvSpPr>
          <p:cNvPr id="11" name="مربع نص 10"/>
          <p:cNvSpPr txBox="1"/>
          <p:nvPr/>
        </p:nvSpPr>
        <p:spPr>
          <a:xfrm>
            <a:off x="1928794" y="285728"/>
            <a:ext cx="4964966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marL="0" algn="ctr" defTabSz="914400" rtl="0" eaLnBrk="1" latinLnBrk="0" hangingPunct="1"/>
            <a:r>
              <a:rPr lang="en-US" sz="2000" b="1" dirty="0" smtClean="0"/>
              <a:t>Mohammed S  </a:t>
            </a:r>
            <a:r>
              <a:rPr lang="en-US" sz="2000" b="1" dirty="0" err="1" smtClean="0"/>
              <a:t>Alhumaydani</a:t>
            </a:r>
            <a:r>
              <a:rPr lang="en-US" sz="2000" b="1" dirty="0" smtClean="0"/>
              <a:t> _E. </a:t>
            </a:r>
            <a:r>
              <a:rPr lang="en-US" sz="2000" b="1" dirty="0" err="1" smtClean="0"/>
              <a:t>Johali</a:t>
            </a:r>
            <a:r>
              <a:rPr lang="en-US" sz="2000" b="1" dirty="0" smtClean="0"/>
              <a:t> </a:t>
            </a:r>
            <a:endParaRPr lang="ar-SA" sz="2000" b="1" dirty="0"/>
          </a:p>
        </p:txBody>
      </p:sp>
      <p:sp>
        <p:nvSpPr>
          <p:cNvPr id="14" name="مربع نص 13"/>
          <p:cNvSpPr txBox="1"/>
          <p:nvPr/>
        </p:nvSpPr>
        <p:spPr>
          <a:xfrm>
            <a:off x="428596" y="1071546"/>
            <a:ext cx="8572528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just" rtl="0"/>
            <a:r>
              <a:rPr lang="ar-SA" sz="2400" dirty="0" smtClean="0"/>
              <a:t> </a:t>
            </a:r>
            <a:r>
              <a:rPr lang="en-US" dirty="0">
                <a:ln>
                  <a:solidFill>
                    <a:schemeClr val="tx2">
                      <a:lumMod val="50000"/>
                    </a:schemeClr>
                  </a:solidFill>
                </a:ln>
              </a:rPr>
              <a:t>S</a:t>
            </a:r>
            <a:r>
              <a:rPr lang="en-US" dirty="0" smtClean="0">
                <a:ln>
                  <a:solidFill>
                    <a:schemeClr val="tx2">
                      <a:lumMod val="50000"/>
                    </a:schemeClr>
                  </a:solidFill>
                </a:ln>
              </a:rPr>
              <a:t>tatistics</a:t>
            </a:r>
            <a:r>
              <a:rPr lang="en-US" dirty="0" smtClean="0"/>
              <a:t> Report Use </a:t>
            </a:r>
            <a:r>
              <a:rPr lang="en-US" dirty="0" err="1" smtClean="0"/>
              <a:t>Whatsapp</a:t>
            </a:r>
            <a:r>
              <a:rPr lang="en-US" dirty="0" smtClean="0"/>
              <a:t> to EnhanceJohali_CHS232_HeSHE2nd2017 Learning</a:t>
            </a:r>
            <a:endParaRPr lang="ar-SA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images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0" y="0"/>
            <a:ext cx="1785982" cy="571504"/>
          </a:xfrm>
          <a:prstGeom prst="rect">
            <a:avLst/>
          </a:prstGeom>
        </p:spPr>
      </p:pic>
      <p:pic>
        <p:nvPicPr>
          <p:cNvPr id="3" name="صورة 2" descr="تنزيل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85918" cy="864135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3500430" y="6334780"/>
            <a:ext cx="280831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800" dirty="0" smtClean="0">
                <a:solidFill>
                  <a:schemeClr val="accent6">
                    <a:lumMod val="75000"/>
                  </a:schemeClr>
                </a:solidFill>
              </a:rPr>
              <a:t>الإجمالي  </a:t>
            </a:r>
            <a:r>
              <a:rPr lang="en-US" sz="2800" dirty="0" smtClean="0">
                <a:solidFill>
                  <a:srgbClr val="FF0000"/>
                </a:solidFill>
              </a:rPr>
              <a:t>1239</a:t>
            </a:r>
            <a:endParaRPr lang="ar-SA" sz="2800" dirty="0">
              <a:solidFill>
                <a:srgbClr val="FF0000"/>
              </a:solidFill>
            </a:endParaRPr>
          </a:p>
        </p:txBody>
      </p:sp>
      <p:graphicFrame>
        <p:nvGraphicFramePr>
          <p:cNvPr id="13" name="مخطط 12"/>
          <p:cNvGraphicFramePr/>
          <p:nvPr>
            <p:extLst>
              <p:ext uri="{D42A27DB-BD31-4B8C-83A1-F6EECF244321}">
                <p14:modId xmlns="" xmlns:p14="http://schemas.microsoft.com/office/powerpoint/2010/main" val="666735476"/>
              </p:ext>
            </p:extLst>
          </p:nvPr>
        </p:nvGraphicFramePr>
        <p:xfrm>
          <a:off x="857224" y="1643050"/>
          <a:ext cx="8001088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" name="صورة 9" descr="images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72396" y="0"/>
            <a:ext cx="1482331" cy="847028"/>
          </a:xfrm>
          <a:prstGeom prst="rect">
            <a:avLst/>
          </a:prstGeom>
        </p:spPr>
      </p:pic>
      <p:sp>
        <p:nvSpPr>
          <p:cNvPr id="11" name="مربع نص 10"/>
          <p:cNvSpPr txBox="1"/>
          <p:nvPr/>
        </p:nvSpPr>
        <p:spPr>
          <a:xfrm>
            <a:off x="500066" y="928670"/>
            <a:ext cx="8572528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just" rtl="0"/>
            <a:r>
              <a:rPr lang="ar-SA" sz="2400" dirty="0" smtClean="0"/>
              <a:t> </a:t>
            </a:r>
            <a:r>
              <a:rPr lang="en-US" dirty="0">
                <a:ln>
                  <a:solidFill>
                    <a:schemeClr val="tx2">
                      <a:lumMod val="50000"/>
                    </a:schemeClr>
                  </a:solidFill>
                </a:ln>
              </a:rPr>
              <a:t>S</a:t>
            </a:r>
            <a:r>
              <a:rPr lang="en-US" dirty="0" smtClean="0">
                <a:ln>
                  <a:solidFill>
                    <a:schemeClr val="tx2">
                      <a:lumMod val="50000"/>
                    </a:schemeClr>
                  </a:solidFill>
                </a:ln>
              </a:rPr>
              <a:t>tatistics</a:t>
            </a:r>
            <a:r>
              <a:rPr lang="en-US" dirty="0" smtClean="0"/>
              <a:t> Report Use </a:t>
            </a:r>
            <a:r>
              <a:rPr lang="en-US" dirty="0" err="1" smtClean="0"/>
              <a:t>Whatsapp</a:t>
            </a:r>
            <a:r>
              <a:rPr lang="en-US" dirty="0" smtClean="0"/>
              <a:t> to EnhanceJohali_CHS232_HeSHE2nd2017 Learning</a:t>
            </a:r>
            <a:endParaRPr lang="ar-SA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6429388" y="2143116"/>
            <a:ext cx="2714612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70C0"/>
                </a:solidFill>
              </a:rPr>
              <a:t>محاضر: عيسى </a:t>
            </a:r>
            <a:r>
              <a:rPr lang="ar-SA" sz="2000" b="1" dirty="0" err="1" smtClean="0">
                <a:solidFill>
                  <a:srgbClr val="0070C0"/>
                </a:solidFill>
              </a:rPr>
              <a:t>جوحلي</a:t>
            </a:r>
            <a:r>
              <a:rPr lang="ar-SA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smtClean="0">
                <a:solidFill>
                  <a:srgbClr val="0070C0"/>
                </a:solidFill>
              </a:rPr>
              <a:t>769</a:t>
            </a:r>
            <a:endParaRPr lang="ar-SA" sz="2000" b="1" dirty="0" smtClean="0">
              <a:solidFill>
                <a:srgbClr val="0070C0"/>
              </a:solidFill>
            </a:endParaRPr>
          </a:p>
          <a:p>
            <a:endParaRPr lang="ar-SA" sz="2000" b="1" dirty="0" smtClean="0">
              <a:solidFill>
                <a:srgbClr val="0070C0"/>
              </a:solidFill>
            </a:endParaRPr>
          </a:p>
          <a:p>
            <a:r>
              <a:rPr lang="ar-SA" sz="2000" b="1" dirty="0" smtClean="0">
                <a:solidFill>
                  <a:srgbClr val="00B0F0"/>
                </a:solidFill>
              </a:rPr>
              <a:t>كل الاعضاء : </a:t>
            </a:r>
            <a:r>
              <a:rPr lang="en-US" sz="2000" b="1" dirty="0" smtClean="0">
                <a:solidFill>
                  <a:srgbClr val="00B0F0"/>
                </a:solidFill>
              </a:rPr>
              <a:t>470</a:t>
            </a:r>
            <a:endParaRPr lang="ar-SA" sz="2000" b="1" dirty="0">
              <a:solidFill>
                <a:srgbClr val="00B0F0"/>
              </a:solidFill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61" t="36298" r="1930" b="58303"/>
          <a:stretch/>
        </p:blipFill>
        <p:spPr>
          <a:xfrm>
            <a:off x="428596" y="928670"/>
            <a:ext cx="8358214" cy="1071570"/>
          </a:xfrm>
          <a:prstGeom prst="rect">
            <a:avLst/>
          </a:prstGeom>
        </p:spPr>
      </p:pic>
      <p:graphicFrame>
        <p:nvGraphicFramePr>
          <p:cNvPr id="16" name="مخطط 15"/>
          <p:cNvGraphicFramePr/>
          <p:nvPr>
            <p:extLst>
              <p:ext uri="{D42A27DB-BD31-4B8C-83A1-F6EECF244321}">
                <p14:modId xmlns="" xmlns:p14="http://schemas.microsoft.com/office/powerpoint/2010/main" val="1581816806"/>
              </p:ext>
            </p:extLst>
          </p:nvPr>
        </p:nvGraphicFramePr>
        <p:xfrm>
          <a:off x="428596" y="2214554"/>
          <a:ext cx="5961844" cy="4643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مربع نص 5"/>
          <p:cNvSpPr txBox="1"/>
          <p:nvPr/>
        </p:nvSpPr>
        <p:spPr>
          <a:xfrm>
            <a:off x="357158" y="285728"/>
            <a:ext cx="8572528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just" rtl="0"/>
            <a:r>
              <a:rPr lang="ar-SA" sz="2400" dirty="0" smtClean="0"/>
              <a:t> </a:t>
            </a:r>
            <a:r>
              <a:rPr lang="en-US" dirty="0">
                <a:ln>
                  <a:solidFill>
                    <a:schemeClr val="tx2">
                      <a:lumMod val="50000"/>
                    </a:schemeClr>
                  </a:solidFill>
                </a:ln>
              </a:rPr>
              <a:t>S</a:t>
            </a:r>
            <a:r>
              <a:rPr lang="en-US" dirty="0" smtClean="0">
                <a:ln>
                  <a:solidFill>
                    <a:schemeClr val="tx2">
                      <a:lumMod val="50000"/>
                    </a:schemeClr>
                  </a:solidFill>
                </a:ln>
              </a:rPr>
              <a:t>tatistics</a:t>
            </a:r>
            <a:r>
              <a:rPr lang="en-US" dirty="0" smtClean="0"/>
              <a:t> Report Use </a:t>
            </a:r>
            <a:r>
              <a:rPr lang="en-US" dirty="0" err="1" smtClean="0"/>
              <a:t>Whatsapp</a:t>
            </a:r>
            <a:r>
              <a:rPr lang="en-US" dirty="0" smtClean="0"/>
              <a:t> to EnhanceJohali_CHS232_HeSHE2nd2017 Learning</a:t>
            </a:r>
            <a:endParaRPr lang="ar-SA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2786050" y="1214422"/>
            <a:ext cx="6357950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200" dirty="0" smtClean="0">
                <a:solidFill>
                  <a:srgbClr val="0070C0"/>
                </a:solidFill>
              </a:rPr>
              <a:t>محمد </a:t>
            </a:r>
            <a:r>
              <a:rPr lang="ar-SA" sz="3200" dirty="0" err="1" smtClean="0">
                <a:solidFill>
                  <a:srgbClr val="0070C0"/>
                </a:solidFill>
              </a:rPr>
              <a:t>الحميداني</a:t>
            </a:r>
            <a:r>
              <a:rPr lang="ar-SA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smtClean="0">
                <a:solidFill>
                  <a:srgbClr val="0070C0"/>
                </a:solidFill>
              </a:rPr>
              <a:t>48</a:t>
            </a:r>
            <a:r>
              <a:rPr lang="ar-SA" sz="3200" dirty="0" smtClean="0">
                <a:solidFill>
                  <a:srgbClr val="0070C0"/>
                </a:solidFill>
              </a:rPr>
              <a:t> _ </a:t>
            </a:r>
            <a:r>
              <a:rPr lang="ar-SA" sz="3200" dirty="0" smtClean="0">
                <a:solidFill>
                  <a:srgbClr val="00B0F0"/>
                </a:solidFill>
              </a:rPr>
              <a:t>كل الاعضاء : </a:t>
            </a:r>
            <a:r>
              <a:rPr lang="en-US" sz="3200" dirty="0" smtClean="0">
                <a:solidFill>
                  <a:srgbClr val="00B0F0"/>
                </a:solidFill>
              </a:rPr>
              <a:t>1239</a:t>
            </a:r>
            <a:endParaRPr lang="ar-SA" sz="3200" dirty="0">
              <a:solidFill>
                <a:srgbClr val="00B0F0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787" t="27496" r="1068" b="63368"/>
          <a:stretch/>
        </p:blipFill>
        <p:spPr>
          <a:xfrm>
            <a:off x="0" y="-1"/>
            <a:ext cx="9144000" cy="1169005"/>
          </a:xfrm>
          <a:prstGeom prst="rect">
            <a:avLst/>
          </a:prstGeom>
        </p:spPr>
      </p:pic>
      <p:graphicFrame>
        <p:nvGraphicFramePr>
          <p:cNvPr id="11" name="مخطط 10"/>
          <p:cNvGraphicFramePr/>
          <p:nvPr>
            <p:extLst>
              <p:ext uri="{D42A27DB-BD31-4B8C-83A1-F6EECF244321}">
                <p14:modId xmlns="" xmlns:p14="http://schemas.microsoft.com/office/powerpoint/2010/main" val="1951907793"/>
              </p:ext>
            </p:extLst>
          </p:nvPr>
        </p:nvGraphicFramePr>
        <p:xfrm>
          <a:off x="857224" y="2285992"/>
          <a:ext cx="7572428" cy="4357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أصل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1630</TotalTime>
  <Words>202</Words>
  <Application>Microsoft Macintosh PowerPoint</Application>
  <PresentationFormat>عرض على الشاشة (3:4)‏</PresentationFormat>
  <Paragraphs>36</Paragraphs>
  <Slides>11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11</vt:i4>
      </vt:variant>
    </vt:vector>
  </HeadingPairs>
  <TitlesOfParts>
    <vt:vector size="12" baseType="lpstr">
      <vt:lpstr>تدفق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LMC</dc:creator>
  <cp:lastModifiedBy>win7</cp:lastModifiedBy>
  <cp:revision>52</cp:revision>
  <dcterms:created xsi:type="dcterms:W3CDTF">2017-04-26T13:15:10Z</dcterms:created>
  <dcterms:modified xsi:type="dcterms:W3CDTF">2017-07-20T04:51:48Z</dcterms:modified>
</cp:coreProperties>
</file>