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2" d="100"/>
          <a:sy n="102" d="100"/>
        </p:scale>
        <p:origin x="-23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9F383EE-2900-456D-8DBC-C63D64803DF4}" type="datetimeFigureOut">
              <a:rPr lang="ar-SA" smtClean="0"/>
              <a:t>22/12/1436</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820D63A2-FDEA-46FE-A845-51190044C2AD}"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9F383EE-2900-456D-8DBC-C63D64803DF4}" type="datetimeFigureOut">
              <a:rPr lang="ar-SA" smtClean="0"/>
              <a:t>22/12/1436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20D63A2-FDEA-46FE-A845-51190044C2AD}"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69F383EE-2900-456D-8DBC-C63D64803DF4}" type="datetimeFigureOut">
              <a:rPr lang="ar-SA" smtClean="0"/>
              <a:t>22/12/1436</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820D63A2-FDEA-46FE-A845-51190044C2AD}"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69F383EE-2900-456D-8DBC-C63D64803DF4}" type="datetimeFigureOut">
              <a:rPr lang="ar-SA" smtClean="0"/>
              <a:t>22/12/1436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820D63A2-FDEA-46FE-A845-51190044C2AD}" type="slidenum">
              <a:rPr lang="ar-SA" smtClean="0"/>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69F383EE-2900-456D-8DBC-C63D64803DF4}" type="datetimeFigureOut">
              <a:rPr lang="ar-SA" smtClean="0"/>
              <a:t>22/12/1436</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20D63A2-FDEA-46FE-A845-51190044C2AD}" type="slidenum">
              <a:rPr lang="ar-SA" smtClean="0"/>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69F383EE-2900-456D-8DBC-C63D64803DF4}" type="datetimeFigureOut">
              <a:rPr lang="ar-SA" smtClean="0"/>
              <a:t>22/12/1436</a:t>
            </a:fld>
            <a:endParaRPr lang="ar-SA"/>
          </a:p>
        </p:txBody>
      </p:sp>
      <p:sp>
        <p:nvSpPr>
          <p:cNvPr id="10" name="عنصر نائب لرقم الشريحة 9"/>
          <p:cNvSpPr>
            <a:spLocks noGrp="1"/>
          </p:cNvSpPr>
          <p:nvPr>
            <p:ph type="sldNum" sz="quarter" idx="16"/>
          </p:nvPr>
        </p:nvSpPr>
        <p:spPr/>
        <p:txBody>
          <a:bodyPr rtlCol="0"/>
          <a:lstStyle/>
          <a:p>
            <a:fld id="{820D63A2-FDEA-46FE-A845-51190044C2AD}" type="slidenum">
              <a:rPr lang="ar-SA" smtClean="0"/>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69F383EE-2900-456D-8DBC-C63D64803DF4}" type="datetimeFigureOut">
              <a:rPr lang="ar-SA" smtClean="0"/>
              <a:t>22/12/1436</a:t>
            </a:fld>
            <a:endParaRPr lang="ar-SA"/>
          </a:p>
        </p:txBody>
      </p:sp>
      <p:sp>
        <p:nvSpPr>
          <p:cNvPr id="12" name="عنصر نائب لرقم الشريحة 11"/>
          <p:cNvSpPr>
            <a:spLocks noGrp="1"/>
          </p:cNvSpPr>
          <p:nvPr>
            <p:ph type="sldNum" sz="quarter" idx="16"/>
          </p:nvPr>
        </p:nvSpPr>
        <p:spPr/>
        <p:txBody>
          <a:bodyPr rtlCol="0"/>
          <a:lstStyle/>
          <a:p>
            <a:fld id="{820D63A2-FDEA-46FE-A845-51190044C2AD}" type="slidenum">
              <a:rPr lang="ar-SA" smtClean="0"/>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69F383EE-2900-456D-8DBC-C63D64803DF4}" type="datetimeFigureOut">
              <a:rPr lang="ar-SA" smtClean="0"/>
              <a:t>22/12/1436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820D63A2-FDEA-46FE-A845-51190044C2AD}"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9F383EE-2900-456D-8DBC-C63D64803DF4}" type="datetimeFigureOut">
              <a:rPr lang="ar-SA" smtClean="0"/>
              <a:t>22/12/1436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820D63A2-FDEA-46FE-A845-51190044C2AD}"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69F383EE-2900-456D-8DBC-C63D64803DF4}" type="datetimeFigureOut">
              <a:rPr lang="ar-SA" smtClean="0"/>
              <a:t>22/12/1436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820D63A2-FDEA-46FE-A845-51190044C2AD}" type="slidenum">
              <a:rPr lang="ar-SA" smtClean="0"/>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69F383EE-2900-456D-8DBC-C63D64803DF4}" type="datetimeFigureOut">
              <a:rPr lang="ar-SA" smtClean="0"/>
              <a:t>22/12/1436</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820D63A2-FDEA-46FE-A845-51190044C2AD}" type="slidenum">
              <a:rPr lang="ar-SA" smtClean="0"/>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الأيقونة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9F383EE-2900-456D-8DBC-C63D64803DF4}" type="datetimeFigureOut">
              <a:rPr lang="ar-SA" smtClean="0"/>
              <a:t>22/12/1436</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20D63A2-FDEA-46FE-A845-51190044C2AD}"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619672" y="1124744"/>
            <a:ext cx="6477000" cy="1828800"/>
          </a:xfrm>
        </p:spPr>
        <p:txBody>
          <a:bodyPr/>
          <a:lstStyle/>
          <a:p>
            <a:pPr algn="ctr"/>
            <a:r>
              <a:rPr lang="ar-SA" dirty="0" smtClean="0"/>
              <a:t>قضايا مرتبطة بالسياسات والبحث العلمي في التربية الخاصة</a:t>
            </a:r>
            <a:endParaRPr lang="ar-SA"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3873902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ماذا يعني هذا كله؟</a:t>
            </a:r>
            <a:endParaRPr lang="ar-SA" dirty="0"/>
          </a:p>
        </p:txBody>
      </p:sp>
      <p:sp>
        <p:nvSpPr>
          <p:cNvPr id="3" name="عنصر نائب للمحتوى 2"/>
          <p:cNvSpPr>
            <a:spLocks noGrp="1"/>
          </p:cNvSpPr>
          <p:nvPr>
            <p:ph sz="quarter" idx="1"/>
          </p:nvPr>
        </p:nvSpPr>
        <p:spPr/>
        <p:txBody>
          <a:bodyPr>
            <a:normAutofit fontScale="92500" lnSpcReduction="20000"/>
          </a:bodyPr>
          <a:lstStyle/>
          <a:p>
            <a:pPr marL="0" lvl="0" indent="0" algn="ctr">
              <a:buClr>
                <a:srgbClr val="DD8047"/>
              </a:buClr>
              <a:buNone/>
            </a:pPr>
            <a:r>
              <a:rPr lang="ar-SA" dirty="0">
                <a:solidFill>
                  <a:prstClr val="black"/>
                </a:solidFill>
              </a:rPr>
              <a:t>إذا كان الالتزام في المجال الصحي منخفض إلى هذا الحد حتى عندما تكون العواقب وخيمه وخطيره على المستوى الشخصي فلماذا نتوقع أن يكون تنفيذ الممارسات المستندة إلى البحث التربوي مختلفة!</a:t>
            </a:r>
          </a:p>
          <a:p>
            <a:pPr marL="0" indent="0">
              <a:buNone/>
            </a:pPr>
            <a:endParaRPr lang="ar-SA" dirty="0" smtClean="0"/>
          </a:p>
          <a:p>
            <a:pPr marL="0" indent="0">
              <a:buNone/>
            </a:pPr>
            <a:r>
              <a:rPr lang="ar-SA" dirty="0" smtClean="0"/>
              <a:t>وقد يكون لدى المعلمين مبرر لعدم تغيير طرقهم والبيئة المدرسية غالباً ما تفرض واقعاً يعيق التنفيذ الناجح للممارسات المنبثقة عن البحث.</a:t>
            </a:r>
          </a:p>
          <a:p>
            <a:pPr marL="0" indent="0">
              <a:buNone/>
            </a:pPr>
            <a:r>
              <a:rPr lang="ar-SA" dirty="0" smtClean="0"/>
              <a:t>أيضاً، الوقت عامل بالغ الأهمية بالنسبة للمعلمين فهم لن يميلوا إلى تنفيذ ممارسات تستغرق وقتاً طويلاً بغض النظر عن الفوائد المتوقعة.</a:t>
            </a:r>
          </a:p>
          <a:p>
            <a:pPr marL="0" indent="0">
              <a:buNone/>
            </a:pPr>
            <a:r>
              <a:rPr lang="ar-SA" dirty="0" smtClean="0"/>
              <a:t>لذا، البحوث التربوية المستقبلية لابد أن تتناول القضايا التي ترتبط باستخدام المعلمين ممارسة تدريسية على المدى الطويل والمدى القصير ودراسة الظروف التي تيسر استخدام الممارسة التدريسية على المدى الطويل. أيضاً دراسة الأثر المرتبط بتنفيذ الممارسة ونتائجه .</a:t>
            </a:r>
          </a:p>
          <a:p>
            <a:pPr marL="0" indent="0">
              <a:buNone/>
            </a:pPr>
            <a:endParaRPr lang="ar-SA" dirty="0"/>
          </a:p>
        </p:txBody>
      </p:sp>
    </p:spTree>
    <p:extLst>
      <p:ext uri="{BB962C8B-B14F-4D97-AF65-F5344CB8AC3E}">
        <p14:creationId xmlns:p14="http://schemas.microsoft.com/office/powerpoint/2010/main" val="1107764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مقدمة:</a:t>
            </a:r>
            <a:endParaRPr lang="ar-SA" dirty="0"/>
          </a:p>
        </p:txBody>
      </p:sp>
      <p:sp>
        <p:nvSpPr>
          <p:cNvPr id="3" name="عنصر نائب للمحتوى 2"/>
          <p:cNvSpPr>
            <a:spLocks noGrp="1"/>
          </p:cNvSpPr>
          <p:nvPr>
            <p:ph sz="quarter" idx="1"/>
          </p:nvPr>
        </p:nvSpPr>
        <p:spPr/>
        <p:txBody>
          <a:bodyPr/>
          <a:lstStyle/>
          <a:p>
            <a:pPr marL="0" indent="0">
              <a:buNone/>
            </a:pPr>
            <a:r>
              <a:rPr lang="ar-SA" dirty="0" smtClean="0"/>
              <a:t>البحث التربوي له أدوار عديدة تشمل:</a:t>
            </a:r>
          </a:p>
          <a:p>
            <a:pPr marL="0" indent="0">
              <a:buNone/>
            </a:pPr>
            <a:r>
              <a:rPr lang="ar-SA" dirty="0" smtClean="0"/>
              <a:t>1- اختبار السياسات في ضوء الأدلة .</a:t>
            </a:r>
          </a:p>
          <a:p>
            <a:pPr marL="0" indent="0">
              <a:buNone/>
            </a:pPr>
            <a:r>
              <a:rPr lang="ar-SA" dirty="0" smtClean="0"/>
              <a:t>2-تطوير وتقنين طرق تنفيذ السياسات.</a:t>
            </a:r>
          </a:p>
          <a:p>
            <a:pPr marL="0" indent="0">
              <a:buNone/>
            </a:pPr>
            <a:r>
              <a:rPr lang="ar-SA" dirty="0" smtClean="0"/>
              <a:t>3-تضييق الفجوة بين السياسات والممارسة </a:t>
            </a:r>
            <a:r>
              <a:rPr lang="ar-SA" dirty="0"/>
              <a:t>أ</a:t>
            </a:r>
            <a:r>
              <a:rPr lang="ar-SA" dirty="0" smtClean="0"/>
              <a:t>و التطبيق.</a:t>
            </a:r>
          </a:p>
          <a:p>
            <a:pPr marL="0" lvl="0" indent="0">
              <a:buClr>
                <a:srgbClr val="DD8047"/>
              </a:buClr>
              <a:buNone/>
            </a:pPr>
            <a:r>
              <a:rPr lang="ar-SA" dirty="0">
                <a:solidFill>
                  <a:prstClr val="black"/>
                </a:solidFill>
              </a:rPr>
              <a:t>التصاميم البحثية </a:t>
            </a:r>
            <a:r>
              <a:rPr lang="ar-SA" dirty="0" smtClean="0">
                <a:solidFill>
                  <a:prstClr val="black"/>
                </a:solidFill>
              </a:rPr>
              <a:t>التربوية التي </a:t>
            </a:r>
            <a:r>
              <a:rPr lang="ar-SA" dirty="0">
                <a:solidFill>
                  <a:prstClr val="black"/>
                </a:solidFill>
              </a:rPr>
              <a:t>تفحص نماذج متعددة ومتنوعة من البرامج تقدم بيانات أكثر قوة وفائدة من تلك التصاميم التي تبحث في نموذج أو اسلوب واحد كما أنها في نفس الوقت تمهد الطريق لتطوير الخدمات.</a:t>
            </a:r>
          </a:p>
          <a:p>
            <a:pPr marL="0" indent="0">
              <a:buNone/>
            </a:pPr>
            <a:endParaRPr lang="ar-SA" dirty="0"/>
          </a:p>
        </p:txBody>
      </p:sp>
    </p:spTree>
    <p:extLst>
      <p:ext uri="{BB962C8B-B14F-4D97-AF65-F5344CB8AC3E}">
        <p14:creationId xmlns:p14="http://schemas.microsoft.com/office/powerpoint/2010/main" val="434428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ما الذي تعلمناه؟</a:t>
            </a:r>
            <a:endParaRPr lang="ar-SA" dirty="0"/>
          </a:p>
        </p:txBody>
      </p:sp>
      <p:sp>
        <p:nvSpPr>
          <p:cNvPr id="3" name="عنصر نائب للمحتوى 2"/>
          <p:cNvSpPr>
            <a:spLocks noGrp="1"/>
          </p:cNvSpPr>
          <p:nvPr>
            <p:ph sz="quarter" idx="1"/>
          </p:nvPr>
        </p:nvSpPr>
        <p:spPr/>
        <p:txBody>
          <a:bodyPr>
            <a:normAutofit fontScale="77500" lnSpcReduction="20000"/>
          </a:bodyPr>
          <a:lstStyle/>
          <a:p>
            <a:pPr marL="0" indent="0">
              <a:buNone/>
            </a:pPr>
            <a:r>
              <a:rPr lang="ar-SA" dirty="0" smtClean="0"/>
              <a:t>إن نماذج التدريس القائمة على الدمج مثلها مثل البرامج القائمة على الفصل لا تقدم حلولاً تلقائية أو علاج لمشكلات الطلبة التعليمية والاجتماعية.</a:t>
            </a:r>
          </a:p>
          <a:p>
            <a:pPr marL="0" indent="0">
              <a:buNone/>
            </a:pPr>
            <a:r>
              <a:rPr lang="ar-SA" dirty="0" smtClean="0"/>
              <a:t>ويرتبط التباين في تأثيرات البرامج بخصائص التلاميذ فبعض المشاريع البحثية تسعى الى تطوير البرامج للأطفال المعوقين ولكن هؤلاء الأطفال المستهدفين قد يتم تعريفهم بشكل غير دقيق وقد تتباين خصائصهم ومشكلاتهم بشكل واسع وايضاً اعمارهم الزمنية لذا لا نستغرب اختلاف نتائج فاعلية البرامج العلاجية المطبقة عليهم.</a:t>
            </a:r>
          </a:p>
          <a:p>
            <a:pPr marL="0" indent="0">
              <a:buNone/>
            </a:pPr>
            <a:r>
              <a:rPr lang="ar-SA" dirty="0" smtClean="0"/>
              <a:t>ونحن نعلم أن الشخص الأكثر تأثيراً في تنفيذ البرامج المختلفة هو المعلم  وكما توجد فروق بين الطلاب فهناك فروق بين المعلمين.</a:t>
            </a:r>
          </a:p>
          <a:p>
            <a:pPr marL="0" indent="0">
              <a:buNone/>
            </a:pPr>
            <a:r>
              <a:rPr lang="ar-SA" dirty="0" smtClean="0"/>
              <a:t>لذا، تجدر الإشارة إلى انه حتى المعلمين الذين يعتبرون فاعلين يحتاجون إلى مساعدة عند العمل مع الطلاب ذوي المشكلات.</a:t>
            </a:r>
          </a:p>
          <a:p>
            <a:pPr marL="0" indent="0">
              <a:buNone/>
            </a:pPr>
            <a:r>
              <a:rPr lang="ar-SA" dirty="0" smtClean="0"/>
              <a:t>البرامج التدريبية قبل الخدمة وأثناء الخدمة تقدم الدعم اللازم للمعلمين الذين ينفذون برامج الدمج.</a:t>
            </a:r>
          </a:p>
          <a:p>
            <a:pPr marL="0" indent="0">
              <a:buNone/>
            </a:pPr>
            <a:r>
              <a:rPr lang="ar-SA" dirty="0" smtClean="0"/>
              <a:t>يجب الاهتمام بالبحث حول البرامج الريادية في المدارس!!</a:t>
            </a:r>
          </a:p>
          <a:p>
            <a:pPr marL="0" indent="0">
              <a:buNone/>
            </a:pPr>
            <a:r>
              <a:rPr lang="ar-SA" dirty="0" smtClean="0"/>
              <a:t>ماذا يقصد بالبرامج الريادية في المدارس؟</a:t>
            </a:r>
            <a:endParaRPr lang="ar-SA" dirty="0"/>
          </a:p>
        </p:txBody>
      </p:sp>
    </p:spTree>
    <p:extLst>
      <p:ext uri="{BB962C8B-B14F-4D97-AF65-F5344CB8AC3E}">
        <p14:creationId xmlns:p14="http://schemas.microsoft.com/office/powerpoint/2010/main" val="2007857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ما لا نعرفه</a:t>
            </a:r>
            <a:r>
              <a:rPr lang="ar-SA" dirty="0"/>
              <a:t>!</a:t>
            </a:r>
          </a:p>
        </p:txBody>
      </p:sp>
      <p:sp>
        <p:nvSpPr>
          <p:cNvPr id="3" name="عنصر نائب للمحتوى 2"/>
          <p:cNvSpPr>
            <a:spLocks noGrp="1"/>
          </p:cNvSpPr>
          <p:nvPr>
            <p:ph sz="quarter" idx="1"/>
          </p:nvPr>
        </p:nvSpPr>
        <p:spPr/>
        <p:txBody>
          <a:bodyPr>
            <a:normAutofit fontScale="62500" lnSpcReduction="20000"/>
          </a:bodyPr>
          <a:lstStyle/>
          <a:p>
            <a:pPr marL="0" indent="0">
              <a:buNone/>
            </a:pPr>
            <a:r>
              <a:rPr lang="ar-SA" dirty="0" smtClean="0"/>
              <a:t>ماتزال توجد فجوة كبيرة بين السياسات التربوية والممارسات الواقعية وهذا يحتاج إلى تأمل!</a:t>
            </a:r>
          </a:p>
          <a:p>
            <a:pPr marL="0" indent="0">
              <a:buNone/>
            </a:pPr>
            <a:r>
              <a:rPr lang="ar-SA" dirty="0" smtClean="0"/>
              <a:t>إن ما نعرفه عن نماذج الخدمات في المرحلة الابتدائية أكثر بكثير مما نعرفه عن نماذج الخدمات الملائمة في المرحلة الاعدادية والمرحلة الثانوية حيث أن الدراسات التي تمت على المرحلتين الاعدادية والثانوية نادره.</a:t>
            </a:r>
          </a:p>
          <a:p>
            <a:pPr marL="0" indent="0">
              <a:buNone/>
            </a:pPr>
            <a:r>
              <a:rPr lang="ar-SA" dirty="0" smtClean="0"/>
              <a:t>أيضاً الدمج في المرحلة الثانوية يختلف من حيث النوع والدرجة عن المرحلة الابتدائية والمعلمين في المرحلة الابتدائية يرغبون في تنفيذ الدمج أكثر من معلمي المرحلتين المتوسطة والثانوية.</a:t>
            </a:r>
          </a:p>
          <a:p>
            <a:pPr marL="0" indent="0">
              <a:buNone/>
            </a:pPr>
            <a:r>
              <a:rPr lang="ar-SA" dirty="0" smtClean="0"/>
              <a:t>أيضاً لدينا مشكلة وهي أن الكثير من الدراسات غالباً ما تنفذ لفترات زمنية قصيرة نسبياً لذا نحن لانعرف الا القليل عن التأثيرات طويلة المدى للممارسات والتجارب الريادية.</a:t>
            </a:r>
          </a:p>
          <a:p>
            <a:pPr marL="0" indent="0">
              <a:buNone/>
            </a:pPr>
            <a:r>
              <a:rPr lang="ar-SA" dirty="0" smtClean="0"/>
              <a:t>المنطق يقول إن الكفايات في مرحلة نمائية معينه تسهم في تطور الكفايات في مرحلة نمائية لاحقة وأن اتقان المهارات الأساسية </a:t>
            </a:r>
            <a:r>
              <a:rPr lang="ar-SA" dirty="0" err="1" smtClean="0"/>
              <a:t>المدخلية</a:t>
            </a:r>
            <a:r>
              <a:rPr lang="ar-SA" dirty="0" smtClean="0"/>
              <a:t> يعمل بمثابة قاعدة لتعليم المهارات الأكثر تعقيداً.</a:t>
            </a:r>
          </a:p>
          <a:p>
            <a:pPr marL="0" indent="0">
              <a:buNone/>
            </a:pPr>
            <a:r>
              <a:rPr lang="ar-SA" dirty="0" smtClean="0"/>
              <a:t>السؤال هنا هو هل نتوقع رؤية تحسن تدريجي مع الوقت إذا تم دمج الطلاب ذوي الاحتياجات الخاصة في أوضاع تعليمية واجتماعية فعاله من وقت مبكر؟</a:t>
            </a:r>
          </a:p>
          <a:p>
            <a:pPr marL="0" indent="0">
              <a:buNone/>
            </a:pPr>
            <a:r>
              <a:rPr lang="ar-SA" dirty="0" smtClean="0"/>
              <a:t>أيضاً هناك قلق حول تأثير المشاريع والبرامج الريادية على اتجاهات المعلمين وممارساتهم التدريسية فكما أن النجاح يقود للنجاح لدى الطلبة فإن المعلمين قد يتغيرون عندما تتحسن كفاياتهم. إن المزيد من استخدام وتطوير الممارسات التعليمية مع مرور الوقت سينجم عنه فوائد عديدة لفئات متنوعه من الطلاب في مجالات التعليم المختلفة.</a:t>
            </a:r>
          </a:p>
          <a:p>
            <a:pPr marL="0" indent="0">
              <a:buNone/>
            </a:pPr>
            <a:r>
              <a:rPr lang="ar-SA" dirty="0" smtClean="0"/>
              <a:t>أيضاً التعليم الفعال الذي يتضمن أساليب أفضل في التعليم سيرافقه اتجاهات أكثر إيجابية لدى المعلمين وبالعكس.</a:t>
            </a:r>
          </a:p>
          <a:p>
            <a:pPr marL="0" indent="0">
              <a:buNone/>
            </a:pPr>
            <a:endParaRPr lang="ar-SA" dirty="0"/>
          </a:p>
        </p:txBody>
      </p:sp>
    </p:spTree>
    <p:extLst>
      <p:ext uri="{BB962C8B-B14F-4D97-AF65-F5344CB8AC3E}">
        <p14:creationId xmlns:p14="http://schemas.microsoft.com/office/powerpoint/2010/main" val="443473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ما نحتاج إلى معرفته:</a:t>
            </a:r>
            <a:endParaRPr lang="ar-SA" dirty="0"/>
          </a:p>
        </p:txBody>
      </p:sp>
      <p:sp>
        <p:nvSpPr>
          <p:cNvPr id="3" name="عنصر نائب للمحتوى 2"/>
          <p:cNvSpPr>
            <a:spLocks noGrp="1"/>
          </p:cNvSpPr>
          <p:nvPr>
            <p:ph sz="quarter" idx="1"/>
          </p:nvPr>
        </p:nvSpPr>
        <p:spPr/>
        <p:txBody>
          <a:bodyPr>
            <a:normAutofit fontScale="47500" lnSpcReduction="20000"/>
          </a:bodyPr>
          <a:lstStyle/>
          <a:p>
            <a:pPr marL="0" indent="0">
              <a:buNone/>
            </a:pPr>
            <a:r>
              <a:rPr lang="ar-SA" dirty="0" smtClean="0"/>
              <a:t>إن قناعتنا بتجنب الأخطاء السابقة في نتائج البحوث التربوية هي أسباب قوية للمبادرة إلى محاولات الإصلاح التربوي.</a:t>
            </a:r>
          </a:p>
          <a:p>
            <a:pPr marL="0" indent="0">
              <a:buNone/>
            </a:pPr>
            <a:r>
              <a:rPr lang="ar-SA" dirty="0" smtClean="0"/>
              <a:t>هناك برامج ومشاريع زودتنا مؤخراً بمعلومات مفيدة حيث قامت بطرح أسئلة هامه منها:</a:t>
            </a:r>
          </a:p>
          <a:p>
            <a:pPr marL="0" indent="0">
              <a:buNone/>
            </a:pPr>
            <a:r>
              <a:rPr lang="ar-SA" dirty="0" smtClean="0"/>
              <a:t>1- ما لتأثيرات طويلة المدى للبرامج التعليمية المختلفة؟</a:t>
            </a:r>
          </a:p>
          <a:p>
            <a:pPr marL="0" indent="0">
              <a:buNone/>
            </a:pPr>
            <a:r>
              <a:rPr lang="ar-SA" dirty="0" smtClean="0"/>
              <a:t>2-مالعوامل التي تكمن وراء النجاح؟ أهي محتوى البرنامج أم نوعه؟</a:t>
            </a:r>
          </a:p>
          <a:p>
            <a:pPr marL="0" indent="0">
              <a:buNone/>
            </a:pPr>
            <a:r>
              <a:rPr lang="ar-SA" dirty="0" smtClean="0"/>
              <a:t>3- هل تدوم تأثيرات المشاريع والبرامج وتعمم بعد انتهاء الدعم البحثي؟</a:t>
            </a:r>
          </a:p>
          <a:p>
            <a:pPr marL="0" indent="0">
              <a:buNone/>
            </a:pPr>
            <a:r>
              <a:rPr lang="ar-SA" dirty="0" smtClean="0"/>
              <a:t>4-هل يستفيد الطلاب أو يتضررون من برامج </a:t>
            </a:r>
            <a:r>
              <a:rPr lang="ar-SA" dirty="0" err="1" smtClean="0"/>
              <a:t>العينه</a:t>
            </a:r>
            <a:r>
              <a:rPr lang="ar-SA" dirty="0" smtClean="0"/>
              <a:t>؟</a:t>
            </a:r>
          </a:p>
          <a:p>
            <a:pPr marL="0" indent="0">
              <a:buNone/>
            </a:pPr>
            <a:r>
              <a:rPr lang="ar-SA" dirty="0" smtClean="0"/>
              <a:t>5- ما لظروف الوضعية (عدد الطلاب في الصف ، عدد الطلاب المدمجين)التي تحدد فاعلية التدريس؟</a:t>
            </a:r>
          </a:p>
          <a:p>
            <a:pPr marL="0" indent="0">
              <a:buNone/>
            </a:pPr>
            <a:r>
              <a:rPr lang="ar-SA" dirty="0" smtClean="0"/>
              <a:t>6- ما الشروط والمتطلبات اللازمة للتنفيذ الناجح للبرامج سواء من حيث النظام الاجتماعي أو المصادر أو الأوضاع المؤسسية؟</a:t>
            </a:r>
          </a:p>
          <a:p>
            <a:pPr marL="0" indent="0">
              <a:buNone/>
            </a:pPr>
            <a:r>
              <a:rPr lang="ar-SA" dirty="0" smtClean="0"/>
              <a:t>7- هل تقود التغيرات في اتجاهات المعلمين نحو الطلاب ذوي الحاجات الخاصة إلى ممارسات تعليمية أفضل؟</a:t>
            </a:r>
          </a:p>
          <a:p>
            <a:pPr marL="0" indent="0">
              <a:buNone/>
            </a:pPr>
            <a:r>
              <a:rPr lang="ar-SA" dirty="0" smtClean="0"/>
              <a:t>8- ماذا يجب أن تكون محتويات برامج التدريب قبل الخدمة وأثناء الخدمة وكيف يمكن لهذه البرامج أن تكون أكثر فاعلية؟</a:t>
            </a:r>
          </a:p>
          <a:p>
            <a:pPr marL="0" indent="0">
              <a:buNone/>
            </a:pPr>
            <a:r>
              <a:rPr lang="ar-SA" dirty="0" smtClean="0"/>
              <a:t>شهد البحث العلمي في ميدان التربية الخاصة في العقدين الماضيين أهم التطورات الجوهرية في تاريخ التربية.</a:t>
            </a:r>
          </a:p>
          <a:p>
            <a:pPr marL="0" indent="0">
              <a:buNone/>
            </a:pPr>
            <a:r>
              <a:rPr lang="ar-SA" dirty="0" smtClean="0"/>
              <a:t>كما أن نتائج البحوث العلمية في ميدان التربية الخاصة زادت معرفتنا وفهمنا للأمور المتعلقة باتخاذ القرارات الإدارية وممارسات التقييم ونماذج تقديم الخدمات والدمج الشامل والتكنولوجيا والدعم السلوكي الايجابي والعمل الفعال مع الأسر.</a:t>
            </a:r>
          </a:p>
          <a:p>
            <a:pPr marL="0" indent="0">
              <a:buNone/>
            </a:pPr>
            <a:r>
              <a:rPr lang="ar-SA" dirty="0" smtClean="0"/>
              <a:t>أيضاً المعرفة التي قدمتها البحوث التربوية حول الطلبة المعوقين للمعلمين العاديين كالبحث حول التعليم التعاوني والاستيعاب القرائي والتقييم المستند إلى المنهج بشكل إيجابي في الممارسات التربوية العادية.</a:t>
            </a:r>
          </a:p>
          <a:p>
            <a:pPr marL="0" indent="0">
              <a:buNone/>
            </a:pPr>
            <a:r>
              <a:rPr lang="ar-SA" dirty="0" smtClean="0"/>
              <a:t>لذا اصبح ينظر إلى بحوث التربية الخاصة وممارساتها بشكل يعكس تقديرا متزايدا.</a:t>
            </a:r>
          </a:p>
          <a:p>
            <a:pPr marL="0" indent="0">
              <a:buNone/>
            </a:pPr>
            <a:r>
              <a:rPr lang="ar-SA" dirty="0" smtClean="0"/>
              <a:t>إن أهم مجلة تصدر عن مجلس الأطفال ذوي الحاجات الخاصة هي المجلة الرئيسية التي تصدر عن الرابطة الأمريكية للبحث التربوي ومجلة الأطفال ذوي الحاجات الخاصة.</a:t>
            </a:r>
          </a:p>
          <a:p>
            <a:pPr marL="0" indent="0">
              <a:buNone/>
            </a:pPr>
            <a:endParaRPr lang="ar-SA" dirty="0" smtClean="0"/>
          </a:p>
          <a:p>
            <a:pPr marL="0" indent="0">
              <a:buNone/>
            </a:pPr>
            <a:endParaRPr lang="ar-SA" dirty="0"/>
          </a:p>
        </p:txBody>
      </p:sp>
    </p:spTree>
    <p:extLst>
      <p:ext uri="{BB962C8B-B14F-4D97-AF65-F5344CB8AC3E}">
        <p14:creationId xmlns:p14="http://schemas.microsoft.com/office/powerpoint/2010/main" val="57787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لماذا لا تدوم الممارسات المستندة إلى البحث؟</a:t>
            </a:r>
            <a:endParaRPr lang="ar-SA" dirty="0"/>
          </a:p>
        </p:txBody>
      </p:sp>
      <p:sp>
        <p:nvSpPr>
          <p:cNvPr id="3" name="عنصر نائب للمحتوى 2"/>
          <p:cNvSpPr>
            <a:spLocks noGrp="1"/>
          </p:cNvSpPr>
          <p:nvPr>
            <p:ph sz="quarter" idx="1"/>
          </p:nvPr>
        </p:nvSpPr>
        <p:spPr/>
        <p:txBody>
          <a:bodyPr/>
          <a:lstStyle/>
          <a:p>
            <a:pPr marL="0" indent="0">
              <a:buNone/>
            </a:pPr>
            <a:r>
              <a:rPr lang="ar-SA" dirty="0" smtClean="0"/>
              <a:t>هناك سببان :</a:t>
            </a:r>
          </a:p>
          <a:p>
            <a:pPr marL="0" indent="0">
              <a:buNone/>
            </a:pPr>
            <a:r>
              <a:rPr lang="ar-SA" dirty="0" smtClean="0"/>
              <a:t>الأول: أن المعلمين يختارون الاستمرار في استخدام الطرق التي يعرفونها والتي يسهل عليهم تطبيقها.</a:t>
            </a:r>
          </a:p>
          <a:p>
            <a:pPr marL="0" indent="0">
              <a:buNone/>
            </a:pPr>
            <a:endParaRPr lang="ar-SA" dirty="0" smtClean="0"/>
          </a:p>
          <a:p>
            <a:pPr marL="0" indent="0">
              <a:buNone/>
            </a:pPr>
            <a:r>
              <a:rPr lang="ar-SA" dirty="0" smtClean="0"/>
              <a:t>الثاني: أن الباحثين يطورون أفكاراً للبرامج الفعالة ومن ثم يقومون بتنفيذها في عدد قليل من الصفوف من خلال تدريب المعلمين. ثم توضع هذه البرامج الفعالة في رزم تدريبية وتوزع على افتراض أن المعلمين سيستخدمونها.</a:t>
            </a:r>
            <a:endParaRPr lang="ar-SA" dirty="0"/>
          </a:p>
        </p:txBody>
      </p:sp>
    </p:spTree>
    <p:extLst>
      <p:ext uri="{BB962C8B-B14F-4D97-AF65-F5344CB8AC3E}">
        <p14:creationId xmlns:p14="http://schemas.microsoft.com/office/powerpoint/2010/main" val="2922518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توجيه اللوم للمعلمين</a:t>
            </a:r>
            <a:endParaRPr lang="ar-SA" dirty="0"/>
          </a:p>
        </p:txBody>
      </p:sp>
      <p:sp>
        <p:nvSpPr>
          <p:cNvPr id="3" name="عنصر نائب للمحتوى 2"/>
          <p:cNvSpPr>
            <a:spLocks noGrp="1"/>
          </p:cNvSpPr>
          <p:nvPr>
            <p:ph sz="quarter" idx="1"/>
          </p:nvPr>
        </p:nvSpPr>
        <p:spPr/>
        <p:txBody>
          <a:bodyPr>
            <a:normAutofit fontScale="85000" lnSpcReduction="10000"/>
          </a:bodyPr>
          <a:lstStyle/>
          <a:p>
            <a:pPr marL="0" indent="0">
              <a:buNone/>
            </a:pPr>
            <a:r>
              <a:rPr lang="ar-SA" dirty="0" smtClean="0"/>
              <a:t>إن المعلمين يفضلون استخدام طرائق التدريس المألوفة لهم على استخدام طرائق التدريس الأكثر فاعلية حتى عندما يعرفون كيف ينفذون الطرائق الأكثر فاعلية وعندما تتوفر لهم الخبرة والأدلة الداعمة لفاعلية هذه الطرائق.</a:t>
            </a:r>
          </a:p>
          <a:p>
            <a:pPr marL="0" indent="0">
              <a:buNone/>
            </a:pPr>
            <a:r>
              <a:rPr lang="ar-SA" dirty="0" smtClean="0"/>
              <a:t>السؤال:</a:t>
            </a:r>
          </a:p>
          <a:p>
            <a:pPr marL="0" indent="0">
              <a:buNone/>
            </a:pPr>
            <a:r>
              <a:rPr lang="ar-SA" dirty="0" smtClean="0"/>
              <a:t>لماذا يختار بعض المعلمين استخدام الأساليب الأقل فاعلية ويفضلونها على الأساليب الأكثر فاعلية؟ وماهي المعوقات؟ وما أشكال الدعم اللازمة لتعديل هذه الممارسات؟</a:t>
            </a:r>
          </a:p>
          <a:p>
            <a:pPr marL="0" indent="0">
              <a:buNone/>
            </a:pPr>
            <a:r>
              <a:rPr lang="ar-SA" dirty="0" smtClean="0"/>
              <a:t>هناك ثلاثة عوامل رئيسية توثر في العلاقة بين البحث والممارسة:</a:t>
            </a:r>
          </a:p>
          <a:p>
            <a:pPr marL="0" indent="0">
              <a:buNone/>
            </a:pPr>
            <a:r>
              <a:rPr lang="ar-SA" dirty="0" smtClean="0"/>
              <a:t>1- معرفة المعلم وتعلمه.</a:t>
            </a:r>
          </a:p>
          <a:p>
            <a:pPr marL="0" indent="0">
              <a:buNone/>
            </a:pPr>
            <a:r>
              <a:rPr lang="ar-SA" dirty="0" smtClean="0"/>
              <a:t>2- اتجاهات المعلمين واعتقاداتهم.</a:t>
            </a:r>
          </a:p>
          <a:p>
            <a:pPr marL="0" indent="0">
              <a:buNone/>
            </a:pPr>
            <a:r>
              <a:rPr lang="ar-SA" dirty="0" smtClean="0"/>
              <a:t>3-عوامل السياق أو بيئة التعلم.</a:t>
            </a:r>
          </a:p>
          <a:p>
            <a:pPr marL="0" indent="0">
              <a:buNone/>
            </a:pPr>
            <a:endParaRPr lang="ar-SA" dirty="0"/>
          </a:p>
        </p:txBody>
      </p:sp>
    </p:spTree>
    <p:extLst>
      <p:ext uri="{BB962C8B-B14F-4D97-AF65-F5344CB8AC3E}">
        <p14:creationId xmlns:p14="http://schemas.microsoft.com/office/powerpoint/2010/main" val="1695458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توجيه اللوم للباحثين</a:t>
            </a:r>
            <a:endParaRPr lang="ar-SA" dirty="0"/>
          </a:p>
        </p:txBody>
      </p:sp>
      <p:sp>
        <p:nvSpPr>
          <p:cNvPr id="3" name="عنصر نائب للمحتوى 2"/>
          <p:cNvSpPr>
            <a:spLocks noGrp="1"/>
          </p:cNvSpPr>
          <p:nvPr>
            <p:ph sz="quarter" idx="1"/>
          </p:nvPr>
        </p:nvSpPr>
        <p:spPr/>
        <p:txBody>
          <a:bodyPr/>
          <a:lstStyle/>
          <a:p>
            <a:pPr marL="0" indent="0">
              <a:buNone/>
            </a:pPr>
            <a:r>
              <a:rPr lang="ar-SA" dirty="0" smtClean="0"/>
              <a:t>إن عدد كبير من الباحثين يبحثون في الأشياء التي تثير اهتمامهم وليس ما يحتاج المعلمون إليه.</a:t>
            </a:r>
          </a:p>
          <a:p>
            <a:pPr marL="0" indent="0">
              <a:buNone/>
            </a:pPr>
            <a:r>
              <a:rPr lang="ar-SA" dirty="0" smtClean="0"/>
              <a:t>إن الباحثون لا يشركون المعلمين في عملية التطوير فهم يتعاملون معهم كأفراد في دراساتهم ويتوقعون منهم أن يقوموا بأعمال لا طاقة لهم بها.</a:t>
            </a:r>
          </a:p>
          <a:p>
            <a:pPr marL="0" indent="0">
              <a:buNone/>
            </a:pPr>
            <a:r>
              <a:rPr lang="ar-SA" dirty="0" smtClean="0"/>
              <a:t>أيضاً الممارسات التدريسية التي يتم تطويرها لتحسين نواتج التعلم لبعض الطلبة المعوقين قد لا تفيد الصف ككل أو قد يتعذر تطبيقها مع مجموعات كبيرة.</a:t>
            </a:r>
          </a:p>
          <a:p>
            <a:pPr marL="0" indent="0">
              <a:buNone/>
            </a:pPr>
            <a:endParaRPr lang="ar-SA" dirty="0"/>
          </a:p>
        </p:txBody>
      </p:sp>
    </p:spTree>
    <p:extLst>
      <p:ext uri="{BB962C8B-B14F-4D97-AF65-F5344CB8AC3E}">
        <p14:creationId xmlns:p14="http://schemas.microsoft.com/office/powerpoint/2010/main" val="59166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2900" dirty="0" smtClean="0">
                <a:solidFill>
                  <a:prstClr val="black"/>
                </a:solidFill>
                <a:ea typeface="+mn-ea"/>
              </a:rPr>
              <a:t>مثال على النطاق الصحي: تنفيذ </a:t>
            </a:r>
            <a:r>
              <a:rPr lang="ar-SA" sz="2900" dirty="0">
                <a:solidFill>
                  <a:prstClr val="black"/>
                </a:solidFill>
                <a:ea typeface="+mn-ea"/>
              </a:rPr>
              <a:t>الأنماط الصحية والاستمرارية بتنفيذها</a:t>
            </a:r>
            <a:endParaRPr lang="ar-SA" dirty="0"/>
          </a:p>
        </p:txBody>
      </p:sp>
      <p:sp>
        <p:nvSpPr>
          <p:cNvPr id="3" name="عنصر نائب للمحتوى 2"/>
          <p:cNvSpPr>
            <a:spLocks noGrp="1"/>
          </p:cNvSpPr>
          <p:nvPr>
            <p:ph sz="quarter" idx="1"/>
          </p:nvPr>
        </p:nvSpPr>
        <p:spPr/>
        <p:txBody>
          <a:bodyPr>
            <a:normAutofit/>
          </a:bodyPr>
          <a:lstStyle/>
          <a:p>
            <a:pPr marL="0" indent="0" algn="ctr">
              <a:buNone/>
            </a:pPr>
            <a:endParaRPr lang="ar-SA" dirty="0" smtClean="0"/>
          </a:p>
          <a:p>
            <a:pPr marL="0" indent="0" algn="ctr">
              <a:buNone/>
            </a:pPr>
            <a:endParaRPr lang="ar-SA" dirty="0"/>
          </a:p>
          <a:p>
            <a:pPr marL="0" indent="0" algn="ctr">
              <a:buNone/>
            </a:pPr>
            <a:r>
              <a:rPr lang="ar-SA" dirty="0" smtClean="0"/>
              <a:t>ارتفاع ضغط الدم كمثال</a:t>
            </a:r>
          </a:p>
          <a:p>
            <a:pPr marL="0" indent="0" algn="ctr">
              <a:buNone/>
            </a:pPr>
            <a:endParaRPr lang="ar-SA" dirty="0" smtClean="0"/>
          </a:p>
          <a:p>
            <a:pPr marL="0" indent="0" algn="ctr">
              <a:buNone/>
            </a:pPr>
            <a:r>
              <a:rPr lang="ar-SA" dirty="0" smtClean="0"/>
              <a:t>وقياساً عليه يرفض المعلمون الممارسات المنبثقة عن البحث العلمي عندما لا تتسق مع معتقداتهم حول التعليم والتعلم.</a:t>
            </a:r>
          </a:p>
        </p:txBody>
      </p:sp>
    </p:spTree>
    <p:extLst>
      <p:ext uri="{BB962C8B-B14F-4D97-AF65-F5344CB8AC3E}">
        <p14:creationId xmlns:p14="http://schemas.microsoft.com/office/powerpoint/2010/main" val="428561268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173</TotalTime>
  <Words>1094</Words>
  <Application>Microsoft Office PowerPoint</Application>
  <PresentationFormat>عرض على الشاشة (3:4)‏</PresentationFormat>
  <Paragraphs>69</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ألوان متوسطة</vt:lpstr>
      <vt:lpstr>قضايا مرتبطة بالسياسات والبحث العلمي في التربية الخاصة</vt:lpstr>
      <vt:lpstr>مقدمة:</vt:lpstr>
      <vt:lpstr>ما الذي تعلمناه؟</vt:lpstr>
      <vt:lpstr>ما لا نعرفه!</vt:lpstr>
      <vt:lpstr>ما نحتاج إلى معرفته:</vt:lpstr>
      <vt:lpstr>لماذا لا تدوم الممارسات المستندة إلى البحث؟</vt:lpstr>
      <vt:lpstr>توجيه اللوم للمعلمين</vt:lpstr>
      <vt:lpstr>توجيه اللوم للباحثين</vt:lpstr>
      <vt:lpstr>مثال على النطاق الصحي: تنفيذ الأنماط الصحية والاستمرارية بتنفيذها</vt:lpstr>
      <vt:lpstr>ماذا يعني هذا كله؟</vt:lpstr>
    </vt:vector>
  </TitlesOfParts>
  <Company>جامعة الملك سعود</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قضايا مرتبطة بالسياسات والبحث العلمي في التربية الخاصة</dc:title>
  <dc:creator>المستخدم</dc:creator>
  <cp:lastModifiedBy>المستخدم</cp:lastModifiedBy>
  <cp:revision>17</cp:revision>
  <dcterms:created xsi:type="dcterms:W3CDTF">2015-10-05T04:38:11Z</dcterms:created>
  <dcterms:modified xsi:type="dcterms:W3CDTF">2015-10-05T07:32:05Z</dcterms:modified>
</cp:coreProperties>
</file>