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B04F32-9DBD-41D2-B041-9160F807CD20}" type="datetimeFigureOut">
              <a:rPr lang="ar-SA" smtClean="0"/>
              <a:t>6/1/1437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CF0D9A-B270-4BB2-8226-F3A3E43C806A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861190"/>
          </a:xfrm>
        </p:spPr>
        <p:txBody>
          <a:bodyPr>
            <a:normAutofit/>
          </a:bodyPr>
          <a:lstStyle/>
          <a:p>
            <a:pPr algn="ctr"/>
            <a:r>
              <a:rPr lang="ar-SA" sz="41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cs typeface="Tahoma"/>
              </a:rPr>
              <a:t>قضايا مرتبطة بتقرير المصير ونوعية الحياة للأشخاص المعوقين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7406640" cy="1752600"/>
          </a:xfrm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280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طرق التقييم التقليدية ذات العلاقة بتقرير المصير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ar-SA" sz="1600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مقاييس السلوك التكيفي.</a:t>
            </a:r>
          </a:p>
          <a:p>
            <a:pPr marL="82296" indent="0">
              <a:buNone/>
            </a:pPr>
            <a:r>
              <a:rPr lang="ar-SA" sz="1600" dirty="0" smtClean="0"/>
              <a:t>قد لا تكون فعاله وكافية بمفردها لقياس قدرة الشخص المعوق عقلياً على تقرير مصيره.</a:t>
            </a:r>
          </a:p>
          <a:p>
            <a:pPr marL="82296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تحديد الاهداف طويلة المدى وقصيرة المدى </a:t>
            </a:r>
            <a:r>
              <a:rPr lang="ar-SA" sz="1600" dirty="0" smtClean="0"/>
              <a:t>ضمن أبعاد متصل الاختيار اعتماداً على قدرة الشخص على معرفة حدوده الشخصية .</a:t>
            </a:r>
          </a:p>
          <a:p>
            <a:pPr marL="82296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مثال(1): </a:t>
            </a:r>
            <a:r>
              <a:rPr lang="ar-SA" sz="1600" dirty="0" smtClean="0"/>
              <a:t>اتخاذ قرار بالسماح لشخص كفيف بالسفر بمفرده يستند إلى مهاراته في التنقل المستقل باستخدام العصا أو أي أسلوب آخر.</a:t>
            </a:r>
          </a:p>
          <a:p>
            <a:pPr marL="82296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مثال(2): </a:t>
            </a:r>
            <a:r>
              <a:rPr lang="ar-SA" sz="1600" dirty="0" smtClean="0"/>
              <a:t>استخدام كرسي متحرك الكتروني يعتمد على قدرة الشخص على تشغيل هذا الكرسي بطريقة آمنه بالنسبة له وللآخرين.</a:t>
            </a:r>
          </a:p>
          <a:p>
            <a:pPr marL="82296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مثال(3): </a:t>
            </a:r>
            <a:r>
              <a:rPr lang="ar-SA" sz="1600" dirty="0" smtClean="0"/>
              <a:t>الشاب قد يمنح حرية اتخاذ قرار فيما يتعلق بالطعام إذا تبين من متابعة غذائه أنه يحافظ على توازن غذائي مناسب . أما إذا بينت المتابعة أنه يكثر من تناول الدهون والنشويات ولا يتناول كميات كافية من الفيتامينات والأملاح المعدنية فقد يتحكم الآخرون بنظامه الغذائي.</a:t>
            </a:r>
          </a:p>
          <a:p>
            <a:pPr marL="82296" indent="0">
              <a:buNone/>
            </a:pP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762999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تطوير القدرة على الاختيار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ar-SA" sz="1600" dirty="0" smtClean="0"/>
          </a:p>
          <a:p>
            <a:pPr marL="82296" indent="0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يجب أن يكون الهدف من كل برنامج تربوي وتأهيلي الحد من اعتماد الشخص ذي الإعاقة على الآخرين من جهة 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وزيادة درجة المجازفة في الموقف التي ينبغي على هذا الشخص الاختيار فيه.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الطفل الطبيعي لا يمنح إلا درجة من الحرية المحدودة من حرية الاختيار في سنوات العمر المبكرة. لذا يتوقع أن 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تكون حرية الاختيار بالنسبة للمعوقين محدودة.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البرامج التربوية تعمل على توسيع قدرات الشخص وتطوير قدرته على الاختيار.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الطريقة الأولى والرئيسية لتطوير قدرة الشخص المعوق على الاختيار هي إدارة وتنظيم التلقين والتوجيه.</a:t>
            </a: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أمثلة على ذلك ص210</a:t>
            </a:r>
            <a:endParaRPr lang="ar-SA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03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نوعية الحياة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هناك اهتمام متزايد باستخدام أدوات لقياس نوعية الحياة عند تقييم فاعلية العلاج 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dirty="0" smtClean="0">
                <a:solidFill>
                  <a:srgbClr val="FF0000"/>
                </a:solidFill>
              </a:rPr>
              <a:t>تعريفات نوعية الحياة</a:t>
            </a:r>
          </a:p>
          <a:p>
            <a:pPr marL="82296" indent="0" algn="ctr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2060"/>
                </a:solidFill>
              </a:rPr>
              <a:t>قدم باتريك واريكسون تعريف نوعية الحياة الذي يشمل مفاهيم أساسية منها: </a:t>
            </a: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2060"/>
                </a:solidFill>
              </a:rPr>
              <a:t>1-الموت ومدة الحياة </a:t>
            </a: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2060"/>
                </a:solidFill>
              </a:rPr>
              <a:t>2-الاعتلال(الأمراض ونتائج الفحوصات المخبرية).</a:t>
            </a: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2060"/>
                </a:solidFill>
              </a:rPr>
              <a:t>3-الوضع الوظيفي(الاجتماعي، النفسي والجسمي).</a:t>
            </a: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2060"/>
                </a:solidFill>
              </a:rPr>
              <a:t>4-ادراك الشخص لصحته وللفرص المتاحة له</a:t>
            </a:r>
            <a:endParaRPr lang="ar-SA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366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خمسة أبعاد يعتمدها الباحثون في تعريفاتهم الإجرائية لمصطلح «نوعية الحياة»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ar-SA" dirty="0" smtClean="0"/>
          </a:p>
          <a:p>
            <a:pPr marL="82296" indent="0" algn="ctr">
              <a:buNone/>
            </a:pPr>
            <a:r>
              <a:rPr lang="ar-SA" dirty="0" smtClean="0"/>
              <a:t>1- الفائدة الاجتماعية.</a:t>
            </a:r>
          </a:p>
          <a:p>
            <a:pPr marL="82296" indent="0" algn="ctr">
              <a:buNone/>
            </a:pPr>
            <a:r>
              <a:rPr lang="ar-SA" dirty="0" smtClean="0"/>
              <a:t>2-السعادة.</a:t>
            </a:r>
          </a:p>
          <a:p>
            <a:pPr marL="82296" indent="0" algn="ctr">
              <a:buNone/>
            </a:pPr>
            <a:r>
              <a:rPr lang="ar-SA" dirty="0" smtClean="0"/>
              <a:t>3-الرضا عن الحياة.</a:t>
            </a:r>
          </a:p>
          <a:p>
            <a:pPr marL="82296" indent="0" algn="ctr">
              <a:buNone/>
            </a:pPr>
            <a:r>
              <a:rPr lang="ar-SA" dirty="0" smtClean="0"/>
              <a:t>4-تحقيق الأهداف الشخصية.</a:t>
            </a:r>
          </a:p>
          <a:p>
            <a:pPr marL="82296" indent="0" algn="ctr">
              <a:buNone/>
            </a:pPr>
            <a:r>
              <a:rPr lang="ar-SA" dirty="0" smtClean="0"/>
              <a:t>5-الحياة الطبيعية.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0074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قياس نوعية الحياة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هناك اهتمام متزايد بتطوير أدوات قياس نوعية الحياة 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معظم تعريفات نوعية الحياة في مجال تأهيل مرضى القلب.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مثال:</a:t>
            </a:r>
            <a:r>
              <a:rPr lang="ar-SA" sz="1600" dirty="0" smtClean="0"/>
              <a:t> عنصر الفاعلية الاجتماعية والذي يركز غالبا للعودة إلى العمل 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854104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هل سألت نفسك يوماً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buClr>
                <a:srgbClr val="3891A7"/>
              </a:buClr>
              <a:buNone/>
            </a:pPr>
            <a:endParaRPr lang="ar-SA" sz="1600" dirty="0" smtClean="0">
              <a:solidFill>
                <a:prstClr val="black"/>
              </a:solidFill>
            </a:endParaRPr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ar-SA" sz="1600" b="1" dirty="0" smtClean="0">
                <a:solidFill>
                  <a:prstClr val="black"/>
                </a:solidFill>
              </a:rPr>
              <a:t>أين يتوجه الطلبة المعوقين الشباب بعد مرحلة المدرسة وما هو مصيرهم؟</a:t>
            </a:r>
            <a:endParaRPr lang="ar-SA" sz="1600" b="1" dirty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ar-SA" sz="1600" dirty="0" smtClean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ar-SA" sz="1600" dirty="0">
              <a:solidFill>
                <a:prstClr val="black"/>
              </a:solidFill>
            </a:endParaRPr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أثبتت الدراسات أن </a:t>
            </a:r>
            <a:r>
              <a:rPr lang="ar-SA" sz="1600" dirty="0">
                <a:solidFill>
                  <a:prstClr val="black"/>
                </a:solidFill>
              </a:rPr>
              <a:t>معدلات تسرب الشباب المعوقين من المدارس أعلى بشكل ملحوظ من معدلات تسرب الطلبة العاديين</a:t>
            </a:r>
            <a:r>
              <a:rPr lang="ar-SA" sz="1600" dirty="0" smtClean="0">
                <a:solidFill>
                  <a:prstClr val="black"/>
                </a:solidFill>
              </a:rPr>
              <a:t>.</a:t>
            </a:r>
          </a:p>
          <a:p>
            <a:pPr marL="82296" lvl="0" indent="0" algn="ctr">
              <a:buClr>
                <a:srgbClr val="3891A7"/>
              </a:buClr>
              <a:buNone/>
            </a:pPr>
            <a:endParaRPr lang="ar-SA" sz="1600" dirty="0">
              <a:solidFill>
                <a:prstClr val="black"/>
              </a:solidFill>
            </a:endParaRPr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ففي الولايات المتحدة وفي عقد الثمانينات كان 27% معدل تسرب الطلبة المعوقين من المدارس وكان 90% من هؤلاء </a:t>
            </a:r>
            <a:r>
              <a:rPr lang="ar-SA" sz="1600" dirty="0" smtClean="0">
                <a:solidFill>
                  <a:prstClr val="black"/>
                </a:solidFill>
              </a:rPr>
              <a:t>اعمارهم </a:t>
            </a:r>
            <a:r>
              <a:rPr lang="ar-SA" sz="1600" dirty="0">
                <a:solidFill>
                  <a:prstClr val="black"/>
                </a:solidFill>
              </a:rPr>
              <a:t>بين16و17 سنة </a:t>
            </a:r>
            <a:r>
              <a:rPr lang="ar-SA" sz="1600" dirty="0" smtClean="0">
                <a:solidFill>
                  <a:prstClr val="black"/>
                </a:solidFill>
              </a:rPr>
              <a:t>.</a:t>
            </a:r>
          </a:p>
          <a:p>
            <a:pPr marL="82296" lvl="0" indent="0" algn="ctr">
              <a:buClr>
                <a:srgbClr val="3891A7"/>
              </a:buClr>
              <a:buNone/>
            </a:pPr>
            <a:endParaRPr lang="ar-SA" sz="1600" dirty="0">
              <a:solidFill>
                <a:prstClr val="black"/>
              </a:solidFill>
            </a:endParaRPr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ايضاً الوضع الاقتصادي والاجتماعي المتدني يرتبط بمعدلات التسرب </a:t>
            </a:r>
            <a:r>
              <a:rPr lang="ar-SA" sz="1600" dirty="0" smtClean="0">
                <a:solidFill>
                  <a:prstClr val="black"/>
                </a:solidFill>
              </a:rPr>
              <a:t>المرتفعة.</a:t>
            </a:r>
            <a:endParaRPr lang="ar-SA" sz="1600" dirty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ar-SA" sz="1600" dirty="0" smtClean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ar-SA" sz="1600" dirty="0">
              <a:solidFill>
                <a:prstClr val="black"/>
              </a:solidFill>
            </a:endParaRPr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هناك </a:t>
            </a:r>
            <a:r>
              <a:rPr lang="ar-SA" sz="1600" dirty="0">
                <a:solidFill>
                  <a:prstClr val="black"/>
                </a:solidFill>
              </a:rPr>
              <a:t>ثمة حاجة إلى تقديم برامج تربوية مستمرة لخريجي مدارس التربية الخاصة أو المتسربين منها ليتحقق الانتقال الناجح من المدرسة إلى العمل.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5255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مقدمة: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في السبعينات كان التركيز على </a:t>
            </a:r>
            <a:endParaRPr lang="ar-SA" sz="1600" dirty="0" smtClean="0"/>
          </a:p>
          <a:p>
            <a:pPr marL="0" indent="0">
              <a:buNone/>
            </a:pPr>
            <a:r>
              <a:rPr lang="ar-SA" sz="1600" dirty="0" smtClean="0"/>
              <a:t>1- قضايا تساوي فرص الوصول للمدرسة والعمل لكل الطلبة المعوقين.</a:t>
            </a:r>
          </a:p>
          <a:p>
            <a:pPr marL="0" indent="0">
              <a:buNone/>
            </a:pPr>
            <a:r>
              <a:rPr lang="ar-SA" sz="1600" dirty="0" smtClean="0"/>
              <a:t>2- التربية المناسبة في البيئة الأقل تقييداً.</a:t>
            </a:r>
          </a:p>
          <a:p>
            <a:pPr marL="0" indent="0">
              <a:buNone/>
            </a:pPr>
            <a:r>
              <a:rPr lang="ar-SA" sz="1600" dirty="0" smtClean="0"/>
              <a:t>3- التخطيط التربوي الفردي.</a:t>
            </a:r>
          </a:p>
          <a:p>
            <a:pPr marL="0" indent="0">
              <a:buNone/>
            </a:pPr>
            <a:r>
              <a:rPr lang="ar-SA" sz="1600" dirty="0" smtClean="0"/>
              <a:t>4- الضمانات القانونية لحماية حقوق الطلبة المعوقين وأسرهم.</a:t>
            </a:r>
          </a:p>
          <a:p>
            <a:pPr marL="0" indent="0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في الثمانينيات التركيز على </a:t>
            </a:r>
          </a:p>
          <a:p>
            <a:pPr marL="0" indent="0">
              <a:buNone/>
            </a:pPr>
            <a:r>
              <a:rPr lang="ar-SA" sz="1600" dirty="0" smtClean="0"/>
              <a:t>مرحلة ما بعد المدرسة أو ما يسمى بالخدمات الانتقالية التي أكدت على أهمية تطوير العلاقات بين المدرسة وعناصر المجتمع مثل الأسر وأصحاب العمل ومؤسسات خدمة الراشدين والخدمات الاجتماعية.</a:t>
            </a:r>
            <a:endParaRPr lang="ar-SA" sz="1600" u="sng" dirty="0" smtClean="0"/>
          </a:p>
          <a:p>
            <a:pPr marL="0" indent="0">
              <a:buNone/>
            </a:pPr>
            <a:endParaRPr lang="ar-SA" sz="1600" dirty="0"/>
          </a:p>
          <a:p>
            <a:pPr marL="0" indent="0" algn="ctr">
              <a:buNone/>
            </a:pPr>
            <a:r>
              <a:rPr lang="ar-SA" sz="1600" dirty="0" smtClean="0"/>
              <a:t>إذن تحول الاهتمام في عقد الثمانينيات الى تقييم النواتج الحياتية الفعلية للتربية الخاصة بعد أن كان التركيز في عقد السبعينيات ينصب على المساءلة.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ar-SA" sz="1600" dirty="0">
                <a:solidFill>
                  <a:srgbClr val="FF0000"/>
                </a:solidFill>
              </a:rPr>
              <a:t>في عقد التسعينات 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كانت هناك جملة من القضايا المستجدة في مجال الانتقال من المدرسة إلى العمل من أهمها: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1- تقرير المصير.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2-مسؤولية المدرسة بالنسبة للانتقال.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ar-SA" sz="1600" dirty="0">
                <a:solidFill>
                  <a:prstClr val="black"/>
                </a:solidFill>
              </a:rPr>
              <a:t>3- استمرارية الخدمات التربوية للطلبة المعرضين للخطر.</a:t>
            </a:r>
          </a:p>
          <a:p>
            <a:pPr marL="0" indent="0">
              <a:buNone/>
            </a:pPr>
            <a:endParaRPr lang="ar-SA" sz="1600" dirty="0" smtClean="0"/>
          </a:p>
          <a:p>
            <a:pPr marL="0" indent="0">
              <a:buNone/>
            </a:pPr>
            <a:endParaRPr lang="ar-SA" sz="1600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2051720" y="3919263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82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الخدمات الانتقالية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الخدمات الانتقالية تعني جملة من النشاطات التي يتم تصميمها ضمن عملية تركز على :</a:t>
            </a:r>
          </a:p>
          <a:p>
            <a:pPr marL="82296" indent="0" algn="ctr">
              <a:buNone/>
            </a:pPr>
            <a:r>
              <a:rPr lang="ar-SA" sz="1600" dirty="0" smtClean="0"/>
              <a:t>1-التعليم ما بعد المدرسة.</a:t>
            </a:r>
          </a:p>
          <a:p>
            <a:pPr marL="82296" indent="0" algn="ctr">
              <a:buNone/>
            </a:pPr>
            <a:r>
              <a:rPr lang="ar-SA" sz="1600" dirty="0" smtClean="0"/>
              <a:t>2-التدريب المهني.</a:t>
            </a:r>
          </a:p>
          <a:p>
            <a:pPr marL="82296" indent="0" algn="ctr">
              <a:buNone/>
            </a:pPr>
            <a:r>
              <a:rPr lang="ar-SA" sz="1600" dirty="0" smtClean="0"/>
              <a:t>3-التوظيف.</a:t>
            </a:r>
          </a:p>
          <a:p>
            <a:pPr marL="82296" indent="0" algn="ctr">
              <a:buNone/>
            </a:pPr>
            <a:r>
              <a:rPr lang="ar-SA" sz="1600" dirty="0" smtClean="0"/>
              <a:t>4-التربية المستدامة.</a:t>
            </a:r>
          </a:p>
          <a:p>
            <a:pPr marL="82296" indent="0" algn="ctr">
              <a:buNone/>
            </a:pPr>
            <a:r>
              <a:rPr lang="ar-SA" sz="1600" dirty="0" smtClean="0"/>
              <a:t>5-خدمات الراشدين .</a:t>
            </a:r>
          </a:p>
          <a:p>
            <a:pPr marL="82296" indent="0" algn="ctr">
              <a:buNone/>
            </a:pPr>
            <a:r>
              <a:rPr lang="ar-SA" sz="1600" dirty="0" smtClean="0"/>
              <a:t>6-العيش المستقل.</a:t>
            </a:r>
          </a:p>
          <a:p>
            <a:pPr marL="82296" indent="0" algn="ctr">
              <a:buNone/>
            </a:pPr>
            <a:r>
              <a:rPr lang="ar-SA" sz="1600" dirty="0" smtClean="0"/>
              <a:t>7-المشاركة في الحياة المجتمعية.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ولتحقيق هذه الأهداف يجب أن تتعاون الجهات ذات العلاقة وتنسق فيما بينها عند التخطيط لخدمات الانتقال في البرنامج التربوي الفردي للطالب.</a:t>
            </a:r>
          </a:p>
          <a:p>
            <a:pPr marL="82296" indent="0">
              <a:buNone/>
            </a:pP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716360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تقرير المصير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الهدف الأسمى للتربية هو زيادة قدرة جميع الطلبة على تحمل مسؤولية إدارة شؤونهم الذاتية. 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ويتطلب تحقيق هذا الهدف تغييراً رئيسياً في الطرق المستخدمة في تعليم وتنشئة الشباب المعوقين في كل من 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المدرسة والبيت.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«تقرير المصير»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00B050"/>
                </a:solidFill>
              </a:rPr>
              <a:t>هو قدرة الشخص على دراسة البدائل واختيار المناسب منها فيما يتعلق بالسكن والعمل ووقت الفراغ.</a:t>
            </a:r>
          </a:p>
          <a:p>
            <a:pPr marL="82296" indent="0" algn="ctr">
              <a:buNone/>
            </a:pPr>
            <a:endParaRPr lang="ar-SA" sz="1600" dirty="0" smtClean="0">
              <a:solidFill>
                <a:srgbClr val="00B050"/>
              </a:solidFill>
            </a:endParaRPr>
          </a:p>
          <a:p>
            <a:pPr marL="82296" indent="0" algn="ctr">
              <a:buNone/>
            </a:pPr>
            <a:r>
              <a:rPr lang="ar-SA" sz="1600" dirty="0" smtClean="0"/>
              <a:t>يرجع الاهتمام والحرص المتزايد على اهمية تعليم مهارات تقرير المصير للأشخاص المعوقين لان تلك المهارات تنمي لديهم القدرة على الاختيار من بين عدة بدائل. كما تحسن نوعية الحياة .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توصلت دراسات المتابعة لخريجي التربية الخاصة الى نتائج مخيبة للآمال حيث أفاد الباحثون أن معظم الشباب المعوقين لم يحققوا انتقالاً ناجحاً إلى مرحلة ما بعد المدرسة.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469710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أهمية تقرير المصير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r>
              <a:rPr lang="ar-SA" dirty="0" smtClean="0"/>
              <a:t> « يجب أن نساعد الشخص ليصبح قادراً على أن يختار لنفسه من البدائل التي تعتبر اخلاقية وإذا كان الشخص قادراً على الاختيار ذي المعنى فعليه أيضاً أن يتحمل نتائج اختياره»(</a:t>
            </a:r>
            <a:r>
              <a:rPr lang="ar-SA" dirty="0" smtClean="0">
                <a:solidFill>
                  <a:prstClr val="black"/>
                </a:solidFill>
              </a:rPr>
              <a:t>ولفنسبيرجر،1972)</a:t>
            </a:r>
            <a:r>
              <a:rPr lang="ar-SA" dirty="0" smtClean="0"/>
              <a:t>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 smtClean="0"/>
              <a:t>أشار </a:t>
            </a:r>
            <a:r>
              <a:rPr lang="ar-SA" dirty="0" err="1" smtClean="0"/>
              <a:t>بيرسكي</a:t>
            </a:r>
            <a:r>
              <a:rPr lang="ar-SA" dirty="0" smtClean="0"/>
              <a:t> إلى وجود علاقة بين الاختيار والخطر والكرامة.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 smtClean="0"/>
              <a:t>دافع بلات عن حقوق الأشخاص المعوقين بما في ذلك حقهم في الاختيار والمجازفة.</a:t>
            </a:r>
          </a:p>
          <a:p>
            <a:pPr marL="82296" indent="0">
              <a:buNone/>
            </a:pPr>
            <a:r>
              <a:rPr lang="ar-SA" dirty="0" smtClean="0"/>
              <a:t>طور جود وجادي أداة ملاحظة لمعرفة اختيارات الاشخاص المتخلفين عقلياً والصم والمكفوفين ذوي الإعاقات المتعددة.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 smtClean="0"/>
              <a:t>من حق الاشخاص المعوقين التعبير عن الطعام والشراب المفضل بالنسبة لهم . كذلك أنشطة اللعب المفضلة لدى الأطفال الذين لديهم تخلف عقلي وتوحد من حقهم اختيارها بأنفسهم.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 smtClean="0"/>
              <a:t>أشارت دراسات الى حاجة الاشخاص المعوقين إلى مهارات تقرير المصير .</a:t>
            </a:r>
          </a:p>
          <a:p>
            <a:pPr marL="82296" indent="0">
              <a:buNone/>
            </a:pPr>
            <a:r>
              <a:rPr lang="ar-SA" dirty="0" smtClean="0"/>
              <a:t>المعدل الكلي للتوظيف في أمريكا يبلغ حوالي 95% وتقل نسبة المعوقين في مرحلة ما بعد المدرسة الذين يلتحقون ببرامج التدريب المهني عن 15% مقارنة بما نسبته 65% من خريجي المدارس الثانوية من غير المعوقين.</a:t>
            </a:r>
          </a:p>
          <a:p>
            <a:pPr marL="82296" indent="0">
              <a:buNone/>
            </a:pPr>
            <a:r>
              <a:rPr lang="ar-SA" dirty="0" smtClean="0"/>
              <a:t>أكثر من 40% من المعوقين يحصلون على رواتب تقل عن الحد الأدنى للدخل.</a:t>
            </a:r>
          </a:p>
          <a:p>
            <a:pPr marL="82296" indent="0">
              <a:buNone/>
            </a:pPr>
            <a:r>
              <a:rPr lang="ar-SA" dirty="0" smtClean="0"/>
              <a:t>8% من الناتج القومي الكلي في أمريكا ينفق سنوياً على الاشخاص المعوقين العاطلين عن العمل أو الذين يعملون دون المستوى المقبول ومعظم المبالغ التي تنفق تشجع على الاعتمادية وليس الاستقلالية.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93933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تحقيق التوازن بين المخاطر والمنافع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يحذر المؤيدون لحق الاشخاص المعوقين في ممارسة الاختيار الحر من أن منحهم حرية الاختيار دون حدود وقيود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 قد لا يكون في صالح صحة الشخص ورفاهه.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من المهم أن يتمتع جميع أفراد المجتمع بالحرية  وبمجرد وجود إعاقة لدى الشخص ينبغي الا يقود ذلك إلى تعليق 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أو تعطيل الضمانات الدستورية دون تحليل إضافي.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حقوق الإنسان لا تعلق إلا بعد أن يثبت عدم أهليته.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الحرمان من الحقوق يجب أن لا يحدث إلا بعد تحليل قضائي.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634944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متصل الاختيارات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ar-SA" sz="1600" dirty="0" smtClean="0"/>
              <a:t>متصل الاختيارات ثلاثي الابعاد وهو يسمح بتوسع قاعدة الاختيار للأشخاص المعوقين.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يقوم </a:t>
            </a:r>
            <a:r>
              <a:rPr lang="ar-SA" sz="1600" dirty="0">
                <a:solidFill>
                  <a:prstClr val="black"/>
                </a:solidFill>
              </a:rPr>
              <a:t>متصل الاختيارات </a:t>
            </a:r>
            <a:r>
              <a:rPr lang="ar-SA" sz="1600" dirty="0" smtClean="0"/>
              <a:t>على مجموعة من الافتراضات أنظري ص 198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يتم استخدام متصل الاختيارات بناءً على دراية بأن التقييم الشامل للفرد قد يشير إلى الحاجة إلى تعليق الحقوق أو</a:t>
            </a:r>
          </a:p>
          <a:p>
            <a:pPr marL="82296" indent="0" algn="ctr">
              <a:buNone/>
            </a:pPr>
            <a:endParaRPr lang="ar-SA" sz="1600" dirty="0"/>
          </a:p>
          <a:p>
            <a:pPr marL="82296" indent="0" algn="ctr">
              <a:buNone/>
            </a:pPr>
            <a:r>
              <a:rPr lang="ar-SA" sz="1600" dirty="0" smtClean="0"/>
              <a:t> حجبها.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مثال حق المعاق بصريا في الحصول على رخصة قيادة سيارة. القليل من سيدافع عن حقه هنا.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مثال آخر : تقييد الحقوق الجنسية للمعاقين عقلياً.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/>
              <a:t>الغاية من الأحكام هي تحقيق التوازن بين المخاطر والفوائد المتوقعة من المسؤولية الشخصية والحرية.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659275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  <a:effectLst/>
                <a:ea typeface="+mn-ea"/>
              </a:rPr>
              <a:t>متصل الاختيارات ثلاثي الابعاد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ar-SA" sz="1600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ar-SA" sz="1600" dirty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البعد الأول: </a:t>
            </a:r>
            <a:r>
              <a:rPr lang="ar-SA" sz="1600" dirty="0" smtClean="0"/>
              <a:t>مدى مشاركة الشخص المعوق في اتخاذ قرار.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البعد الثاني: </a:t>
            </a:r>
            <a:r>
              <a:rPr lang="ar-SA" sz="1600" dirty="0" smtClean="0"/>
              <a:t>درجة المجازفة.</a:t>
            </a:r>
          </a:p>
          <a:p>
            <a:pPr marL="82296" indent="0" algn="ctr">
              <a:buNone/>
            </a:pPr>
            <a:endParaRPr lang="ar-SA" sz="1600" dirty="0" smtClean="0"/>
          </a:p>
          <a:p>
            <a:pPr marL="82296" indent="0" algn="ctr">
              <a:buNone/>
            </a:pPr>
            <a:r>
              <a:rPr lang="ar-SA" sz="1600" dirty="0" smtClean="0">
                <a:solidFill>
                  <a:srgbClr val="FF0000"/>
                </a:solidFill>
              </a:rPr>
              <a:t>البعد الثالث: </a:t>
            </a:r>
            <a:r>
              <a:rPr lang="ar-SA" sz="1600" dirty="0" smtClean="0"/>
              <a:t>مدى إلزامية المشاركة.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2633868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</TotalTime>
  <Words>1148</Words>
  <Application>Microsoft Office PowerPoint</Application>
  <PresentationFormat>عرض على الشاشة (3:4)‏</PresentationFormat>
  <Paragraphs>156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انقلاب</vt:lpstr>
      <vt:lpstr>قضايا مرتبطة بتقرير المصير ونوعية الحياة للأشخاص المعوقين</vt:lpstr>
      <vt:lpstr>هل سألت نفسك يوماً</vt:lpstr>
      <vt:lpstr>مقدمة:</vt:lpstr>
      <vt:lpstr>الخدمات الانتقالية</vt:lpstr>
      <vt:lpstr>تقرير المصير</vt:lpstr>
      <vt:lpstr>أهمية تقرير المصير</vt:lpstr>
      <vt:lpstr>تحقيق التوازن بين المخاطر والمنافع</vt:lpstr>
      <vt:lpstr>متصل الاختيارات</vt:lpstr>
      <vt:lpstr>متصل الاختيارات ثلاثي الابعاد</vt:lpstr>
      <vt:lpstr>طرق التقييم التقليدية ذات العلاقة بتقرير المصير</vt:lpstr>
      <vt:lpstr>تطوير القدرة على الاختيار</vt:lpstr>
      <vt:lpstr>نوعية الحياة</vt:lpstr>
      <vt:lpstr>خمسة أبعاد يعتمدها الباحثون في تعريفاتهم الإجرائية لمصطلح «نوعية الحياة»</vt:lpstr>
      <vt:lpstr>قياس نوعية الحياة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قضايا مرتبطة بتقرير المصير ونوعية الحياة للأشخاص المعوقين</dc:title>
  <dc:creator>المستخدم</dc:creator>
  <cp:lastModifiedBy>المستخدم</cp:lastModifiedBy>
  <cp:revision>14</cp:revision>
  <dcterms:created xsi:type="dcterms:W3CDTF">2015-10-19T05:17:25Z</dcterms:created>
  <dcterms:modified xsi:type="dcterms:W3CDTF">2015-10-19T07:24:57Z</dcterms:modified>
</cp:coreProperties>
</file>