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65" r:id="rId14"/>
    <p:sldId id="266" r:id="rId15"/>
    <p:sldId id="267" r:id="rId16"/>
    <p:sldId id="268" r:id="rId17"/>
    <p:sldId id="269" r:id="rId18"/>
    <p:sldId id="270" r:id="rId19"/>
    <p:sldId id="271"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E9B3F579-2D36-4F20-969D-C9778B3CA01F}" type="datetimeFigureOut">
              <a:rPr lang="ar-SA" smtClean="0"/>
              <a:t>29/12/1436</a:t>
            </a:fld>
            <a:endParaRPr lang="ar-SA"/>
          </a:p>
        </p:txBody>
      </p:sp>
      <p:sp>
        <p:nvSpPr>
          <p:cNvPr id="5" name="Footer Placeholder 4"/>
          <p:cNvSpPr>
            <a:spLocks noGrp="1"/>
          </p:cNvSpPr>
          <p:nvPr>
            <p:ph type="ftr" sz="quarter" idx="11"/>
          </p:nvPr>
        </p:nvSpPr>
        <p:spPr>
          <a:xfrm>
            <a:off x="1174044" y="5357592"/>
            <a:ext cx="5034845" cy="365125"/>
          </a:xfrm>
        </p:spPr>
        <p:txBody>
          <a:bodyPr/>
          <a:lstStyle/>
          <a:p>
            <a:endParaRPr lang="ar-SA"/>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4F7746B-7745-4DA6-9B6B-474395BAAA9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9B3F579-2D36-4F20-969D-C9778B3CA01F}" type="datetimeFigureOut">
              <a:rPr lang="ar-SA" smtClean="0"/>
              <a:t>29/12/1436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9B3F579-2D36-4F20-969D-C9778B3CA01F}" type="datetimeFigureOut">
              <a:rPr lang="ar-SA" smtClean="0"/>
              <a:t>29/12/1436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9B3F579-2D36-4F20-969D-C9778B3CA01F}" type="datetimeFigureOut">
              <a:rPr lang="ar-SA" smtClean="0"/>
              <a:t>29/12/1436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B3F579-2D36-4F20-969D-C9778B3CA01F}" type="datetimeFigureOut">
              <a:rPr lang="ar-SA" smtClean="0"/>
              <a:t>29/12/1436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E9B3F579-2D36-4F20-969D-C9778B3CA01F}" type="datetimeFigureOut">
              <a:rPr lang="ar-SA" smtClean="0"/>
              <a:t>29/12/1436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4F7746B-7745-4DA6-9B6B-474395BAAA9B}" type="slidenum">
              <a:rPr lang="ar-SA" smtClean="0"/>
              <a:t>‹#›</a:t>
            </a:fld>
            <a:endParaRPr lang="ar-SA"/>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E9B3F579-2D36-4F20-969D-C9778B3CA01F}" type="datetimeFigureOut">
              <a:rPr lang="ar-SA" smtClean="0"/>
              <a:t>29/12/1436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4F7746B-7745-4DA6-9B6B-474395BAAA9B}" type="slidenum">
              <a:rPr lang="ar-SA" smtClean="0"/>
              <a:t>‹#›</a:t>
            </a:fld>
            <a:endParaRPr lang="ar-SA"/>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E9B3F579-2D36-4F20-969D-C9778B3CA01F}" type="datetimeFigureOut">
              <a:rPr lang="ar-SA" smtClean="0"/>
              <a:t>29/12/1436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B3F579-2D36-4F20-969D-C9778B3CA01F}" type="datetimeFigureOut">
              <a:rPr lang="ar-SA" smtClean="0"/>
              <a:t>29/12/1436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4F7746B-7745-4DA6-9B6B-474395BAAA9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E9B3F579-2D36-4F20-969D-C9778B3CA01F}" type="datetimeFigureOut">
              <a:rPr lang="ar-SA" smtClean="0"/>
              <a:t>29/12/1436</a:t>
            </a:fld>
            <a:endParaRPr lang="ar-SA"/>
          </a:p>
        </p:txBody>
      </p:sp>
      <p:sp>
        <p:nvSpPr>
          <p:cNvPr id="6" name="Footer Placeholder 5"/>
          <p:cNvSpPr>
            <a:spLocks noGrp="1"/>
          </p:cNvSpPr>
          <p:nvPr>
            <p:ph type="ftr" sz="quarter" idx="11"/>
          </p:nvPr>
        </p:nvSpPr>
        <p:spPr>
          <a:xfrm rot="-60000">
            <a:off x="914554" y="5829261"/>
            <a:ext cx="3522607" cy="365125"/>
          </a:xfrm>
        </p:spPr>
        <p:txBody>
          <a:bodyPr/>
          <a:lstStyle/>
          <a:p>
            <a:endParaRPr lang="ar-SA"/>
          </a:p>
        </p:txBody>
      </p:sp>
      <p:sp>
        <p:nvSpPr>
          <p:cNvPr id="7" name="Slide Number Placeholder 6"/>
          <p:cNvSpPr>
            <a:spLocks noGrp="1"/>
          </p:cNvSpPr>
          <p:nvPr>
            <p:ph type="sldNum" sz="quarter" idx="12"/>
          </p:nvPr>
        </p:nvSpPr>
        <p:spPr>
          <a:xfrm rot="60000">
            <a:off x="7557313" y="5896961"/>
            <a:ext cx="554023" cy="365125"/>
          </a:xfrm>
        </p:spPr>
        <p:txBody>
          <a:bodyPr/>
          <a:lstStyle/>
          <a:p>
            <a:fld id="{B4F7746B-7745-4DA6-9B6B-474395BAAA9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E9B3F579-2D36-4F20-969D-C9778B3CA01F}" type="datetimeFigureOut">
              <a:rPr lang="ar-SA" smtClean="0"/>
              <a:t>29/12/1436</a:t>
            </a:fld>
            <a:endParaRPr lang="ar-SA"/>
          </a:p>
        </p:txBody>
      </p:sp>
      <p:sp>
        <p:nvSpPr>
          <p:cNvPr id="6" name="Footer Placeholder 5"/>
          <p:cNvSpPr>
            <a:spLocks noGrp="1"/>
          </p:cNvSpPr>
          <p:nvPr>
            <p:ph type="ftr" sz="quarter" idx="11"/>
          </p:nvPr>
        </p:nvSpPr>
        <p:spPr>
          <a:xfrm rot="-60000">
            <a:off x="914569" y="5831037"/>
            <a:ext cx="3319043" cy="365125"/>
          </a:xfrm>
        </p:spPr>
        <p:txBody>
          <a:bodyPr/>
          <a:lstStyle/>
          <a:p>
            <a:endParaRPr lang="ar-SA"/>
          </a:p>
        </p:txBody>
      </p:sp>
      <p:sp>
        <p:nvSpPr>
          <p:cNvPr id="7" name="Slide Number Placeholder 6"/>
          <p:cNvSpPr>
            <a:spLocks noGrp="1"/>
          </p:cNvSpPr>
          <p:nvPr>
            <p:ph type="sldNum" sz="quarter" idx="12"/>
          </p:nvPr>
        </p:nvSpPr>
        <p:spPr>
          <a:xfrm rot="60000">
            <a:off x="7562089" y="5900026"/>
            <a:ext cx="554023" cy="365125"/>
          </a:xfrm>
        </p:spPr>
        <p:txBody>
          <a:bodyPr/>
          <a:lstStyle/>
          <a:p>
            <a:fld id="{B4F7746B-7745-4DA6-9B6B-474395BAAA9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E9B3F579-2D36-4F20-969D-C9778B3CA01F}" type="datetimeFigureOut">
              <a:rPr lang="ar-SA" smtClean="0"/>
              <a:t>29/12/1436</a:t>
            </a:fld>
            <a:endParaRPr lang="ar-SA"/>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4F7746B-7745-4DA6-9B6B-474395BAAA9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SA" dirty="0" smtClean="0"/>
              <a:t>قضايا مرتبطة بتطبيقات التكنولوجيا في التربية الخاصة</a:t>
            </a:r>
            <a:endParaRPr lang="ar-SA"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573751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640080" lvl="1" indent="-274320" algn="ctr">
              <a:lnSpc>
                <a:spcPct val="115000"/>
              </a:lnSpc>
              <a:spcBef>
                <a:spcPct val="20000"/>
              </a:spcBef>
            </a:pPr>
            <a:r>
              <a:rPr lang="ar-EG" sz="1400" b="1" kern="1200" dirty="0" smtClean="0">
                <a:solidFill>
                  <a:prstClr val="black"/>
                </a:solidFill>
                <a:latin typeface="Calibri"/>
                <a:ea typeface="Calibri"/>
                <a:cs typeface="Simplified Arabic"/>
              </a:rPr>
              <a:t>مراكز </a:t>
            </a:r>
            <a:r>
              <a:rPr lang="ar-EG" sz="1400" b="1" kern="1200" dirty="0">
                <a:solidFill>
                  <a:prstClr val="black"/>
                </a:solidFill>
                <a:latin typeface="Calibri"/>
                <a:ea typeface="Calibri"/>
                <a:cs typeface="Simplified Arabic"/>
              </a:rPr>
              <a:t>التكنولوجيا المساعدة </a:t>
            </a:r>
            <a:r>
              <a:rPr lang="ar-EG" sz="1400" b="1" kern="1200" dirty="0" err="1">
                <a:solidFill>
                  <a:prstClr val="black"/>
                </a:solidFill>
                <a:latin typeface="Calibri"/>
                <a:ea typeface="Calibri"/>
                <a:cs typeface="Simplified Arabic"/>
              </a:rPr>
              <a:t>فى</a:t>
            </a:r>
            <a:r>
              <a:rPr lang="ar-EG" sz="1400" b="1" kern="1200" dirty="0">
                <a:solidFill>
                  <a:prstClr val="black"/>
                </a:solidFill>
                <a:latin typeface="Calibri"/>
                <a:ea typeface="Calibri"/>
                <a:cs typeface="Simplified Arabic"/>
              </a:rPr>
              <a:t> الدول </a:t>
            </a:r>
            <a:r>
              <a:rPr lang="ar-EG" sz="1400" b="1" kern="1200" dirty="0" smtClean="0">
                <a:solidFill>
                  <a:prstClr val="black"/>
                </a:solidFill>
                <a:latin typeface="Calibri"/>
                <a:ea typeface="Calibri"/>
                <a:cs typeface="Simplified Arabic"/>
              </a:rPr>
              <a:t>العربية</a:t>
            </a:r>
            <a:endParaRPr lang="ar-SA" dirty="0"/>
          </a:p>
        </p:txBody>
      </p:sp>
      <p:sp>
        <p:nvSpPr>
          <p:cNvPr id="3" name="عنصر نائب للمحتوى 2"/>
          <p:cNvSpPr>
            <a:spLocks noGrp="1"/>
          </p:cNvSpPr>
          <p:nvPr>
            <p:ph idx="1"/>
          </p:nvPr>
        </p:nvSpPr>
        <p:spPr/>
        <p:txBody>
          <a:bodyPr>
            <a:noAutofit/>
          </a:bodyPr>
          <a:lstStyle/>
          <a:p>
            <a:pPr marL="342900" lvl="0" indent="-342900" algn="just">
              <a:lnSpc>
                <a:spcPct val="115000"/>
              </a:lnSpc>
              <a:buFont typeface="+mj-lt"/>
              <a:buAutoNum type="arabicPeriod"/>
            </a:pPr>
            <a:r>
              <a:rPr lang="ar-EG" sz="1400" b="1" dirty="0" smtClean="0">
                <a:latin typeface="Calibri"/>
                <a:ea typeface="Calibri"/>
                <a:cs typeface="Simplified Arabic"/>
              </a:rPr>
              <a:t>جمهورية </a:t>
            </a:r>
            <a:r>
              <a:rPr lang="ar-EG" sz="1400" b="1" dirty="0">
                <a:latin typeface="Calibri"/>
                <a:ea typeface="Calibri"/>
                <a:cs typeface="Simplified Arabic"/>
              </a:rPr>
              <a:t>مصر العربية</a:t>
            </a:r>
            <a:endParaRPr lang="en-US" sz="1400" dirty="0">
              <a:latin typeface="Calibri"/>
              <a:ea typeface="Calibri"/>
              <a:cs typeface="Arial"/>
            </a:endParaRPr>
          </a:p>
          <a:p>
            <a:pPr algn="just">
              <a:lnSpc>
                <a:spcPct val="115000"/>
              </a:lnSpc>
            </a:pPr>
            <a:r>
              <a:rPr lang="ar-EG" sz="1400" b="1" dirty="0">
                <a:latin typeface="Times New Roman"/>
                <a:ea typeface="Times New Roman"/>
                <a:cs typeface="Simplified Arabic"/>
              </a:rPr>
              <a:t>مركز ذوى الاحتياجات الخاصة بجامعة الزقازيق</a:t>
            </a:r>
            <a:endParaRPr lang="en-US" sz="1400" dirty="0">
              <a:latin typeface="Calibri"/>
              <a:ea typeface="Calibri"/>
              <a:cs typeface="Arial"/>
            </a:endParaRPr>
          </a:p>
          <a:p>
            <a:pPr marL="457200" algn="just">
              <a:lnSpc>
                <a:spcPct val="115000"/>
              </a:lnSpc>
            </a:pPr>
            <a:r>
              <a:rPr lang="ar-SA" sz="1400" dirty="0" err="1">
                <a:latin typeface="Times New Roman"/>
                <a:ea typeface="Times New Roman"/>
                <a:cs typeface="Simplified Arabic"/>
              </a:rPr>
              <a:t>فى</a:t>
            </a:r>
            <a:r>
              <a:rPr lang="ar-SA" sz="1400" dirty="0">
                <a:latin typeface="Times New Roman"/>
                <a:ea typeface="Times New Roman"/>
                <a:cs typeface="Simplified Arabic"/>
              </a:rPr>
              <a:t> إطار اهتمام جامعة الزقازيق  بالطلاب ذوى الاحتياجات الخاصة والتطوير الشامل لمنظومة التعليم </a:t>
            </a:r>
            <a:r>
              <a:rPr lang="ar-SA" sz="1400" dirty="0" err="1">
                <a:latin typeface="Times New Roman"/>
                <a:ea typeface="Times New Roman"/>
                <a:cs typeface="Simplified Arabic"/>
              </a:rPr>
              <a:t>العالى</a:t>
            </a:r>
            <a:r>
              <a:rPr lang="ar-SA" sz="1400" dirty="0">
                <a:latin typeface="Times New Roman"/>
                <a:ea typeface="Times New Roman"/>
                <a:cs typeface="Simplified Arabic"/>
              </a:rPr>
              <a:t> وإيماناً من الجامعة بحقهم </a:t>
            </a:r>
            <a:r>
              <a:rPr lang="ar-SA" sz="1400" dirty="0" err="1">
                <a:latin typeface="Times New Roman"/>
                <a:ea typeface="Times New Roman"/>
                <a:cs typeface="Simplified Arabic"/>
              </a:rPr>
              <a:t>فى</a:t>
            </a:r>
            <a:r>
              <a:rPr lang="ar-SA" sz="1400" dirty="0">
                <a:latin typeface="Times New Roman"/>
                <a:ea typeface="Times New Roman"/>
                <a:cs typeface="Simplified Arabic"/>
              </a:rPr>
              <a:t> الرعاية </a:t>
            </a:r>
            <a:r>
              <a:rPr lang="ar-SA" sz="1400" dirty="0" err="1">
                <a:latin typeface="Times New Roman"/>
                <a:ea typeface="Times New Roman"/>
                <a:cs typeface="Simplified Arabic"/>
              </a:rPr>
              <a:t>فى</a:t>
            </a:r>
            <a:r>
              <a:rPr lang="ar-SA" sz="1400" dirty="0">
                <a:latin typeface="Times New Roman"/>
                <a:ea typeface="Times New Roman"/>
                <a:cs typeface="Simplified Arabic"/>
              </a:rPr>
              <a:t> مختلف الجوانب التثقيفية والتعليمية وتنمية إمكانياتهم  بما يحقق لهم اكتساب خبرات معرفية ومهارات يدوية وفنية . </a:t>
            </a:r>
            <a:endParaRPr lang="en-US" sz="1400" dirty="0">
              <a:latin typeface="Calibri"/>
              <a:ea typeface="Calibri"/>
              <a:cs typeface="Arial"/>
            </a:endParaRPr>
          </a:p>
          <a:p>
            <a:pPr algn="just"/>
            <a:r>
              <a:rPr lang="ar-SA" sz="1400" b="1" dirty="0">
                <a:latin typeface="Times New Roman"/>
                <a:ea typeface="Times New Roman"/>
                <a:cs typeface="Simplified Arabic"/>
              </a:rPr>
              <a:t>أهداف المركز </a:t>
            </a:r>
            <a:endParaRPr lang="en-US" sz="1400" dirty="0"/>
          </a:p>
          <a:p>
            <a:pPr marL="342900" marR="457200" lvl="0" indent="-342900" algn="just">
              <a:buFont typeface="Calibri"/>
              <a:buChar char="-"/>
            </a:pPr>
            <a:r>
              <a:rPr lang="ar-SA" sz="1400" dirty="0">
                <a:latin typeface="Times New Roman"/>
                <a:ea typeface="Times New Roman"/>
                <a:cs typeface="Simplified Arabic"/>
              </a:rPr>
              <a:t>توفير خدمات للمكفوفين تمكنهم من التزويد بالمعارف واستخدام تكنولوجيا المعلومات.</a:t>
            </a:r>
            <a:endParaRPr lang="en-US" sz="1400" dirty="0">
              <a:ea typeface="Calibri"/>
              <a:cs typeface="Simplified Arabic"/>
            </a:endParaRPr>
          </a:p>
          <a:p>
            <a:pPr marL="342900" marR="457200" lvl="0" indent="-342900" algn="just">
              <a:buFont typeface="Calibri"/>
              <a:buChar char="-"/>
            </a:pPr>
            <a:r>
              <a:rPr lang="ar-SA" sz="1400" dirty="0">
                <a:latin typeface="Times New Roman"/>
                <a:ea typeface="Times New Roman"/>
                <a:cs typeface="Simplified Arabic"/>
              </a:rPr>
              <a:t>ممارسة أنشطة علمية وثقافية واجتماعية وفنية.</a:t>
            </a:r>
            <a:endParaRPr lang="en-US" sz="1400" dirty="0">
              <a:ea typeface="Calibri"/>
              <a:cs typeface="Simplified Arabic"/>
            </a:endParaRPr>
          </a:p>
          <a:p>
            <a:pPr marL="342900" marR="457200" lvl="0" indent="-342900" algn="just">
              <a:buFont typeface="Calibri"/>
              <a:buChar char="-"/>
            </a:pPr>
            <a:r>
              <a:rPr lang="ar-SA" sz="1400" dirty="0">
                <a:latin typeface="Times New Roman"/>
                <a:ea typeface="Times New Roman"/>
                <a:cs typeface="Simplified Arabic"/>
              </a:rPr>
              <a:t>إعداد مكتبة إلكترونية تضم أكثر من20 ألف كتاب </a:t>
            </a:r>
            <a:r>
              <a:rPr lang="ar-SA" sz="1400" dirty="0" err="1">
                <a:latin typeface="Times New Roman"/>
                <a:ea typeface="Times New Roman"/>
                <a:cs typeface="Simplified Arabic"/>
              </a:rPr>
              <a:t>فى</a:t>
            </a:r>
            <a:r>
              <a:rPr lang="ar-SA" sz="1400" dirty="0">
                <a:latin typeface="Times New Roman"/>
                <a:ea typeface="Times New Roman"/>
                <a:cs typeface="Simplified Arabic"/>
              </a:rPr>
              <a:t> كل التخصصات بالكلية.</a:t>
            </a:r>
            <a:endParaRPr lang="en-US" sz="1400" dirty="0">
              <a:ea typeface="Calibri"/>
              <a:cs typeface="Simplified Arabic"/>
            </a:endParaRPr>
          </a:p>
          <a:p>
            <a:pPr marL="342900" marR="457200" lvl="0" indent="-342900" algn="just">
              <a:buFont typeface="Calibri"/>
              <a:buChar char="-"/>
            </a:pPr>
            <a:r>
              <a:rPr lang="ar-SA" sz="1400" dirty="0">
                <a:latin typeface="Times New Roman"/>
                <a:ea typeface="Times New Roman"/>
                <a:cs typeface="Simplified Arabic"/>
              </a:rPr>
              <a:t>برامج ناطقة للكمبيوتر وقراءة للصحف اليومية بطريقة </a:t>
            </a:r>
            <a:r>
              <a:rPr lang="ar-SA" sz="1400" dirty="0" err="1">
                <a:latin typeface="Times New Roman"/>
                <a:ea typeface="Times New Roman"/>
                <a:cs typeface="Simplified Arabic"/>
              </a:rPr>
              <a:t>برايل</a:t>
            </a:r>
            <a:r>
              <a:rPr lang="ar-SA" sz="1400" dirty="0">
                <a:latin typeface="Times New Roman"/>
                <a:ea typeface="Times New Roman"/>
                <a:cs typeface="Simplified Arabic"/>
              </a:rPr>
              <a:t> .</a:t>
            </a:r>
            <a:endParaRPr lang="en-US" sz="1400" dirty="0">
              <a:ea typeface="Calibri"/>
              <a:cs typeface="Simplified Arabic"/>
            </a:endParaRPr>
          </a:p>
          <a:p>
            <a:pPr marL="342900" marR="457200" lvl="0" indent="-342900" algn="just">
              <a:buFont typeface="Calibri"/>
              <a:buChar char="-"/>
            </a:pPr>
            <a:r>
              <a:rPr lang="ar-SA" sz="1400" dirty="0" err="1">
                <a:latin typeface="Times New Roman"/>
                <a:ea typeface="Times New Roman"/>
                <a:cs typeface="Simplified Arabic"/>
              </a:rPr>
              <a:t>أقامة</a:t>
            </a:r>
            <a:r>
              <a:rPr lang="ar-SA" sz="1400" dirty="0">
                <a:latin typeface="Times New Roman"/>
                <a:ea typeface="Times New Roman"/>
                <a:cs typeface="Simplified Arabic"/>
              </a:rPr>
              <a:t> دورات للغة الإنجليزية بالإضافة إلى دورات كمبيوتر. </a:t>
            </a:r>
            <a:r>
              <a:rPr lang="en-US" sz="1400" dirty="0">
                <a:latin typeface="Times New Roman"/>
                <a:ea typeface="Times New Roman"/>
                <a:cs typeface="Simplified Arabic"/>
              </a:rPr>
              <a:t>NET</a:t>
            </a:r>
            <a:r>
              <a:rPr lang="ar-SA" sz="1400" dirty="0">
                <a:latin typeface="Times New Roman"/>
                <a:ea typeface="Times New Roman"/>
                <a:cs typeface="Simplified Arabic"/>
              </a:rPr>
              <a:t>  </a:t>
            </a:r>
            <a:r>
              <a:rPr lang="en-US" sz="1400" dirty="0">
                <a:latin typeface="Times New Roman"/>
                <a:ea typeface="Times New Roman"/>
                <a:cs typeface="Simplified Arabic"/>
              </a:rPr>
              <a:t>WORD WINDOWS</a:t>
            </a:r>
            <a:r>
              <a:rPr lang="ar-SA" sz="1400" dirty="0">
                <a:latin typeface="Times New Roman"/>
                <a:ea typeface="Times New Roman"/>
                <a:cs typeface="Simplified Arabic"/>
              </a:rPr>
              <a:t>. </a:t>
            </a:r>
            <a:endParaRPr lang="en-US" sz="1400" dirty="0">
              <a:ea typeface="Calibri"/>
              <a:cs typeface="Simplified Arabic"/>
            </a:endParaRPr>
          </a:p>
          <a:p>
            <a:pPr marL="342900" marR="457200" lvl="0" indent="-342900" algn="just">
              <a:buFont typeface="Calibri"/>
              <a:buChar char="-"/>
            </a:pPr>
            <a:r>
              <a:rPr lang="ar-SA" sz="1400" dirty="0">
                <a:latin typeface="Times New Roman"/>
                <a:ea typeface="Times New Roman"/>
                <a:cs typeface="Simplified Arabic"/>
              </a:rPr>
              <a:t>وضع لائحة تتيح للطلاب المكفوفين الحصول على دورات </a:t>
            </a:r>
            <a:r>
              <a:rPr lang="en-US" sz="1400" dirty="0">
                <a:latin typeface="Times New Roman"/>
                <a:ea typeface="Times New Roman"/>
                <a:cs typeface="Simplified Arabic"/>
              </a:rPr>
              <a:t>ICDL</a:t>
            </a:r>
            <a:r>
              <a:rPr lang="ar-SA" sz="1400" dirty="0">
                <a:latin typeface="Times New Roman"/>
                <a:ea typeface="Times New Roman"/>
                <a:cs typeface="Simplified Arabic"/>
              </a:rPr>
              <a:t> قبل التخرج . </a:t>
            </a:r>
            <a:endParaRPr lang="en-US" sz="1400" dirty="0">
              <a:ea typeface="Calibri"/>
              <a:cs typeface="Simplified Arabic"/>
            </a:endParaRPr>
          </a:p>
          <a:p>
            <a:pPr algn="just">
              <a:lnSpc>
                <a:spcPct val="115000"/>
              </a:lnSpc>
            </a:pPr>
            <a:r>
              <a:rPr lang="ar-SA" sz="1400" b="1" dirty="0">
                <a:latin typeface="Times New Roman"/>
                <a:ea typeface="Times New Roman"/>
                <a:cs typeface="Simplified Arabic"/>
              </a:rPr>
              <a:t>مكونات المركز</a:t>
            </a:r>
            <a:endParaRPr lang="en-US" sz="1400" dirty="0">
              <a:latin typeface="Calibri"/>
              <a:ea typeface="Calibri"/>
              <a:cs typeface="Arial"/>
            </a:endParaRPr>
          </a:p>
          <a:p>
            <a:pPr algn="just">
              <a:lnSpc>
                <a:spcPct val="115000"/>
              </a:lnSpc>
            </a:pPr>
            <a:r>
              <a:rPr lang="ar-SA" sz="1400" dirty="0">
                <a:latin typeface="Times New Roman"/>
                <a:ea typeface="Times New Roman"/>
                <a:cs typeface="Simplified Arabic"/>
              </a:rPr>
              <a:t>ويضم المركز عشرة أجهزة كمبيوتر وعدد واحد طابعة </a:t>
            </a:r>
            <a:r>
              <a:rPr lang="ar-SA" sz="1400" dirty="0" err="1">
                <a:latin typeface="Times New Roman"/>
                <a:ea typeface="Times New Roman"/>
                <a:cs typeface="Simplified Arabic"/>
              </a:rPr>
              <a:t>برايل</a:t>
            </a:r>
            <a:r>
              <a:rPr lang="ar-SA" sz="1400" dirty="0">
                <a:latin typeface="Times New Roman"/>
                <a:ea typeface="Times New Roman"/>
                <a:cs typeface="Simplified Arabic"/>
              </a:rPr>
              <a:t> لطباعة المقررات الدراسية .</a:t>
            </a:r>
            <a:endParaRPr lang="en-US" sz="1400" dirty="0">
              <a:latin typeface="Calibri"/>
              <a:ea typeface="Calibri"/>
              <a:cs typeface="Arial"/>
            </a:endParaRPr>
          </a:p>
          <a:p>
            <a:pPr algn="just">
              <a:lnSpc>
                <a:spcPct val="115000"/>
              </a:lnSpc>
            </a:pPr>
            <a:r>
              <a:rPr lang="ar-SA" sz="1400" b="1" dirty="0">
                <a:latin typeface="Times New Roman"/>
                <a:ea typeface="Times New Roman"/>
                <a:cs typeface="Simplified Arabic"/>
              </a:rPr>
              <a:t>الطلاب المستفيدين</a:t>
            </a:r>
            <a:endParaRPr lang="en-US" sz="1400" dirty="0">
              <a:latin typeface="Calibri"/>
              <a:ea typeface="Calibri"/>
              <a:cs typeface="Arial"/>
            </a:endParaRPr>
          </a:p>
          <a:p>
            <a:pPr algn="just">
              <a:lnSpc>
                <a:spcPct val="115000"/>
              </a:lnSpc>
            </a:pPr>
            <a:r>
              <a:rPr lang="ar-SA" sz="1400" dirty="0">
                <a:latin typeface="Times New Roman"/>
                <a:ea typeface="Times New Roman"/>
                <a:cs typeface="Simplified Arabic"/>
              </a:rPr>
              <a:t> وصل عدد الطلاب المستفيدين الى 100 طالب وطالبة من </a:t>
            </a:r>
            <a:r>
              <a:rPr lang="ar-SA" sz="1400" dirty="0" err="1">
                <a:latin typeface="Times New Roman"/>
                <a:ea typeface="Times New Roman"/>
                <a:cs typeface="Simplified Arabic"/>
              </a:rPr>
              <a:t>كليتى</a:t>
            </a:r>
            <a:r>
              <a:rPr lang="ar-SA" sz="1400" dirty="0">
                <a:latin typeface="Times New Roman"/>
                <a:ea typeface="Times New Roman"/>
                <a:cs typeface="Simplified Arabic"/>
              </a:rPr>
              <a:t> الآداب والحقوق من ذو الاحتياجات البصرية بالإضافة إلى 5 طلاب من الدراسات العليا ويتطلع المركز الى تطوير إمكاناته المادية والفنية </a:t>
            </a:r>
            <a:r>
              <a:rPr lang="ar-SA" sz="1400" dirty="0" err="1">
                <a:latin typeface="Times New Roman"/>
                <a:ea typeface="Times New Roman"/>
                <a:cs typeface="Simplified Arabic"/>
              </a:rPr>
              <a:t>التى</a:t>
            </a:r>
            <a:r>
              <a:rPr lang="ar-SA" sz="1400" dirty="0">
                <a:latin typeface="Times New Roman"/>
                <a:ea typeface="Times New Roman"/>
                <a:cs typeface="Simplified Arabic"/>
              </a:rPr>
              <a:t> تمكن الطلاب من ذوى الاحتياجات البصرية ممن يصعب عليهم التعامل مع برامج </a:t>
            </a:r>
            <a:r>
              <a:rPr lang="en-US" sz="1400" dirty="0">
                <a:latin typeface="Times New Roman"/>
                <a:ea typeface="Times New Roman"/>
                <a:cs typeface="Simplified Arabic"/>
              </a:rPr>
              <a:t>Excel –  Access – Power point</a:t>
            </a:r>
            <a:r>
              <a:rPr lang="ar-SA" sz="1400" dirty="0">
                <a:latin typeface="Times New Roman"/>
                <a:ea typeface="Times New Roman"/>
                <a:cs typeface="Simplified Arabic"/>
              </a:rPr>
              <a:t> من حيث التطبيق </a:t>
            </a:r>
            <a:r>
              <a:rPr lang="ar-SA" sz="1400" dirty="0" err="1">
                <a:latin typeface="Times New Roman"/>
                <a:ea typeface="Times New Roman"/>
                <a:cs typeface="Simplified Arabic"/>
              </a:rPr>
              <a:t>العملى</a:t>
            </a:r>
            <a:r>
              <a:rPr lang="ar-SA" sz="1400" dirty="0">
                <a:latin typeface="Times New Roman"/>
                <a:ea typeface="Times New Roman"/>
                <a:cs typeface="Simplified Arabic"/>
              </a:rPr>
              <a:t> والتدريب على برامج بديلة تتفق مع إمكانياتهم واحتياجاتهم وتكون أكثر فاعلية من الناحية العملية مثل البرامج الناطقة بأنواعها وبرامج طباعة </a:t>
            </a:r>
            <a:r>
              <a:rPr lang="ar-SA" sz="1400" dirty="0" err="1">
                <a:latin typeface="Times New Roman"/>
                <a:ea typeface="Times New Roman"/>
                <a:cs typeface="Simplified Arabic"/>
              </a:rPr>
              <a:t>برايل</a:t>
            </a:r>
            <a:r>
              <a:rPr lang="ar-SA" sz="1400" dirty="0">
                <a:latin typeface="Times New Roman"/>
                <a:ea typeface="Times New Roman"/>
                <a:cs typeface="Simplified Arabic"/>
              </a:rPr>
              <a:t> وبرامج الوسائط المتعددة للتسجيل الصوتي.    </a:t>
            </a:r>
            <a:endParaRPr lang="en-US" sz="1400" dirty="0">
              <a:latin typeface="Calibri"/>
              <a:ea typeface="Calibri"/>
              <a:cs typeface="Arial"/>
            </a:endParaRPr>
          </a:p>
          <a:p>
            <a:pPr algn="just">
              <a:lnSpc>
                <a:spcPct val="115000"/>
              </a:lnSpc>
              <a:spcBef>
                <a:spcPts val="1200"/>
              </a:spcBef>
            </a:pPr>
            <a:r>
              <a:rPr lang="ar-SA" sz="1400" b="1" dirty="0">
                <a:latin typeface="Times New Roman"/>
                <a:ea typeface="Times New Roman"/>
                <a:cs typeface="Simplified Arabic"/>
              </a:rPr>
              <a:t>ومن أهم إنجازات المركز :</a:t>
            </a:r>
            <a:r>
              <a:rPr lang="ar-SA" sz="1400" dirty="0">
                <a:latin typeface="Times New Roman"/>
                <a:ea typeface="Times New Roman"/>
                <a:cs typeface="Simplified Arabic"/>
              </a:rPr>
              <a:t/>
            </a:r>
            <a:br>
              <a:rPr lang="ar-SA" sz="1400" dirty="0">
                <a:latin typeface="Times New Roman"/>
                <a:ea typeface="Times New Roman"/>
                <a:cs typeface="Simplified Arabic"/>
              </a:rPr>
            </a:br>
            <a:r>
              <a:rPr lang="ar-SA" sz="1400" dirty="0">
                <a:latin typeface="Times New Roman"/>
                <a:ea typeface="Times New Roman"/>
                <a:cs typeface="Simplified Arabic"/>
              </a:rPr>
              <a:t>• تم تدريب عدد 45 من الطلاب ذو الاحتياجات البصرية علي ثلاث برامج </a:t>
            </a:r>
            <a:r>
              <a:rPr lang="en-US" sz="1400" dirty="0">
                <a:latin typeface="Times New Roman"/>
                <a:ea typeface="Times New Roman"/>
                <a:cs typeface="Simplified Arabic"/>
              </a:rPr>
              <a:t>Windows ,word-net</a:t>
            </a:r>
            <a:r>
              <a:rPr lang="ar-SA" sz="1400" dirty="0">
                <a:latin typeface="Times New Roman"/>
                <a:ea typeface="Times New Roman"/>
                <a:cs typeface="Simplified Arabic"/>
              </a:rPr>
              <a:t> .</a:t>
            </a:r>
            <a:br>
              <a:rPr lang="ar-SA" sz="1400" dirty="0">
                <a:latin typeface="Times New Roman"/>
                <a:ea typeface="Times New Roman"/>
                <a:cs typeface="Simplified Arabic"/>
              </a:rPr>
            </a:br>
            <a:r>
              <a:rPr lang="ar-SA" sz="1400" dirty="0">
                <a:latin typeface="Times New Roman"/>
                <a:ea typeface="Times New Roman"/>
                <a:cs typeface="Simplified Arabic"/>
              </a:rPr>
              <a:t>• تم طباعة ما يزيد من 100 كتاب بطريقة </a:t>
            </a:r>
            <a:r>
              <a:rPr lang="ar-SA" sz="1400" dirty="0" err="1">
                <a:latin typeface="Times New Roman"/>
                <a:ea typeface="Times New Roman"/>
                <a:cs typeface="Simplified Arabic"/>
              </a:rPr>
              <a:t>برايل</a:t>
            </a:r>
            <a:r>
              <a:rPr lang="ar-SA" sz="1400" dirty="0">
                <a:latin typeface="Times New Roman"/>
                <a:ea typeface="Times New Roman"/>
                <a:cs typeface="Simplified Arabic"/>
              </a:rPr>
              <a:t> في التخصصات المختلفة .</a:t>
            </a:r>
            <a:br>
              <a:rPr lang="ar-SA" sz="1400" dirty="0">
                <a:latin typeface="Times New Roman"/>
                <a:ea typeface="Times New Roman"/>
                <a:cs typeface="Simplified Arabic"/>
              </a:rPr>
            </a:br>
            <a:r>
              <a:rPr lang="ar-SA" sz="1400" dirty="0">
                <a:latin typeface="Times New Roman"/>
                <a:ea typeface="Times New Roman"/>
                <a:cs typeface="Simplified Arabic"/>
              </a:rPr>
              <a:t>• تم عقد دورات في اللغة الانجليزية علي مدار الفصلين الدراسيين لتنمية المهارات اللغوية لدي الطلاب استفاد منها عدد 25 طالب من الفرق المختلفة </a:t>
            </a:r>
            <a:br>
              <a:rPr lang="ar-SA" sz="1400" dirty="0">
                <a:latin typeface="Times New Roman"/>
                <a:ea typeface="Times New Roman"/>
                <a:cs typeface="Simplified Arabic"/>
              </a:rPr>
            </a:br>
            <a:r>
              <a:rPr lang="ar-SA" sz="1400" dirty="0">
                <a:latin typeface="Times New Roman"/>
                <a:ea typeface="Times New Roman"/>
                <a:cs typeface="Simplified Arabic"/>
              </a:rPr>
              <a:t>• تم تكوين فريق رياضي لكرة الجرس يتكون من عدد 15 طالب من كليتي آداب والحقوق .</a:t>
            </a:r>
            <a:br>
              <a:rPr lang="ar-SA" sz="1400" dirty="0">
                <a:latin typeface="Times New Roman"/>
                <a:ea typeface="Times New Roman"/>
                <a:cs typeface="Simplified Arabic"/>
              </a:rPr>
            </a:br>
            <a:r>
              <a:rPr lang="ar-SA" sz="1400" dirty="0">
                <a:latin typeface="Times New Roman"/>
                <a:ea typeface="Times New Roman"/>
                <a:cs typeface="Simplified Arabic"/>
              </a:rPr>
              <a:t>• تم تكوين فريق فني للموسيقي العربية للمشاركة في أنشطة</a:t>
            </a:r>
            <a:endParaRPr lang="en-US" sz="1400" dirty="0">
              <a:latin typeface="Calibri"/>
              <a:ea typeface="Calibri"/>
              <a:cs typeface="Arial"/>
            </a:endParaRPr>
          </a:p>
          <a:p>
            <a:endParaRPr lang="ar-SA" sz="1400" dirty="0"/>
          </a:p>
        </p:txBody>
      </p:sp>
    </p:spTree>
    <p:extLst>
      <p:ext uri="{BB962C8B-B14F-4D97-AF65-F5344CB8AC3E}">
        <p14:creationId xmlns:p14="http://schemas.microsoft.com/office/powerpoint/2010/main" val="560858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25000" lnSpcReduction="20000"/>
          </a:bodyPr>
          <a:lstStyle/>
          <a:p>
            <a:pPr marL="342900" lvl="0" indent="-342900" algn="just">
              <a:lnSpc>
                <a:spcPct val="115000"/>
              </a:lnSpc>
              <a:buClr>
                <a:srgbClr val="AA2B1E"/>
              </a:buClr>
              <a:buFont typeface="+mj-lt"/>
              <a:buAutoNum type="arabicPeriod"/>
            </a:pPr>
            <a:r>
              <a:rPr lang="ar-SA" sz="5600" b="1" kern="1800" dirty="0">
                <a:solidFill>
                  <a:prstClr val="black"/>
                </a:solidFill>
                <a:latin typeface="Times New Roman"/>
                <a:ea typeface="Times New Roman"/>
                <a:cs typeface="Simplified Arabic"/>
              </a:rPr>
              <a:t>مركز التكنولوجيا المساعدة بقطر</a:t>
            </a:r>
            <a:endParaRPr lang="en-US" sz="5600" dirty="0">
              <a:solidFill>
                <a:prstClr val="black"/>
              </a:solidFill>
              <a:latin typeface="Calibri"/>
              <a:ea typeface="Calibri"/>
              <a:cs typeface="Arial"/>
            </a:endParaRPr>
          </a:p>
          <a:p>
            <a:pPr lvl="0" algn="just">
              <a:lnSpc>
                <a:spcPct val="115000"/>
              </a:lnSpc>
              <a:buClr>
                <a:srgbClr val="AA2B1E"/>
              </a:buClr>
            </a:pPr>
            <a:r>
              <a:rPr lang="ar-SA" sz="5600" dirty="0">
                <a:solidFill>
                  <a:prstClr val="black"/>
                </a:solidFill>
                <a:latin typeface="Times New Roman"/>
                <a:ea typeface="Times New Roman"/>
                <a:cs typeface="Simplified Arabic"/>
              </a:rPr>
              <a:t>أعلن المجلس الأعلى للاتصالات وتكنولوجيا المعلومات (</a:t>
            </a:r>
            <a:r>
              <a:rPr lang="ar-SA" sz="5600" dirty="0" err="1">
                <a:solidFill>
                  <a:prstClr val="black"/>
                </a:solidFill>
                <a:latin typeface="Times New Roman"/>
                <a:ea typeface="Times New Roman"/>
                <a:cs typeface="Simplified Arabic"/>
              </a:rPr>
              <a:t>آي</a:t>
            </a:r>
            <a:r>
              <a:rPr lang="ar-SA" sz="5600" dirty="0">
                <a:solidFill>
                  <a:prstClr val="black"/>
                </a:solidFill>
                <a:latin typeface="Times New Roman"/>
                <a:ea typeface="Times New Roman"/>
                <a:cs typeface="Simplified Arabic"/>
              </a:rPr>
              <a:t> سي تي قطر) وشركائه الرئيسيين عن خطط لإنشاء مركزا للتكنولوجيا المساعدة في الدوحة يختص بمساعدة الأشخاص ذوي الإعاقة من خلال تكنولوجيا المعلومات والاتصالات.</a:t>
            </a:r>
            <a:endParaRPr lang="en-US" sz="5600" dirty="0">
              <a:solidFill>
                <a:prstClr val="black"/>
              </a:solidFill>
              <a:latin typeface="Calibri"/>
              <a:ea typeface="Calibri"/>
              <a:cs typeface="Arial"/>
            </a:endParaRPr>
          </a:p>
          <a:p>
            <a:pPr lvl="0" algn="just">
              <a:lnSpc>
                <a:spcPct val="115000"/>
              </a:lnSpc>
              <a:buClr>
                <a:srgbClr val="AA2B1E"/>
              </a:buClr>
            </a:pPr>
            <a:r>
              <a:rPr lang="ar-SA" sz="5600" b="1" dirty="0">
                <a:solidFill>
                  <a:prstClr val="black"/>
                </a:solidFill>
                <a:latin typeface="Times New Roman"/>
                <a:ea typeface="Times New Roman"/>
                <a:cs typeface="Simplified Arabic"/>
              </a:rPr>
              <a:t>أهداف المركز</a:t>
            </a:r>
            <a:endParaRPr lang="en-US" sz="5600" dirty="0">
              <a:solidFill>
                <a:prstClr val="black"/>
              </a:solidFill>
              <a:latin typeface="Calibri"/>
              <a:ea typeface="Calibri"/>
              <a:cs typeface="Arial"/>
            </a:endParaRPr>
          </a:p>
          <a:p>
            <a:pPr marL="342900" lvl="0" indent="-342900" algn="just">
              <a:lnSpc>
                <a:spcPct val="115000"/>
              </a:lnSpc>
              <a:buClr>
                <a:srgbClr val="AA2B1E"/>
              </a:buClr>
              <a:buFont typeface="Symbol"/>
              <a:buChar char=""/>
            </a:pPr>
            <a:r>
              <a:rPr lang="ar-SA" sz="5600" dirty="0">
                <a:solidFill>
                  <a:prstClr val="black"/>
                </a:solidFill>
                <a:latin typeface="Times New Roman"/>
                <a:ea typeface="Times New Roman"/>
                <a:cs typeface="Simplified Arabic"/>
              </a:rPr>
              <a:t>وسيكون المركز بمثابة حافز للبحث وتطوير تكنولوجيا المعلومات والاتصالات المساعدة </a:t>
            </a:r>
            <a:endParaRPr lang="en-US" sz="5600" dirty="0">
              <a:solidFill>
                <a:prstClr val="black"/>
              </a:solidFill>
              <a:latin typeface="Calibri"/>
              <a:ea typeface="Calibri"/>
              <a:cs typeface="Arial"/>
            </a:endParaRPr>
          </a:p>
          <a:p>
            <a:pPr marL="342900" marR="457200" lvl="0" indent="-342900" algn="just">
              <a:buClr>
                <a:srgbClr val="AA2B1E"/>
              </a:buClr>
              <a:buFont typeface="Symbol"/>
              <a:buChar char=""/>
            </a:pPr>
            <a:r>
              <a:rPr lang="ar-SA" sz="5600" dirty="0">
                <a:solidFill>
                  <a:prstClr val="black"/>
                </a:solidFill>
                <a:latin typeface="Times New Roman"/>
                <a:ea typeface="Times New Roman"/>
                <a:cs typeface="Simplified Arabic"/>
              </a:rPr>
              <a:t>توعية الجمهور بأفضل الممارسات في هذا المجال. </a:t>
            </a:r>
            <a:endParaRPr lang="en-US" sz="5600" dirty="0">
              <a:solidFill>
                <a:prstClr val="black"/>
              </a:solidFill>
            </a:endParaRPr>
          </a:p>
          <a:p>
            <a:pPr marL="342900" marR="457200" lvl="0" indent="-342900" algn="just">
              <a:buClr>
                <a:srgbClr val="AA2B1E"/>
              </a:buClr>
              <a:buFont typeface="Symbol"/>
              <a:buChar char=""/>
            </a:pPr>
            <a:r>
              <a:rPr lang="ar-SA" sz="5600" dirty="0">
                <a:solidFill>
                  <a:prstClr val="black"/>
                </a:solidFill>
                <a:latin typeface="Times New Roman"/>
                <a:ea typeface="Times New Roman"/>
                <a:cs typeface="Simplified Arabic"/>
              </a:rPr>
              <a:t>عرض وتعزيز فرص الحصول على الموارد التكنولوجية للأشخاص ذوي الإعاقة، فإن المركز سيكون بمثابة أداة للتعاون مع الشركاء الرئيسيين في هذا المجال ومظلة لتنسيق جهود المؤسسات القائمة في قطر والمنطقة. </a:t>
            </a:r>
            <a:endParaRPr lang="en-US" sz="5600" dirty="0">
              <a:solidFill>
                <a:prstClr val="black"/>
              </a:solidFill>
            </a:endParaRPr>
          </a:p>
          <a:p>
            <a:pPr marL="342900" marR="457200" lvl="0" indent="-342900" algn="just">
              <a:buClr>
                <a:srgbClr val="AA2B1E"/>
              </a:buClr>
              <a:buFont typeface="Symbol"/>
              <a:buChar char=""/>
            </a:pPr>
            <a:r>
              <a:rPr lang="ar-SA" sz="5600" dirty="0">
                <a:solidFill>
                  <a:prstClr val="black"/>
                </a:solidFill>
                <a:latin typeface="Times New Roman"/>
                <a:ea typeface="Times New Roman"/>
                <a:cs typeface="Simplified Arabic"/>
              </a:rPr>
              <a:t>سيكون بمثابة مركزا للأبحاث والمعلومات حول أحدث التطورات في التكنولوجيا المساعدة. بهدف إيجاد ملاذ يمكن للأمهات والآباء أن يجدوا به حلولاً تساعد أبنائهم على مواصلة حياة على نحو أفضل.</a:t>
            </a:r>
            <a:endParaRPr lang="en-US" sz="5600" dirty="0">
              <a:solidFill>
                <a:prstClr val="black"/>
              </a:solidFill>
            </a:endParaRPr>
          </a:p>
          <a:p>
            <a:pPr marL="342900" marR="457200" lvl="0" indent="-342900" algn="just">
              <a:buClr>
                <a:srgbClr val="AA2B1E"/>
              </a:buClr>
              <a:buFont typeface="Symbol"/>
              <a:buChar char=""/>
            </a:pPr>
            <a:r>
              <a:rPr lang="ar-SA" sz="5600" dirty="0">
                <a:solidFill>
                  <a:prstClr val="black"/>
                </a:solidFill>
                <a:latin typeface="Times New Roman"/>
                <a:ea typeface="Times New Roman"/>
                <a:cs typeface="Simplified Arabic"/>
              </a:rPr>
              <a:t>كما يسعى الى دفع الأجيال القادمة لبناء مجتمع يحتضن الجميع على قدم المساواة فيما يتعلق بتكنولوجيا المعلومات والاتصالات." </a:t>
            </a:r>
            <a:endParaRPr lang="en-US" sz="5600" dirty="0">
              <a:solidFill>
                <a:prstClr val="black"/>
              </a:solidFill>
            </a:endParaRPr>
          </a:p>
          <a:p>
            <a:pPr lvl="0" algn="just">
              <a:buClr>
                <a:srgbClr val="AA2B1E"/>
              </a:buClr>
            </a:pPr>
            <a:r>
              <a:rPr lang="ar-SA" sz="5600" dirty="0">
                <a:solidFill>
                  <a:prstClr val="black"/>
                </a:solidFill>
                <a:latin typeface="Times New Roman"/>
                <a:ea typeface="Times New Roman"/>
                <a:cs typeface="Simplified Arabic"/>
              </a:rPr>
              <a:t>ويتضمن فريق عمل مركز التكنولوجيا المساعدة العديد من المنظمات الرائدة المعنية بذوي الإعاقة من الحكومة والقطاع الخاص ومنظمات العمل المدني. كما يضم فريق العمل مؤسسات محلية مثل مركز </a:t>
            </a:r>
            <a:r>
              <a:rPr lang="ar-SA" sz="5600" dirty="0" err="1">
                <a:solidFill>
                  <a:prstClr val="black"/>
                </a:solidFill>
                <a:latin typeface="Times New Roman"/>
                <a:ea typeface="Times New Roman"/>
                <a:cs typeface="Simplified Arabic"/>
              </a:rPr>
              <a:t>الشفلح</a:t>
            </a:r>
            <a:r>
              <a:rPr lang="ar-SA" sz="5600" dirty="0">
                <a:solidFill>
                  <a:prstClr val="black"/>
                </a:solidFill>
                <a:latin typeface="Times New Roman"/>
                <a:ea typeface="Times New Roman"/>
                <a:cs typeface="Simplified Arabic"/>
              </a:rPr>
              <a:t> ومعهد النور للمكفوفين والجمعية القطرية للأشخاص ذوي الإعاقة والمجلس الأعلى لشؤون الاسرة. </a:t>
            </a:r>
            <a:endParaRPr lang="ar-SA" sz="5600" dirty="0" smtClean="0">
              <a:solidFill>
                <a:prstClr val="black"/>
              </a:solidFill>
              <a:latin typeface="Times New Roman"/>
              <a:ea typeface="Times New Roman"/>
              <a:cs typeface="Simplified Arabic"/>
            </a:endParaRPr>
          </a:p>
          <a:p>
            <a:pPr lvl="0" algn="just">
              <a:buClr>
                <a:srgbClr val="AA2B1E"/>
              </a:buClr>
            </a:pPr>
            <a:endParaRPr lang="ar-SA" sz="5600" dirty="0">
              <a:solidFill>
                <a:prstClr val="black"/>
              </a:solidFill>
              <a:latin typeface="Times New Roman"/>
              <a:cs typeface="Simplified Arabic"/>
            </a:endParaRPr>
          </a:p>
          <a:p>
            <a:pPr lvl="0" algn="just">
              <a:buClr>
                <a:srgbClr val="AA2B1E"/>
              </a:buClr>
            </a:pPr>
            <a:endParaRPr lang="en-US" sz="5600" dirty="0">
              <a:solidFill>
                <a:prstClr val="black"/>
              </a:solidFill>
            </a:endParaRPr>
          </a:p>
        </p:txBody>
      </p:sp>
    </p:spTree>
    <p:extLst>
      <p:ext uri="{BB962C8B-B14F-4D97-AF65-F5344CB8AC3E}">
        <p14:creationId xmlns:p14="http://schemas.microsoft.com/office/powerpoint/2010/main" val="1913584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274320" lvl="0" indent="-274320">
              <a:lnSpc>
                <a:spcPct val="115000"/>
              </a:lnSpc>
              <a:spcBef>
                <a:spcPct val="20000"/>
              </a:spcBef>
            </a:pPr>
            <a:r>
              <a:rPr lang="ar-EG" sz="1300" b="1" dirty="0">
                <a:solidFill>
                  <a:prstClr val="black"/>
                </a:solidFill>
                <a:latin typeface="Calibri"/>
                <a:ea typeface="Calibri"/>
                <a:cs typeface="Simplified Arabic"/>
              </a:rPr>
              <a:t>مراكز التكنولوجيا المساعدة </a:t>
            </a:r>
            <a:r>
              <a:rPr lang="ar-EG" sz="1300" b="1" dirty="0" err="1">
                <a:solidFill>
                  <a:prstClr val="black"/>
                </a:solidFill>
                <a:latin typeface="Calibri"/>
                <a:ea typeface="Calibri"/>
                <a:cs typeface="Simplified Arabic"/>
              </a:rPr>
              <a:t>فى</a:t>
            </a:r>
            <a:r>
              <a:rPr lang="ar-EG" sz="1300" b="1" dirty="0">
                <a:solidFill>
                  <a:prstClr val="black"/>
                </a:solidFill>
                <a:latin typeface="Calibri"/>
                <a:ea typeface="Calibri"/>
                <a:cs typeface="Simplified Arabic"/>
              </a:rPr>
              <a:t> الدول الأجنبية:</a:t>
            </a:r>
            <a:endParaRPr lang="en-US" sz="1300" dirty="0">
              <a:solidFill>
                <a:prstClr val="black"/>
              </a:solidFill>
              <a:latin typeface="Calibri"/>
              <a:ea typeface="Calibri"/>
              <a:cs typeface="Arial"/>
            </a:endParaRPr>
          </a:p>
        </p:txBody>
      </p:sp>
      <p:sp>
        <p:nvSpPr>
          <p:cNvPr id="3" name="عنصر نائب للمحتوى 2"/>
          <p:cNvSpPr>
            <a:spLocks noGrp="1"/>
          </p:cNvSpPr>
          <p:nvPr>
            <p:ph idx="1"/>
          </p:nvPr>
        </p:nvSpPr>
        <p:spPr/>
        <p:txBody>
          <a:bodyPr>
            <a:normAutofit fontScale="92500"/>
          </a:bodyPr>
          <a:lstStyle/>
          <a:p>
            <a:pPr lvl="0" algn="just">
              <a:lnSpc>
                <a:spcPct val="115000"/>
              </a:lnSpc>
              <a:buClr>
                <a:srgbClr val="AA2B1E"/>
              </a:buClr>
            </a:pPr>
            <a:r>
              <a:rPr lang="ar-SA" sz="1400" b="1" dirty="0" smtClean="0">
                <a:solidFill>
                  <a:prstClr val="black"/>
                </a:solidFill>
                <a:latin typeface="Calibri"/>
                <a:ea typeface="Calibri"/>
                <a:cs typeface="Simplified Arabic"/>
              </a:rPr>
              <a:t>مثال: </a:t>
            </a:r>
            <a:r>
              <a:rPr lang="ar-EG" sz="1400" b="1" dirty="0" smtClean="0">
                <a:solidFill>
                  <a:prstClr val="black"/>
                </a:solidFill>
                <a:latin typeface="Calibri"/>
                <a:ea typeface="Calibri"/>
                <a:cs typeface="Simplified Arabic"/>
              </a:rPr>
              <a:t>مركز </a:t>
            </a:r>
            <a:r>
              <a:rPr lang="ar-EG" sz="1400" b="1" dirty="0" err="1">
                <a:solidFill>
                  <a:prstClr val="black"/>
                </a:solidFill>
                <a:latin typeface="Calibri"/>
                <a:ea typeface="Calibri"/>
                <a:cs typeface="Simplified Arabic"/>
              </a:rPr>
              <a:t>ايوا</a:t>
            </a:r>
            <a:r>
              <a:rPr lang="ar-EG" sz="1400" b="1" dirty="0">
                <a:solidFill>
                  <a:prstClr val="black"/>
                </a:solidFill>
                <a:latin typeface="Calibri"/>
                <a:ea typeface="Calibri"/>
                <a:cs typeface="Simplified Arabic"/>
              </a:rPr>
              <a:t> للتكنولوجيا المساعدة والابحاث</a:t>
            </a:r>
            <a:endParaRPr lang="en-US" sz="1400" dirty="0">
              <a:solidFill>
                <a:prstClr val="black"/>
              </a:solidFill>
              <a:latin typeface="Calibri"/>
              <a:ea typeface="Calibri"/>
              <a:cs typeface="Arial"/>
            </a:endParaRPr>
          </a:p>
          <a:p>
            <a:pPr lvl="0" algn="just">
              <a:lnSpc>
                <a:spcPct val="115000"/>
              </a:lnSpc>
              <a:buClr>
                <a:srgbClr val="AA2B1E"/>
              </a:buClr>
            </a:pPr>
            <a:r>
              <a:rPr lang="en-US" sz="1400" b="1" dirty="0">
                <a:solidFill>
                  <a:prstClr val="black"/>
                </a:solidFill>
                <a:latin typeface="Calibri"/>
                <a:ea typeface="Calibri"/>
                <a:cs typeface="Simplified Arabic"/>
              </a:rPr>
              <a:t>Iowa Center for assistive Technology Education and Research</a:t>
            </a:r>
            <a:endParaRPr lang="en-US" sz="1400" dirty="0">
              <a:solidFill>
                <a:prstClr val="black"/>
              </a:solidFill>
              <a:latin typeface="Calibri"/>
              <a:ea typeface="Calibri"/>
              <a:cs typeface="Arial"/>
            </a:endParaRPr>
          </a:p>
          <a:p>
            <a:pPr lvl="0" algn="just">
              <a:lnSpc>
                <a:spcPct val="115000"/>
              </a:lnSpc>
              <a:buClr>
                <a:srgbClr val="AA2B1E"/>
              </a:buClr>
              <a:tabLst>
                <a:tab pos="4438650" algn="l"/>
              </a:tabLst>
            </a:pPr>
            <a:r>
              <a:rPr lang="ar-EG" sz="1400" b="1" dirty="0">
                <a:solidFill>
                  <a:prstClr val="black"/>
                </a:solidFill>
                <a:latin typeface="Calibri"/>
                <a:ea typeface="Calibri"/>
                <a:cs typeface="Simplified Arabic"/>
              </a:rPr>
              <a:t>أهداف المركز:</a:t>
            </a:r>
            <a:endParaRPr lang="en-US" sz="1400" dirty="0">
              <a:solidFill>
                <a:prstClr val="black"/>
              </a:solidFill>
              <a:latin typeface="Calibri"/>
              <a:ea typeface="Calibri"/>
              <a:cs typeface="Arial"/>
            </a:endParaRPr>
          </a:p>
          <a:p>
            <a:pPr marL="228600" lvl="0" algn="just">
              <a:lnSpc>
                <a:spcPct val="115000"/>
              </a:lnSpc>
              <a:buClr>
                <a:srgbClr val="AA2B1E"/>
              </a:buClr>
              <a:tabLst>
                <a:tab pos="4438650" algn="l"/>
              </a:tabLst>
            </a:pPr>
            <a:r>
              <a:rPr lang="ar-EG" sz="1400" dirty="0">
                <a:solidFill>
                  <a:prstClr val="black"/>
                </a:solidFill>
                <a:latin typeface="Calibri"/>
                <a:ea typeface="Calibri"/>
                <a:cs typeface="Simplified Arabic"/>
              </a:rPr>
              <a:t>- مساعدة الطلاب من ذوى </a:t>
            </a:r>
            <a:r>
              <a:rPr lang="ar-EG" sz="1400" dirty="0" err="1">
                <a:solidFill>
                  <a:prstClr val="black"/>
                </a:solidFill>
                <a:latin typeface="Calibri"/>
                <a:ea typeface="Calibri"/>
                <a:cs typeface="Simplified Arabic"/>
              </a:rPr>
              <a:t>الأحتياجات</a:t>
            </a:r>
            <a:r>
              <a:rPr lang="ar-EG" sz="1400" dirty="0">
                <a:solidFill>
                  <a:prstClr val="black"/>
                </a:solidFill>
                <a:latin typeface="Calibri"/>
                <a:ea typeface="Calibri"/>
                <a:cs typeface="Simplified Arabic"/>
              </a:rPr>
              <a:t> الخاصة ليصلوا إلى تحقيق اعلى القدرات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مجال الدراسة و العمل.</a:t>
            </a:r>
            <a:endParaRPr lang="en-US" sz="1400" dirty="0">
              <a:solidFill>
                <a:prstClr val="black"/>
              </a:solidFill>
              <a:latin typeface="Calibri"/>
              <a:ea typeface="Calibri"/>
              <a:cs typeface="Arial"/>
            </a:endParaRPr>
          </a:p>
          <a:p>
            <a:pPr marL="228600" lvl="0" algn="just">
              <a:lnSpc>
                <a:spcPct val="115000"/>
              </a:lnSpc>
              <a:buClr>
                <a:srgbClr val="AA2B1E"/>
              </a:buClr>
              <a:tabLst>
                <a:tab pos="4438650" algn="l"/>
              </a:tabLst>
            </a:pPr>
            <a:r>
              <a:rPr lang="ar-EG" sz="1400" dirty="0">
                <a:solidFill>
                  <a:prstClr val="black"/>
                </a:solidFill>
                <a:latin typeface="Calibri"/>
                <a:ea typeface="Calibri"/>
                <a:cs typeface="Simplified Arabic"/>
              </a:rPr>
              <a:t>- يمثل المركز مصدراً هاما للمعلومات حول كيفية استخدام التكنولوجيا المساعدة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حجرة الدراسة .</a:t>
            </a:r>
            <a:endParaRPr lang="en-US" sz="1400" dirty="0">
              <a:solidFill>
                <a:prstClr val="black"/>
              </a:solidFill>
              <a:latin typeface="Calibri"/>
              <a:ea typeface="Calibri"/>
              <a:cs typeface="Arial"/>
            </a:endParaRPr>
          </a:p>
          <a:p>
            <a:pPr marL="228600" lvl="0" algn="just">
              <a:lnSpc>
                <a:spcPct val="115000"/>
              </a:lnSpc>
              <a:buClr>
                <a:srgbClr val="AA2B1E"/>
              </a:buClr>
              <a:tabLst>
                <a:tab pos="4438650" algn="l"/>
              </a:tabLst>
            </a:pPr>
            <a:r>
              <a:rPr lang="ar-EG" sz="1400" dirty="0">
                <a:solidFill>
                  <a:prstClr val="black"/>
                </a:solidFill>
                <a:latin typeface="Calibri"/>
                <a:ea typeface="Calibri"/>
                <a:cs typeface="Simplified Arabic"/>
              </a:rPr>
              <a:t>- جعل المدرسين و المختصين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مجال </a:t>
            </a:r>
            <a:r>
              <a:rPr lang="ar-EG" sz="1400" dirty="0" err="1">
                <a:solidFill>
                  <a:prstClr val="black"/>
                </a:solidFill>
                <a:latin typeface="Calibri"/>
                <a:ea typeface="Calibri"/>
                <a:cs typeface="Simplified Arabic"/>
              </a:rPr>
              <a:t>الأعاقة</a:t>
            </a:r>
            <a:r>
              <a:rPr lang="ar-EG" sz="1400" dirty="0">
                <a:solidFill>
                  <a:prstClr val="black"/>
                </a:solidFill>
                <a:latin typeface="Calibri"/>
                <a:ea typeface="Calibri"/>
                <a:cs typeface="Simplified Arabic"/>
              </a:rPr>
              <a:t>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المستقبل اكثر ألفة مع التكنولوجيا المساعدة و ذلك من خلال الدورات </a:t>
            </a:r>
            <a:r>
              <a:rPr lang="ar-EG" sz="1400" dirty="0" err="1">
                <a:solidFill>
                  <a:prstClr val="black"/>
                </a:solidFill>
                <a:latin typeface="Calibri"/>
                <a:ea typeface="Calibri"/>
                <a:cs typeface="Simplified Arabic"/>
              </a:rPr>
              <a:t>التى</a:t>
            </a:r>
            <a:r>
              <a:rPr lang="ar-EG" sz="1400" dirty="0">
                <a:solidFill>
                  <a:prstClr val="black"/>
                </a:solidFill>
                <a:latin typeface="Calibri"/>
                <a:ea typeface="Calibri"/>
                <a:cs typeface="Simplified Arabic"/>
              </a:rPr>
              <a:t> يقدمها </a:t>
            </a:r>
            <a:r>
              <a:rPr lang="ar-EG" sz="1400" dirty="0" err="1">
                <a:solidFill>
                  <a:prstClr val="black"/>
                </a:solidFill>
                <a:latin typeface="Calibri"/>
                <a:ea typeface="Calibri"/>
                <a:cs typeface="Simplified Arabic"/>
              </a:rPr>
              <a:t>المركزفى</a:t>
            </a:r>
            <a:r>
              <a:rPr lang="ar-EG" sz="1400" dirty="0">
                <a:solidFill>
                  <a:prstClr val="black"/>
                </a:solidFill>
                <a:latin typeface="Calibri"/>
                <a:ea typeface="Calibri"/>
                <a:cs typeface="Simplified Arabic"/>
              </a:rPr>
              <a:t> كلية التربية.</a:t>
            </a:r>
            <a:endParaRPr lang="en-US" sz="1400" dirty="0">
              <a:solidFill>
                <a:prstClr val="black"/>
              </a:solidFill>
              <a:latin typeface="Calibri"/>
              <a:ea typeface="Calibri"/>
              <a:cs typeface="Arial"/>
            </a:endParaRPr>
          </a:p>
          <a:p>
            <a:pPr marL="228600" lvl="0" algn="just">
              <a:lnSpc>
                <a:spcPct val="115000"/>
              </a:lnSpc>
              <a:buClr>
                <a:srgbClr val="AA2B1E"/>
              </a:buClr>
              <a:tabLst>
                <a:tab pos="4438650" algn="l"/>
              </a:tabLst>
            </a:pPr>
            <a:r>
              <a:rPr lang="ar-EG" sz="1400" dirty="0">
                <a:solidFill>
                  <a:prstClr val="black"/>
                </a:solidFill>
                <a:latin typeface="Calibri"/>
                <a:ea typeface="Calibri"/>
                <a:cs typeface="Simplified Arabic"/>
              </a:rPr>
              <a:t>- جعل التكنولوجيا المساعدة جزء لا </a:t>
            </a:r>
            <a:r>
              <a:rPr lang="ar-EG" sz="1400" dirty="0" err="1">
                <a:solidFill>
                  <a:prstClr val="black"/>
                </a:solidFill>
                <a:latin typeface="Calibri"/>
                <a:ea typeface="Calibri"/>
                <a:cs typeface="Simplified Arabic"/>
              </a:rPr>
              <a:t>يتجزا</a:t>
            </a:r>
            <a:r>
              <a:rPr lang="ar-EG" sz="1400" dirty="0">
                <a:solidFill>
                  <a:prstClr val="black"/>
                </a:solidFill>
                <a:latin typeface="Calibri"/>
                <a:ea typeface="Calibri"/>
                <a:cs typeface="Simplified Arabic"/>
              </a:rPr>
              <a:t> من حجرة الدراسة.</a:t>
            </a:r>
            <a:endParaRPr lang="en-US" sz="1400" dirty="0">
              <a:solidFill>
                <a:prstClr val="black"/>
              </a:solidFill>
              <a:latin typeface="Calibri"/>
              <a:ea typeface="Calibri"/>
              <a:cs typeface="Arial"/>
            </a:endParaRPr>
          </a:p>
          <a:p>
            <a:pPr marL="228600" lvl="0" algn="just">
              <a:lnSpc>
                <a:spcPct val="115000"/>
              </a:lnSpc>
              <a:buClr>
                <a:srgbClr val="AA2B1E"/>
              </a:buClr>
              <a:tabLst>
                <a:tab pos="4438650" algn="l"/>
              </a:tabLst>
            </a:pPr>
            <a:r>
              <a:rPr lang="ar-EG" sz="1400" dirty="0">
                <a:solidFill>
                  <a:prstClr val="black"/>
                </a:solidFill>
                <a:latin typeface="Calibri"/>
                <a:ea typeface="Calibri"/>
                <a:cs typeface="Simplified Arabic"/>
              </a:rPr>
              <a:t>- التعاون مع المؤسسات و المنظمات المختلفة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المجال من اتساع مجال المعرفة و الخدمات على المستوى </a:t>
            </a:r>
            <a:endParaRPr lang="en-US" sz="1400" dirty="0">
              <a:solidFill>
                <a:prstClr val="black"/>
              </a:solidFill>
              <a:latin typeface="Calibri"/>
              <a:ea typeface="Calibri"/>
              <a:cs typeface="Arial"/>
            </a:endParaRPr>
          </a:p>
          <a:p>
            <a:pPr lvl="0" algn="just">
              <a:lnSpc>
                <a:spcPct val="115000"/>
              </a:lnSpc>
              <a:buClr>
                <a:srgbClr val="AA2B1E"/>
              </a:buClr>
              <a:tabLst>
                <a:tab pos="4438650" algn="l"/>
              </a:tabLst>
            </a:pPr>
            <a:r>
              <a:rPr lang="ar-EG" sz="1400" b="1" dirty="0">
                <a:solidFill>
                  <a:prstClr val="black"/>
                </a:solidFill>
                <a:latin typeface="Calibri"/>
                <a:ea typeface="Calibri"/>
                <a:cs typeface="Simplified Arabic"/>
              </a:rPr>
              <a:t>خدمات المركز:</a:t>
            </a:r>
            <a:endParaRPr lang="en-US" sz="1400" dirty="0">
              <a:solidFill>
                <a:prstClr val="black"/>
              </a:solidFill>
              <a:latin typeface="Calibri"/>
              <a:ea typeface="Calibri"/>
              <a:cs typeface="Arial"/>
            </a:endParaRPr>
          </a:p>
          <a:p>
            <a:pPr marL="342900" lvl="0" indent="-342900" algn="just">
              <a:lnSpc>
                <a:spcPct val="115000"/>
              </a:lnSpc>
              <a:buClr>
                <a:srgbClr val="AA2B1E"/>
              </a:buClr>
              <a:buFont typeface="Symbol"/>
              <a:buChar char=""/>
              <a:tabLst>
                <a:tab pos="457200" algn="l"/>
                <a:tab pos="4438650" algn="l"/>
              </a:tabLst>
            </a:pPr>
            <a:r>
              <a:rPr lang="ar-EG" sz="1400" dirty="0">
                <a:solidFill>
                  <a:prstClr val="black"/>
                </a:solidFill>
                <a:latin typeface="Calibri"/>
                <a:ea typeface="Calibri"/>
                <a:cs typeface="Simplified Arabic"/>
              </a:rPr>
              <a:t>إعداد موديلات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مجال التكنولوجيا المساعدة للطلاب و المتخرجين من كلية التربية.</a:t>
            </a:r>
            <a:endParaRPr lang="en-US" sz="1400" dirty="0">
              <a:solidFill>
                <a:prstClr val="black"/>
              </a:solidFill>
              <a:latin typeface="Calibri"/>
              <a:ea typeface="Calibri"/>
              <a:cs typeface="Arial"/>
            </a:endParaRPr>
          </a:p>
          <a:p>
            <a:pPr marL="342900" lvl="0" indent="-342900" algn="just">
              <a:lnSpc>
                <a:spcPct val="115000"/>
              </a:lnSpc>
              <a:buClr>
                <a:srgbClr val="AA2B1E"/>
              </a:buClr>
              <a:buFont typeface="Symbol"/>
              <a:buChar char=""/>
              <a:tabLst>
                <a:tab pos="457200" algn="l"/>
                <a:tab pos="4438650" algn="l"/>
              </a:tabLst>
            </a:pPr>
            <a:r>
              <a:rPr lang="ar-EG" sz="1400" dirty="0">
                <a:solidFill>
                  <a:prstClr val="black"/>
                </a:solidFill>
                <a:latin typeface="Calibri"/>
                <a:ea typeface="Calibri"/>
                <a:cs typeface="Simplified Arabic"/>
              </a:rPr>
              <a:t>تقديم دورات تدريبية </a:t>
            </a:r>
            <a:r>
              <a:rPr lang="ar-EG" sz="1400" dirty="0" err="1">
                <a:solidFill>
                  <a:prstClr val="black"/>
                </a:solidFill>
                <a:latin typeface="Calibri"/>
                <a:ea typeface="Calibri"/>
                <a:cs typeface="Simplified Arabic"/>
              </a:rPr>
              <a:t>فى</a:t>
            </a:r>
            <a:r>
              <a:rPr lang="ar-EG" sz="1400" dirty="0">
                <a:solidFill>
                  <a:prstClr val="black"/>
                </a:solidFill>
                <a:latin typeface="Calibri"/>
                <a:ea typeface="Calibri"/>
                <a:cs typeface="Simplified Arabic"/>
              </a:rPr>
              <a:t> مجال التكنولوجيات المساعدة للمتخرجين من كلية التربية</a:t>
            </a:r>
            <a:endParaRPr lang="en-US" sz="1400" dirty="0">
              <a:solidFill>
                <a:prstClr val="black"/>
              </a:solidFill>
              <a:latin typeface="Calibri"/>
              <a:ea typeface="Calibri"/>
              <a:cs typeface="Arial"/>
            </a:endParaRPr>
          </a:p>
          <a:p>
            <a:pPr marL="342900" lvl="0" indent="-342900" algn="just">
              <a:lnSpc>
                <a:spcPct val="115000"/>
              </a:lnSpc>
              <a:buClr>
                <a:srgbClr val="AA2B1E"/>
              </a:buClr>
              <a:buFont typeface="Symbol"/>
              <a:buChar char=""/>
              <a:tabLst>
                <a:tab pos="457200" algn="l"/>
                <a:tab pos="4438650" algn="l"/>
              </a:tabLst>
            </a:pPr>
            <a:r>
              <a:rPr lang="ar-EG" sz="1400" dirty="0">
                <a:solidFill>
                  <a:prstClr val="black"/>
                </a:solidFill>
                <a:latin typeface="Calibri"/>
                <a:ea typeface="Calibri"/>
                <a:cs typeface="Simplified Arabic"/>
              </a:rPr>
              <a:t>إعداد قاعدة بيانات لمصادر التكنولوجيا المساعدة.</a:t>
            </a:r>
            <a:endParaRPr lang="en-US" sz="1400" dirty="0">
              <a:solidFill>
                <a:prstClr val="black"/>
              </a:solidFill>
              <a:latin typeface="Calibri"/>
              <a:ea typeface="Calibri"/>
              <a:cs typeface="Arial"/>
            </a:endParaRPr>
          </a:p>
          <a:p>
            <a:pPr marL="0" lvl="0" indent="0">
              <a:buClr>
                <a:srgbClr val="AA2B1E"/>
              </a:buClr>
              <a:buNone/>
            </a:pPr>
            <a:endParaRPr lang="ar-SA" sz="600" dirty="0">
              <a:solidFill>
                <a:prstClr val="black"/>
              </a:solidFill>
            </a:endParaRPr>
          </a:p>
          <a:p>
            <a:pPr marL="0" indent="0">
              <a:buNone/>
            </a:pPr>
            <a:endParaRPr lang="ar-SA" dirty="0"/>
          </a:p>
        </p:txBody>
      </p:sp>
    </p:spTree>
    <p:extLst>
      <p:ext uri="{BB962C8B-B14F-4D97-AF65-F5344CB8AC3E}">
        <p14:creationId xmlns:p14="http://schemas.microsoft.com/office/powerpoint/2010/main" val="3878317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تكنولوجيا التعليم</a:t>
            </a:r>
            <a:endParaRPr lang="ar-SA" dirty="0"/>
          </a:p>
        </p:txBody>
      </p:sp>
      <p:sp>
        <p:nvSpPr>
          <p:cNvPr id="3" name="عنصر نائب للمحتوى 2"/>
          <p:cNvSpPr>
            <a:spLocks noGrp="1"/>
          </p:cNvSpPr>
          <p:nvPr>
            <p:ph idx="1"/>
          </p:nvPr>
        </p:nvSpPr>
        <p:spPr/>
        <p:txBody>
          <a:bodyPr>
            <a:normAutofit fontScale="92500" lnSpcReduction="20000"/>
          </a:bodyPr>
          <a:lstStyle/>
          <a:p>
            <a:pPr marL="0" indent="0" algn="ctr">
              <a:buNone/>
            </a:pPr>
            <a:r>
              <a:rPr lang="ar-SA" dirty="0" smtClean="0"/>
              <a:t>تبنت الرابطة الأمريكية التعريف التالي لتكنولوجيا التعليم.</a:t>
            </a:r>
          </a:p>
          <a:p>
            <a:pPr marL="0" indent="0">
              <a:buNone/>
            </a:pPr>
            <a:r>
              <a:rPr lang="ar-SA" dirty="0" smtClean="0">
                <a:solidFill>
                  <a:srgbClr val="0070C0"/>
                </a:solidFill>
              </a:rPr>
              <a:t>« الابعاد النظرية والتطبيقية لتصميم وتوظيف وإدارة وتقييم عمليات التعلم ومصادره».</a:t>
            </a:r>
          </a:p>
          <a:p>
            <a:pPr marL="0" indent="0">
              <a:buNone/>
            </a:pPr>
            <a:r>
              <a:rPr lang="ar-SA" dirty="0" smtClean="0"/>
              <a:t>مكونات هذا التعريف:</a:t>
            </a:r>
          </a:p>
          <a:p>
            <a:pPr marL="0" indent="0">
              <a:buNone/>
            </a:pPr>
            <a:r>
              <a:rPr lang="ar-SA" dirty="0" smtClean="0">
                <a:solidFill>
                  <a:srgbClr val="FF0000"/>
                </a:solidFill>
              </a:rPr>
              <a:t>1- التصميم </a:t>
            </a:r>
            <a:r>
              <a:rPr lang="ar-SA" dirty="0" smtClean="0"/>
              <a:t>. ويشمل :</a:t>
            </a:r>
          </a:p>
          <a:p>
            <a:pPr marL="0" indent="0">
              <a:buNone/>
            </a:pPr>
            <a:r>
              <a:rPr lang="ar-SA" dirty="0" smtClean="0"/>
              <a:t>أ-تصميم نظم التدريس.   ب-تصميم الرسائل.     ج-تصميم استراتيجيات التدريس.    د- تحليل خصائص المتعلم.</a:t>
            </a:r>
          </a:p>
          <a:p>
            <a:pPr marL="0" indent="0">
              <a:buNone/>
            </a:pPr>
            <a:r>
              <a:rPr lang="ar-SA" dirty="0" smtClean="0">
                <a:solidFill>
                  <a:srgbClr val="FF0000"/>
                </a:solidFill>
              </a:rPr>
              <a:t>2-توظيف وسائط التعلم</a:t>
            </a:r>
            <a:r>
              <a:rPr lang="ar-SA" dirty="0" smtClean="0"/>
              <a:t>.</a:t>
            </a:r>
          </a:p>
          <a:p>
            <a:pPr marL="0" indent="0">
              <a:buNone/>
            </a:pPr>
            <a:r>
              <a:rPr lang="ar-SA" dirty="0" smtClean="0"/>
              <a:t>مثال: فيديو، أشرطة مسموعة، مقال حديث من مجله....الخ.</a:t>
            </a:r>
          </a:p>
          <a:p>
            <a:pPr marL="0" indent="0">
              <a:buNone/>
            </a:pPr>
            <a:r>
              <a:rPr lang="ar-SA" dirty="0" smtClean="0">
                <a:solidFill>
                  <a:srgbClr val="FF0000"/>
                </a:solidFill>
              </a:rPr>
              <a:t>3-الإدارة.</a:t>
            </a:r>
          </a:p>
          <a:p>
            <a:pPr marL="0" indent="0">
              <a:buNone/>
            </a:pPr>
            <a:r>
              <a:rPr lang="ar-SA" dirty="0" smtClean="0">
                <a:solidFill>
                  <a:srgbClr val="FF0000"/>
                </a:solidFill>
              </a:rPr>
              <a:t>4-التقييم.</a:t>
            </a:r>
          </a:p>
          <a:p>
            <a:pPr marL="0" indent="0">
              <a:buNone/>
            </a:pPr>
            <a:endParaRPr lang="ar-SA" dirty="0">
              <a:solidFill>
                <a:srgbClr val="FF0000"/>
              </a:solidFill>
            </a:endParaRPr>
          </a:p>
        </p:txBody>
      </p:sp>
    </p:spTree>
    <p:extLst>
      <p:ext uri="{BB962C8B-B14F-4D97-AF65-F5344CB8AC3E}">
        <p14:creationId xmlns:p14="http://schemas.microsoft.com/office/powerpoint/2010/main" val="2010906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التعليم عن بعد مقابل التعليم التقليدي</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التعليم عن بعد ذو تاريخ طويل حيث أن عمره يزيد عن 100عام.</a:t>
            </a:r>
          </a:p>
          <a:p>
            <a:r>
              <a:rPr lang="ar-SA" dirty="0" smtClean="0"/>
              <a:t>التعليم بالمراسلة هو الجيل الأول من مساقات التعليم عن بعد في المجال الأكاديمي. حيث ظهرت البرامج الأولى في أواخر القرن التاسع عشر.</a:t>
            </a:r>
          </a:p>
          <a:p>
            <a:r>
              <a:rPr lang="ar-SA" dirty="0" smtClean="0"/>
              <a:t>في الوقت الراهن التعليم عن بعد من خلال التكنولوجيا متعددة الوسائط والانترنت يشكل أحدث حل لتقديم التعليم للدارسين الذين لا يستطيعون السفر إلى الحرم الجامعي.</a:t>
            </a:r>
          </a:p>
          <a:p>
            <a:r>
              <a:rPr lang="ar-SA" dirty="0" smtClean="0"/>
              <a:t>بينت دائرة التربية الأمريكية أن برامج التعليم عن بعد نمت بنسبة 72% من العام 1995م إلى العام 1998م في مؤسسات التعليم العالي لوحدها.</a:t>
            </a:r>
          </a:p>
          <a:p>
            <a:pPr marL="0" indent="0">
              <a:buNone/>
            </a:pPr>
            <a:endParaRPr lang="ar-SA" dirty="0"/>
          </a:p>
        </p:txBody>
      </p:sp>
    </p:spTree>
    <p:extLst>
      <p:ext uri="{BB962C8B-B14F-4D97-AF65-F5344CB8AC3E}">
        <p14:creationId xmlns:p14="http://schemas.microsoft.com/office/powerpoint/2010/main" val="3551735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نتائج البحوث العلمية</a:t>
            </a:r>
            <a:endParaRPr lang="ar-SA" dirty="0"/>
          </a:p>
        </p:txBody>
      </p:sp>
      <p:sp>
        <p:nvSpPr>
          <p:cNvPr id="3" name="عنصر نائب للمحتوى 2"/>
          <p:cNvSpPr>
            <a:spLocks noGrp="1"/>
          </p:cNvSpPr>
          <p:nvPr>
            <p:ph idx="1"/>
          </p:nvPr>
        </p:nvSpPr>
        <p:spPr/>
        <p:txBody>
          <a:bodyPr/>
          <a:lstStyle/>
          <a:p>
            <a:pPr marL="0" indent="0" algn="ctr">
              <a:buNone/>
            </a:pPr>
            <a:endParaRPr lang="ar-SA" dirty="0" smtClean="0"/>
          </a:p>
          <a:p>
            <a:pPr marL="0" indent="0" algn="ctr">
              <a:buNone/>
            </a:pPr>
            <a:endParaRPr lang="ar-SA" dirty="0"/>
          </a:p>
          <a:p>
            <a:pPr marL="0" indent="0" algn="ctr">
              <a:buNone/>
            </a:pPr>
            <a:r>
              <a:rPr lang="ar-SA" dirty="0" smtClean="0"/>
              <a:t>لم تجد الدراسات التي قارنت بين التعليم عن بعد والتدريس التقليدي في قاعات المحاضرات فروقاً ذات دلالة إحصائية بين فاعلية هذين المنحيين في التدريس.</a:t>
            </a:r>
            <a:endParaRPr lang="ar-SA" dirty="0"/>
          </a:p>
        </p:txBody>
      </p:sp>
    </p:spTree>
    <p:extLst>
      <p:ext uri="{BB962C8B-B14F-4D97-AF65-F5344CB8AC3E}">
        <p14:creationId xmlns:p14="http://schemas.microsoft.com/office/powerpoint/2010/main" val="3670182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استجابات مؤسسات التعليم العالي</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endParaRPr lang="ar-SA" dirty="0"/>
          </a:p>
          <a:p>
            <a:pPr marL="0" indent="0" algn="ctr">
              <a:buNone/>
            </a:pPr>
            <a:r>
              <a:rPr lang="ar-SA" dirty="0" smtClean="0"/>
              <a:t>بينت التقارير التي نشرت مؤخراً من قبل جامعة بنسلفانيا أن أعضاء هيئة التدريس يتفقون على أن التعليم الجيد هو التعليم الجيد بغض النظر عما إذا كان هذا التعليم تقليدي في غرفة الصف أو تعليم عن بعد.</a:t>
            </a:r>
            <a:endParaRPr lang="ar-SA" dirty="0"/>
          </a:p>
        </p:txBody>
      </p:sp>
    </p:spTree>
    <p:extLst>
      <p:ext uri="{BB962C8B-B14F-4D97-AF65-F5344CB8AC3E}">
        <p14:creationId xmlns:p14="http://schemas.microsoft.com/office/powerpoint/2010/main" val="3790859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تكنولوجيا التعليم</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r>
              <a:rPr lang="ar-SA" dirty="0" smtClean="0"/>
              <a:t>يوضح </a:t>
            </a:r>
            <a:r>
              <a:rPr lang="ar-SA" dirty="0" smtClean="0">
                <a:solidFill>
                  <a:srgbClr val="FF0000"/>
                </a:solidFill>
              </a:rPr>
              <a:t>الشكل رقم(1-7) </a:t>
            </a:r>
            <a:r>
              <a:rPr lang="ar-SA" dirty="0" smtClean="0"/>
              <a:t>في الكتاب أداة يستطيع من خلالها المدرسون فحص :</a:t>
            </a:r>
          </a:p>
          <a:p>
            <a:pPr marL="0" indent="0">
              <a:buNone/>
            </a:pPr>
            <a:r>
              <a:rPr lang="ar-SA" dirty="0" smtClean="0"/>
              <a:t>1-استراتيجياتهم التدريسية</a:t>
            </a:r>
          </a:p>
          <a:p>
            <a:pPr marL="0" indent="0">
              <a:buNone/>
            </a:pPr>
            <a:r>
              <a:rPr lang="ar-SA" dirty="0" smtClean="0"/>
              <a:t>2-الوسائط التعليمية</a:t>
            </a:r>
          </a:p>
          <a:p>
            <a:pPr marL="0" indent="0">
              <a:buNone/>
            </a:pPr>
            <a:r>
              <a:rPr lang="ar-SA" dirty="0" smtClean="0"/>
              <a:t>3-نظم تقديم المعلومات بهدف دعم تعلم الدارسين</a:t>
            </a:r>
            <a:endParaRPr lang="ar-SA" dirty="0"/>
          </a:p>
        </p:txBody>
      </p:sp>
    </p:spTree>
    <p:extLst>
      <p:ext uri="{BB962C8B-B14F-4D97-AF65-F5344CB8AC3E}">
        <p14:creationId xmlns:p14="http://schemas.microsoft.com/office/powerpoint/2010/main" val="3751270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المواد التعليمية المحوسبة</a:t>
            </a:r>
            <a:endParaRPr lang="ar-SA" dirty="0"/>
          </a:p>
        </p:txBody>
      </p:sp>
      <p:sp>
        <p:nvSpPr>
          <p:cNvPr id="3" name="عنصر نائب للمحتوى 2"/>
          <p:cNvSpPr>
            <a:spLocks noGrp="1"/>
          </p:cNvSpPr>
          <p:nvPr>
            <p:ph idx="1"/>
          </p:nvPr>
        </p:nvSpPr>
        <p:spPr/>
        <p:txBody>
          <a:bodyPr/>
          <a:lstStyle/>
          <a:p>
            <a:r>
              <a:rPr lang="ar-SA" dirty="0" smtClean="0"/>
              <a:t>1- الحجز الالكتروني.</a:t>
            </a:r>
          </a:p>
          <a:p>
            <a:r>
              <a:rPr lang="ar-SA" dirty="0" smtClean="0"/>
              <a:t>2-البريد الالكتروني.</a:t>
            </a:r>
          </a:p>
          <a:p>
            <a:r>
              <a:rPr lang="ar-SA" dirty="0" smtClean="0"/>
              <a:t>3-شبكة مجموعات النقاش.</a:t>
            </a:r>
          </a:p>
          <a:p>
            <a:r>
              <a:rPr lang="ar-SA" dirty="0" smtClean="0"/>
              <a:t>4-المنتديات عبر الانترنت.</a:t>
            </a:r>
          </a:p>
          <a:p>
            <a:r>
              <a:rPr lang="ar-SA" dirty="0" smtClean="0"/>
              <a:t>5-تقديم المعلومات الكترونياً.</a:t>
            </a:r>
          </a:p>
          <a:p>
            <a:r>
              <a:rPr lang="ar-SA" dirty="0" smtClean="0"/>
              <a:t>6-التعليم وجهاً لوجه.</a:t>
            </a:r>
          </a:p>
          <a:p>
            <a:r>
              <a:rPr lang="ar-SA" dirty="0" smtClean="0"/>
              <a:t>7-التعلم المستقل.</a:t>
            </a:r>
            <a:endParaRPr lang="ar-SA" dirty="0"/>
          </a:p>
        </p:txBody>
      </p:sp>
    </p:spTree>
    <p:extLst>
      <p:ext uri="{BB962C8B-B14F-4D97-AF65-F5344CB8AC3E}">
        <p14:creationId xmlns:p14="http://schemas.microsoft.com/office/powerpoint/2010/main" val="2600743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مقترحات لتنفيذ البرامج</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lgn="ctr">
              <a:buNone/>
            </a:pPr>
            <a:endParaRPr lang="ar-SA"/>
          </a:p>
          <a:p>
            <a:pPr marL="0" indent="0" algn="ctr">
              <a:buNone/>
            </a:pPr>
            <a:r>
              <a:rPr lang="ar-SA" smtClean="0"/>
              <a:t>توفر </a:t>
            </a:r>
            <a:r>
              <a:rPr lang="ar-SA" dirty="0" smtClean="0"/>
              <a:t>معظم الجامعات الأمريكية حالياً فرصاً كافية </a:t>
            </a:r>
            <a:r>
              <a:rPr lang="ar-SA" smtClean="0"/>
              <a:t>لأعضاء هيئة </a:t>
            </a:r>
            <a:r>
              <a:rPr lang="ar-SA" dirty="0" smtClean="0"/>
              <a:t>التدريس للتطور المهني وذلك بتفريغهم من أعباء التدريس لفصل دراسي كامل وتزويدهم بالدعم التقني الذي يحتاجون إلية.</a:t>
            </a:r>
            <a:endParaRPr lang="ar-SA" dirty="0"/>
          </a:p>
        </p:txBody>
      </p:sp>
    </p:spTree>
    <p:extLst>
      <p:ext uri="{BB962C8B-B14F-4D97-AF65-F5344CB8AC3E}">
        <p14:creationId xmlns:p14="http://schemas.microsoft.com/office/powerpoint/2010/main" val="53582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مقدمة:</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dirty="0" smtClean="0"/>
              <a:t>ينبغي حث المعلمين وغيرهم من المهنيين على أن يتحملوا شخصياً مسؤولية تدريب أنفسهم على استخدام التكنولوجيا المساندة ليقدموا خدمات أفضل لطلبتهم.</a:t>
            </a:r>
          </a:p>
          <a:p>
            <a:pPr marL="0" indent="0">
              <a:buNone/>
            </a:pPr>
            <a:r>
              <a:rPr lang="ar-SA" dirty="0" smtClean="0"/>
              <a:t>ينبغي على المعلمين أن يشاركوا بفعالية في أنشطة التطور المهني الشخصي المتعلقة بالتكنولوجيا وذلك لعدة أسباب:</a:t>
            </a:r>
          </a:p>
          <a:p>
            <a:pPr marL="0" indent="0">
              <a:buNone/>
            </a:pPr>
            <a:r>
              <a:rPr lang="ar-SA" dirty="0" smtClean="0"/>
              <a:t>1-لأن برامج تأهيل المعلمين لم تبدأ إلا حديثاً بالاهتمام بالمهارات التقنية للطلبة.</a:t>
            </a:r>
          </a:p>
          <a:p>
            <a:pPr marL="0" indent="0">
              <a:buNone/>
            </a:pPr>
            <a:r>
              <a:rPr lang="ar-SA" dirty="0" smtClean="0"/>
              <a:t>2- أن مدربي المعلمين أنفسهم غير مدربين في التكنولوجيا المساندة.</a:t>
            </a:r>
          </a:p>
          <a:p>
            <a:pPr marL="0" indent="0">
              <a:buNone/>
            </a:pPr>
            <a:r>
              <a:rPr lang="ar-SA" dirty="0" smtClean="0"/>
              <a:t>3-أن برامج تأهيل المعلمين تطفح بمساقات تتناول كفايات عديدة أخرى ينبغي على المعلمين امتلاكها.</a:t>
            </a:r>
            <a:endParaRPr lang="ar-SA" dirty="0"/>
          </a:p>
        </p:txBody>
      </p:sp>
    </p:spTree>
    <p:extLst>
      <p:ext uri="{BB962C8B-B14F-4D97-AF65-F5344CB8AC3E}">
        <p14:creationId xmlns:p14="http://schemas.microsoft.com/office/powerpoint/2010/main" val="620457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إنجازات مجلس الأطفال ذوي الحاجات الخاصة</a:t>
            </a:r>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قامت لجنة </a:t>
            </a:r>
            <a:r>
              <a:rPr lang="ar-SA" dirty="0" smtClean="0">
                <a:solidFill>
                  <a:srgbClr val="FF0000"/>
                </a:solidFill>
              </a:rPr>
              <a:t>المعرفة والمهارات </a:t>
            </a:r>
            <a:r>
              <a:rPr lang="ar-SA" dirty="0" smtClean="0"/>
              <a:t>بتطوير جمله من المهارات والمعارف في أبعاد التربية الخاصة الأخرى مثل:</a:t>
            </a:r>
          </a:p>
          <a:p>
            <a:pPr marL="0" indent="0">
              <a:buNone/>
            </a:pPr>
            <a:r>
              <a:rPr lang="ar-SA" dirty="0" smtClean="0"/>
              <a:t>1-التشخيص.</a:t>
            </a:r>
          </a:p>
          <a:p>
            <a:pPr marL="0" indent="0">
              <a:buNone/>
            </a:pPr>
            <a:r>
              <a:rPr lang="ar-SA" dirty="0" smtClean="0"/>
              <a:t>2-التنوع الثقافي.</a:t>
            </a:r>
          </a:p>
          <a:p>
            <a:pPr marL="0" indent="0">
              <a:buNone/>
            </a:pPr>
            <a:r>
              <a:rPr lang="ar-SA" dirty="0" smtClean="0"/>
              <a:t>3-الانتقال من المدرسة إلى العمل.</a:t>
            </a:r>
          </a:p>
          <a:p>
            <a:pPr marL="0" indent="0">
              <a:buNone/>
            </a:pPr>
            <a:r>
              <a:rPr lang="ar-SA" dirty="0" smtClean="0"/>
              <a:t>4-الكفايات في مجال التكنولوجيا المساندة.</a:t>
            </a:r>
          </a:p>
          <a:p>
            <a:pPr marL="0" indent="0">
              <a:buNone/>
            </a:pPr>
            <a:r>
              <a:rPr lang="ar-SA" dirty="0" smtClean="0"/>
              <a:t>حيث عرضت 189عبارة تصف مهارات تتصل بالتكنولوجيا المساندة على 14 من الخبراء المعروفين على مستوى الولايات المتحدة الأمريكية......ص162</a:t>
            </a:r>
            <a:endParaRPr lang="ar-SA" dirty="0"/>
          </a:p>
        </p:txBody>
      </p:sp>
    </p:spTree>
    <p:extLst>
      <p:ext uri="{BB962C8B-B14F-4D97-AF65-F5344CB8AC3E}">
        <p14:creationId xmlns:p14="http://schemas.microsoft.com/office/powerpoint/2010/main" val="3583029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قانون التربية الخاصة الأمريكي والتكنولوجيا المساندة</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lgn="ctr">
              <a:buNone/>
            </a:pPr>
            <a:r>
              <a:rPr lang="ar-SA" dirty="0" smtClean="0"/>
              <a:t>تم إجراء مجموعة من التعديلات على القانون الامريكي للتربية الخاصة عام 1997م حيث أصبح يتوقع من المعلمين امتلاك جمله اضافية من المعرفة والمهارات فكل طالب يوضع له برنامج تربوي فردي ينبغي على المعلمين تحديد مدى الحاجة إلى استخدام التكنولوجيا المساندة لمساعدته على تحقيق أهدافه.</a:t>
            </a:r>
            <a:endParaRPr lang="ar-SA" dirty="0"/>
          </a:p>
        </p:txBody>
      </p:sp>
    </p:spTree>
    <p:extLst>
      <p:ext uri="{BB962C8B-B14F-4D97-AF65-F5344CB8AC3E}">
        <p14:creationId xmlns:p14="http://schemas.microsoft.com/office/powerpoint/2010/main" val="331411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التكنولوجيا المساندة</a:t>
            </a:r>
            <a:endParaRPr lang="ar-SA" dirty="0"/>
          </a:p>
        </p:txBody>
      </p:sp>
      <p:sp>
        <p:nvSpPr>
          <p:cNvPr id="3" name="عنصر نائب للمحتوى 2"/>
          <p:cNvSpPr>
            <a:spLocks noGrp="1"/>
          </p:cNvSpPr>
          <p:nvPr>
            <p:ph idx="1"/>
          </p:nvPr>
        </p:nvSpPr>
        <p:spPr>
          <a:xfrm>
            <a:off x="1463040" y="1844824"/>
            <a:ext cx="6196405" cy="3878245"/>
          </a:xfrm>
        </p:spPr>
        <p:txBody>
          <a:bodyPr>
            <a:normAutofit fontScale="92500" lnSpcReduction="10000"/>
          </a:bodyPr>
          <a:lstStyle/>
          <a:p>
            <a:pPr marL="0" indent="0" algn="ctr">
              <a:buNone/>
            </a:pPr>
            <a:r>
              <a:rPr lang="ar-SA" dirty="0" smtClean="0"/>
              <a:t>هناك فرق بين تعريف أداة التكنولوجيا المساندة وخدمات التكنولوجيا المساندة.</a:t>
            </a:r>
          </a:p>
          <a:p>
            <a:pPr marL="0" indent="0">
              <a:buNone/>
            </a:pPr>
            <a:r>
              <a:rPr lang="ar-SA" dirty="0" smtClean="0">
                <a:solidFill>
                  <a:srgbClr val="FF0000"/>
                </a:solidFill>
              </a:rPr>
              <a:t>أداة التكنولوجيا المساندة </a:t>
            </a:r>
            <a:r>
              <a:rPr lang="ar-SA" dirty="0" smtClean="0"/>
              <a:t>هي أي جهاز أو جزء من جهاز أو نظام يتم شراؤه جاهزاً من الأسواق أو يتم تعديله وتكييفه ليستخدم من أجل زيادة أو تحسين القدرات الوظيفية للطفل المعوق.</a:t>
            </a:r>
          </a:p>
          <a:p>
            <a:pPr marL="0" indent="0">
              <a:buNone/>
            </a:pPr>
            <a:r>
              <a:rPr lang="ar-SA" dirty="0" smtClean="0">
                <a:solidFill>
                  <a:srgbClr val="FF0000"/>
                </a:solidFill>
              </a:rPr>
              <a:t>خدمات التكنولوجيا المساندة </a:t>
            </a:r>
            <a:r>
              <a:rPr lang="ar-SA" dirty="0" smtClean="0"/>
              <a:t>هي أي خدمة تساعد الطفل المعوق على اختيار أو معرفة أو استخدام إحدى الادوات التكنولوجية المساندة مثل:</a:t>
            </a:r>
          </a:p>
          <a:p>
            <a:pPr marL="0" indent="0">
              <a:buNone/>
            </a:pPr>
            <a:r>
              <a:rPr lang="ar-SA" dirty="0" smtClean="0"/>
              <a:t>1- تقييم حاجات الطفل.</a:t>
            </a:r>
          </a:p>
          <a:p>
            <a:pPr marL="0" indent="0">
              <a:buNone/>
            </a:pPr>
            <a:r>
              <a:rPr lang="ar-SA" dirty="0" smtClean="0"/>
              <a:t>2-توفير الأداة التكنولوجية.</a:t>
            </a:r>
          </a:p>
          <a:p>
            <a:pPr marL="0" indent="0">
              <a:buNone/>
            </a:pPr>
            <a:r>
              <a:rPr lang="ar-SA" dirty="0" smtClean="0"/>
              <a:t>3-تصميم الأدوات التكنولوجية أو تكييفها أو صيانتها أو استخدامها.</a:t>
            </a:r>
          </a:p>
          <a:p>
            <a:pPr marL="0" indent="0">
              <a:buNone/>
            </a:pPr>
            <a:r>
              <a:rPr lang="ar-SA" dirty="0" smtClean="0"/>
              <a:t>4-تدريب الطفل واسرته والمعلمين على استخدامها.</a:t>
            </a:r>
            <a:endParaRPr lang="ar-SA" dirty="0"/>
          </a:p>
        </p:txBody>
      </p:sp>
    </p:spTree>
    <p:extLst>
      <p:ext uri="{BB962C8B-B14F-4D97-AF65-F5344CB8AC3E}">
        <p14:creationId xmlns:p14="http://schemas.microsoft.com/office/powerpoint/2010/main" val="2622859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الكفايات الفنية الأساسية في مجال التكنولوجيا المساندة</a:t>
            </a:r>
            <a:endParaRPr lang="ar-SA" dirty="0"/>
          </a:p>
        </p:txBody>
      </p:sp>
      <p:sp>
        <p:nvSpPr>
          <p:cNvPr id="3" name="عنصر نائب للمحتوى 2"/>
          <p:cNvSpPr>
            <a:spLocks noGrp="1"/>
          </p:cNvSpPr>
          <p:nvPr>
            <p:ph idx="1"/>
          </p:nvPr>
        </p:nvSpPr>
        <p:spPr/>
        <p:txBody>
          <a:bodyPr/>
          <a:lstStyle/>
          <a:p>
            <a:pPr marL="0" indent="0">
              <a:buNone/>
            </a:pPr>
            <a:r>
              <a:rPr lang="ar-SA" dirty="0" smtClean="0"/>
              <a:t>1- الأسس الفلسفية والتاريخية والقانونية للتربية الخاصة.</a:t>
            </a:r>
          </a:p>
          <a:p>
            <a:pPr marL="0" indent="0">
              <a:buNone/>
            </a:pPr>
            <a:r>
              <a:rPr lang="ar-SA" dirty="0" smtClean="0"/>
              <a:t>2- خصائص المتعلمين.</a:t>
            </a:r>
          </a:p>
          <a:p>
            <a:pPr marL="0" indent="0">
              <a:buNone/>
            </a:pPr>
            <a:r>
              <a:rPr lang="ar-SA" dirty="0" smtClean="0"/>
              <a:t>3-التقييم والتشخيص.</a:t>
            </a:r>
          </a:p>
          <a:p>
            <a:pPr marL="0" indent="0">
              <a:buNone/>
            </a:pPr>
            <a:r>
              <a:rPr lang="ar-SA" dirty="0" smtClean="0"/>
              <a:t>4-محتوى التدريس وتنفيذه.</a:t>
            </a:r>
          </a:p>
          <a:p>
            <a:pPr marL="0" indent="0">
              <a:buNone/>
            </a:pPr>
            <a:r>
              <a:rPr lang="ar-SA" dirty="0" smtClean="0"/>
              <a:t>5-تخطيط وإدارة البيئة التعليمية والتعلمية.</a:t>
            </a:r>
          </a:p>
          <a:p>
            <a:pPr marL="0" indent="0">
              <a:buNone/>
            </a:pPr>
            <a:r>
              <a:rPr lang="ar-SA" dirty="0" smtClean="0"/>
              <a:t>6-تنظيم السلوك وتعديله.</a:t>
            </a:r>
          </a:p>
          <a:p>
            <a:pPr marL="0" indent="0">
              <a:buNone/>
            </a:pPr>
            <a:r>
              <a:rPr lang="ar-SA" dirty="0" smtClean="0"/>
              <a:t>7-علاقات التواصل والتعاون.</a:t>
            </a:r>
          </a:p>
          <a:p>
            <a:pPr marL="0" indent="0">
              <a:buNone/>
            </a:pPr>
            <a:r>
              <a:rPr lang="ar-SA" dirty="0" smtClean="0"/>
              <a:t>8-المعنية العلمية والممارسات الأخلاقية.</a:t>
            </a:r>
            <a:endParaRPr lang="ar-SA" dirty="0"/>
          </a:p>
        </p:txBody>
      </p:sp>
    </p:spTree>
    <p:extLst>
      <p:ext uri="{BB962C8B-B14F-4D97-AF65-F5344CB8AC3E}">
        <p14:creationId xmlns:p14="http://schemas.microsoft.com/office/powerpoint/2010/main" val="1261793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مسؤوليات المعلم</a:t>
            </a:r>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هناك إجماع أن هناك </a:t>
            </a:r>
            <a:r>
              <a:rPr lang="ar-SA" dirty="0" smtClean="0">
                <a:solidFill>
                  <a:srgbClr val="FF0000"/>
                </a:solidFill>
              </a:rPr>
              <a:t>51 مهارة رئيسية </a:t>
            </a:r>
            <a:r>
              <a:rPr lang="ar-SA" dirty="0" smtClean="0"/>
              <a:t>يتوقع من معلمي التربية الخاصة إتقانها في ما يخص  استخدام التكنولوجيا.</a:t>
            </a:r>
          </a:p>
          <a:p>
            <a:pPr marL="0" indent="0">
              <a:buNone/>
            </a:pPr>
            <a:r>
              <a:rPr lang="ar-SA" dirty="0" smtClean="0"/>
              <a:t>تتوفر قنوات متعددة لمعلمي التربية الخاصة منها:</a:t>
            </a:r>
          </a:p>
          <a:p>
            <a:pPr marL="0" indent="0">
              <a:buNone/>
            </a:pPr>
            <a:r>
              <a:rPr lang="ar-SA" dirty="0" smtClean="0"/>
              <a:t>1- التعلم الذاتي.</a:t>
            </a:r>
          </a:p>
          <a:p>
            <a:pPr marL="0" indent="0">
              <a:buNone/>
            </a:pPr>
            <a:r>
              <a:rPr lang="ar-SA" dirty="0" smtClean="0"/>
              <a:t>2- التدريب أثناء الخدمة من خلال ورش العمل.</a:t>
            </a:r>
          </a:p>
          <a:p>
            <a:pPr marL="0" indent="0">
              <a:buNone/>
            </a:pPr>
            <a:r>
              <a:rPr lang="ar-SA" dirty="0" smtClean="0"/>
              <a:t>3- دراسة مساقات محددة.</a:t>
            </a:r>
          </a:p>
          <a:p>
            <a:pPr marL="0" indent="0">
              <a:buNone/>
            </a:pPr>
            <a:r>
              <a:rPr lang="ar-SA" dirty="0" smtClean="0"/>
              <a:t>مراجع:</a:t>
            </a:r>
          </a:p>
          <a:p>
            <a:pPr marL="0" indent="0">
              <a:buNone/>
            </a:pPr>
            <a:r>
              <a:rPr lang="ar-SA" dirty="0" smtClean="0"/>
              <a:t>1- كتب في مجال تكنولوجيا التربية الخاصة.</a:t>
            </a:r>
          </a:p>
          <a:p>
            <a:pPr marL="0" indent="0">
              <a:buNone/>
            </a:pPr>
            <a:r>
              <a:rPr lang="ar-SA" dirty="0" smtClean="0"/>
              <a:t>2-مواد تدريبية في التكنولوجيا المساندة(مواقع).</a:t>
            </a:r>
          </a:p>
        </p:txBody>
      </p:sp>
    </p:spTree>
    <p:extLst>
      <p:ext uri="{BB962C8B-B14F-4D97-AF65-F5344CB8AC3E}">
        <p14:creationId xmlns:p14="http://schemas.microsoft.com/office/powerpoint/2010/main" val="915343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خيارات أفضل ، فوائد أكثر للطلبة</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lgn="ctr">
              <a:buNone/>
            </a:pPr>
            <a:r>
              <a:rPr lang="ar-SA" dirty="0" smtClean="0"/>
              <a:t>كلما أصبح المعلمون أكثر معرفة وخبرة بتكنولوجيا التعليم والتكنولوجيا المساندة صارت قدرتهم على اختيار التكنولوجيا المناسبة أكبر وازدادت قدرة الكوادر على استخدامها بشكل أفضل.</a:t>
            </a:r>
            <a:endParaRPr lang="ar-SA" dirty="0"/>
          </a:p>
        </p:txBody>
      </p:sp>
    </p:spTree>
    <p:extLst>
      <p:ext uri="{BB962C8B-B14F-4D97-AF65-F5344CB8AC3E}">
        <p14:creationId xmlns:p14="http://schemas.microsoft.com/office/powerpoint/2010/main" val="750394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تكنولوجيا التعليم وتطبيقاتها في إعداد كوادر التربية الخاصة</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r>
              <a:rPr lang="ar-SA" dirty="0" smtClean="0"/>
              <a:t>يشير مصطلح إعداد الكوادر إلى الاستراتيجيات والعمليات التي تعمل على إيجاد مجموعات من المتعلمين لديها القدرة على النمو والتطور في وجه التغيرات المتواصلة في الميدان.</a:t>
            </a:r>
            <a:endParaRPr lang="ar-SA" dirty="0"/>
          </a:p>
        </p:txBody>
      </p:sp>
    </p:spTree>
    <p:extLst>
      <p:ext uri="{BB962C8B-B14F-4D97-AF65-F5344CB8AC3E}">
        <p14:creationId xmlns:p14="http://schemas.microsoft.com/office/powerpoint/2010/main" val="40203148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103</TotalTime>
  <Words>1129</Words>
  <Application>Microsoft Office PowerPoint</Application>
  <PresentationFormat>عرض على الشاشة (3:4)‏</PresentationFormat>
  <Paragraphs>128</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دبوس تثبيت</vt:lpstr>
      <vt:lpstr>قضايا مرتبطة بتطبيقات التكنولوجيا في التربية الخاصة</vt:lpstr>
      <vt:lpstr>مقدمة:</vt:lpstr>
      <vt:lpstr>إنجازات مجلس الأطفال ذوي الحاجات الخاصة</vt:lpstr>
      <vt:lpstr>قانون التربية الخاصة الأمريكي والتكنولوجيا المساندة</vt:lpstr>
      <vt:lpstr>تعريف التكنولوجيا المساندة</vt:lpstr>
      <vt:lpstr>الكفايات الفنية الأساسية في مجال التكنولوجيا المساندة</vt:lpstr>
      <vt:lpstr>مسؤوليات المعلم</vt:lpstr>
      <vt:lpstr>خيارات أفضل ، فوائد أكثر للطلبة</vt:lpstr>
      <vt:lpstr>تكنولوجيا التعليم وتطبيقاتها في إعداد كوادر التربية الخاصة</vt:lpstr>
      <vt:lpstr>مراكز التكنولوجيا المساعدة فى الدول العربية</vt:lpstr>
      <vt:lpstr>عرض تقديمي في PowerPoint</vt:lpstr>
      <vt:lpstr>مراكز التكنولوجيا المساعدة فى الدول الأجنبية:</vt:lpstr>
      <vt:lpstr>تعريف تكنولوجيا التعليم</vt:lpstr>
      <vt:lpstr>التعليم عن بعد مقابل التعليم التقليدي</vt:lpstr>
      <vt:lpstr>نتائج البحوث العلمية</vt:lpstr>
      <vt:lpstr>استجابات مؤسسات التعليم العالي</vt:lpstr>
      <vt:lpstr>تكنولوجيا التعليم</vt:lpstr>
      <vt:lpstr>المواد التعليمية المحوسبة</vt:lpstr>
      <vt:lpstr>مقترحات لتنفيذ البرامج</vt:lpstr>
    </vt:vector>
  </TitlesOfParts>
  <Company>جامعة الملك سعود</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قضايا مرتبطة بتطبيقات التكنولوجيا في التربية الخاصة</dc:title>
  <dc:creator>المستخدم</dc:creator>
  <cp:lastModifiedBy>المستخدم</cp:lastModifiedBy>
  <cp:revision>14</cp:revision>
  <dcterms:created xsi:type="dcterms:W3CDTF">2015-10-12T05:22:06Z</dcterms:created>
  <dcterms:modified xsi:type="dcterms:W3CDTF">2015-10-12T08:44:06Z</dcterms:modified>
</cp:coreProperties>
</file>