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6744" autoAdjust="0"/>
  </p:normalViewPr>
  <p:slideViewPr>
    <p:cSldViewPr>
      <p:cViewPr>
        <p:scale>
          <a:sx n="90" d="100"/>
          <a:sy n="90" d="100"/>
        </p:scale>
        <p:origin x="-59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4E260B7-78A7-420B-885D-C89809F2AF96}" type="datetimeFigureOut">
              <a:rPr lang="ar-SA" smtClean="0"/>
              <a:pPr/>
              <a:t>06/05/36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7309E48-5800-4B77-8BDC-A0B7AE7F0B6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1094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00667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85071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43869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66144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21199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41488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12122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18506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357B-83E3-4F3C-BB1A-47B36EEAA697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C2B3D-6B3E-4B7D-92AC-49BAEB0E157D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9C70-754C-471E-A1B4-838AB44B8C16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6CEE-681B-4E75-9980-30AE1FA8DE84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0906-8130-48FF-A02F-904976698AC9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D707-5EE6-453C-93EE-F68C5390898D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B4B90-426D-4BA7-8A92-33248E3CCF6A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D616-BA6C-493A-BAF7-9C992D8E8CFC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F8416-55A6-40EC-A90E-5B684FE11470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71D9-7023-42B3-9A0C-4288BCEB536A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EA166-F1B0-415B-8CF5-7F5F4D0936C6}" type="datetime1">
              <a:rPr lang="ar-SA" smtClean="0"/>
              <a:pPr/>
              <a:t>06/05/36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2295064-5173-4E22-A3CF-120C8748188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00547A8-44C5-4FEC-B075-B7848CD904C4}" type="datetime1">
              <a:rPr lang="ar-SA" smtClean="0"/>
              <a:pPr/>
              <a:t>06/05/36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إقفال الحسابات وإعداد الحساب الختامي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/>
              <a:t>الفصل </a:t>
            </a:r>
            <a:r>
              <a:rPr lang="ar-SA" b="1" dirty="0" smtClean="0"/>
              <a:t>التاسع</a:t>
            </a:r>
          </a:p>
          <a:p>
            <a:r>
              <a:rPr lang="ar-SA" b="1" dirty="0" smtClean="0"/>
              <a:t>جامعه الملك سعود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0907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>
              <a:buClr>
                <a:schemeClr val="accent1"/>
              </a:buClr>
            </a:pPr>
            <a:r>
              <a:rPr lang="ar-SA" sz="2000" b="1" dirty="0">
                <a:cs typeface="+mj-cs"/>
              </a:rPr>
              <a:t>الحالة الأولى : قيد مبلغ في الدفاتر المحاسبية بخلاف ما ورد في </a:t>
            </a:r>
            <a:r>
              <a:rPr lang="ar-SA" sz="2000" b="1" dirty="0" smtClean="0">
                <a:cs typeface="+mj-cs"/>
              </a:rPr>
              <a:t>المستندات</a:t>
            </a:r>
          </a:p>
          <a:p>
            <a:pPr marL="411480" lvl="1" indent="0">
              <a:buNone/>
            </a:pPr>
            <a:r>
              <a:rPr lang="ar-SA" sz="1800" u="sng" dirty="0"/>
              <a:t>مثال 1 : </a:t>
            </a:r>
            <a:endParaRPr lang="ar-SA" sz="1800" u="sng" dirty="0" smtClean="0"/>
          </a:p>
          <a:p>
            <a:pPr marL="411480" lvl="1" indent="0">
              <a:buNone/>
            </a:pPr>
            <a:r>
              <a:rPr lang="ar-SA" sz="1800" dirty="0" smtClean="0"/>
              <a:t>تم </a:t>
            </a:r>
            <a:r>
              <a:rPr lang="ar-SA" sz="1800" dirty="0"/>
              <a:t>تحرير أمر اعتماد </a:t>
            </a:r>
            <a:r>
              <a:rPr lang="ar-SA" sz="1800" dirty="0" smtClean="0"/>
              <a:t>وتم صرف </a:t>
            </a:r>
            <a:r>
              <a:rPr lang="ar-SA" sz="1800" dirty="0"/>
              <a:t>الخاص بمرتبات موظفي مصلحة حكومية </a:t>
            </a:r>
            <a:r>
              <a:rPr lang="ar-SA" sz="1800" dirty="0" smtClean="0"/>
              <a:t>بصورة صحيحة</a:t>
            </a:r>
            <a:r>
              <a:rPr lang="ar-SA" sz="1800" dirty="0"/>
              <a:t> </a:t>
            </a:r>
            <a:r>
              <a:rPr lang="ar-SA" sz="1800" dirty="0" smtClean="0"/>
              <a:t>وسليمة</a:t>
            </a:r>
            <a:r>
              <a:rPr lang="ar-SA" sz="1800" dirty="0"/>
              <a:t> </a:t>
            </a:r>
            <a:r>
              <a:rPr lang="ar-SA" sz="1800" dirty="0" smtClean="0"/>
              <a:t>ثم تم </a:t>
            </a:r>
            <a:r>
              <a:rPr lang="ar-SA" sz="1800" dirty="0"/>
              <a:t>قيد هذا الأمر في دفتر اليومية العامة </a:t>
            </a:r>
            <a:r>
              <a:rPr lang="ar-SA" sz="1800" dirty="0" smtClean="0"/>
              <a:t>لكن حدث خطأ عند قيد المبلغ الخاص بالأمانات </a:t>
            </a:r>
            <a:r>
              <a:rPr lang="ar-SA" sz="1800" dirty="0"/>
              <a:t>المتنوعة </a:t>
            </a:r>
            <a:r>
              <a:rPr lang="ar-SA" sz="1800" dirty="0" smtClean="0"/>
              <a:t>- مصلحة </a:t>
            </a:r>
            <a:r>
              <a:rPr lang="ar-SA" sz="1800" dirty="0"/>
              <a:t>معاشات </a:t>
            </a:r>
            <a:r>
              <a:rPr lang="ar-SA" sz="1800" dirty="0" smtClean="0"/>
              <a:t>التقاعد كما يلي </a:t>
            </a:r>
            <a:endParaRPr lang="ar-SA" sz="1800" dirty="0"/>
          </a:p>
          <a:p>
            <a:pPr marL="411480" lvl="1" indent="0">
              <a:buNone/>
            </a:pPr>
            <a:r>
              <a:rPr lang="ar-SA" sz="1800" dirty="0"/>
              <a:t>- القيمة </a:t>
            </a:r>
            <a:r>
              <a:rPr lang="ar-SA" sz="1800" dirty="0" smtClean="0"/>
              <a:t>الصحيحة </a:t>
            </a:r>
            <a:r>
              <a:rPr lang="ar-SA" sz="1800" dirty="0"/>
              <a:t>الواجب </a:t>
            </a:r>
            <a:r>
              <a:rPr lang="ar-SA" sz="1800" dirty="0" smtClean="0"/>
              <a:t>تقيدها </a:t>
            </a:r>
            <a:r>
              <a:rPr lang="ar-SA" sz="1800" dirty="0"/>
              <a:t>في حساب الأمانات 136.000 ريال.</a:t>
            </a:r>
          </a:p>
          <a:p>
            <a:pPr marL="411480" lvl="1" indent="0">
              <a:buNone/>
            </a:pPr>
            <a:r>
              <a:rPr lang="ar-SA" sz="1800" dirty="0"/>
              <a:t>- تم قيد هذه القيمة ب 163.000 </a:t>
            </a:r>
            <a:r>
              <a:rPr lang="ar-SA" sz="1800" dirty="0" smtClean="0"/>
              <a:t>ريال</a:t>
            </a:r>
            <a:endParaRPr lang="ar-SA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54613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ar-SA" b="1" dirty="0" smtClean="0"/>
              <a:t>مثال 2 :</a:t>
            </a:r>
          </a:p>
          <a:p>
            <a:pPr marL="114300" indent="0">
              <a:buNone/>
            </a:pPr>
            <a:r>
              <a:rPr lang="ar-SA" b="1" dirty="0" smtClean="0"/>
              <a:t>نفس بيانات المثال السابق و لكن مع افتراض أنه تم قيد الأمانات المتنوعه بنقص 27000 ريال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0167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الحالة الثانية: قيد مبلغ في غير الحقل </a:t>
            </a:r>
            <a:r>
              <a:rPr lang="ar-SA" b="1" dirty="0" smtClean="0"/>
              <a:t>الصحيح</a:t>
            </a:r>
          </a:p>
          <a:p>
            <a:pPr marL="114300" indent="0">
              <a:buNone/>
            </a:pPr>
            <a:r>
              <a:rPr lang="ar-SA" dirty="0" smtClean="0"/>
              <a:t>مثال 3 </a:t>
            </a:r>
            <a:r>
              <a:rPr lang="ar-SA" dirty="0"/>
              <a:t>: </a:t>
            </a:r>
            <a:endParaRPr lang="ar-SA" dirty="0" smtClean="0"/>
          </a:p>
          <a:p>
            <a:pPr marL="114300" indent="0">
              <a:buNone/>
            </a:pPr>
            <a:r>
              <a:rPr lang="ar-SA" dirty="0" smtClean="0"/>
              <a:t>بافتراض </a:t>
            </a:r>
            <a:r>
              <a:rPr lang="ar-SA" dirty="0"/>
              <a:t>أنه تم تحرير حوالة بمرتب أحد الموظفين الذي سبق تعليته في حساب الأمانات </a:t>
            </a:r>
            <a:r>
              <a:rPr lang="ar-SA" dirty="0" smtClean="0"/>
              <a:t>مرتجع </a:t>
            </a:r>
            <a:r>
              <a:rPr lang="ar-SA" dirty="0"/>
              <a:t>رواتب. و يبلغ المرتب 6300 </a:t>
            </a:r>
            <a:r>
              <a:rPr lang="ar-SA" dirty="0" smtClean="0"/>
              <a:t>ريال. تم </a:t>
            </a:r>
            <a:r>
              <a:rPr lang="ar-SA" dirty="0"/>
              <a:t>قيد أمر اعتماد الصرف في دفتر اليومية </a:t>
            </a:r>
            <a:r>
              <a:rPr lang="ar-SA" dirty="0" smtClean="0"/>
              <a:t>في الحقل الخاص باوامر الدفع بالجانب الدائن بدلا من </a:t>
            </a:r>
            <a:r>
              <a:rPr lang="ar-SA" dirty="0"/>
              <a:t>حقل </a:t>
            </a:r>
            <a:r>
              <a:rPr lang="ar-SA" dirty="0" smtClean="0"/>
              <a:t>الحوالات. مع العلم ان القيد تم في دفتر </a:t>
            </a:r>
            <a:r>
              <a:rPr lang="ar-SA" dirty="0"/>
              <a:t>الحوالات بصورة </a:t>
            </a:r>
            <a:r>
              <a:rPr lang="ar-SA" dirty="0" smtClean="0"/>
              <a:t>سليمة.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7726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الحالة الثالثة:وجود خطأ حسابي في أمر </a:t>
            </a:r>
            <a:r>
              <a:rPr lang="ar-SA" b="1" dirty="0" smtClean="0"/>
              <a:t>الصرف</a:t>
            </a:r>
          </a:p>
          <a:p>
            <a:pPr marL="114300" indent="0">
              <a:buNone/>
            </a:pPr>
            <a:r>
              <a:rPr lang="ar-SA" dirty="0"/>
              <a:t>مثال </a:t>
            </a:r>
            <a:r>
              <a:rPr lang="ar-SA" dirty="0" smtClean="0"/>
              <a:t>4 </a:t>
            </a:r>
            <a:r>
              <a:rPr lang="ar-SA" dirty="0"/>
              <a:t>: </a:t>
            </a:r>
            <a:endParaRPr lang="ar-SA" dirty="0" smtClean="0"/>
          </a:p>
          <a:p>
            <a:pPr marL="114300" indent="0">
              <a:buNone/>
            </a:pPr>
            <a:r>
              <a:rPr lang="ar-SA" dirty="0" smtClean="0"/>
              <a:t>بافتراض </a:t>
            </a:r>
            <a:r>
              <a:rPr lang="ar-SA" dirty="0"/>
              <a:t>أن موظفًا استحق راتبه البالغ 13.500 ريال وقد حرر أمر اعتماد صرف </a:t>
            </a:r>
            <a:r>
              <a:rPr lang="ar-SA" dirty="0" smtClean="0"/>
              <a:t>بالقيد التالي:</a:t>
            </a:r>
          </a:p>
          <a:p>
            <a:pPr marL="114300" indent="0">
              <a:buNone/>
            </a:pPr>
            <a:r>
              <a:rPr lang="ar-SA" sz="1800" dirty="0" smtClean="0"/>
              <a:t>                        من مذكورين</a:t>
            </a:r>
            <a:endParaRPr lang="ar-SA" sz="1800" dirty="0"/>
          </a:p>
          <a:p>
            <a:pPr marL="114300" indent="0">
              <a:buNone/>
            </a:pPr>
            <a:r>
              <a:rPr lang="ar-SA" sz="1800" dirty="0"/>
              <a:t>13.500 </a:t>
            </a:r>
            <a:r>
              <a:rPr lang="ar-SA" sz="1800" dirty="0" smtClean="0"/>
              <a:t>            ح/المصروفات  </a:t>
            </a:r>
            <a:r>
              <a:rPr lang="ar-SA" sz="1800" dirty="0"/>
              <a:t>بند الرواتب</a:t>
            </a:r>
          </a:p>
          <a:p>
            <a:pPr marL="114300" indent="0">
              <a:buNone/>
            </a:pPr>
            <a:r>
              <a:rPr lang="ar-SA" sz="1800" dirty="0"/>
              <a:t>600 </a:t>
            </a:r>
            <a:r>
              <a:rPr lang="ar-SA" sz="1800" dirty="0" smtClean="0"/>
              <a:t>                 ح</a:t>
            </a:r>
            <a:r>
              <a:rPr lang="ar-SA" sz="1800" dirty="0"/>
              <a:t>/ المصروفات  بند البدلات</a:t>
            </a:r>
          </a:p>
          <a:p>
            <a:pPr marL="114300" indent="0">
              <a:buNone/>
            </a:pPr>
            <a:r>
              <a:rPr lang="ar-SA" sz="1800" dirty="0" smtClean="0"/>
              <a:t>                       إلى مذكورين</a:t>
            </a:r>
            <a:endParaRPr lang="ar-SA" sz="1800" dirty="0"/>
          </a:p>
          <a:p>
            <a:pPr marL="114300" indent="0">
              <a:buNone/>
            </a:pPr>
            <a:r>
              <a:rPr lang="ar-SA" sz="1800" dirty="0" smtClean="0"/>
              <a:t>               1215 </a:t>
            </a:r>
            <a:r>
              <a:rPr lang="ar-SA" sz="1800" dirty="0"/>
              <a:t>ح/ الأمانات </a:t>
            </a:r>
            <a:r>
              <a:rPr lang="ar-SA" sz="1800" dirty="0" smtClean="0"/>
              <a:t>المتنوعة - مصلحة </a:t>
            </a:r>
            <a:r>
              <a:rPr lang="ar-SA" sz="1800" dirty="0"/>
              <a:t>معاشات التقاعد</a:t>
            </a:r>
          </a:p>
          <a:p>
            <a:pPr marL="114300" indent="0">
              <a:buNone/>
            </a:pPr>
            <a:r>
              <a:rPr lang="ar-SA" sz="1800" dirty="0"/>
              <a:t> </a:t>
            </a:r>
            <a:r>
              <a:rPr lang="ar-SA" sz="1800" dirty="0" smtClean="0"/>
              <a:t>            </a:t>
            </a:r>
            <a:r>
              <a:rPr lang="ar-SA" sz="1800" dirty="0"/>
              <a:t>12.985 ح/ الحوالات</a:t>
            </a:r>
            <a:r>
              <a:rPr lang="ar-SA" sz="1100" dirty="0"/>
              <a:t> </a:t>
            </a:r>
            <a:r>
              <a:rPr lang="ar-SA" sz="1600" dirty="0"/>
              <a:t>( تم تسجيل هذا الرقم عن طريق الخطأ بدلا من تسجيله بقيمة </a:t>
            </a:r>
            <a:r>
              <a:rPr lang="ar-SA" sz="1600" dirty="0" smtClean="0"/>
              <a:t>12885)</a:t>
            </a:r>
          </a:p>
          <a:p>
            <a:pPr marL="114300" indent="0">
              <a:buNone/>
            </a:pPr>
            <a:r>
              <a:rPr lang="ar-SA" dirty="0" smtClean="0"/>
              <a:t>ما المعالجه المحاسبية اللازمة ؟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0175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مثال </a:t>
            </a:r>
            <a:r>
              <a:rPr lang="ar-SA" b="1" dirty="0" smtClean="0"/>
              <a:t>5 </a:t>
            </a:r>
            <a:r>
              <a:rPr lang="ar-SA" b="1" dirty="0"/>
              <a:t>: </a:t>
            </a:r>
            <a:endParaRPr lang="ar-SA" b="1" dirty="0" smtClean="0"/>
          </a:p>
          <a:p>
            <a:pPr marL="114300" indent="0">
              <a:buNone/>
            </a:pPr>
            <a:r>
              <a:rPr lang="ar-SA" b="1" dirty="0" smtClean="0"/>
              <a:t>بافتراض </a:t>
            </a:r>
            <a:r>
              <a:rPr lang="ar-SA" b="1" dirty="0"/>
              <a:t>نفس بيانات المثال السابق ولكن بافتراض أن قيمة الحوالة </a:t>
            </a:r>
            <a:r>
              <a:rPr lang="ar-SA" b="1" dirty="0" smtClean="0"/>
              <a:t>كانت </a:t>
            </a:r>
            <a:r>
              <a:rPr lang="ar-SA" b="1" dirty="0"/>
              <a:t>12.785 ريال</a:t>
            </a:r>
            <a:r>
              <a:rPr lang="ar-SA" b="1" dirty="0" smtClean="0"/>
              <a:t>.</a:t>
            </a: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1255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ثانيا : أخطاء </a:t>
            </a:r>
            <a:r>
              <a:rPr lang="ar-SA" b="1" dirty="0"/>
              <a:t>تكتشف لأسباب أخرى : (ليست عند المراجعة اليومية</a:t>
            </a:r>
            <a:r>
              <a:rPr lang="ar-SA" b="1" dirty="0" smtClean="0"/>
              <a:t>)</a:t>
            </a:r>
          </a:p>
          <a:p>
            <a:pPr lvl="1"/>
            <a:r>
              <a:rPr lang="ar-SA" dirty="0"/>
              <a:t>الحالة 1) </a:t>
            </a:r>
            <a:r>
              <a:rPr lang="ar-SA" dirty="0" smtClean="0"/>
              <a:t>صرف </a:t>
            </a:r>
            <a:r>
              <a:rPr lang="ar-SA" dirty="0"/>
              <a:t>مبالغ زيادة عن المستحق.</a:t>
            </a:r>
          </a:p>
          <a:p>
            <a:pPr lvl="1"/>
            <a:r>
              <a:rPr lang="ar-SA" dirty="0"/>
              <a:t>الحالة 2) </a:t>
            </a:r>
            <a:r>
              <a:rPr lang="ar-SA" dirty="0" smtClean="0"/>
              <a:t>صرف </a:t>
            </a:r>
            <a:r>
              <a:rPr lang="ar-SA" dirty="0"/>
              <a:t>مبالغ أقل من المستحق.</a:t>
            </a:r>
          </a:p>
          <a:p>
            <a:pPr lvl="1"/>
            <a:r>
              <a:rPr lang="ar-SA" dirty="0"/>
              <a:t>الحالة 3) </a:t>
            </a:r>
            <a:r>
              <a:rPr lang="ar-SA" dirty="0" smtClean="0"/>
              <a:t>صرف </a:t>
            </a:r>
            <a:r>
              <a:rPr lang="ar-SA" dirty="0"/>
              <a:t>مبالغ سبق إضافتها لحساب الإيرادات.</a:t>
            </a:r>
          </a:p>
          <a:p>
            <a:pPr lvl="1"/>
            <a:r>
              <a:rPr lang="ar-SA" dirty="0" smtClean="0"/>
              <a:t>الحالة 4) سحب حوالة او امر دفع بأكثر أو اقل من المثبت في امر اعتماد الصرف و تم صرف المبلغ</a:t>
            </a:r>
            <a:endParaRPr lang="ar-SA" dirty="0"/>
          </a:p>
          <a:p>
            <a:pPr lvl="1"/>
            <a:r>
              <a:rPr lang="ar-SA" dirty="0"/>
              <a:t>الحالة 5) </a:t>
            </a:r>
            <a:r>
              <a:rPr lang="ar-SA" dirty="0" smtClean="0"/>
              <a:t>تكرار </a:t>
            </a:r>
            <a:r>
              <a:rPr lang="ar-SA" dirty="0"/>
              <a:t>الخصم على بنود مصروفات الميزانية أو الإضافة إلى بنود </a:t>
            </a:r>
            <a:r>
              <a:rPr lang="ar-SA" dirty="0" smtClean="0"/>
              <a:t>الإيرادات</a:t>
            </a:r>
            <a:endParaRPr lang="ar-SA" dirty="0"/>
          </a:p>
          <a:p>
            <a:pPr lvl="1"/>
            <a:r>
              <a:rPr lang="ar-SA" dirty="0"/>
              <a:t>الحالة 6) </a:t>
            </a:r>
            <a:r>
              <a:rPr lang="ar-SA" dirty="0" smtClean="0"/>
              <a:t>ضياع </a:t>
            </a:r>
            <a:r>
              <a:rPr lang="ar-SA" dirty="0"/>
              <a:t>حوالة بعد استلام صاحب الحق لها وقبل أن يصرفها من </a:t>
            </a:r>
            <a:r>
              <a:rPr lang="ar-SA" dirty="0" smtClean="0"/>
              <a:t>الصندوق</a:t>
            </a:r>
            <a:endParaRPr lang="ar-SA" dirty="0"/>
          </a:p>
          <a:p>
            <a:pPr lvl="1"/>
            <a:r>
              <a:rPr lang="ar-SA" dirty="0"/>
              <a:t>الحالة 7) </a:t>
            </a:r>
            <a:r>
              <a:rPr lang="ar-SA" dirty="0" smtClean="0"/>
              <a:t>ضياع </a:t>
            </a:r>
            <a:r>
              <a:rPr lang="ar-SA" dirty="0"/>
              <a:t>حوالة من أمين الصندوق بعد دفع قيمتها لصاحب الحق.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7693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الحالة ( 1): صرف مبالغ زيادة عن المستحق </a:t>
            </a:r>
          </a:p>
          <a:p>
            <a:pPr lvl="1"/>
            <a:r>
              <a:rPr lang="ar-SA" dirty="0"/>
              <a:t>نفس </a:t>
            </a:r>
            <a:r>
              <a:rPr lang="ar-SA" dirty="0" smtClean="0"/>
              <a:t>ماذكر </a:t>
            </a:r>
            <a:r>
              <a:rPr lang="ar-SA" dirty="0"/>
              <a:t>في الفصل السادس</a:t>
            </a:r>
          </a:p>
          <a:p>
            <a:r>
              <a:rPr lang="ar-SA" b="1" dirty="0"/>
              <a:t>الحالة ( 2): في حال صرف مبالغ أقل من </a:t>
            </a:r>
            <a:r>
              <a:rPr lang="ar-SA" b="1" dirty="0" smtClean="0"/>
              <a:t>المستحق</a:t>
            </a:r>
            <a:endParaRPr lang="ar-SA" b="1" dirty="0"/>
          </a:p>
          <a:p>
            <a:pPr lvl="1"/>
            <a:r>
              <a:rPr lang="ar-SA" dirty="0" smtClean="0"/>
              <a:t>في هذه الحالة يجب ان يتم صرف المبلغ الناقص لصاحب الحق عن طريق تحرير امر اعتماد </a:t>
            </a:r>
            <a:r>
              <a:rPr lang="ar-SA" dirty="0"/>
              <a:t>صرف بالقيد:</a:t>
            </a:r>
          </a:p>
          <a:p>
            <a:pPr marL="777240" lvl="2" indent="0">
              <a:buNone/>
            </a:pPr>
            <a:r>
              <a:rPr lang="ar-SA" dirty="0"/>
              <a:t>من ح/ المصروفات</a:t>
            </a:r>
          </a:p>
          <a:p>
            <a:pPr marL="777240" lvl="2" indent="0">
              <a:buNone/>
            </a:pPr>
            <a:r>
              <a:rPr lang="ar-SA" dirty="0"/>
              <a:t>إلى ح/ الحوالات أو أوامر الدفع</a:t>
            </a:r>
          </a:p>
          <a:p>
            <a:r>
              <a:rPr lang="ar-SA" b="1" dirty="0"/>
              <a:t>الحالة ( 3): صرف مبالغ سبق إضافتها لحساب الإيرادات.</a:t>
            </a:r>
          </a:p>
          <a:p>
            <a:pPr lvl="1"/>
            <a:r>
              <a:rPr lang="ar-SA" dirty="0" smtClean="0"/>
              <a:t>عند اضافة مبلغ</a:t>
            </a:r>
            <a:r>
              <a:rPr lang="ar-SA" dirty="0"/>
              <a:t> </a:t>
            </a:r>
            <a:r>
              <a:rPr lang="ar-SA" dirty="0" smtClean="0"/>
              <a:t>بالخطأ لاحد حسابات الايرادات زيادة عما هو مستحق فيجب عند اكتشاف الخطأ الاستئذان </a:t>
            </a:r>
            <a:r>
              <a:rPr lang="ar-SA" dirty="0"/>
              <a:t>من وزارة المالية لاستبعاد هذا المبلغ من الحساب الذي تمت الزيادة عليه.</a:t>
            </a:r>
          </a:p>
          <a:p>
            <a:pPr lvl="1"/>
            <a:r>
              <a:rPr lang="ar-SA" dirty="0" smtClean="0"/>
              <a:t>يتم الاستبعاد من الايرادات المختصه للسنة التي تم فيها اكتشاف الخطأ سواء كان الخطأ يخص السنه </a:t>
            </a:r>
            <a:r>
              <a:rPr lang="ar-SA" dirty="0"/>
              <a:t>نفسها أو سنة أو سنوات سابقة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4332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ar-SA" dirty="0"/>
              <a:t>يتم تحرير أذن تسوية بالقيد:</a:t>
            </a:r>
          </a:p>
          <a:p>
            <a:pPr lvl="2"/>
            <a:r>
              <a:rPr lang="ar-SA" dirty="0"/>
              <a:t>من ح/ الإيرادات بالاستبعاد</a:t>
            </a:r>
          </a:p>
          <a:p>
            <a:pPr lvl="2"/>
            <a:r>
              <a:rPr lang="ar-SA" dirty="0"/>
              <a:t>إلى ح/ الحوالات أو أوامر الدفع</a:t>
            </a:r>
          </a:p>
          <a:p>
            <a:pPr lvl="1"/>
            <a:r>
              <a:rPr lang="ar-SA" dirty="0" smtClean="0"/>
              <a:t>يجب ايضا ان يتم قيد المبالغ المصروفه زيادة باللون الأحمر تحت حقل الايردات ( المختصه) في دفتر اليومية العامه و دفتر الايرادات </a:t>
            </a:r>
          </a:p>
          <a:p>
            <a:pPr lvl="1"/>
            <a:r>
              <a:rPr lang="ar-SA" dirty="0" smtClean="0"/>
              <a:t>في حال كان الحساب المختص للايرادات قد أقفل لأي سبب فسيتم الاستبعاد من حساب الايرادات المتنوعه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845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/>
              <a:t>الحالة ( 4): سحب حوالة أو أمر دفع بأكثرأوبأقل مما هو مثبت في أمر اعتماد الصرف و قد تم صرف المبلغ</a:t>
            </a:r>
          </a:p>
          <a:p>
            <a:pPr lvl="1"/>
            <a:r>
              <a:rPr lang="ar-SA" dirty="0"/>
              <a:t>ستكون المعالجة المحاسبية مختلفة في حالتين: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/>
              <a:t>في حال </a:t>
            </a:r>
            <a:r>
              <a:rPr lang="ar-SA" dirty="0" smtClean="0"/>
              <a:t>كان </a:t>
            </a:r>
            <a:r>
              <a:rPr lang="ar-SA" dirty="0"/>
              <a:t>المبلغ المسحوب به الحوالة </a:t>
            </a:r>
            <a:r>
              <a:rPr lang="ar-SA" dirty="0" smtClean="0"/>
              <a:t>أو أمر </a:t>
            </a:r>
            <a:r>
              <a:rPr lang="ar-SA" dirty="0"/>
              <a:t>الدفع </a:t>
            </a:r>
            <a:r>
              <a:rPr lang="ar-SA" b="1" dirty="0"/>
              <a:t>أقل </a:t>
            </a:r>
            <a:r>
              <a:rPr lang="ar-SA" dirty="0"/>
              <a:t>مما هو مثبت في أمر </a:t>
            </a:r>
            <a:r>
              <a:rPr lang="ar-SA" dirty="0" smtClean="0"/>
              <a:t>اعتماد الصرف</a:t>
            </a:r>
            <a:r>
              <a:rPr lang="ar-SA" dirty="0"/>
              <a:t> </a:t>
            </a:r>
            <a:r>
              <a:rPr lang="ar-SA" b="1" dirty="0" smtClean="0"/>
              <a:t>سيتم </a:t>
            </a:r>
            <a:r>
              <a:rPr lang="ar-SA" b="1" dirty="0"/>
              <a:t>الاختيار بين البدائل الثلاثة </a:t>
            </a:r>
            <a:r>
              <a:rPr lang="ar-SA" b="1" dirty="0" smtClean="0"/>
              <a:t>:</a:t>
            </a:r>
          </a:p>
          <a:p>
            <a:pPr marL="777240" lvl="2" indent="0">
              <a:buNone/>
            </a:pPr>
            <a:r>
              <a:rPr lang="ar-SA" b="1" dirty="0"/>
              <a:t>البديل الأول </a:t>
            </a:r>
            <a:r>
              <a:rPr lang="ar-SA" b="1" dirty="0" smtClean="0"/>
              <a:t>: </a:t>
            </a:r>
            <a:r>
              <a:rPr lang="ar-SA" dirty="0" smtClean="0"/>
              <a:t>تحرير </a:t>
            </a:r>
            <a:r>
              <a:rPr lang="ar-SA" dirty="0"/>
              <a:t>أمر </a:t>
            </a:r>
            <a:r>
              <a:rPr lang="ar-SA" dirty="0" smtClean="0"/>
              <a:t>اعتماد صرف </a:t>
            </a:r>
            <a:r>
              <a:rPr lang="ar-SA" dirty="0"/>
              <a:t>جديد </a:t>
            </a:r>
            <a:r>
              <a:rPr lang="ar-SA" dirty="0" smtClean="0"/>
              <a:t>بقيمة الفرق</a:t>
            </a:r>
            <a:r>
              <a:rPr lang="ar-SA" dirty="0"/>
              <a:t>:</a:t>
            </a:r>
          </a:p>
          <a:p>
            <a:pPr marL="777240" lvl="2" indent="0">
              <a:buNone/>
            </a:pPr>
            <a:r>
              <a:rPr lang="ar-SA" dirty="0"/>
              <a:t>من ح/ </a:t>
            </a:r>
            <a:r>
              <a:rPr lang="ar-SA" dirty="0" smtClean="0"/>
              <a:t>الحوالات ( القديمة </a:t>
            </a:r>
          </a:p>
          <a:p>
            <a:pPr marL="777240" lvl="2" indent="0">
              <a:buNone/>
            </a:pPr>
            <a:r>
              <a:rPr lang="ar-SA" dirty="0"/>
              <a:t> </a:t>
            </a:r>
            <a:r>
              <a:rPr lang="ar-SA" dirty="0" smtClean="0"/>
              <a:t>   إلى </a:t>
            </a:r>
            <a:r>
              <a:rPr lang="ar-SA" dirty="0"/>
              <a:t>ح/ </a:t>
            </a:r>
            <a:r>
              <a:rPr lang="ar-SA" dirty="0" smtClean="0"/>
              <a:t>الحوالات ( الجديدة)</a:t>
            </a:r>
          </a:p>
          <a:p>
            <a:pPr marL="777240" lvl="2" indent="0">
              <a:buNone/>
            </a:pPr>
            <a:r>
              <a:rPr lang="ar-SA" b="1" dirty="0"/>
              <a:t>البديل الثاني :</a:t>
            </a:r>
          </a:p>
          <a:p>
            <a:pPr marL="777240" lvl="2" indent="0">
              <a:buNone/>
            </a:pPr>
            <a:r>
              <a:rPr lang="ar-SA" dirty="0"/>
              <a:t>1) تحرير أذن </a:t>
            </a:r>
            <a:r>
              <a:rPr lang="ar-SA" dirty="0" smtClean="0"/>
              <a:t>تسوية وتعلية الفرق في حساب </a:t>
            </a:r>
            <a:r>
              <a:rPr lang="ar-SA" dirty="0"/>
              <a:t>الأمانات:</a:t>
            </a:r>
          </a:p>
          <a:p>
            <a:pPr marL="777240" lvl="2" indent="0">
              <a:buNone/>
            </a:pPr>
            <a:r>
              <a:rPr lang="ar-SA" dirty="0"/>
              <a:t>من ح/ </a:t>
            </a:r>
            <a:r>
              <a:rPr lang="ar-SA" dirty="0" smtClean="0"/>
              <a:t>الحوالات ( القديمه) 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إلى ح/ </a:t>
            </a:r>
            <a:r>
              <a:rPr lang="ar-SA" dirty="0" smtClean="0"/>
              <a:t>الأمانات - المتنوعة</a:t>
            </a:r>
            <a:endParaRPr lang="ar-SA" dirty="0"/>
          </a:p>
          <a:p>
            <a:pPr marL="777240" lvl="2" indent="0">
              <a:buNone/>
            </a:pPr>
            <a:r>
              <a:rPr lang="ar-SA" dirty="0" smtClean="0"/>
              <a:t>2</a:t>
            </a:r>
            <a:r>
              <a:rPr lang="ar-SA" dirty="0"/>
              <a:t>) </a:t>
            </a:r>
            <a:r>
              <a:rPr lang="ar-SA" dirty="0" smtClean="0"/>
              <a:t>يحرر امر اعتماد صرف </a:t>
            </a:r>
            <a:r>
              <a:rPr lang="ar-SA" dirty="0"/>
              <a:t>بالقيد:</a:t>
            </a:r>
          </a:p>
          <a:p>
            <a:pPr marL="777240" lvl="2" indent="0">
              <a:buNone/>
            </a:pPr>
            <a:r>
              <a:rPr lang="ar-SA" dirty="0" smtClean="0"/>
              <a:t>من ح/ الامانات – المتنوعه</a:t>
            </a:r>
          </a:p>
          <a:p>
            <a:pPr marL="777240" lvl="2" indent="0">
              <a:buNone/>
            </a:pPr>
            <a:r>
              <a:rPr lang="ar-SA" dirty="0" smtClean="0"/>
              <a:t>  إلى </a:t>
            </a:r>
            <a:r>
              <a:rPr lang="ar-SA" dirty="0"/>
              <a:t>ح/ الحوالات</a:t>
            </a:r>
            <a:endParaRPr lang="ar-SA" b="1" dirty="0"/>
          </a:p>
          <a:p>
            <a:pPr marL="1051560" lvl="3" indent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0331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البديل الثالث :</a:t>
            </a:r>
          </a:p>
          <a:p>
            <a:pPr lvl="1"/>
            <a:r>
              <a:rPr lang="ar-SA" dirty="0" smtClean="0"/>
              <a:t>سحب حوالة بالفرق دون </a:t>
            </a:r>
            <a:r>
              <a:rPr lang="ar-SA" dirty="0"/>
              <a:t>تحرير أمر </a:t>
            </a:r>
            <a:r>
              <a:rPr lang="ar-SA" dirty="0" smtClean="0"/>
              <a:t>اعتماد صرف جديد استنادًا الى امر اعتماد الصرف الأصلي  </a:t>
            </a:r>
          </a:p>
          <a:p>
            <a:pPr lvl="1"/>
            <a:r>
              <a:rPr lang="ar-SA" dirty="0" smtClean="0"/>
              <a:t>يتم هذا بافتراض أن عملية سحب الحوالة الجديدة مكملة للحوالة الأولى  </a:t>
            </a:r>
          </a:p>
          <a:p>
            <a:pPr lvl="1"/>
            <a:r>
              <a:rPr lang="ar-SA" dirty="0" smtClean="0"/>
              <a:t>يجب الشرح بما حصل على أمر اعتماد الصرف 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4285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الأجندة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إقفال </a:t>
            </a:r>
            <a:r>
              <a:rPr lang="ar-SA" dirty="0"/>
              <a:t>الحسابات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تصحيح </a:t>
            </a:r>
            <a:r>
              <a:rPr lang="ar-SA" dirty="0"/>
              <a:t>الأخطاء </a:t>
            </a:r>
            <a:r>
              <a:rPr lang="ar-SA" dirty="0" smtClean="0"/>
              <a:t>المحاسبية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التقارير المالية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الحساب </a:t>
            </a:r>
            <a:r>
              <a:rPr lang="ar-SA" dirty="0"/>
              <a:t>الختامي للجهات الحكومية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الحساب </a:t>
            </a:r>
            <a:r>
              <a:rPr lang="ar-SA" dirty="0"/>
              <a:t>الختامي للمؤسسات العامة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الحساب </a:t>
            </a:r>
            <a:r>
              <a:rPr lang="ar-SA" dirty="0"/>
              <a:t>الختامي للدولة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7049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68680" lvl="1" indent="-457200">
              <a:buFont typeface="+mj-lt"/>
              <a:buAutoNum type="alphaUcPeriod" startAt="2"/>
            </a:pPr>
            <a:r>
              <a:rPr lang="ar-SA" dirty="0"/>
              <a:t>في حال </a:t>
            </a:r>
            <a:r>
              <a:rPr lang="ar-SA" dirty="0" smtClean="0"/>
              <a:t>كان </a:t>
            </a:r>
            <a:r>
              <a:rPr lang="ar-SA" dirty="0"/>
              <a:t>المبلغ المسحوب به الحوالة </a:t>
            </a:r>
            <a:r>
              <a:rPr lang="ar-SA" dirty="0" smtClean="0"/>
              <a:t>أو أمر </a:t>
            </a:r>
            <a:r>
              <a:rPr lang="ar-SA" dirty="0"/>
              <a:t>الدفع </a:t>
            </a:r>
            <a:r>
              <a:rPr lang="ar-SA" b="1" dirty="0" smtClean="0"/>
              <a:t>أكثر </a:t>
            </a:r>
            <a:r>
              <a:rPr lang="ar-SA" dirty="0"/>
              <a:t>مما هو مثبت في أمر </a:t>
            </a:r>
            <a:r>
              <a:rPr lang="ar-SA" dirty="0" smtClean="0"/>
              <a:t>اعتماد الصرف</a:t>
            </a:r>
          </a:p>
          <a:p>
            <a:pPr lvl="1"/>
            <a:r>
              <a:rPr lang="ar-SA" dirty="0" smtClean="0"/>
              <a:t>في هذه الحالة يجب مطالبة الشخص الذي تم صرف له بالخطأ بتسديد </a:t>
            </a:r>
            <a:r>
              <a:rPr lang="ar-SA" dirty="0"/>
              <a:t>قيمة </a:t>
            </a:r>
            <a:r>
              <a:rPr lang="ar-SA" dirty="0" smtClean="0"/>
              <a:t>الخطأ</a:t>
            </a:r>
            <a:endParaRPr lang="ar-SA" dirty="0"/>
          </a:p>
          <a:p>
            <a:pPr lvl="1"/>
            <a:r>
              <a:rPr lang="ar-SA" dirty="0" smtClean="0"/>
              <a:t>يتم اثبات الخطأ بتحرير اذن التسوية بالقيد</a:t>
            </a:r>
            <a:r>
              <a:rPr lang="ar-SA" dirty="0"/>
              <a:t>:</a:t>
            </a:r>
          </a:p>
          <a:p>
            <a:pPr lvl="2"/>
            <a:r>
              <a:rPr lang="ar-SA" dirty="0"/>
              <a:t>من ح/ العهد تحت التحصيل</a:t>
            </a:r>
          </a:p>
          <a:p>
            <a:pPr lvl="2"/>
            <a:r>
              <a:rPr lang="ar-SA" dirty="0"/>
              <a:t>إلى ح/ </a:t>
            </a:r>
            <a:r>
              <a:rPr lang="ar-SA" dirty="0" smtClean="0"/>
              <a:t>الحوالات  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ar-SA" dirty="0">
              <a:solidFill>
                <a:srgbClr val="FF0000"/>
              </a:solidFill>
            </a:endParaRPr>
          </a:p>
          <a:p>
            <a:pPr lvl="1"/>
            <a:r>
              <a:rPr lang="ar-SA" dirty="0" smtClean="0"/>
              <a:t>عند </a:t>
            </a:r>
            <a:r>
              <a:rPr lang="ar-SA" dirty="0"/>
              <a:t>تحصيل المبلغ:</a:t>
            </a:r>
          </a:p>
          <a:p>
            <a:pPr lvl="2"/>
            <a:r>
              <a:rPr lang="ar-SA" dirty="0"/>
              <a:t>من ح/ الصندوق</a:t>
            </a:r>
          </a:p>
          <a:p>
            <a:pPr lvl="2"/>
            <a:r>
              <a:rPr lang="ar-SA" dirty="0"/>
              <a:t>إلى ح/ العهد </a:t>
            </a:r>
            <a:r>
              <a:rPr lang="ar-SA" dirty="0" smtClean="0"/>
              <a:t>تحت </a:t>
            </a:r>
            <a:r>
              <a:rPr lang="ar-SA" sz="2200" dirty="0" smtClean="0"/>
              <a:t>التحصيل</a:t>
            </a:r>
          </a:p>
          <a:p>
            <a:pPr lvl="2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9331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الحالة ( 5) : تكرار الخصم على بنود مصروفات الميزانية أو الإضافة إلى بنود </a:t>
            </a:r>
            <a:r>
              <a:rPr lang="ar-SA" b="1" dirty="0" smtClean="0"/>
              <a:t>الإيرادات </a:t>
            </a:r>
          </a:p>
          <a:p>
            <a:pPr lvl="1"/>
            <a:r>
              <a:rPr lang="ar-SA" b="1" dirty="0"/>
              <a:t>في حال تم </a:t>
            </a:r>
            <a:r>
              <a:rPr lang="ar-SA" b="1" dirty="0" smtClean="0"/>
              <a:t>اكتشاف </a:t>
            </a:r>
            <a:r>
              <a:rPr lang="ar-SA" b="1" dirty="0"/>
              <a:t>الخطأ في نفس </a:t>
            </a:r>
            <a:r>
              <a:rPr lang="ar-SA" b="1" dirty="0" smtClean="0"/>
              <a:t>السنة المالية </a:t>
            </a:r>
            <a:r>
              <a:rPr lang="ar-SA" b="1" dirty="0"/>
              <a:t>التي صرف فيها المبالغ </a:t>
            </a:r>
            <a:r>
              <a:rPr lang="ar-SA" b="1" dirty="0" smtClean="0"/>
              <a:t>بالزيادة فسيتم</a:t>
            </a:r>
            <a:r>
              <a:rPr lang="ar-SA" b="1" dirty="0"/>
              <a:t>:</a:t>
            </a:r>
          </a:p>
          <a:p>
            <a:pPr lvl="2"/>
            <a:r>
              <a:rPr lang="ar-SA" dirty="0" smtClean="0"/>
              <a:t>استبعاد المبلغ الذي تكرر خصمه من بند </a:t>
            </a:r>
            <a:r>
              <a:rPr lang="ar-SA" dirty="0"/>
              <a:t>المصروفات </a:t>
            </a:r>
            <a:r>
              <a:rPr lang="ar-SA" dirty="0" smtClean="0"/>
              <a:t>المختص</a:t>
            </a:r>
          </a:p>
          <a:p>
            <a:pPr lvl="2"/>
            <a:r>
              <a:rPr lang="ar-SA" dirty="0"/>
              <a:t>استبعاد المبلغ الذي </a:t>
            </a:r>
            <a:r>
              <a:rPr lang="ar-SA" dirty="0" smtClean="0"/>
              <a:t>تكررت اضافته لحساب الايرادات من حساب الايرادات المختص </a:t>
            </a:r>
          </a:p>
          <a:p>
            <a:pPr lvl="1"/>
            <a:r>
              <a:rPr lang="ar-SA" b="1" dirty="0" smtClean="0"/>
              <a:t>في حال </a:t>
            </a:r>
            <a:r>
              <a:rPr lang="ar-SA" b="1" dirty="0"/>
              <a:t>تم اكتشاف الخطأ </a:t>
            </a:r>
            <a:r>
              <a:rPr lang="ar-SA" b="1" dirty="0" smtClean="0"/>
              <a:t>في</a:t>
            </a:r>
            <a:r>
              <a:rPr lang="ar-SA" b="1" dirty="0"/>
              <a:t> </a:t>
            </a:r>
            <a:r>
              <a:rPr lang="ar-SA" b="1" dirty="0" smtClean="0"/>
              <a:t>السنة المالية </a:t>
            </a:r>
            <a:r>
              <a:rPr lang="ar-SA" b="1" dirty="0"/>
              <a:t>التالية للسنة التي تم فيها </a:t>
            </a:r>
            <a:r>
              <a:rPr lang="ar-SA" b="1" dirty="0" smtClean="0"/>
              <a:t>الخطأ</a:t>
            </a:r>
          </a:p>
          <a:p>
            <a:pPr lvl="2"/>
            <a:r>
              <a:rPr lang="ar-SA" dirty="0" smtClean="0"/>
              <a:t>اضافة المبالغ  التي صرفت بالزيادة لحساب الايرادات المتنوعة للسنة التي اكتشف فيها الخطأ</a:t>
            </a:r>
          </a:p>
          <a:p>
            <a:pPr lvl="2"/>
            <a:r>
              <a:rPr lang="ar-SA" dirty="0" smtClean="0"/>
              <a:t>استبعاد الايرادات المضافه في السنة السابقه من </a:t>
            </a:r>
            <a:r>
              <a:rPr lang="ar-SA" dirty="0"/>
              <a:t>الإيرادات المتنوعة للسنة </a:t>
            </a:r>
            <a:r>
              <a:rPr lang="ar-SA" dirty="0" smtClean="0"/>
              <a:t>التي</a:t>
            </a:r>
            <a:r>
              <a:rPr lang="ar-SA" dirty="0"/>
              <a:t> </a:t>
            </a:r>
            <a:r>
              <a:rPr lang="ar-SA" dirty="0" smtClean="0"/>
              <a:t>تم </a:t>
            </a:r>
            <a:r>
              <a:rPr lang="ar-SA" dirty="0"/>
              <a:t>فيها </a:t>
            </a:r>
            <a:r>
              <a:rPr lang="ar-SA" dirty="0" smtClean="0"/>
              <a:t>اكتشاف </a:t>
            </a:r>
            <a:r>
              <a:rPr lang="ar-SA" dirty="0"/>
              <a:t>الخطأ</a:t>
            </a:r>
            <a:endParaRPr lang="ar-S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147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ar-SA" b="1" dirty="0"/>
              <a:t>مثال </a:t>
            </a:r>
            <a:r>
              <a:rPr lang="ar-SA" b="1" dirty="0" smtClean="0"/>
              <a:t>6 : </a:t>
            </a:r>
          </a:p>
          <a:p>
            <a:pPr marL="114300" indent="0">
              <a:buNone/>
            </a:pPr>
            <a:r>
              <a:rPr lang="ar-SA" b="1" dirty="0" smtClean="0"/>
              <a:t>عاد </a:t>
            </a:r>
            <a:r>
              <a:rPr lang="ar-SA" b="1" dirty="0"/>
              <a:t>أحد الموظفين من إجازته وطالب باستلام </a:t>
            </a:r>
            <a:r>
              <a:rPr lang="ar-SA" b="1" dirty="0" smtClean="0"/>
              <a:t>راتبه مما جعل ادارة الموظفين تقوم </a:t>
            </a:r>
            <a:endParaRPr lang="ar-SA" b="1" dirty="0"/>
          </a:p>
          <a:p>
            <a:pPr marL="114300" indent="0">
              <a:buNone/>
            </a:pPr>
            <a:r>
              <a:rPr lang="ar-SA" b="1" dirty="0"/>
              <a:t>بتحرير أمر اعتماد صرف بقيمة راتبه البالغ 6300 ريال وبدل </a:t>
            </a:r>
            <a:r>
              <a:rPr lang="ar-SA" b="1" dirty="0" smtClean="0"/>
              <a:t>النقل </a:t>
            </a:r>
            <a:r>
              <a:rPr lang="ar-SA" b="1" dirty="0"/>
              <a:t>البالغ 600 </a:t>
            </a:r>
            <a:r>
              <a:rPr lang="ar-SA" b="1" dirty="0" smtClean="0"/>
              <a:t>ريال . وتم </a:t>
            </a:r>
            <a:r>
              <a:rPr lang="ar-SA" b="1" dirty="0"/>
              <a:t>فعلاً تسليم الموظف لصافي مستحقاته ( بعد استقطاع ما يخص مصلحة معاشات التقاعد ).</a:t>
            </a:r>
          </a:p>
          <a:p>
            <a:pPr marL="114300" indent="0">
              <a:buNone/>
            </a:pPr>
            <a:r>
              <a:rPr lang="ar-SA" b="1" dirty="0" smtClean="0"/>
              <a:t>بعد </a:t>
            </a:r>
            <a:r>
              <a:rPr lang="ar-SA" b="1" dirty="0"/>
              <a:t>أن تم تسليم الموظف تم </a:t>
            </a:r>
            <a:r>
              <a:rPr lang="ar-SA" b="1" dirty="0" smtClean="0"/>
              <a:t>اكتشاف أن اسم </a:t>
            </a:r>
            <a:r>
              <a:rPr lang="ar-SA" b="1" dirty="0"/>
              <a:t>الموظف </a:t>
            </a:r>
            <a:r>
              <a:rPr lang="ar-SA" b="1" dirty="0" smtClean="0"/>
              <a:t>كان من </a:t>
            </a:r>
            <a:r>
              <a:rPr lang="ar-SA" b="1" dirty="0"/>
              <a:t>ضمن </a:t>
            </a:r>
            <a:r>
              <a:rPr lang="ar-SA" b="1" dirty="0" smtClean="0"/>
              <a:t>أسماء الموظفين اللذين حرر </a:t>
            </a:r>
            <a:r>
              <a:rPr lang="ar-SA" b="1" dirty="0"/>
              <a:t>لهم أمر اعتماد صرف عن الشهر الذي لم يكن فيه الموظف موجودًا ( إجازة رسمية )  </a:t>
            </a:r>
            <a:r>
              <a:rPr lang="ar-SA" b="1" dirty="0" smtClean="0"/>
              <a:t>. عندما لم يتقدم الموظف لاستلام راتبه لأنه كان في اجازته تمت تعليته على حساب الامانات- مرتجع </a:t>
            </a:r>
            <a:r>
              <a:rPr lang="ar-SA" b="1" dirty="0"/>
              <a:t>رواتب.</a:t>
            </a:r>
          </a:p>
          <a:p>
            <a:pPr marL="114300" indent="0">
              <a:buNone/>
            </a:pPr>
            <a:r>
              <a:rPr lang="ar-SA" b="1" u="sng" dirty="0"/>
              <a:t>المطلوب:</a:t>
            </a:r>
          </a:p>
          <a:p>
            <a:pPr marL="114300" indent="0">
              <a:buNone/>
            </a:pPr>
            <a:r>
              <a:rPr lang="ar-SA" b="1" dirty="0"/>
              <a:t>تصحيح </a:t>
            </a:r>
            <a:r>
              <a:rPr lang="ar-SA" b="1" dirty="0" smtClean="0"/>
              <a:t>الخطأ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41772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الحالة ( 6): ضياع حوالة بعد استلام صاحب الحق لها وقبل أن يصرفها من </a:t>
            </a:r>
            <a:r>
              <a:rPr lang="ar-SA" b="1" dirty="0" smtClean="0"/>
              <a:t>الصندوق</a:t>
            </a:r>
          </a:p>
          <a:p>
            <a:pPr lvl="1"/>
            <a:r>
              <a:rPr lang="ar-SA" dirty="0"/>
              <a:t>يجب أولاً ان يتم </a:t>
            </a:r>
            <a:r>
              <a:rPr lang="ar-SA" dirty="0" smtClean="0"/>
              <a:t>التأكد </a:t>
            </a:r>
            <a:r>
              <a:rPr lang="ar-SA" dirty="0"/>
              <a:t>من عدم صرف قيمة الحوالة من الصندوق ثم يتم بعد ذلك الاختيار </a:t>
            </a:r>
            <a:r>
              <a:rPr lang="ar-SA" dirty="0" smtClean="0"/>
              <a:t>بين البدائل</a:t>
            </a:r>
          </a:p>
          <a:p>
            <a:pPr lvl="1"/>
            <a:r>
              <a:rPr lang="ar-SA" b="1" dirty="0"/>
              <a:t>البديل الأول</a:t>
            </a:r>
          </a:p>
          <a:p>
            <a:pPr lvl="2"/>
            <a:r>
              <a:rPr lang="ar-SA" dirty="0" smtClean="0"/>
              <a:t>سحب </a:t>
            </a:r>
            <a:r>
              <a:rPr lang="ar-SA" dirty="0"/>
              <a:t>حوالة </a:t>
            </a:r>
            <a:r>
              <a:rPr lang="ar-SA" dirty="0" smtClean="0"/>
              <a:t>جديدة استنادا الى أمر </a:t>
            </a:r>
            <a:r>
              <a:rPr lang="ar-SA" dirty="0"/>
              <a:t>اعتماد الصرف السابق.</a:t>
            </a:r>
          </a:p>
          <a:p>
            <a:pPr lvl="2"/>
            <a:r>
              <a:rPr lang="ar-SA" dirty="0" smtClean="0"/>
              <a:t>يتم التسجيل في كعب الحوالة ما يثبت انها بدل فاقد </a:t>
            </a:r>
            <a:endParaRPr lang="ar-SA" dirty="0"/>
          </a:p>
          <a:p>
            <a:pPr lvl="2"/>
            <a:r>
              <a:rPr lang="ar-SA" dirty="0" smtClean="0"/>
              <a:t>عندما </a:t>
            </a:r>
            <a:r>
              <a:rPr lang="ar-SA" dirty="0"/>
              <a:t>يتم العثور على </a:t>
            </a:r>
            <a:r>
              <a:rPr lang="ar-SA" dirty="0" smtClean="0"/>
              <a:t>الحواله القديمة يتم </a:t>
            </a:r>
            <a:r>
              <a:rPr lang="ar-SA" dirty="0"/>
              <a:t>إلغاؤها.</a:t>
            </a:r>
          </a:p>
          <a:p>
            <a:pPr marL="777240" lvl="2" indent="0">
              <a:buNone/>
            </a:pPr>
            <a:r>
              <a:rPr lang="ar-SA" b="1" dirty="0" smtClean="0"/>
              <a:t>                      (</a:t>
            </a:r>
            <a:r>
              <a:rPr lang="ar-SA" b="1" dirty="0"/>
              <a:t>هذا هو البديل الأفضل)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5336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البديل الثاني</a:t>
            </a:r>
          </a:p>
          <a:p>
            <a:pPr lvl="1"/>
            <a:r>
              <a:rPr lang="ar-SA" dirty="0" smtClean="0"/>
              <a:t>اضافة المبلغ الى حساب الامانات المتنوعه و جعل حساب الحوالات مدينا </a:t>
            </a:r>
          </a:p>
          <a:p>
            <a:pPr lvl="2"/>
            <a:r>
              <a:rPr lang="ar-SA" dirty="0" smtClean="0"/>
              <a:t>من </a:t>
            </a:r>
            <a:r>
              <a:rPr lang="ar-SA" dirty="0"/>
              <a:t>ح / الحوالات</a:t>
            </a:r>
          </a:p>
          <a:p>
            <a:pPr lvl="2"/>
            <a:r>
              <a:rPr lang="ar-SA" dirty="0"/>
              <a:t>إلى ح / الأمانات المتنوعة</a:t>
            </a:r>
          </a:p>
          <a:p>
            <a:pPr lvl="1"/>
            <a:r>
              <a:rPr lang="ar-SA" dirty="0" smtClean="0"/>
              <a:t>ثم </a:t>
            </a:r>
            <a:r>
              <a:rPr lang="ar-SA" dirty="0"/>
              <a:t>عند صرف المبلغ:</a:t>
            </a:r>
          </a:p>
          <a:p>
            <a:pPr lvl="2"/>
            <a:r>
              <a:rPr lang="ar-SA" dirty="0"/>
              <a:t>من ح/الأمانات المتنوعة</a:t>
            </a:r>
          </a:p>
          <a:p>
            <a:pPr lvl="2"/>
            <a:r>
              <a:rPr lang="ar-SA" dirty="0"/>
              <a:t>إلى ح/ الحوالات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0393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البديل الثالث</a:t>
            </a:r>
          </a:p>
          <a:p>
            <a:pPr lvl="1"/>
            <a:r>
              <a:rPr lang="ar-SA" dirty="0" smtClean="0"/>
              <a:t>تحرير أمر اعتماد صرف بحيث يجعل حساب الحوالات مدينًا </a:t>
            </a:r>
            <a:r>
              <a:rPr lang="ar-SA" dirty="0"/>
              <a:t>ودائنًا في نفس الوقت:</a:t>
            </a:r>
          </a:p>
          <a:p>
            <a:pPr marL="777240" lvl="2" indent="0">
              <a:buNone/>
            </a:pPr>
            <a:r>
              <a:rPr lang="ar-SA" dirty="0"/>
              <a:t>من ح/ الحوالات</a:t>
            </a:r>
          </a:p>
          <a:p>
            <a:pPr marL="777240" lvl="2" indent="0">
              <a:buNone/>
            </a:pPr>
            <a:r>
              <a:rPr lang="ar-SA" dirty="0"/>
              <a:t>إلى ح/ الحوالات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8821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الحالة ( 7): ضياع الحوالة من أمين الصندوق بعد دفع قيمتها لصاحب الحق.</a:t>
            </a:r>
          </a:p>
          <a:p>
            <a:pPr lvl="1"/>
            <a:r>
              <a:rPr lang="ar-SA" dirty="0" smtClean="0"/>
              <a:t>يجب أولا تبليغ الادارة المالية بضياع الحوالة ثم الاتصال بالشخص الذي صرفت له الحوالة للتأكد </a:t>
            </a:r>
            <a:r>
              <a:rPr lang="ar-SA" dirty="0"/>
              <a:t>من أنه قد استلم مبلغ </a:t>
            </a:r>
            <a:r>
              <a:rPr lang="ar-SA" dirty="0" smtClean="0"/>
              <a:t>الحوالة</a:t>
            </a:r>
            <a:r>
              <a:rPr lang="ar-SA" dirty="0"/>
              <a:t>.</a:t>
            </a:r>
          </a:p>
          <a:p>
            <a:pPr lvl="1"/>
            <a:r>
              <a:rPr lang="ar-SA" dirty="0" smtClean="0"/>
              <a:t>في </a:t>
            </a:r>
            <a:r>
              <a:rPr lang="ar-SA" dirty="0"/>
              <a:t>حال نفي الشخص صاحب الحق استلامه للمبلغ فيتحمل أمين الصندوق تبعة هذا الخطأ </a:t>
            </a:r>
            <a:r>
              <a:rPr lang="ar-SA" dirty="0" smtClean="0"/>
              <a:t>ويتم صرف </a:t>
            </a:r>
            <a:r>
              <a:rPr lang="ar-SA" dirty="0"/>
              <a:t>حوالة ثانية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6697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التقارير </a:t>
            </a:r>
            <a:r>
              <a:rPr lang="ar-SA" b="1" dirty="0"/>
              <a:t>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/>
              <a:t>تعتبر </a:t>
            </a:r>
            <a:r>
              <a:rPr lang="ar-SA" dirty="0" smtClean="0"/>
              <a:t>التقارير المالية تلخيصا للعمليات المالية التي حدثت في الوحدة الحكومية خلال الفترة التي</a:t>
            </a:r>
            <a:r>
              <a:rPr lang="ar-SA" dirty="0"/>
              <a:t> </a:t>
            </a:r>
            <a:r>
              <a:rPr lang="ar-SA" dirty="0" smtClean="0"/>
              <a:t>أعدت </a:t>
            </a:r>
            <a:r>
              <a:rPr lang="ar-SA" dirty="0"/>
              <a:t>عنها وذلك بهدف توفير المعلومات التي تحقق الرقابة المالية والقانونية على </a:t>
            </a:r>
            <a:r>
              <a:rPr lang="ar-SA" dirty="0" smtClean="0"/>
              <a:t>العمليات</a:t>
            </a:r>
            <a:endParaRPr lang="ar-SA" dirty="0"/>
          </a:p>
          <a:p>
            <a:r>
              <a:rPr lang="ar-SA" b="1" dirty="0" smtClean="0"/>
              <a:t>أهم </a:t>
            </a:r>
            <a:r>
              <a:rPr lang="ar-SA" b="1" dirty="0"/>
              <a:t>هذه التقارير المالية</a:t>
            </a:r>
            <a:r>
              <a:rPr lang="ar-SA" b="1" dirty="0" smtClean="0"/>
              <a:t>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/>
              <a:t>الأضابير :</a:t>
            </a:r>
          </a:p>
          <a:p>
            <a:pPr lvl="2"/>
            <a:r>
              <a:rPr lang="ar-SA" dirty="0" smtClean="0"/>
              <a:t>الاضبارة هي غلاف يخصص لكل بند من بنود الايرادات أو المصروفات أو حسابات التسوية</a:t>
            </a:r>
            <a:endParaRPr lang="ar-SA" dirty="0"/>
          </a:p>
          <a:p>
            <a:pPr lvl="2"/>
            <a:r>
              <a:rPr lang="ar-SA" dirty="0" smtClean="0"/>
              <a:t>يقوم </a:t>
            </a:r>
            <a:r>
              <a:rPr lang="ar-SA" dirty="0"/>
              <a:t>الموظف المختص بحفظ المستندات (أمر اعتماد الصرف – أذن التسوية) بالإثبات </a:t>
            </a:r>
            <a:r>
              <a:rPr lang="ar-SA" dirty="0" smtClean="0"/>
              <a:t>على إضبارة </a:t>
            </a:r>
            <a:r>
              <a:rPr lang="ar-SA" dirty="0"/>
              <a:t>ك</a:t>
            </a:r>
            <a:r>
              <a:rPr lang="ar-SA" dirty="0" smtClean="0"/>
              <a:t>ل </a:t>
            </a:r>
            <a:r>
              <a:rPr lang="ar-SA" dirty="0"/>
              <a:t>بند أو حساب أولاً بأول رقم المستند الخاص به بعد أن يتم قيده في </a:t>
            </a:r>
            <a:r>
              <a:rPr lang="ar-SA" dirty="0" smtClean="0"/>
              <a:t>الدفاترالمحاسبية</a:t>
            </a:r>
            <a:r>
              <a:rPr lang="ar-SA" dirty="0"/>
              <a:t>.</a:t>
            </a:r>
          </a:p>
          <a:p>
            <a:pPr lvl="2"/>
            <a:r>
              <a:rPr lang="ar-SA" dirty="0" smtClean="0"/>
              <a:t>بالإضافه الى رقم المستند يتم تسجيل المستند المخصومة على كل بند أو حساب و عدد</a:t>
            </a:r>
            <a:r>
              <a:rPr lang="ar-SA" dirty="0"/>
              <a:t> </a:t>
            </a:r>
            <a:r>
              <a:rPr lang="ar-SA" dirty="0" smtClean="0"/>
              <a:t>مرفقات المستند</a:t>
            </a:r>
            <a:r>
              <a:rPr lang="ar-SA" dirty="0"/>
              <a:t>.</a:t>
            </a:r>
          </a:p>
          <a:p>
            <a:pPr lvl="2"/>
            <a:r>
              <a:rPr lang="ar-SA" dirty="0" smtClean="0"/>
              <a:t>بعد </a:t>
            </a:r>
            <a:r>
              <a:rPr lang="ar-SA" dirty="0"/>
              <a:t>ذلك يتم حفظ </a:t>
            </a:r>
            <a:r>
              <a:rPr lang="ar-SA" dirty="0" smtClean="0"/>
              <a:t>كل </a:t>
            </a:r>
            <a:r>
              <a:rPr lang="ar-SA" dirty="0"/>
              <a:t>المستندات مرتبة حسب تسلسل أرقامها داخل الأضابير.</a:t>
            </a:r>
          </a:p>
          <a:p>
            <a:pPr lvl="2"/>
            <a:r>
              <a:rPr lang="ar-SA" dirty="0" smtClean="0"/>
              <a:t>الإضبارة </a:t>
            </a:r>
            <a:r>
              <a:rPr lang="ar-SA" dirty="0"/>
              <a:t>ليست مجرد ملف لحفظ المستندات فقط ولكنها وسيلة رقابية </a:t>
            </a:r>
            <a:r>
              <a:rPr lang="ar-SA" dirty="0" smtClean="0"/>
              <a:t>على العمليات بجانب كونها </a:t>
            </a:r>
            <a:r>
              <a:rPr lang="ar-SA" dirty="0"/>
              <a:t>أداة </a:t>
            </a:r>
            <a:r>
              <a:rPr lang="ar-SA" dirty="0" smtClean="0"/>
              <a:t>نظامية للاحتفاظ بالمستندات بطريقة ملائمة تسهل عمليات مراجعه ديوان المراقبة العامة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0232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التقارير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2"/>
            </a:pPr>
            <a:r>
              <a:rPr lang="ar-SA" b="1" dirty="0" smtClean="0"/>
              <a:t>جدول </a:t>
            </a:r>
            <a:r>
              <a:rPr lang="ar-SA" b="1" dirty="0"/>
              <a:t>الحساب الشهري:</a:t>
            </a:r>
          </a:p>
          <a:p>
            <a:pPr lvl="2"/>
            <a:r>
              <a:rPr lang="ar-SA" dirty="0" smtClean="0"/>
              <a:t>في </a:t>
            </a:r>
            <a:r>
              <a:rPr lang="ar-SA" dirty="0"/>
              <a:t>نهاية </a:t>
            </a:r>
            <a:r>
              <a:rPr lang="ar-SA" dirty="0" smtClean="0"/>
              <a:t>كل </a:t>
            </a:r>
            <a:r>
              <a:rPr lang="ar-SA" dirty="0"/>
              <a:t>شهر وبعد إقفال حسابات الشهر في الوزارات والمصالح الحكومية تقوم </a:t>
            </a:r>
            <a:r>
              <a:rPr lang="ar-SA" dirty="0" smtClean="0"/>
              <a:t>كل وحدة </a:t>
            </a:r>
            <a:r>
              <a:rPr lang="ar-SA" dirty="0"/>
              <a:t> </a:t>
            </a:r>
            <a:r>
              <a:rPr lang="ar-SA" dirty="0" smtClean="0"/>
              <a:t>أو </a:t>
            </a:r>
            <a:r>
              <a:rPr lang="ar-SA" dirty="0"/>
              <a:t>وزارة بإعداد جدول الحسابات الشهري.</a:t>
            </a:r>
          </a:p>
          <a:p>
            <a:pPr lvl="2"/>
            <a:r>
              <a:rPr lang="ar-SA" dirty="0" smtClean="0"/>
              <a:t>يتم </a:t>
            </a:r>
            <a:r>
              <a:rPr lang="ar-SA" dirty="0"/>
              <a:t>نقل </a:t>
            </a:r>
            <a:r>
              <a:rPr lang="ar-SA" dirty="0" smtClean="0"/>
              <a:t>كل </a:t>
            </a:r>
            <a:r>
              <a:rPr lang="ar-SA" dirty="0"/>
              <a:t>مجاميع حسابات الإيرادات والمصروفات وإجمالي أرصدة الحسابات </a:t>
            </a:r>
            <a:r>
              <a:rPr lang="ar-SA" dirty="0" smtClean="0"/>
              <a:t>الأخرى المدينة </a:t>
            </a:r>
            <a:r>
              <a:rPr lang="ar-SA" dirty="0"/>
              <a:t>والدائنة إلى جدول الحسابات الشهري بحيث تتم مطابقة الأرقام المثبتة في هذا </a:t>
            </a:r>
            <a:r>
              <a:rPr lang="ar-SA" dirty="0" smtClean="0"/>
              <a:t>الدفتر مع </a:t>
            </a:r>
            <a:r>
              <a:rPr lang="ar-SA" dirty="0"/>
              <a:t>ما هو وارد بدفاتر الحسابات.</a:t>
            </a:r>
          </a:p>
          <a:p>
            <a:pPr lvl="2"/>
            <a:r>
              <a:rPr lang="ar-SA" dirty="0" smtClean="0"/>
              <a:t>يتكون </a:t>
            </a:r>
            <a:r>
              <a:rPr lang="ar-SA" dirty="0"/>
              <a:t>جدول الحساب الشهري من إحدى عشر صفحة بالإضافة إلى الغلاف الخارجي. </a:t>
            </a:r>
            <a:r>
              <a:rPr lang="ar-SA" b="1" dirty="0" smtClean="0"/>
              <a:t>وتوزع هذه </a:t>
            </a:r>
            <a:r>
              <a:rPr lang="ar-SA" b="1" dirty="0"/>
              <a:t>الصفحات على الأربعة </a:t>
            </a:r>
            <a:r>
              <a:rPr lang="ar-SA" b="1" dirty="0" smtClean="0"/>
              <a:t>كشوف </a:t>
            </a:r>
            <a:r>
              <a:rPr lang="ar-SA" b="1" dirty="0"/>
              <a:t>التالية:</a:t>
            </a:r>
          </a:p>
          <a:p>
            <a:pPr lvl="3"/>
            <a:r>
              <a:rPr lang="ar-SA" dirty="0"/>
              <a:t>ك</a:t>
            </a:r>
            <a:r>
              <a:rPr lang="ar-SA" dirty="0" smtClean="0"/>
              <a:t>شف </a:t>
            </a:r>
            <a:r>
              <a:rPr lang="ar-SA" dirty="0"/>
              <a:t>الايرادات</a:t>
            </a:r>
          </a:p>
          <a:p>
            <a:pPr lvl="3"/>
            <a:r>
              <a:rPr lang="ar-SA" dirty="0"/>
              <a:t>ك</a:t>
            </a:r>
            <a:r>
              <a:rPr lang="ar-SA" dirty="0" smtClean="0"/>
              <a:t>شف </a:t>
            </a:r>
            <a:r>
              <a:rPr lang="ar-SA" dirty="0"/>
              <a:t>المصروفات</a:t>
            </a:r>
          </a:p>
          <a:p>
            <a:pPr lvl="3"/>
            <a:r>
              <a:rPr lang="ar-SA" dirty="0"/>
              <a:t>ميزان الحساب الشهري</a:t>
            </a:r>
          </a:p>
          <a:p>
            <a:pPr lvl="3"/>
            <a:r>
              <a:rPr lang="ar-SA" dirty="0"/>
              <a:t>ك</a:t>
            </a:r>
            <a:r>
              <a:rPr lang="ar-SA" dirty="0" smtClean="0"/>
              <a:t>شف </a:t>
            </a:r>
            <a:r>
              <a:rPr lang="ar-SA" dirty="0"/>
              <a:t>حساب التسوية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6407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التقارير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3"/>
            </a:pPr>
            <a:r>
              <a:rPr lang="ar-SA" b="1" dirty="0" smtClean="0"/>
              <a:t>كشف </a:t>
            </a:r>
            <a:r>
              <a:rPr lang="ar-SA" b="1" dirty="0"/>
              <a:t>التوازن لجدول الحساب </a:t>
            </a:r>
            <a:r>
              <a:rPr lang="ar-SA" b="1" dirty="0" smtClean="0"/>
              <a:t>الشهري</a:t>
            </a:r>
          </a:p>
          <a:p>
            <a:pPr marL="411480" lvl="1" indent="0">
              <a:buNone/>
            </a:pPr>
            <a:r>
              <a:rPr lang="ar-SA" dirty="0"/>
              <a:t>يتكون هذا الكشف من جانبين على النحو </a:t>
            </a:r>
            <a:r>
              <a:rPr lang="ar-SA" dirty="0" smtClean="0"/>
              <a:t>التالي :</a:t>
            </a:r>
          </a:p>
          <a:p>
            <a:pPr lvl="1"/>
            <a:r>
              <a:rPr lang="ar-SA" b="1" dirty="0" smtClean="0"/>
              <a:t>الجانب المدين</a:t>
            </a:r>
          </a:p>
          <a:p>
            <a:pPr lvl="2"/>
            <a:r>
              <a:rPr lang="ar-SA" dirty="0" smtClean="0"/>
              <a:t>يتضمن جملة مصروفات الميزانية عن الشهر الجاري + أرصدة العهد (مدينة) + أرصدة حسابات التسوية المدينة كالحسابات الجارية ( الصندوق , جاري المالية , المستحقات </a:t>
            </a:r>
            <a:r>
              <a:rPr lang="ar-SA" dirty="0"/>
              <a:t>العامة ، البنوك).</a:t>
            </a:r>
          </a:p>
          <a:p>
            <a:pPr lvl="2"/>
            <a:r>
              <a:rPr lang="ar-SA" dirty="0" smtClean="0"/>
              <a:t>يتم </a:t>
            </a:r>
            <a:r>
              <a:rPr lang="ar-SA" dirty="0"/>
              <a:t>حساب مجموع البنود السابقة ثم يتم بعد </a:t>
            </a:r>
            <a:r>
              <a:rPr lang="ar-SA" dirty="0" smtClean="0"/>
              <a:t>ذلك طرح </a:t>
            </a:r>
            <a:r>
              <a:rPr lang="ar-SA" dirty="0"/>
              <a:t>الأرصدة المدينة المدورة من السنة </a:t>
            </a:r>
            <a:r>
              <a:rPr lang="ar-SA" dirty="0" smtClean="0"/>
              <a:t>السابقة للحصول على جملة هذا الجانب.</a:t>
            </a:r>
          </a:p>
          <a:p>
            <a:pPr lvl="1"/>
            <a:r>
              <a:rPr lang="ar-SA" b="1" dirty="0"/>
              <a:t>الجانب الدائن</a:t>
            </a:r>
          </a:p>
          <a:p>
            <a:pPr lvl="2"/>
            <a:r>
              <a:rPr lang="ar-SA" dirty="0" smtClean="0"/>
              <a:t>يتضمن </a:t>
            </a:r>
            <a:r>
              <a:rPr lang="ar-SA" dirty="0"/>
              <a:t>هذا الجانب جملة إيرادات </a:t>
            </a:r>
            <a:r>
              <a:rPr lang="ar-SA" dirty="0" smtClean="0"/>
              <a:t>الميزانيه عن الشهر الجاري + أرصدة الأمانات ( دائنة) + أرصدة حسابات التسوية الدائنة ( جاري المالية + أوامر الدفع + الحوالات + المستحقات العامة )</a:t>
            </a:r>
            <a:endParaRPr lang="ar-SA" dirty="0"/>
          </a:p>
          <a:p>
            <a:pPr lvl="2"/>
            <a:r>
              <a:rPr lang="ar-SA" dirty="0" smtClean="0"/>
              <a:t>يتم </a:t>
            </a:r>
            <a:r>
              <a:rPr lang="ar-SA" dirty="0"/>
              <a:t>حساب مجموع هذا الجانب ثم يتم بعد </a:t>
            </a:r>
            <a:r>
              <a:rPr lang="ar-SA" dirty="0" smtClean="0"/>
              <a:t>ذلك طرح </a:t>
            </a:r>
            <a:r>
              <a:rPr lang="ar-SA" dirty="0"/>
              <a:t>الأرصدة الدائنة المدورة من السنة </a:t>
            </a:r>
            <a:r>
              <a:rPr lang="ar-SA" dirty="0" smtClean="0"/>
              <a:t>الماضية للحصول </a:t>
            </a:r>
            <a:r>
              <a:rPr lang="ar-SA" dirty="0"/>
              <a:t>على جملة هذا الجانب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7647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مخرجات النظام المحاسبي الحكومي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ar-SA" b="1" dirty="0"/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التقارير </a:t>
            </a:r>
            <a:r>
              <a:rPr lang="ar-SA" dirty="0"/>
              <a:t>المالية </a:t>
            </a:r>
            <a:r>
              <a:rPr lang="ar-SA" dirty="0" smtClean="0"/>
              <a:t>الشهرية</a:t>
            </a:r>
            <a:endParaRPr lang="ar-SA" dirty="0"/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الحسابات الختامية</a:t>
            </a:r>
            <a:endParaRPr lang="ar-SA" dirty="0"/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أرصدة </a:t>
            </a:r>
            <a:r>
              <a:rPr lang="ar-SA" dirty="0"/>
              <a:t>الحسابات في نهاية السنة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3915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620000" cy="652934"/>
          </a:xfrm>
        </p:spPr>
        <p:txBody>
          <a:bodyPr/>
          <a:lstStyle/>
          <a:p>
            <a:r>
              <a:rPr lang="ar-SA" b="1" dirty="0" smtClean="0"/>
              <a:t> </a:t>
            </a:r>
            <a:r>
              <a:rPr lang="ar-SA" b="1" dirty="0"/>
              <a:t>الحساب الختامي للوزارات والمصالح الحكومية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بعد اقفال حساب الشهر الأخير من السنة المالية في الموعد الذي تحدده وزارة المالية تقوم الوزارات و المصالح الحكومية باعداد التقارير و الجداول الخاصة بها و ارسال لوزارة المالية وديوان </a:t>
            </a:r>
            <a:r>
              <a:rPr lang="ar-SA" dirty="0"/>
              <a:t>المراقبة العامة.</a:t>
            </a:r>
          </a:p>
          <a:p>
            <a:r>
              <a:rPr lang="ar-SA" dirty="0" smtClean="0"/>
              <a:t>تقوم </a:t>
            </a:r>
            <a:r>
              <a:rPr lang="ar-SA" dirty="0"/>
              <a:t>بعد ذلك الوزارات والمصالح الحكومية بإعداد حساباتها الختامية مع </a:t>
            </a:r>
            <a:r>
              <a:rPr lang="ar-SA" dirty="0" smtClean="0"/>
              <a:t>مذكرة </a:t>
            </a:r>
            <a:r>
              <a:rPr lang="ar-SA" dirty="0"/>
              <a:t>إيضاحية </a:t>
            </a:r>
            <a:r>
              <a:rPr lang="ar-SA" dirty="0" smtClean="0"/>
              <a:t>مدعمة بالأرقام </a:t>
            </a:r>
            <a:r>
              <a:rPr lang="ar-SA" dirty="0"/>
              <a:t>الخاصة بهذه الحسابات</a:t>
            </a:r>
          </a:p>
          <a:p>
            <a:r>
              <a:rPr lang="ar-SA" dirty="0" smtClean="0"/>
              <a:t>بعد </a:t>
            </a:r>
            <a:r>
              <a:rPr lang="ar-SA" dirty="0"/>
              <a:t>الانتهاء من إعداد الحساب </a:t>
            </a:r>
            <a:r>
              <a:rPr lang="ar-SA" dirty="0" smtClean="0"/>
              <a:t>الختامي للوزارة ( المكون من  كشوف الايرادات و المصروفات وحسابات </a:t>
            </a:r>
            <a:r>
              <a:rPr lang="ar-SA" dirty="0"/>
              <a:t>التسوية) يتم التوقيع على </a:t>
            </a:r>
            <a:r>
              <a:rPr lang="ar-SA" dirty="0" smtClean="0"/>
              <a:t>كل </a:t>
            </a:r>
            <a:r>
              <a:rPr lang="ar-SA" dirty="0"/>
              <a:t>الكشوف من رئيس المصلحة أو من ينوب عنه ومن </a:t>
            </a:r>
            <a:r>
              <a:rPr lang="ar-SA" dirty="0" smtClean="0"/>
              <a:t>مدير الإدارة </a:t>
            </a:r>
            <a:r>
              <a:rPr lang="ar-SA" dirty="0"/>
              <a:t>المالية.</a:t>
            </a:r>
          </a:p>
          <a:p>
            <a:r>
              <a:rPr lang="ar-SA" dirty="0" smtClean="0"/>
              <a:t>يتم بعد ذلك ارسال صورة من كشوف الحساب الختامي الى </a:t>
            </a:r>
            <a:r>
              <a:rPr lang="ar-SA" b="1" u="sng" dirty="0" smtClean="0"/>
              <a:t>وزارة المالية و ديوان المراقبة</a:t>
            </a:r>
            <a:r>
              <a:rPr lang="ar-SA" b="1" u="sng" dirty="0"/>
              <a:t> </a:t>
            </a:r>
            <a:r>
              <a:rPr lang="ar-SA" b="1" u="sng" dirty="0" smtClean="0"/>
              <a:t>العامة</a:t>
            </a:r>
            <a:r>
              <a:rPr lang="ar-SA" b="1" u="sng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63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620000" cy="724942"/>
          </a:xfrm>
        </p:spPr>
        <p:txBody>
          <a:bodyPr/>
          <a:lstStyle/>
          <a:p>
            <a:r>
              <a:rPr lang="ar-SA" b="1" dirty="0" smtClean="0"/>
              <a:t>الحساب </a:t>
            </a:r>
            <a:r>
              <a:rPr lang="ar-SA" b="1" dirty="0"/>
              <a:t>الختامي </a:t>
            </a:r>
            <a:r>
              <a:rPr lang="ar-SA" b="1" dirty="0" smtClean="0"/>
              <a:t>للمؤسسات العامة</a:t>
            </a:r>
            <a:r>
              <a:rPr lang="ar-SA" b="1" dirty="0"/>
              <a:t/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r>
              <a:rPr lang="ar-SA" dirty="0" smtClean="0"/>
              <a:t>يجب </a:t>
            </a:r>
            <a:r>
              <a:rPr lang="ar-SA" dirty="0"/>
              <a:t>أن تقوم </a:t>
            </a:r>
            <a:r>
              <a:rPr lang="ar-SA" dirty="0" smtClean="0"/>
              <a:t>كل </a:t>
            </a:r>
            <a:r>
              <a:rPr lang="ar-SA" dirty="0"/>
              <a:t>مؤسسة عامة بجرد </a:t>
            </a:r>
            <a:r>
              <a:rPr lang="ar-SA" dirty="0" smtClean="0"/>
              <a:t>كل </a:t>
            </a:r>
            <a:r>
              <a:rPr lang="ar-SA" dirty="0"/>
              <a:t>موجوداتها سواء الثابتة أو المنقولة نهاية </a:t>
            </a:r>
            <a:r>
              <a:rPr lang="ar-SA" dirty="0" smtClean="0"/>
              <a:t>كل </a:t>
            </a:r>
            <a:r>
              <a:rPr lang="ar-SA" dirty="0"/>
              <a:t>عام.</a:t>
            </a:r>
          </a:p>
          <a:p>
            <a:r>
              <a:rPr lang="ar-SA" dirty="0" smtClean="0"/>
              <a:t>يجب </a:t>
            </a:r>
            <a:r>
              <a:rPr lang="ar-SA" dirty="0"/>
              <a:t>تقييم </a:t>
            </a:r>
            <a:r>
              <a:rPr lang="ar-SA" dirty="0" smtClean="0"/>
              <a:t>كل </a:t>
            </a:r>
            <a:r>
              <a:rPr lang="ar-SA" dirty="0"/>
              <a:t>الموجودات التي تؤول إلى المؤسسة من الغير على </a:t>
            </a:r>
            <a:r>
              <a:rPr lang="ar-SA" dirty="0" smtClean="0"/>
              <a:t>شكل هبات أو تبرعات عينية و اثباتها ضمن أصول المؤسسة </a:t>
            </a:r>
            <a:endParaRPr lang="ar-SA" dirty="0"/>
          </a:p>
          <a:p>
            <a:r>
              <a:rPr lang="ar-SA" dirty="0" smtClean="0"/>
              <a:t>يتم </a:t>
            </a:r>
            <a:r>
              <a:rPr lang="ar-SA" dirty="0"/>
              <a:t>في نهاية السنة المالية إعداد </a:t>
            </a:r>
            <a:r>
              <a:rPr lang="ar-SA" dirty="0" smtClean="0"/>
              <a:t>قائمة المركز المالي لتظهر كافة أصولها وخصومها بالاضافة إلى </a:t>
            </a:r>
            <a:r>
              <a:rPr lang="ar-SA" dirty="0"/>
              <a:t>الحسابات الخاصة بالإيرادات والمصروفات وجاري وزارة المالية.</a:t>
            </a:r>
          </a:p>
          <a:p>
            <a:r>
              <a:rPr lang="ar-SA" dirty="0" smtClean="0"/>
              <a:t>يجب </a:t>
            </a:r>
            <a:r>
              <a:rPr lang="ar-SA" dirty="0"/>
              <a:t>أن يقوم مراجع الحسابات الخارجي بمراجعة الحساب الختامي والبيانات </a:t>
            </a:r>
            <a:r>
              <a:rPr lang="ar-SA" dirty="0" smtClean="0"/>
              <a:t>المرفقه به و قائمة</a:t>
            </a:r>
            <a:r>
              <a:rPr lang="ar-SA" dirty="0"/>
              <a:t> </a:t>
            </a:r>
            <a:r>
              <a:rPr lang="ar-SA" dirty="0" smtClean="0"/>
              <a:t>المركز </a:t>
            </a:r>
            <a:r>
              <a:rPr lang="ar-SA" dirty="0"/>
              <a:t>المالي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8464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 </a:t>
            </a:r>
            <a:r>
              <a:rPr lang="ar-SA" b="1" dirty="0"/>
              <a:t>الحساب الختامي للدولة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تقوم الادارة العامة للحسابات بوزارة المالية بمراجعه الحسابات الختامية التي تلقتها من الوزارات و المصالح الحكومية و مطابقتها مع الجداول الشهريه لنفس الوزارات على مدار السنه  </a:t>
            </a:r>
            <a:endParaRPr lang="ar-SA" dirty="0"/>
          </a:p>
          <a:p>
            <a:r>
              <a:rPr lang="ar-SA" dirty="0" smtClean="0"/>
              <a:t>بناءً </a:t>
            </a:r>
            <a:r>
              <a:rPr lang="ar-SA" dirty="0"/>
              <a:t>على ذلك تقوم بإعداد الحساب </a:t>
            </a:r>
            <a:r>
              <a:rPr lang="ar-SA" dirty="0" smtClean="0"/>
              <a:t>الختامية للدولة و ذلك برصد جميع الايرادات و المصروفات وأنواع </a:t>
            </a:r>
            <a:r>
              <a:rPr lang="ar-SA" dirty="0"/>
              <a:t>حسابات التسوية لجميع الوزارات والمصالح.</a:t>
            </a:r>
          </a:p>
          <a:p>
            <a:r>
              <a:rPr lang="ar-SA" dirty="0" smtClean="0"/>
              <a:t> </a:t>
            </a:r>
            <a:r>
              <a:rPr lang="ar-SA" dirty="0"/>
              <a:t>بعد الانتهاء من إعداد ملخصات الحسابات الختامية لجميع الوزارات والمصالح </a:t>
            </a:r>
            <a:r>
              <a:rPr lang="ar-SA" dirty="0" smtClean="0"/>
              <a:t>الحكومية وجمعها </a:t>
            </a:r>
            <a:r>
              <a:rPr lang="ar-SA" dirty="0"/>
              <a:t>في ملخص واحد تقوم وزارة المالية برفع الحساب الختامي إلى مجلس الوزراء </a:t>
            </a:r>
            <a:r>
              <a:rPr lang="ar-SA" dirty="0" smtClean="0"/>
              <a:t>في موعد </a:t>
            </a:r>
            <a:r>
              <a:rPr lang="ar-SA" dirty="0"/>
              <a:t>لا يتعدى آخر الشهر الرابع من السنة المالية التالية لاعتماده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6554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1475656" y="2636912"/>
            <a:ext cx="56886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كل عام و أنتن بخير 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0019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المصادر 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المحاسبه الحكوميه للدكتور سلطان بن محمد بن علي السلطان</a:t>
            </a:r>
          </a:p>
          <a:p>
            <a:r>
              <a:rPr lang="ar-SA" dirty="0"/>
              <a:t>ملخص (المحاسبه الحكوميه ) للاستاذه ايمان العقيل </a:t>
            </a:r>
          </a:p>
          <a:p>
            <a:pPr marL="114300" indent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407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إقفال </a:t>
            </a:r>
            <a:r>
              <a:rPr lang="ar-SA" dirty="0"/>
              <a:t>الحسابات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dirty="0" smtClean="0"/>
              <a:t>يبدأ </a:t>
            </a:r>
            <a:r>
              <a:rPr lang="ar-SA" dirty="0"/>
              <a:t>النظام المحاسبي الحكومي بأرصدة الحسابات المدورة ( المنقولة ) من السنة </a:t>
            </a:r>
            <a:r>
              <a:rPr lang="ar-SA" dirty="0" smtClean="0"/>
              <a:t>السابقة</a:t>
            </a:r>
          </a:p>
          <a:p>
            <a:pPr lvl="1"/>
            <a:r>
              <a:rPr lang="ar-SA" dirty="0"/>
              <a:t>تتضمن هذه الأرصدة </a:t>
            </a:r>
            <a:r>
              <a:rPr lang="ar-SA" dirty="0" smtClean="0"/>
              <a:t>كل من :</a:t>
            </a:r>
            <a:endParaRPr lang="ar-SA" dirty="0"/>
          </a:p>
          <a:p>
            <a:pPr lvl="2"/>
            <a:r>
              <a:rPr lang="ar-SA" dirty="0"/>
              <a:t>أرصدة الحسابات الشخصية المدينة (العهد) والدائنة (الأمانات</a:t>
            </a:r>
            <a:r>
              <a:rPr lang="ar-SA" dirty="0" smtClean="0"/>
              <a:t>)</a:t>
            </a:r>
          </a:p>
          <a:p>
            <a:pPr lvl="2"/>
            <a:r>
              <a:rPr lang="ar-SA" dirty="0" smtClean="0"/>
              <a:t>أرصدة </a:t>
            </a:r>
            <a:r>
              <a:rPr lang="ar-SA" dirty="0"/>
              <a:t>حسابات أوامر الدفع والحوالات </a:t>
            </a:r>
          </a:p>
          <a:p>
            <a:pPr lvl="2"/>
            <a:r>
              <a:rPr lang="ar-SA" dirty="0"/>
              <a:t>رصيد حساب المطلوبات  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/>
              <a:t>ك</a:t>
            </a:r>
            <a:r>
              <a:rPr lang="ar-SA" dirty="0" smtClean="0"/>
              <a:t>ما </a:t>
            </a:r>
            <a:r>
              <a:rPr lang="ar-SA" dirty="0"/>
              <a:t>يبدأ نظام المحاسبة الحكومية بمعلومات بيانية تتضمن تقديرات </a:t>
            </a:r>
            <a:r>
              <a:rPr lang="ar-SA" dirty="0" smtClean="0"/>
              <a:t>الميزانية العامة </a:t>
            </a:r>
            <a:r>
              <a:rPr lang="ar-SA" dirty="0"/>
              <a:t>من </a:t>
            </a:r>
            <a:r>
              <a:rPr lang="ar-SA" dirty="0" smtClean="0"/>
              <a:t>حيث الإيرادات </a:t>
            </a:r>
            <a:r>
              <a:rPr lang="ar-SA" dirty="0"/>
              <a:t>والمصروفات </a:t>
            </a:r>
            <a:endParaRPr lang="ar-SA" dirty="0" smtClean="0"/>
          </a:p>
          <a:p>
            <a:pPr marL="571500" indent="-457200">
              <a:buFont typeface="+mj-lt"/>
              <a:buAutoNum type="arabicPeriod"/>
            </a:pPr>
            <a:r>
              <a:rPr lang="ar-SA" dirty="0"/>
              <a:t>تقضي التعليمات المالية للميزانية والحسابات بأن تقوم </a:t>
            </a:r>
            <a:r>
              <a:rPr lang="ar-SA" dirty="0" smtClean="0"/>
              <a:t>كل </a:t>
            </a:r>
            <a:r>
              <a:rPr lang="ar-SA" dirty="0"/>
              <a:t>وزارة أو مصلحة حكومية </a:t>
            </a:r>
            <a:r>
              <a:rPr lang="ar-SA" dirty="0" smtClean="0"/>
              <a:t>وكل مؤسسة </a:t>
            </a:r>
            <a:r>
              <a:rPr lang="ar-SA" dirty="0"/>
              <a:t>عامة واردة في ميزانية الدولة بإقفال حساباتها وإعداد الحساب </a:t>
            </a:r>
            <a:r>
              <a:rPr lang="ar-SA" dirty="0" smtClean="0"/>
              <a:t>الختامي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9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 إقفال الحسابات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إقفال الحسابات وإعداد </a:t>
            </a:r>
            <a:r>
              <a:rPr lang="ar-SA" dirty="0"/>
              <a:t>الحساب </a:t>
            </a:r>
            <a:r>
              <a:rPr lang="ar-SA" dirty="0" smtClean="0"/>
              <a:t>الختامي يكون كالتالي 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u="sng" dirty="0"/>
              <a:t>الإقفال </a:t>
            </a:r>
            <a:r>
              <a:rPr lang="ar-SA" b="1" u="sng" dirty="0" smtClean="0"/>
              <a:t>اليومي :</a:t>
            </a:r>
            <a:endParaRPr lang="ar-SA" b="1" u="sng" dirty="0"/>
          </a:p>
          <a:p>
            <a:pPr lvl="2"/>
            <a:r>
              <a:rPr lang="ar-SA" dirty="0"/>
              <a:t>في آخر </a:t>
            </a:r>
            <a:r>
              <a:rPr lang="ar-SA" dirty="0" smtClean="0"/>
              <a:t>كل </a:t>
            </a:r>
            <a:r>
              <a:rPr lang="ar-SA" dirty="0"/>
              <a:t>يوم يتم:</a:t>
            </a:r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جمع </a:t>
            </a:r>
            <a:r>
              <a:rPr lang="ar-SA" dirty="0"/>
              <a:t>حسابات </a:t>
            </a:r>
            <a:r>
              <a:rPr lang="ar-SA" dirty="0" smtClean="0"/>
              <a:t>دفتر اليومية </a:t>
            </a:r>
            <a:r>
              <a:rPr lang="ar-SA" dirty="0"/>
              <a:t>ومطابقة </a:t>
            </a:r>
            <a:r>
              <a:rPr lang="ar-SA" dirty="0" smtClean="0"/>
              <a:t>جملة جانبه </a:t>
            </a:r>
            <a:r>
              <a:rPr lang="ar-SA" dirty="0"/>
              <a:t>الأيمن مع </a:t>
            </a:r>
            <a:r>
              <a:rPr lang="ar-SA" dirty="0" smtClean="0"/>
              <a:t>الأيسر</a:t>
            </a:r>
            <a:endParaRPr lang="ar-SA" dirty="0"/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جمع </a:t>
            </a:r>
            <a:r>
              <a:rPr lang="ar-SA" dirty="0"/>
              <a:t>المبالغ </a:t>
            </a:r>
            <a:r>
              <a:rPr lang="ar-SA" dirty="0" smtClean="0"/>
              <a:t>المقيدة في </a:t>
            </a:r>
            <a:r>
              <a:rPr lang="ar-SA" dirty="0"/>
              <a:t>الدفاتر </a:t>
            </a:r>
            <a:r>
              <a:rPr lang="ar-SA" dirty="0" smtClean="0"/>
              <a:t>المحاسبية الأخرى </a:t>
            </a:r>
            <a:r>
              <a:rPr lang="ar-SA" dirty="0"/>
              <a:t>وذلك لكل </a:t>
            </a:r>
            <a:r>
              <a:rPr lang="ar-SA" dirty="0" smtClean="0"/>
              <a:t>نوع من الحسابات</a:t>
            </a:r>
            <a:endParaRPr lang="ar-SA" dirty="0"/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مطابقة </a:t>
            </a:r>
            <a:r>
              <a:rPr lang="ar-SA" dirty="0"/>
              <a:t>مجموع ك</a:t>
            </a:r>
            <a:r>
              <a:rPr lang="ar-SA" dirty="0" smtClean="0"/>
              <a:t>ل نوع </a:t>
            </a:r>
            <a:r>
              <a:rPr lang="ar-SA" dirty="0"/>
              <a:t>من الحسابات </a:t>
            </a:r>
            <a:r>
              <a:rPr lang="ar-SA" dirty="0" smtClean="0"/>
              <a:t>مع الخانة </a:t>
            </a:r>
            <a:r>
              <a:rPr lang="ar-SA" dirty="0"/>
              <a:t>المقابلة لهذا </a:t>
            </a:r>
            <a:r>
              <a:rPr lang="ar-SA" dirty="0" smtClean="0"/>
              <a:t>النوع بدفتر </a:t>
            </a:r>
            <a:r>
              <a:rPr lang="ar-SA" dirty="0"/>
              <a:t>اليومية وذلك </a:t>
            </a:r>
            <a:r>
              <a:rPr lang="ar-SA" dirty="0" smtClean="0"/>
              <a:t>بهدف التأكد </a:t>
            </a:r>
            <a:r>
              <a:rPr lang="ar-SA" dirty="0"/>
              <a:t>من صحة القيد </a:t>
            </a:r>
            <a:r>
              <a:rPr lang="ar-SA" dirty="0" smtClean="0"/>
              <a:t>في الدفاتر</a:t>
            </a:r>
            <a:r>
              <a:rPr lang="ar-SA" dirty="0"/>
              <a:t> </a:t>
            </a:r>
            <a:r>
              <a:rPr lang="ar-SA" dirty="0" smtClean="0"/>
              <a:t>المحاسبية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u="sng" dirty="0"/>
              <a:t>الإقفال </a:t>
            </a:r>
            <a:r>
              <a:rPr lang="ar-SA" b="1" u="sng" dirty="0" smtClean="0"/>
              <a:t>الشهري:</a:t>
            </a:r>
            <a:endParaRPr lang="ar-SA" b="1" u="sng" dirty="0"/>
          </a:p>
          <a:p>
            <a:pPr lvl="2"/>
            <a:r>
              <a:rPr lang="ar-SA" dirty="0"/>
              <a:t>في نهاية </a:t>
            </a:r>
            <a:r>
              <a:rPr lang="ar-SA" dirty="0" smtClean="0"/>
              <a:t>كل شهريتم</a:t>
            </a:r>
            <a:r>
              <a:rPr lang="ar-SA" dirty="0"/>
              <a:t>:</a:t>
            </a:r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إقفال كل الحسابات عن طريق جمع خانات الحساب في الدفاتر المحاسبية المختلفه ثم كتابة مجموعها في خانة مجموع الشهر </a:t>
            </a:r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مطابقة مجموع الشهر لكل حساب من المصروفات مع المجموع الوارد بدفتر اليومية </a:t>
            </a:r>
            <a:endParaRPr lang="ar-SA" dirty="0"/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مطابقة </a:t>
            </a:r>
            <a:r>
              <a:rPr lang="ar-SA" dirty="0"/>
              <a:t>مجموع الشهر لكل حساب من </a:t>
            </a:r>
            <a:r>
              <a:rPr lang="ar-SA" dirty="0" smtClean="0"/>
              <a:t>الايرادات مع </a:t>
            </a:r>
            <a:r>
              <a:rPr lang="ar-SA" dirty="0"/>
              <a:t>المجموع الوارد بدفتر اليومية </a:t>
            </a:r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يرحل مجموع كل حساب رئيسي و فرعي من الايرادات تحت مجموع حساب الايرادات عن الشهر الذي أقفل فيه الحساب و كذلك بالنسبة للمصروفات</a:t>
            </a:r>
            <a:endParaRPr lang="ar-SA" dirty="0"/>
          </a:p>
          <a:p>
            <a:pPr lvl="1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4235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 إقفال الحسابات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3"/>
            </a:pPr>
            <a:r>
              <a:rPr lang="ar-SA" b="1" u="sng" dirty="0"/>
              <a:t>الإقفال السنوي</a:t>
            </a:r>
          </a:p>
          <a:p>
            <a:pPr lvl="2"/>
            <a:r>
              <a:rPr lang="ar-SA" dirty="0"/>
              <a:t>في نهاية الشهر الأخير </a:t>
            </a:r>
            <a:r>
              <a:rPr lang="ar-SA" dirty="0" smtClean="0"/>
              <a:t>من السنة</a:t>
            </a:r>
            <a:r>
              <a:rPr lang="ar-SA" dirty="0"/>
              <a:t>:</a:t>
            </a:r>
          </a:p>
          <a:p>
            <a:pPr lvl="3"/>
            <a:r>
              <a:rPr lang="ar-SA" dirty="0"/>
              <a:t>يتم إقفال حسابات </a:t>
            </a:r>
            <a:r>
              <a:rPr lang="ar-SA" dirty="0" smtClean="0"/>
              <a:t>الشهرالأخير </a:t>
            </a:r>
            <a:r>
              <a:rPr lang="ar-SA" dirty="0"/>
              <a:t>من السنة المالية </a:t>
            </a:r>
            <a:r>
              <a:rPr lang="ar-SA" dirty="0" smtClean="0"/>
              <a:t>بنفس الطريقة </a:t>
            </a:r>
            <a:r>
              <a:rPr lang="ar-SA" dirty="0"/>
              <a:t>المتبعة لإقفال </a:t>
            </a:r>
            <a:r>
              <a:rPr lang="ar-SA" dirty="0" smtClean="0"/>
              <a:t>باقي الأشهر</a:t>
            </a:r>
            <a:endParaRPr lang="ar-SA" dirty="0"/>
          </a:p>
          <a:p>
            <a:pPr lvl="4"/>
            <a:r>
              <a:rPr lang="ar-SA" dirty="0" smtClean="0"/>
              <a:t>يشترط </a:t>
            </a:r>
            <a:r>
              <a:rPr lang="ar-SA" dirty="0"/>
              <a:t>أن يتم إقفال </a:t>
            </a:r>
            <a:r>
              <a:rPr lang="ar-SA" dirty="0" smtClean="0"/>
              <a:t>حسابات الشهر </a:t>
            </a:r>
            <a:r>
              <a:rPr lang="ar-SA" dirty="0"/>
              <a:t>الأخير خلال </a:t>
            </a:r>
            <a:r>
              <a:rPr lang="ar-SA" dirty="0" smtClean="0"/>
              <a:t>شهرين من </a:t>
            </a:r>
            <a:r>
              <a:rPr lang="ar-SA" dirty="0"/>
              <a:t>انتهاء السنة </a:t>
            </a:r>
            <a:r>
              <a:rPr lang="ar-SA" dirty="0" smtClean="0"/>
              <a:t>المالية</a:t>
            </a:r>
            <a:endParaRPr lang="ar-SA" dirty="0"/>
          </a:p>
          <a:p>
            <a:pPr lvl="4"/>
            <a:r>
              <a:rPr lang="ar-SA" dirty="0" smtClean="0"/>
              <a:t>تستخدم </a:t>
            </a:r>
            <a:r>
              <a:rPr lang="ar-SA" dirty="0"/>
              <a:t>فترة </a:t>
            </a:r>
            <a:r>
              <a:rPr lang="ar-SA" dirty="0" smtClean="0"/>
              <a:t>الشهرين لأغراض التسويات المحاسبية </a:t>
            </a:r>
            <a:r>
              <a:rPr lang="ar-SA" dirty="0"/>
              <a:t>للإقفال </a:t>
            </a:r>
            <a:r>
              <a:rPr lang="ar-SA" dirty="0" smtClean="0"/>
              <a:t>وإعداد الحساب </a:t>
            </a:r>
            <a:r>
              <a:rPr lang="ar-SA" dirty="0"/>
              <a:t>الختامي عن </a:t>
            </a:r>
            <a:r>
              <a:rPr lang="ar-SA" dirty="0" smtClean="0"/>
              <a:t>السنة المالية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1305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تصحيح الأخطاء المحاسبية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تختلف </a:t>
            </a:r>
            <a:r>
              <a:rPr lang="ar-SA" b="1" dirty="0" smtClean="0"/>
              <a:t>طريقة </a:t>
            </a:r>
            <a:r>
              <a:rPr lang="ar-SA" b="1" dirty="0"/>
              <a:t>تصحيح الأخطاء المحاسبية باختلاف طبيعة </a:t>
            </a:r>
            <a:r>
              <a:rPr lang="ar-SA" b="1" dirty="0" smtClean="0"/>
              <a:t>الخطأ</a:t>
            </a:r>
            <a:endParaRPr lang="ar-SA" b="1" dirty="0"/>
          </a:p>
          <a:p>
            <a:pPr marL="868680" lvl="1" indent="-457200">
              <a:buFont typeface="+mj-lt"/>
              <a:buAutoNum type="alphaUcPeriod"/>
            </a:pPr>
            <a:r>
              <a:rPr lang="ar-SA" dirty="0" smtClean="0"/>
              <a:t>إذا كان الخطأ في الخصم على حساب أو </a:t>
            </a:r>
            <a:r>
              <a:rPr lang="ar-SA" dirty="0"/>
              <a:t>الإضافة إلى حساب </a:t>
            </a:r>
            <a:r>
              <a:rPr lang="ar-SA" dirty="0" smtClean="0"/>
              <a:t>غير</a:t>
            </a:r>
            <a:r>
              <a:rPr lang="ar-SA" dirty="0"/>
              <a:t> </a:t>
            </a:r>
            <a:r>
              <a:rPr lang="ar-SA" dirty="0" smtClean="0"/>
              <a:t>مختص </a:t>
            </a:r>
            <a:r>
              <a:rPr lang="ar-SA" dirty="0"/>
              <a:t>أو </a:t>
            </a:r>
            <a:r>
              <a:rPr lang="ar-SA" dirty="0" smtClean="0"/>
              <a:t>إلى نوع من الايرادات لا </a:t>
            </a:r>
            <a:r>
              <a:rPr lang="ar-SA" dirty="0"/>
              <a:t>يجب الإضافة </a:t>
            </a:r>
            <a:r>
              <a:rPr lang="ar-SA" dirty="0" smtClean="0"/>
              <a:t>إليه </a:t>
            </a:r>
          </a:p>
          <a:p>
            <a:pPr lvl="1"/>
            <a:r>
              <a:rPr lang="ar-SA" dirty="0" smtClean="0"/>
              <a:t>المعالجة :</a:t>
            </a:r>
          </a:p>
          <a:p>
            <a:pPr lvl="2"/>
            <a:r>
              <a:rPr lang="ar-SA" b="1" dirty="0"/>
              <a:t>يتم التصحيح بموجب أذن </a:t>
            </a:r>
            <a:r>
              <a:rPr lang="ar-SA" b="1" dirty="0" smtClean="0"/>
              <a:t>تسوية منعاً </a:t>
            </a:r>
            <a:r>
              <a:rPr lang="ar-SA" b="1" dirty="0"/>
              <a:t>للتلاعب في الدفاتر عن </a:t>
            </a:r>
            <a:r>
              <a:rPr lang="ar-SA" b="1" dirty="0" smtClean="0"/>
              <a:t>طريق الشطب </a:t>
            </a:r>
            <a:r>
              <a:rPr lang="ar-SA" b="1" dirty="0"/>
              <a:t>أو الكشط أو </a:t>
            </a:r>
            <a:r>
              <a:rPr lang="ar-SA" b="1" dirty="0" smtClean="0"/>
              <a:t>التغيير</a:t>
            </a:r>
          </a:p>
          <a:p>
            <a:pPr marL="868680" lvl="1" indent="-457200">
              <a:buFont typeface="+mj-lt"/>
              <a:buAutoNum type="alphaUcPeriod" startAt="2"/>
            </a:pPr>
            <a:r>
              <a:rPr lang="ar-SA" dirty="0"/>
              <a:t>إذا </a:t>
            </a:r>
            <a:r>
              <a:rPr lang="ar-SA" dirty="0" smtClean="0"/>
              <a:t>كان </a:t>
            </a:r>
            <a:r>
              <a:rPr lang="ar-SA" dirty="0"/>
              <a:t>الخطأ نتيجة قيد </a:t>
            </a:r>
            <a:r>
              <a:rPr lang="ar-SA" dirty="0" smtClean="0"/>
              <a:t>مبلغ في الدفاترالمحاسبية تختلف عما هو </a:t>
            </a:r>
            <a:r>
              <a:rPr lang="ar-SA" dirty="0"/>
              <a:t>مقيد في أمر اعتماد </a:t>
            </a:r>
            <a:r>
              <a:rPr lang="ar-SA" dirty="0" smtClean="0"/>
              <a:t>الصرف أو </a:t>
            </a:r>
            <a:r>
              <a:rPr lang="ar-SA" dirty="0"/>
              <a:t>أذن </a:t>
            </a:r>
            <a:r>
              <a:rPr lang="ar-SA" dirty="0" smtClean="0"/>
              <a:t>التسوية أو في حال كان الخطأ نتيجة قيد مبلغ في حقل غير </a:t>
            </a:r>
            <a:r>
              <a:rPr lang="ar-SA" dirty="0"/>
              <a:t>حقله في دفتر </a:t>
            </a:r>
            <a:r>
              <a:rPr lang="ar-SA" dirty="0" smtClean="0"/>
              <a:t>اليومية</a:t>
            </a:r>
          </a:p>
          <a:p>
            <a:pPr lvl="1"/>
            <a:r>
              <a:rPr lang="ar-SA" dirty="0" smtClean="0"/>
              <a:t>المعالجة :</a:t>
            </a:r>
          </a:p>
          <a:p>
            <a:pPr lvl="2"/>
            <a:r>
              <a:rPr lang="ar-SA" b="1" dirty="0"/>
              <a:t>لا يتطلب تحرير أذن تسوية بل </a:t>
            </a:r>
            <a:r>
              <a:rPr lang="ar-SA" b="1" dirty="0" smtClean="0"/>
              <a:t>يتم التصحيح </a:t>
            </a:r>
            <a:r>
              <a:rPr lang="ar-SA" b="1" dirty="0"/>
              <a:t>في الدفاتر مباشرة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8206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أيضا تختلف </a:t>
            </a:r>
            <a:r>
              <a:rPr lang="ar-SA" b="1" dirty="0"/>
              <a:t>المعالجة المحاسبية للأخطاء باختلاف توقيت </a:t>
            </a:r>
            <a:r>
              <a:rPr lang="ar-SA" b="1" dirty="0" smtClean="0"/>
              <a:t>اكتشافها</a:t>
            </a:r>
            <a:r>
              <a:rPr lang="ar-SA" b="1" dirty="0"/>
              <a:t>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أخطاء </a:t>
            </a:r>
            <a:r>
              <a:rPr lang="ar-SA" dirty="0"/>
              <a:t>تكتشف عند المطابقة اليومية 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أخطاء </a:t>
            </a:r>
            <a:r>
              <a:rPr lang="ar-SA" dirty="0"/>
              <a:t>تكتشف عند إعداد الحساب الختامي 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أخطاء </a:t>
            </a:r>
            <a:r>
              <a:rPr lang="ar-SA" dirty="0"/>
              <a:t>تكتشف في سنة مالية لاحقة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6498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أولا : أخطاء </a:t>
            </a:r>
            <a:r>
              <a:rPr lang="ar-SA" b="1" dirty="0"/>
              <a:t>تكتشف عند المطابقة اليومية</a:t>
            </a:r>
          </a:p>
          <a:p>
            <a:pPr lvl="1"/>
            <a:r>
              <a:rPr lang="ar-SA" dirty="0" smtClean="0"/>
              <a:t>يجب </a:t>
            </a:r>
            <a:r>
              <a:rPr lang="ar-SA" dirty="0"/>
              <a:t>أن يتم القيد في الدفاتر المحاسبية بصورة يومية بنفس اليوم </a:t>
            </a:r>
            <a:r>
              <a:rPr lang="ar-SA" dirty="0" smtClean="0"/>
              <a:t>الذي يتم فيه سحب أمر الدفع أو</a:t>
            </a:r>
            <a:r>
              <a:rPr lang="ar-SA" dirty="0"/>
              <a:t> </a:t>
            </a:r>
            <a:r>
              <a:rPr lang="ar-SA" dirty="0" smtClean="0"/>
              <a:t>الحوالة أو إذن التسوية</a:t>
            </a:r>
            <a:endParaRPr lang="ar-SA" dirty="0"/>
          </a:p>
          <a:p>
            <a:pPr lvl="1"/>
            <a:r>
              <a:rPr lang="ar-SA" dirty="0" smtClean="0"/>
              <a:t>عند </a:t>
            </a:r>
            <a:r>
              <a:rPr lang="ar-SA" dirty="0"/>
              <a:t>حدوث أخطاء محاسبية أثناء القيد فإن ذلك سيؤثر على جانبي دفتر اليومية </a:t>
            </a:r>
            <a:r>
              <a:rPr lang="ar-SA" dirty="0" smtClean="0"/>
              <a:t>العامة </a:t>
            </a:r>
          </a:p>
          <a:p>
            <a:pPr lvl="2"/>
            <a:r>
              <a:rPr lang="ar-SA" dirty="0" smtClean="0"/>
              <a:t>إن </a:t>
            </a:r>
            <a:r>
              <a:rPr lang="ar-SA" dirty="0"/>
              <a:t>لم </a:t>
            </a:r>
            <a:r>
              <a:rPr lang="ar-SA" dirty="0" smtClean="0"/>
              <a:t>يتأثر توازن </a:t>
            </a:r>
            <a:r>
              <a:rPr lang="ar-SA" dirty="0"/>
              <a:t>الجانبين فقد تؤدي هذه الأخطاء إلى عدم التطابق بين الحسابات المختلفة مما يؤدي إلى </a:t>
            </a:r>
            <a:r>
              <a:rPr lang="ar-SA" dirty="0" smtClean="0"/>
              <a:t>وجود أرصدة شاذة</a:t>
            </a:r>
            <a:endParaRPr lang="ar-SA" dirty="0"/>
          </a:p>
          <a:p>
            <a:pPr lvl="1"/>
            <a:r>
              <a:rPr lang="ar-SA" b="1" dirty="0" smtClean="0"/>
              <a:t>هنالك </a:t>
            </a:r>
            <a:r>
              <a:rPr lang="ar-SA" b="1" dirty="0"/>
              <a:t>ثلاث حالات لمعالجة الأخطاء المكتشفة عند المطابقة </a:t>
            </a:r>
            <a:r>
              <a:rPr lang="ar-SA" b="1" dirty="0" smtClean="0"/>
              <a:t>اليومية</a:t>
            </a:r>
          </a:p>
          <a:p>
            <a:pPr lvl="2"/>
            <a:r>
              <a:rPr lang="ar-SA" dirty="0"/>
              <a:t>الحالة الأولى : قيد مبلغ في الدفاتر المحاسبية بخلاف ما ورد في </a:t>
            </a:r>
            <a:r>
              <a:rPr lang="ar-SA" dirty="0" smtClean="0"/>
              <a:t>المستندات</a:t>
            </a:r>
          </a:p>
          <a:p>
            <a:pPr lvl="2"/>
            <a:r>
              <a:rPr lang="ar-SA" dirty="0"/>
              <a:t>الحالة الثانية: قيد مبلغ في غير الحقل </a:t>
            </a:r>
            <a:r>
              <a:rPr lang="ar-SA" dirty="0" smtClean="0"/>
              <a:t>الصحيح</a:t>
            </a:r>
          </a:p>
          <a:p>
            <a:pPr lvl="2"/>
            <a:r>
              <a:rPr lang="ar-SA" dirty="0"/>
              <a:t>الحالة الثالثة:وجود خطأ حسابي في أمر الصرف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8654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1865</TotalTime>
  <Words>2534</Words>
  <Application>Microsoft Office PowerPoint</Application>
  <PresentationFormat>عرض على الشاشة (3:4)‏</PresentationFormat>
  <Paragraphs>271</Paragraphs>
  <Slides>34</Slides>
  <Notes>8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35" baseType="lpstr">
      <vt:lpstr>Adjacency</vt:lpstr>
      <vt:lpstr>إقفال الحسابات وإعداد الحساب الختامي</vt:lpstr>
      <vt:lpstr>الأجندة </vt:lpstr>
      <vt:lpstr>مخرجات النظام المحاسبي الحكومي </vt:lpstr>
      <vt:lpstr> إقفال الحسابات </vt:lpstr>
      <vt:lpstr> إقفال الحسابات </vt:lpstr>
      <vt:lpstr> إقفال الحسابات 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التقارير المالية</vt:lpstr>
      <vt:lpstr>التقارير المالية</vt:lpstr>
      <vt:lpstr>التقارير المالية</vt:lpstr>
      <vt:lpstr> الحساب الختامي للوزارات والمصالح الحكومية  </vt:lpstr>
      <vt:lpstr>الحساب الختامي للمؤسسات العامة </vt:lpstr>
      <vt:lpstr> الحساب الختامي للدولة </vt:lpstr>
      <vt:lpstr>الشريحة 33</vt:lpstr>
      <vt:lpstr>المصادر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إقفال الحسابات وإعداد الحساب الختامي</dc:title>
  <dc:creator>kayan albalawi</dc:creator>
  <cp:lastModifiedBy>mahaialharbi</cp:lastModifiedBy>
  <cp:revision>129</cp:revision>
  <dcterms:created xsi:type="dcterms:W3CDTF">2013-11-30T08:03:54Z</dcterms:created>
  <dcterms:modified xsi:type="dcterms:W3CDTF">2015-02-24T07:00:03Z</dcterms:modified>
</cp:coreProperties>
</file>