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9" r:id="rId3"/>
    <p:sldId id="260" r:id="rId4"/>
    <p:sldId id="261" r:id="rId5"/>
    <p:sldId id="262" r:id="rId6"/>
    <p:sldId id="267" r:id="rId7"/>
    <p:sldId id="263" r:id="rId8"/>
    <p:sldId id="268" r:id="rId9"/>
    <p:sldId id="270" r:id="rId10"/>
    <p:sldId id="271" r:id="rId11"/>
    <p:sldId id="264" r:id="rId12"/>
    <p:sldId id="265" r:id="rId13"/>
    <p:sldId id="266" r:id="rId14"/>
    <p:sldId id="269"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95" d="100"/>
          <a:sy n="95" d="100"/>
        </p:scale>
        <p:origin x="109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C61889-72E1-4AB1-892E-2A954177784E}" type="slidenum">
              <a:rPr lang="ar-SA" smtClean="0"/>
              <a:pPr/>
              <a:t>‹#›</a:t>
            </a:fld>
            <a:endParaRPr lang="ar-SA"/>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C61889-72E1-4AB1-892E-2A954177784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C61889-72E1-4AB1-892E-2A954177784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C61889-72E1-4AB1-892E-2A954177784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6C61889-72E1-4AB1-892E-2A954177784E}" type="slidenum">
              <a:rPr lang="ar-SA" smtClean="0"/>
              <a:pPr/>
              <a:t>‹#›</a:t>
            </a:fld>
            <a:endParaRPr lang="ar-SA"/>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6C61889-72E1-4AB1-892E-2A954177784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6C61889-72E1-4AB1-892E-2A954177784E}" type="slidenum">
              <a:rPr lang="ar-SA" smtClean="0"/>
              <a:pPr/>
              <a:t>‹#›</a:t>
            </a:fld>
            <a:endParaRPr lang="ar-SA"/>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6C61889-72E1-4AB1-892E-2A954177784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6C61889-72E1-4AB1-892E-2A954177784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6C61889-72E1-4AB1-892E-2A954177784E}" type="slidenum">
              <a:rPr lang="ar-SA" smtClean="0"/>
              <a:pPr/>
              <a:t>‹#›</a:t>
            </a:fld>
            <a:endParaRPr lang="ar-SA"/>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A2A4464-B4B5-415C-B0F3-A58BCB4FB99D}" type="datetimeFigureOut">
              <a:rPr lang="ar-SA" smtClean="0"/>
              <a:pPr/>
              <a:t>25/04/1437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6C61889-72E1-4AB1-892E-2A954177784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2A2A4464-B4B5-415C-B0F3-A58BCB4FB99D}" type="datetimeFigureOut">
              <a:rPr lang="ar-SA" smtClean="0"/>
              <a:pPr/>
              <a:t>25/04/1437</a:t>
            </a:fld>
            <a:endParaRPr lang="ar-SA"/>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ar-SA"/>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6C61889-72E1-4AB1-892E-2A954177784E}" type="slidenum">
              <a:rPr lang="ar-SA" smtClean="0"/>
              <a:pPr/>
              <a:t>‹#›</a:t>
            </a:fld>
            <a:endParaRPr lang="ar-SA"/>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4.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قانون بويل</a:t>
            </a: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26512588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516216" y="1042784"/>
            <a:ext cx="2304256" cy="400110"/>
          </a:xfrm>
          <a:prstGeom prst="rect">
            <a:avLst/>
          </a:prstGeom>
          <a:noFill/>
        </p:spPr>
        <p:txBody>
          <a:bodyPr wrap="square" rtlCol="1">
            <a:spAutoFit/>
          </a:bodyPr>
          <a:lstStyle/>
          <a:p>
            <a:r>
              <a:rPr lang="ar-SA" sz="2000" dirty="0">
                <a:ln>
                  <a:solidFill>
                    <a:srgbClr val="7030A0"/>
                  </a:solidFill>
                </a:ln>
                <a:solidFill>
                  <a:srgbClr val="7030A0"/>
                </a:solidFill>
              </a:rPr>
              <a:t>الاحتياطات في التجربة :</a:t>
            </a:r>
          </a:p>
        </p:txBody>
      </p:sp>
      <p:sp>
        <p:nvSpPr>
          <p:cNvPr id="3" name="مربع نص 2"/>
          <p:cNvSpPr txBox="1"/>
          <p:nvPr/>
        </p:nvSpPr>
        <p:spPr>
          <a:xfrm>
            <a:off x="990408" y="1442894"/>
            <a:ext cx="7560840" cy="1938992"/>
          </a:xfrm>
          <a:prstGeom prst="rect">
            <a:avLst/>
          </a:prstGeom>
          <a:noFill/>
        </p:spPr>
        <p:txBody>
          <a:bodyPr wrap="square" rtlCol="1">
            <a:spAutoFit/>
          </a:bodyPr>
          <a:lstStyle/>
          <a:p>
            <a:pPr marL="342900" indent="-342900">
              <a:lnSpc>
                <a:spcPct val="150000"/>
              </a:lnSpc>
              <a:buFont typeface="+mj-lt"/>
              <a:buAutoNum type="arabicPeriod"/>
            </a:pPr>
            <a:r>
              <a:rPr lang="ar-SA" sz="2000" dirty="0" smtClean="0"/>
              <a:t>ثبوت درجة الحرارة و ذلك بتحريك الانبوبة ببطء شديد .</a:t>
            </a:r>
          </a:p>
          <a:p>
            <a:pPr marL="342900" indent="-342900">
              <a:lnSpc>
                <a:spcPct val="150000"/>
              </a:lnSpc>
              <a:buFont typeface="+mj-lt"/>
              <a:buAutoNum type="arabicPeriod"/>
            </a:pPr>
            <a:r>
              <a:rPr lang="ar-SA" sz="2000" dirty="0" smtClean="0"/>
              <a:t>أن تكون الانبوبة الثابتة منتظمة المقطع حتى يعبر الطول عن الحجم.</a:t>
            </a:r>
          </a:p>
          <a:p>
            <a:pPr marL="342900" indent="-342900">
              <a:lnSpc>
                <a:spcPct val="150000"/>
              </a:lnSpc>
              <a:buFont typeface="+mj-lt"/>
              <a:buAutoNum type="arabicPeriod"/>
            </a:pPr>
            <a:r>
              <a:rPr lang="ar-SA" sz="2000" dirty="0" smtClean="0"/>
              <a:t>أن تكون السحاحة محكمة الغلق حتى يمنع تسرب الغاز .                 ( كتلة الغاز ثابتة ).</a:t>
            </a:r>
          </a:p>
          <a:p>
            <a:pPr marL="342900" indent="-342900">
              <a:lnSpc>
                <a:spcPct val="150000"/>
              </a:lnSpc>
              <a:buFont typeface="+mj-lt"/>
              <a:buAutoNum type="arabicPeriod"/>
            </a:pPr>
            <a:r>
              <a:rPr lang="ar-SA" sz="2000" dirty="0" smtClean="0"/>
              <a:t> أن تكون التجربة عمودية .</a:t>
            </a:r>
          </a:p>
        </p:txBody>
      </p:sp>
      <p:sp>
        <p:nvSpPr>
          <p:cNvPr id="4" name="سهم إلى اليسار 3"/>
          <p:cNvSpPr/>
          <p:nvPr/>
        </p:nvSpPr>
        <p:spPr>
          <a:xfrm>
            <a:off x="2773411" y="2662035"/>
            <a:ext cx="648072" cy="92333"/>
          </a:xfrm>
          <a:prstGeom prst="leftArrow">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ربع نص 4"/>
          <p:cNvSpPr txBox="1"/>
          <p:nvPr/>
        </p:nvSpPr>
        <p:spPr>
          <a:xfrm>
            <a:off x="3421483" y="3876987"/>
            <a:ext cx="4896544" cy="461665"/>
          </a:xfrm>
          <a:prstGeom prst="rect">
            <a:avLst/>
          </a:prstGeom>
          <a:noFill/>
        </p:spPr>
        <p:txBody>
          <a:bodyPr wrap="square" rtlCol="1">
            <a:spAutoFit/>
          </a:bodyPr>
          <a:lstStyle/>
          <a:p>
            <a:r>
              <a:rPr lang="ar-SA" sz="2400" dirty="0" smtClean="0">
                <a:solidFill>
                  <a:schemeClr val="accent1">
                    <a:lumMod val="75000"/>
                  </a:schemeClr>
                </a:solidFill>
                <a:effectLst>
                  <a:glow rad="63500">
                    <a:schemeClr val="accent6">
                      <a:satMod val="175000"/>
                      <a:alpha val="40000"/>
                    </a:schemeClr>
                  </a:glow>
                </a:effectLst>
              </a:rPr>
              <a:t>لماذا يجب أن تكون التجربة عمودية ؟!</a:t>
            </a:r>
            <a:endParaRPr lang="ar-SA" sz="2400" dirty="0">
              <a:solidFill>
                <a:schemeClr val="accent1">
                  <a:lumMod val="75000"/>
                </a:schemeClr>
              </a:solidFill>
              <a:effectLst>
                <a:glow rad="63500">
                  <a:schemeClr val="accent6">
                    <a:satMod val="175000"/>
                    <a:alpha val="40000"/>
                  </a:schemeClr>
                </a:glow>
              </a:effectLst>
            </a:endParaRPr>
          </a:p>
        </p:txBody>
      </p:sp>
      <p:sp>
        <p:nvSpPr>
          <p:cNvPr id="6" name="مستطيل 5"/>
          <p:cNvSpPr/>
          <p:nvPr/>
        </p:nvSpPr>
        <p:spPr>
          <a:xfrm>
            <a:off x="1763688" y="4702498"/>
            <a:ext cx="6446326" cy="400110"/>
          </a:xfrm>
          <a:prstGeom prst="rect">
            <a:avLst/>
          </a:prstGeom>
        </p:spPr>
        <p:txBody>
          <a:bodyPr wrap="square">
            <a:spAutoFit/>
          </a:bodyPr>
          <a:lstStyle/>
          <a:p>
            <a:r>
              <a:rPr lang="ar-SA" sz="2000" dirty="0">
                <a:solidFill>
                  <a:srgbClr val="002060"/>
                </a:solidFill>
              </a:rPr>
              <a:t> (حتى يكون الضغط الناشئ على عمود الزئبق هو الضغط الجوي ).</a:t>
            </a:r>
          </a:p>
        </p:txBody>
      </p:sp>
      <p:sp>
        <p:nvSpPr>
          <p:cNvPr id="7" name="قوس كبير أيسر 6"/>
          <p:cNvSpPr/>
          <p:nvPr/>
        </p:nvSpPr>
        <p:spPr>
          <a:xfrm>
            <a:off x="2483768" y="1644189"/>
            <a:ext cx="144016" cy="648072"/>
          </a:xfrm>
          <a:prstGeom prst="leftBrace">
            <a:avLst/>
          </a:pr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sp>
        <p:nvSpPr>
          <p:cNvPr id="8" name="مربع نص 7"/>
          <p:cNvSpPr txBox="1"/>
          <p:nvPr/>
        </p:nvSpPr>
        <p:spPr>
          <a:xfrm>
            <a:off x="167118" y="1768170"/>
            <a:ext cx="2267744" cy="400110"/>
          </a:xfrm>
          <a:prstGeom prst="rect">
            <a:avLst/>
          </a:prstGeom>
          <a:noFill/>
        </p:spPr>
        <p:txBody>
          <a:bodyPr wrap="square" rtlCol="1">
            <a:spAutoFit/>
          </a:bodyPr>
          <a:lstStyle/>
          <a:p>
            <a:r>
              <a:rPr lang="ar-SA" sz="2000" dirty="0" smtClean="0"/>
              <a:t>( سرعة الجزيئات ثابتة )</a:t>
            </a:r>
            <a:endParaRPr lang="ar-SA" sz="2000" dirty="0"/>
          </a:p>
        </p:txBody>
      </p:sp>
    </p:spTree>
    <p:extLst>
      <p:ext uri="{BB962C8B-B14F-4D97-AF65-F5344CB8AC3E}">
        <p14:creationId xmlns:p14="http://schemas.microsoft.com/office/powerpoint/2010/main" val="2281034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z="4400" b="1" dirty="0" smtClean="0"/>
              <a:t>تطبيقات على قانون بويل</a:t>
            </a:r>
            <a:endParaRPr lang="ar-SA" sz="4400" b="1" dirty="0"/>
          </a:p>
        </p:txBody>
      </p:sp>
      <p:sp>
        <p:nvSpPr>
          <p:cNvPr id="3" name="عنوان فرعي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p:cNvPicPr>
            <a:picLocks noChangeAspect="1" noChangeArrowheads="1"/>
          </p:cNvPicPr>
          <p:nvPr/>
        </p:nvPicPr>
        <p:blipFill>
          <a:blip r:embed="rId2" cstate="print"/>
          <a:srcRect/>
          <a:stretch>
            <a:fillRect/>
          </a:stretch>
        </p:blipFill>
        <p:spPr bwMode="auto">
          <a:xfrm>
            <a:off x="1187624" y="548680"/>
            <a:ext cx="2746806" cy="2808312"/>
          </a:xfrm>
          <a:prstGeom prst="rect">
            <a:avLst/>
          </a:prstGeom>
          <a:noFill/>
          <a:ln w="9525">
            <a:noFill/>
            <a:miter lim="800000"/>
            <a:headEnd/>
            <a:tailEnd/>
          </a:ln>
        </p:spPr>
      </p:pic>
      <p:pic>
        <p:nvPicPr>
          <p:cNvPr id="3" name="Picture 9"/>
          <p:cNvPicPr>
            <a:picLocks noChangeAspect="1" noChangeArrowheads="1"/>
          </p:cNvPicPr>
          <p:nvPr/>
        </p:nvPicPr>
        <p:blipFill>
          <a:blip r:embed="rId3" cstate="print"/>
          <a:srcRect/>
          <a:stretch>
            <a:fillRect/>
          </a:stretch>
        </p:blipFill>
        <p:spPr bwMode="auto">
          <a:xfrm>
            <a:off x="5076056" y="457200"/>
            <a:ext cx="2959869" cy="2855753"/>
          </a:xfrm>
          <a:prstGeom prst="rect">
            <a:avLst/>
          </a:prstGeom>
          <a:noFill/>
          <a:ln w="9525">
            <a:noFill/>
            <a:miter lim="800000"/>
            <a:headEnd/>
            <a:tailEnd/>
          </a:ln>
        </p:spPr>
      </p:pic>
      <p:sp>
        <p:nvSpPr>
          <p:cNvPr id="4" name="مستطيل 3"/>
          <p:cNvSpPr/>
          <p:nvPr/>
        </p:nvSpPr>
        <p:spPr>
          <a:xfrm>
            <a:off x="1115616" y="3573016"/>
            <a:ext cx="6984776" cy="1569660"/>
          </a:xfrm>
          <a:prstGeom prst="rect">
            <a:avLst/>
          </a:prstGeom>
        </p:spPr>
        <p:txBody>
          <a:bodyPr wrap="square">
            <a:spAutoFit/>
          </a:bodyPr>
          <a:lstStyle/>
          <a:p>
            <a:pPr>
              <a:buFont typeface="Arial" pitchFamily="34" charset="0"/>
              <a:buChar char="•"/>
              <a:defRPr/>
            </a:pPr>
            <a:r>
              <a:rPr lang="ar-SA" sz="2400" b="1" dirty="0" smtClean="0"/>
              <a:t>عند عملية الشهيق يزداد حجم </a:t>
            </a:r>
            <a:r>
              <a:rPr lang="ar-SA" sz="2400" b="1" dirty="0" err="1" smtClean="0"/>
              <a:t>الرئيتن</a:t>
            </a:r>
            <a:r>
              <a:rPr lang="ar-SA" sz="2400" b="1" dirty="0" smtClean="0"/>
              <a:t> و يقل الضغط مما يسمح للهواء بالدخول الى </a:t>
            </a:r>
            <a:r>
              <a:rPr lang="ar-SA" sz="2400" b="1" dirty="0" err="1" smtClean="0"/>
              <a:t>الرئتين .</a:t>
            </a:r>
            <a:endParaRPr lang="ar-SA" sz="2400" b="1" dirty="0" smtClean="0"/>
          </a:p>
          <a:p>
            <a:pPr>
              <a:buFont typeface="Arial" pitchFamily="34" charset="0"/>
              <a:buChar char="•"/>
              <a:defRPr/>
            </a:pPr>
            <a:r>
              <a:rPr lang="ar-SA" sz="2400" b="1" dirty="0" smtClean="0"/>
              <a:t>عند عملية الزفير يقل حجم الرئتين و يزداد الضغط مما يسمح للهواء بالخروج </a:t>
            </a:r>
            <a:r>
              <a:rPr lang="ar-SA" sz="2400" b="1" dirty="0" err="1" smtClean="0"/>
              <a:t>منها .</a:t>
            </a:r>
            <a:endParaRPr lang="ar-SA" sz="2400" b="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MCj02900640000[1]"/>
          <p:cNvPicPr>
            <a:picLocks noChangeAspect="1" noChangeArrowheads="1"/>
          </p:cNvPicPr>
          <p:nvPr/>
        </p:nvPicPr>
        <p:blipFill>
          <a:blip r:embed="rId2" cstate="print"/>
          <a:srcRect/>
          <a:stretch>
            <a:fillRect/>
          </a:stretch>
        </p:blipFill>
        <p:spPr bwMode="auto">
          <a:xfrm>
            <a:off x="467544" y="4221088"/>
            <a:ext cx="1047750" cy="1546225"/>
          </a:xfrm>
          <a:prstGeom prst="rect">
            <a:avLst/>
          </a:prstGeom>
          <a:noFill/>
          <a:ln w="9525">
            <a:noFill/>
            <a:miter lim="800000"/>
            <a:headEnd/>
            <a:tailEnd/>
          </a:ln>
        </p:spPr>
      </p:pic>
      <p:sp>
        <p:nvSpPr>
          <p:cNvPr id="5" name="مستطيل 4"/>
          <p:cNvSpPr/>
          <p:nvPr/>
        </p:nvSpPr>
        <p:spPr>
          <a:xfrm>
            <a:off x="684918" y="764704"/>
            <a:ext cx="8132354" cy="954107"/>
          </a:xfrm>
          <a:prstGeom prst="rect">
            <a:avLst/>
          </a:prstGeom>
        </p:spPr>
        <p:txBody>
          <a:bodyPr wrap="none">
            <a:spAutoFit/>
          </a:bodyPr>
          <a:lstStyle/>
          <a:p>
            <a:pPr>
              <a:buFont typeface="Arial" pitchFamily="34" charset="0"/>
              <a:buChar char="•"/>
            </a:pPr>
            <a:r>
              <a:rPr lang="ar-SA" sz="2800" b="1" dirty="0" smtClean="0"/>
              <a:t>في نظام مغلق مثل البالون عندما نضغط على البالون بأيدينا فإننا نزيد</a:t>
            </a:r>
          </a:p>
          <a:p>
            <a:r>
              <a:rPr lang="ar-SA" sz="2800" b="1" dirty="0" smtClean="0"/>
              <a:t> الضغط داخله بالتالي يقل الحجم حتى ينفجر </a:t>
            </a:r>
            <a:r>
              <a:rPr lang="ar-SA" sz="2800" b="1" dirty="0" err="1" smtClean="0"/>
              <a:t>البالون .</a:t>
            </a:r>
            <a:endParaRPr lang="ar-SA" sz="2800" dirty="0"/>
          </a:p>
        </p:txBody>
      </p:sp>
      <p:sp>
        <p:nvSpPr>
          <p:cNvPr id="2050" name="AutoShape 2" descr="data:image/jpeg;base64,/9j/4AAQSkZJRgABAQAAAQABAAD/2wCEAAkGBxQQEBUUEhQUEBUUFBQUFRUVEBUUFRYVFBQWFhQUFBQYHCggGBolHBQUITEhJSkrLi4uFx8zODMsNygtLisBCgoKDg0OGhAQGiwkHyQsLCwsLCwsLCwsLCwsLCwsLCwsLCwsLCwsLCwsLCwsLCwsLCwsLCwsLCwsLCwsLCwsLP/AABEIAPQAyAMBEQACEQEDEQH/xAAbAAABBQEBAAAAAAAAAAAAAAAAAgMEBQYBB//EAEMQAAIBAgQDBQQHBQcDBQAAAAECAAMRBAUSITFBYQZRcYGREyKhsQcyQlJywdEjM2Lh8BQkU4KSs/FDssIVNYOTov/EABsBAAIDAQEBAAAAAAAAAAAAAAADAQIEBQYH/8QAMhEAAgICAQMDAwMCBQUAAAAAAAECAwQRIQUSMRNBUQYiMkJhcTOBFCNSwdEVFjShsf/aAAwDAQACEQMRAD8A9wgAQASVvxgAqABAAgAQAIAEACABADhgBSZj2hVGNOkpxFRfrKhAVfx1DsvhuekjuSMV2UocLyZ/Ms/xaozl8PhwovZUasegLGw9BKOZin1CxGVp/SJjQblqb9DSA+IN5X1BP/U7dmgyT6Tkc6cVT9jfhUQlk3+8vFfj5SfURtp6kpfkeg4fELUUOjB1YXDKbgjoY3ydKMlLwOAw1oto7AgIAEACABAAgAQAIAEACABAAgDC8htLyC5GXxSDiw9Yt3QXuXVcn4QgY+n99fNgPnD16/kn0p/BIBjE9+Bb4C8kDsAMzn+Ys9Q4emxQKAa1QcVU8KadztvvyHjKymkczLyu1uKKN66ooSmAirsFHDx6nqZnlM4k7zPdocUDTKXFyQbX5AyjkJlY2ZN6dpRshSGCsjY1M0HYztU+X1bElsOx99OOj+NBytzA4+MbC06GJlOD0z3KhVDqGUghgCCOBB3BE2HejLuWxyBYIAEACABAAgAQAIAEACABI0DI+JxQQbmZb8qNaG1UubKDG5oSe6eeyuptvSOnVipFa+MJ5zmzzJbNioSGXxh5m8r/AIyYxUIRRzV6Z9wlR3XuvoZoq6ldW+GRLCrmvuNTkuerX91vcfuvseqn8p6XD6lXctPycXKwZ0/cvBNzXGihReofsKT58p0npI5l1vp1uRiEYrSFzdnvUc8yz/oLCZGzzFlrktszub5gQdK+Z/IRTZgnLbKN9zeRsExmpTtxlWy6kR3SRsYmNOkFLQyMuD1f6Jc2NSg1Bjc0bFfwNfbyIPqJvqntHoOn3d0e34N7HHRCABAAgAQAIAEACABAAgAxiq2gcbf1uZnyLVXHbL1w7mZjMcXqM8bmZbk3pnax6e0qqjTltt+TdFDZhssIaWLoYaXTLpIbDFSCCQQbgg2IPfHVzlB7TLSgpx7WWvaTO/bZbvs/tFR7eBbUB3HTPX42Wrqf3R4Pr1Msev8Akocxzk1HK0hzIBAux8BI7pWPUEeVlCVnEPIzhOzlaoLkab8z+vPynQq6e3zNm7H6HbPmb0PYrs8tFdTODbgL8T3bCdGnpVUuOTo19Bq/VIg5owrNq0pT2AsgIHibk7zTPoVT8SY+X0/TL8ZaKqpgzyM52R0W2H4cmC7oVsPw5IlWkQbG48Zx51yg/uWmceUJVvU1o1X0V1iuPKjg1NwfKx/KaMdcnS6ZL/Mf8HsU2I9AEACABAAgAQAIAEACABADJdpsYfalAbBVA267n/x9J5LrWXL1PTXsdnp9CcO5lPeeelyzp60gMqCOES0db5BvjgViaIW2ltVxc9OkbPtXhkVSk/KIjiQjQiPUjIjUyHXwrVfcXiSPAb/GdnpFc7Le2K4OP1jBhlU6kafLspp4VeGpzxJN/wCvDhPc0Y0IcRODThwqeooXi8bbcm06MKd8I1uLbM3mmJ1kdwnQpq7RsU0Vjx7YzYw8h8BLQk2IswuPiPCYM3AryF8MxZfT68mOmtMvvo6y5kzENxX2LsGHAg2U+YJAI6ieXePKixxZwMfCnj3NPx8nrcYjrBAAgAQAIAEAAwAIAEACAGCzhv71V/H8lH6zwvV//Jn/AD/selw/6ERimt5yx0nofFKDRTvG6q2lS0XsZMsMQy8uhiIziOri5PSGoscpogG/G25/KfTumdPji46/1M5WZdvgcx2Lt1JnXrq9zmpFJXqk8d5uhBIYkQ6hjgI9QSGAy0gBGmRJ8jEtMv8AsfnZwlYBj+zqEK1/snkw7uv8pzs7FU47Xkz31J8o9ZBnn9aMDQXkJMg7JAIAEACABAAgAQAIAYTPaenFVOpDeRUfpPEdYg1kt/J6PAknQl8EekbGcmPke+USiZaYnQxVMVsbBaI7S6Q5DTyy8l0Mgbz0X0/i+tk7+OSLpuMeCUuJKiwn01wT1s4tvL2RKtzx3j4pIWRagjUTs7gcOKlRVY6QSAT3dZW2xwg2ikpNC8+wK0ahVG1jbfb8ovHulZDuktEQk35Kf2ca5MajvsjKp6LHGo3Hw9YdwM2eS53Wq0VGsgoNBtt9UbE+Vp80+pcm7Eye2t8NGCyGpE8ZnWX7Z87H5zzsOr5K57tkOtE/CdoDwqKPxL+nPynYxevb4tRDrXsXlGuri6kMOk9HVdC2PdB7QmW0OiNAIAEACABAAgBmO2GF3SqOXuN4HdT639Z53ruPuKsXsdbplvLgUKzym+WzrP4HleV3sW1yNuYF0hljLIYhlzGR8l0Ip8Z7v6RrXbOf9hWS/tF0xfzntZfJxpvkmjL9t9op3c8CmyNisEoQkX2l4WtvklMp2a01yjtFtbGqrXlYx7VoNaEIJDLo7pi9lzoErJkMuezY3cciA3nex/KeE+tKl2Qs/fQm6JdPTvPnvgQN+zlu8B7BYxqDahuD9Ze8dOs6fT+oWY01z9pEo7Rr8NWWooZSCDuCJ72qxWRUkZtaHYwAgAQAIAEAGcXhxUQqwuGFjF3VK2DhLwy1c3CXcjC4zCNRfS3Wx7x3zwObiTx7HFrj2PS03Rth3IbvMWxolmkkoZcy6GIacy6RdLkQjXn0D6RklVNfuZcxaRIpbEdCDPXT5Rxy5cTGUI2JF0I6RsPIIzFYTpew1DJEhl0KSKZJ1oosJBh7gy57Nj32/D+YnjPrDmiCXnZmsL1585cWKOBbyOwAKS0o6Klt2dq21Jy+sOl9mA+B856/oORuLgxdhez0XsJCSAQAIAEAOWgySJmWXLXWx2I4HmJkzMSORDT8jse+VMtrwY3HYJ6Bs425NyP6TxmbgWUS5XHyd6m+Fq4ZEYzBo0LzoYd4xRHJDQBM0U0SteooLJxgttjwo6Ree++n8OWPvu9zkTzI2ycULE9UZmtFjh62pfDj4TLOOmLYmrwlogvJnaq7+c6KfA1EdhYyGX2dWLZY4Yok4ZKegZpexzBCzsLjYfO/5Tw/1LlVwuhGXOuTLaWzsGY7WF9hPBzsjKTaFHbSjYCXENgSMpa1Zeuoeo/lOv0WbWSkLmuDSie4Yg7JAIAEACABAAgA3WpBxZgGB5EXi7IRmtSWy0ZuL2ijxfZimx9xmp9NmHod/jOPb0SiUtxejfX1OyPD5MbmOF/s+JNOs5VAuvWqkgg7C5AOjcHj3ROJ0Pvt7JeDoXdTVeL6kI8knBCm/wC7dGF7XV1bfuNjx6T09XT68f8ACJ5ezqFt35Ms/wCx6lI/q/KbIfY9ia8hxmipXmOY28xxnVXjZ6FyU0pIKdfSb+sJQ2L0dxOK1bDaEK9ck6K2ok0x8F0MMkgscUSjLo5FEnAJEm0t/BEjV5VhSqKvM7+s+QdaypZWXJx50ZLGW9HLah3tbxMVj9IyZrfboT3okHK2+8voZv8A+37n+rQeoNVMtflZvA2Pxme3oeVHxyHqIMvw7LXXUCvE7+HfHdMwcinITnHREpbRoRPZJ7M/udgSEACQwOSUCQ21bzltF+zYzVxZH2fjDReNW/cbGZDmJGizx2SaNdX+qQZGtCZQcfJj+0eWphKrYtqjWdgH1bhFKkC1he1wNt+MnDw1K+U9v+CM/Pm8WNMUiFjxTeiAhXVVIWm4VT7x31LtxCg+k60e5PlnCfdrk1GXUwVJPf8A8bTLa9MdDmJT9pMs0n2qDb7YHwYTXiZH6JHbwcha7JGaetOqobOo6uNoPaiR2lO3Y27S2iO1ojs0kBN4qRZCtMX+xdllkeWPiKgCjZd2J4dJzOp2TjT2Q8vgRbYkj0LA5etMbe83Njx8u4TzeL02nHW2tyfuYJWbZOCTpbKM7pkECGSGwEAQ99k7HFfkdjAgXAAgD4Eu4AuZKWyUm/BG1lj3Dul0tDe3Q7cDhIK6I1feW0OhwQKySNGqLIlypuDaQlyNepLTKrtXnbGkUqUxoBpvr9qql2VtTqqNxIVfiJ0MKn7lJPk4fUKe1cI5llPSq+0s1TSA7hQCzAWLG3PYRk5c6RzLFpGky+pa4795ksTK1SQrHv7pvCvh7HOTi9xMJm2D0nUnDmJ18fI35O907PU122Mq/aTe+eTpeklLZw1YaImhJqSHxwIcWO0zET4JRJwlBqrhEFyxA/mekx33RqScnrYOXauT07J8tXD0wi723JPEnmTONba5y2zmWT7mTrRPuKSOySQgBwwASYAIMCdDiNeBAqAMiYg3Nu6Nh4HQWlsFEGS2deQiENNLjERawkDYshVRA0xZXZlgFr0mpuoYMLC4vZuTDuIjaLXCXBF0Izjplfga10pt96mjeqi/xvNrfPJ57IqUC0/9QSnYs6pbvYD4RNllcfLF04N9j+yDIWY9o6DE/tV8gT+URXkVfJ0o9Ey5L8CAubUXPu1Fv3E2+cZG6LfDE2dJzKeewh4/LL+9Ssp+7f3T4HkZvpytNJs04XU5VPsvKJ62k6WurA2IIsR5TownGXhnoEo2R7oMUlcS8obETiT8owz4moKdIajz7lHex5fOYb7I1eWZpzjHyegdm8l9i7XFyvu6u8kXJHS1p471rsnJlKz8V4MVlvcjTCbE9oy65OyQCABAAgAgiQyUIMgk6p38YAx0yfcqQQbkzQvBpXgfQSjYtjjLK7KpjJFjL72X3si4kjlJHQ2V1eRs1QIWIqhRcnSBz7pDn28miEHLhGKxuatp0UrqqllDAW4sWAv4W2mHM6lN/wBM6mN0qlJO3llNUoO5+0x6/rOXKdtnLO3X6NS+1JFdmGHam1m+cbVGUfJtpsjNcEJppU2i8oJ+SThs2q01Kq7aSLEX5dDymiu+SOTf0zGsn3uC2jQZcoxafvCwWy+zZFLozEBdD2uV6AidTGzY70mcHJk8a1QcNb914Jnajsv/AGBEqn2ldNFRqlIOFKhdO/tN20+8LhQTz5GbI51ktrg5deXOyEm/KPSuxS0zgqNSlRGGFSmHKA3sT3sd28TOXdKU5cs5tk3JvZe23i9FDsACABAAgBwmACXMhkobvIJOX3HjACRJ9yCvp93dNC8GheCRTMoxch5pQoiPXl0MgQapljVFEGsZEvk0QMP2mzQk6VPh+ZM5eTd8HosHF0u5ldgsyC0tJ5Haw43maNhqux9z7kQsXmjn6tl8rmVlY2aasWPuVOKxDP8AWOq3CUcpM3QrjD8SG52l4yYyT4GzGqQiSJuVYt8PUFSnxBBseBIIIv6Skre17iJycON0O1nuGEzNMZTw1dR/1CjqeKlkZWU+ZnWot74bR88ux5Y851y/saNRYCS0c9eDskk7AAgAQAIAIJgAhzIZKEiQScT6w9fSAEmWKLyQKq6WPXeNiaovaFq0khodD7Suimhis15ZIZFEKpJZoiU2eYjRTNtidv1ma6Wom/Er7rEec4r3mJ/q04kuZHravtRLXKGtxHAbRvoiHlx2QcbgGTcjbvlZ19qNNWQpeBOWZE2J16SAUXUbm17SKq+5BkZscdra88FBWpkG0r44N+047Q5Tw9uMhsiJIppKhJ7Nd9H2YFMR7ItZapU78BUpsCCOpXUPITbhz09HmuvYrlWrV5X/AMPYwJ09nh2JfYjrAlC4EBAAgAGADTQAbaQyUcvIJFYcXN/KAMkSxRoYxVLUNuIlovQ2uWmQleMTNGhXtJJHYJd4bLJEao0jY6MTJdr61go6Gc/Mno7fS4bbZk8Mmp1HeQPjOZHmR3LX2xbNFUFuM2bOV5K/Nf3R8vnKWeDVj/mjMDEsvAkeBtxmZT1wdp0xn5RDIubnlKsdrjRLKgyBW9CBsZOiUSctraKqt3MD6H/mXrfbPb8GbNh30yR7zh8ypvwYX7jt85tq6hRY9KR8ylXKL0SK528DN298orFci0a4klWKgQECNiS0A2NM0CRpmkMlCQLkASCSYq2FhJ0QKkkBACJisNfddjLJjq7NcMr2JBsbgydmqPIy9aGxqgMvVkbGxgZHtg/vJ+E/A/znPzfY7fS48MzuGfS6nuYfOYIfkda1bgzQu01nLSK/Nj+yPl85Wfg046+9GSqTG/J3ojSmSy78EtOEEJfkZZpJdIXhjdhKTYnJ4rZ6tTcjjvPIzk1N6euT53NbbLTLc1KGzklOvFf5TudN6xKuXZZ4M86vdFzhsWhLBWDaSAbb2JAax8mBnsKpRmtx8GacXHySTUjdCWxJrSdFdjZqSGiU+RpqkqMEjc2H9dZDJRMo0tI6yAHZYgIAECGckklfmWYUKQ/bOi9Cfe27gN4E+r2e5lMfnmFH7uo7dPZOPiQINo0V9RguJMhpndMnZx53ErtG+jIqsfDM/wBqscHUFWuVbe33T1mHN5jwem6ZFd3Hgo6dbUJzk+DrSr0aOhjVKAs1jbfxHGavURyJ0zUtJFVmmYBlKqLg85Wc9o249Di9yKNuczs6a8jCyENZJvtL6EtckZ5fwhqJ+QYVqtUKoLbgmw4C/EyJY9tsdQXJzeq5lePQ5TZ6oV6S2J9Kx33ZDPkWX1ztb9IRpneh0LCX6Eziz6tk/I7hsXUp3CaQCdRGgXJ7yeZ2E6EcOmK1FaK/9Wyfd7J9PN/vD0/SUljfA6rq3+snU64YXU/ymWUHF6Z1qb4WLcQ1mLcvY1xi1yx+lhmPH3fHjKFybSpBRt8YALgAQAIANYmuqKWYhVUXJPACQyHJR5Z5v2k7a1KpKYcminDUNnbqD9kehlXNHDzOqa4gZ3B0TUBLHe/G5JJ8TFysOasqcuWzmKpaeG8zuyQid735K2s1pX1WNqzLIvhkKtiT9sah0O4/WVlLuXJ6Xpn1DbRJKT42N0a9uo+c57TR9exb45VSmmSkbVzjdodJdvsSQLCSJcm2R6qiVaGxbIrLJSHpiC0YkW0OZfgHxNVadMDU3M8AObHpH1VOySSMXUc6vCods2es5LkdPDUwtMb8WY8WPeT+U9DVWq1pHxfrHWLs6e2+CxajGpnDk00RnSNTZnmhlllxbaSEGSK3yOYfEGm1x5jkfGLsrUkbMbJlXLaNRllZHS6i3eOYPdOVbBxfJ67GyFfDaJt5QfsIEhAAgBwyHwCZ5v27zv2tT2CH3KZOu32n249Bvt3xcpexwOqZnb9sTKGnfbiYlyPN97b2yRpemLWsJRh3tDZrNa1/hFsjv2RKtK8Wy8JkDEUZC8GuuXuVpXTccuIiZR2e9+mfqB40vStf2jtOtpMWj6rXON0e6LJ6VbjjLiXEbqPJGRiRtVxIHJDTGNRfXB6V9HWUCnQNZh79Xh0pjgB48Z3MOhQj3PyfJvq/qkrsj/Dwf2o2FptTPCyQ295YU0yO4l0ymmxl1tGJlJwaQ0ZcVobMEWUSdkuK9nVFzs1gfyMy5FalFs63Tch1zUX7msBnMfB6h6OyQCABACLmmK9jRqVPuIzeYG3xkS8bF2Ptg2eLMSTcm5JJJ7yTck+cybPC5E3ObbLLKcPe7HwEq2VritFgy3FjvFuTIfPBWIlMOwcsFANtIub8pG/kVFL3IBF5Rkrgi16UpsdCZVYulDZtqnovezPZoZjSqKjezr0tJUt9SojXBDAC4sV+sPvCTVVGW17nv+gdesp4m9oq8VlNfDOUrUyhHfuvC+zDbmJWVU4rk+hY2fRkx3BkWpccYrnZuX7DA4SWn7DUSsFlz1zpQEk9OHUnug7O3W3yYszMjTB7PacDRCU1ReCqFHkLT1seEkfBs653Xyl+5KQQZnguOQYQ2DSIVQxyQhvQ1WqluMvGOhNtjktEZjL7FIaJlWxiC8o1wMhLUkzb4SprRW71B9ROVNfdo9jVLugmPSBoQAIAU3bA/wBxrfg/8hKy/Ez5T/yZfweRX385lR4Wb22X2WkeyHnKMvX4JBi2V+SixBuzeJlWKQ1FtkbOVBcSESmV2JpQNdcjTfRbUK4233qbqR4WPzEfh/1JHf6ZN9zXsei1sIlTEVadRFdKlKnUAYAgspdKh8h7H1nUaThs7tdk657jJozma/RtRc3pVGpb/VKh1+O/xmWWLGTO9jfUF8OJcmD7LZPTxdVqT1CjpU0FAm5Ug6aiubggm21gRFTwu3enydfI6zZGHdCPt5N/hcqTDqURAnDVwuT/ABHnPI2O15ke/wCTzmXl2Xxbb9i2pmfTF4R8839zH6chjYeDjmAMr6hmhGOTI7mXM7GSYEoQZVjAvIYbNjk/7in+AfKcuz8j2OJ/SRNlDSEACAEHOML7bD1EtcshAHW23xtKtcC7491bR4rw4zG1yeFurcZtMtcrxAC6WIFjzlGLXA7Xx6/Z3kFZMrePHnFSF75Eg8ovRYTUO0siURKpkmiJovo0pk48Eb2puT05fnNGLH7mzudI25s9Kx404ig3f7Wl5Oof50QPOdOK3Fo7z4aZZSi8Fzzfs12PTCtTxQqVWdqoUoWGgftHUiwHvefC0iyKVjkdSeZKyHpPwkbrMMAKm42YcO49DOfl4EbtTXlHNhPW0VmkqSDsRxHWegr32o8nkVuFjQoPaToXGWkN1akskQ5kNzHozMYqGDFSGCZAJCSYMb7AATsNydh4naLb1yMqq7no3lCnpUAcAAB5TmSe2ewrj2wSHJVDAkgEAOGBHueU9ucnNCuXA9yqSwPIMd2U9b7zNbDt5PM9Sxu2Xf8AJnVMzs4kiRTEqKYvVKtFUuRlzK6GIad4aLxiRqhkqI5I2HYTCNTSpit1Wm1Ne66XPttXQBlP+UzfjQ1yeo6NVqLb9z0DOtkRvuVqR9XCH/umqHlo6M0WEoWKHLhrwpH3MTUHpim/Iy1nDHJ6kX8rvQr3KPHm9RjawBC366Qfz+E2UvjRxup47jL1ER7x5ytrwNu0skUnpEd4xCGR3MGUaGWkEoReBctezmDNSprP1U+LHh6TJfPS0dfp1He+5+xrZiPQBIAJIBADkAXBDzXLkxNI06guDz5g8iOsiUdoVbTG2OmeU55kdTCVLOLqT7rge636HpMk46PK5vT5VS2vBWhorRypLk41SQ0QkNO8jQxRGHeGhkUdwuGes6oguznSo7yevd1l4xNePjuyWj27K8oSjhhh7B10lXuNn1D37juNz6zdBaPYVRVcUl7EZab1cDUpXLVFp1KWo8S6qQjn+I+63iY1cNMZctFtg8QKtNKi8HVXHgwBHzlXwLjyiDk4Fqy92IqepIb85aa3pjX8lpFlCuoUw5rA8C4Hoix2+3TROTUrK1F+6KGjW1IjWIDori/HSwuDN8X3HmczClRY0cd41I5zYw7ySowzSGAyzSCdEjLsE1ZtKjxPIDvibbe1GzFw3a+PBtMHhlpIFXgPUnmZzpScmempqUI6RIkDQgAQAIAEAOEQBcDOKwyVFKuodTxBFxDS9xc4KfDMdmvYEG7Yd9H8Di48mG49DFSrT8HKyOkwntozGN7KYqnxpEjvWzfIxEqWcufSbY+CsOTV/wDBrf8A1P8ApKelIp/gLvgcXszi3UlMPU4bXAXh0YiXjU/c0UdMsl+RqfolwKmi9WqmjEipUpsjbPTVSNinFb3BvzBE0xgo+Tu4+JGo9ElzV7Fan7PEkfZqrcfjp7N5lStvwNGN7iOf3QOdnPdoBOHsmqUgDyWm5VB/pCyLOZbM9fjRGpgp/bdPHWWHicOh+cmT+2P8Gha3EvIsUymxGI9lQxVQcVNVh4qm0bFbcTRFblBDWCy5SzId1pUaFEHmCgdjbu2ZfSW9Rx5QvJrhbDn32V1bCHQ9RTemhcFjZbCmTqY9Nj/pmmrKUuGeeyekyr/Hkh1VKmxBBPIggnwE0RmvKOVOqcZJOJxMO7/VRm/ym3rwkO2I2GLY3wizwXZ1mN6h0DuG5PnymSzI+DoUdNb5maTC4Zaa6VAUf1uZllJye2dmqqNcdRHpUYEACABAAgAQAIAECQgQEAYQ2HBTdrMbUoYYvSIVgy2urNqF91GlWsxFwDYgGNpj3S0y8FtmV7O9lqQxi5kWxWuspDCsFpsG0hL1VUAkEIdjtw2lLVqWhM/skehypdeCvzkaUFT/AAmFQ/hGz/8A5LS8POhtXL18jOVNaviUuT+0SqAeS1KYG3TUj+hky8Izx4m0zmDP96xKHgVoVPJ1emf9mRL8EO9kW15RlNMzuIbVhGB/6tfT4hq+k/AGPXE/4Nq4tTXsv9iTVxYoJiqxFwhL27ylJRYeJFvOKsXCF+n3yhFe/wDyIGF9nh6OHezEhfafxabNUY/icgf54VrtFWS3JyRAzPs+9bMqFZ/fpJr06dSFCApTWb+9di/cOG0fC5RrcV5ME6ZStUvY1YEzGrXJ2BIQAIAEACABAAgAQAIAEACABAAgBwiC8gIqUgwIYXBFiOkhrbCSTGMLUKnQ5uR9Uniy9/iOckXB64ZJqJqBB3B2N+Bkp6Y1PTKLD0/Y4uktyRUwz0iT34d1alc95WtV9JfzFsrP+psfV7Ziw/xMKhH/AMNaoD/vj06wf9P+4xfj/cs8P9Refuj5RbIfkz+EbVRwg+/Xdu/YGq4+QmiXEpG2ce2yxP2X/A9VXWNHKpij6IdZ/wBuJmKj9vPwixfesO+1+eyr8iWbzCdILhGXe0TbSoHYAEACABAAgAQAIAEACABAAgAQAIAEACABACJmIshbml2U9bfKQ3oXb42SENwPCSWXsV2bi1TDsOPtgP8AVTqKfgfgIytfbL+Ctj5S/cRif/cKHXDYr4VcJI/Qx6/Em5e16fm/wdpQif5FBkJuuAB4f2V6n+bTSW/pUb1mmz9TNuQ9ysf7kzAnVXog/wCHim8xWpqD6MfWZ5/kIn+Mv5S/9Flh96lU8wUXyCBgPV29YN8IzryS5ABAAgAQAIAEACABAAgB/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052" name="AutoShape 4" descr="data:image/jpeg;base64,/9j/4AAQSkZJRgABAQAAAQABAAD/2wCEAAkGBxQQEBUUEhQUEBUUFBQUFRUVEBUUFRYVFBQWFhQUFBQYHCggGBolHBQUITEhJSkrLi4uFx8zODMsNygtLisBCgoKDg0OGhAQGiwkHyQsLCwsLCwsLCwsLCwsLCwsLCwsLCwsLCwsLCwsLCwsLCwsLCwsLCwsLCwsLCwsLCwsLP/AABEIAPQAyAMBEQACEQEDEQH/xAAbAAABBQEBAAAAAAAAAAAAAAAAAgMEBQYBB//EAEMQAAIBAgQDBQQHBQcDBQAAAAECAAMRBAUSITFBYQZRcYGREyKhsQcyQlJywdEjM2Lh8BQkU4KSs/FDssIVNYOTov/EABsBAAIDAQEBAAAAAAAAAAAAAAADAQIEBQYH/8QAMhEAAgICAQMDAwMCBQUAAAAAAAECAwQRIQUSMRNBUQYiMkJhcTOBFCNSwdEVFjShsf/aAAwDAQACEQMRAD8A9wgAQASVvxgAqABAAgAQAIAEACABADhgBSZj2hVGNOkpxFRfrKhAVfx1DsvhuekjuSMV2UocLyZ/Ms/xaozl8PhwovZUasegLGw9BKOZin1CxGVp/SJjQblqb9DSA+IN5X1BP/U7dmgyT6Tkc6cVT9jfhUQlk3+8vFfj5SfURtp6kpfkeg4fELUUOjB1YXDKbgjoY3ydKMlLwOAw1oto7AgIAEACABAAgAQAIAEACABAAgDC8htLyC5GXxSDiw9Yt3QXuXVcn4QgY+n99fNgPnD16/kn0p/BIBjE9+Bb4C8kDsAMzn+Ys9Q4emxQKAa1QcVU8KadztvvyHjKymkczLyu1uKKN66ooSmAirsFHDx6nqZnlM4k7zPdocUDTKXFyQbX5AyjkJlY2ZN6dpRshSGCsjY1M0HYztU+X1bElsOx99OOj+NBytzA4+MbC06GJlOD0z3KhVDqGUghgCCOBB3BE2HejLuWxyBYIAEACABAAgAQAIAEACABI0DI+JxQQbmZb8qNaG1UubKDG5oSe6eeyuptvSOnVipFa+MJ5zmzzJbNioSGXxh5m8r/AIyYxUIRRzV6Z9wlR3XuvoZoq6ldW+GRLCrmvuNTkuerX91vcfuvseqn8p6XD6lXctPycXKwZ0/cvBNzXGihReofsKT58p0npI5l1vp1uRiEYrSFzdnvUc8yz/oLCZGzzFlrktszub5gQdK+Z/IRTZgnLbKN9zeRsExmpTtxlWy6kR3SRsYmNOkFLQyMuD1f6Jc2NSg1Bjc0bFfwNfbyIPqJvqntHoOn3d0e34N7HHRCABAAgAQAIAEACABAAgAxiq2gcbf1uZnyLVXHbL1w7mZjMcXqM8bmZbk3pnax6e0qqjTltt+TdFDZhssIaWLoYaXTLpIbDFSCCQQbgg2IPfHVzlB7TLSgpx7WWvaTO/bZbvs/tFR7eBbUB3HTPX42Wrqf3R4Pr1Msev8Akocxzk1HK0hzIBAux8BI7pWPUEeVlCVnEPIzhOzlaoLkab8z+vPynQq6e3zNm7H6HbPmb0PYrs8tFdTODbgL8T3bCdGnpVUuOTo19Bq/VIg5owrNq0pT2AsgIHibk7zTPoVT8SY+X0/TL8ZaKqpgzyM52R0W2H4cmC7oVsPw5IlWkQbG48Zx51yg/uWmceUJVvU1o1X0V1iuPKjg1NwfKx/KaMdcnS6ZL/Mf8HsU2I9AEACABAAgAQAIAEACABADJdpsYfalAbBVA267n/x9J5LrWXL1PTXsdnp9CcO5lPeeelyzp60gMqCOES0db5BvjgViaIW2ltVxc9OkbPtXhkVSk/KIjiQjQiPUjIjUyHXwrVfcXiSPAb/GdnpFc7Le2K4OP1jBhlU6kafLspp4VeGpzxJN/wCvDhPc0Y0IcRODThwqeooXi8bbcm06MKd8I1uLbM3mmJ1kdwnQpq7RsU0Vjx7YzYw8h8BLQk2IswuPiPCYM3AryF8MxZfT68mOmtMvvo6y5kzENxX2LsGHAg2U+YJAI6ieXePKixxZwMfCnj3NPx8nrcYjrBAAgAQAIAEAAwAIAEACAGCzhv71V/H8lH6zwvV//Jn/AD/selw/6ERimt5yx0nofFKDRTvG6q2lS0XsZMsMQy8uhiIziOri5PSGoscpogG/G25/KfTumdPji46/1M5WZdvgcx2Lt1JnXrq9zmpFJXqk8d5uhBIYkQ6hjgI9QSGAy0gBGmRJ8jEtMv8AsfnZwlYBj+zqEK1/snkw7uv8pzs7FU47Xkz31J8o9ZBnn9aMDQXkJMg7JAIAEACABAAgAQAIAYTPaenFVOpDeRUfpPEdYg1kt/J6PAknQl8EekbGcmPke+USiZaYnQxVMVsbBaI7S6Q5DTyy8l0Mgbz0X0/i+tk7+OSLpuMeCUuJKiwn01wT1s4tvL2RKtzx3j4pIWRagjUTs7gcOKlRVY6QSAT3dZW2xwg2ikpNC8+wK0ahVG1jbfb8ovHulZDuktEQk35Kf2ca5MajvsjKp6LHGo3Hw9YdwM2eS53Wq0VGsgoNBtt9UbE+Vp80+pcm7Eye2t8NGCyGpE8ZnWX7Z87H5zzsOr5K57tkOtE/CdoDwqKPxL+nPynYxevb4tRDrXsXlGuri6kMOk9HVdC2PdB7QmW0OiNAIAEACABAAgBmO2GF3SqOXuN4HdT639Z53ruPuKsXsdbplvLgUKzym+WzrP4HleV3sW1yNuYF0hljLIYhlzGR8l0Ip8Z7v6RrXbOf9hWS/tF0xfzntZfJxpvkmjL9t9op3c8CmyNisEoQkX2l4WtvklMp2a01yjtFtbGqrXlYx7VoNaEIJDLo7pi9lzoErJkMuezY3cciA3nex/KeE+tKl2Qs/fQm6JdPTvPnvgQN+zlu8B7BYxqDahuD9Ze8dOs6fT+oWY01z9pEo7Rr8NWWooZSCDuCJ72qxWRUkZtaHYwAgAQAIAEAGcXhxUQqwuGFjF3VK2DhLwy1c3CXcjC4zCNRfS3Wx7x3zwObiTx7HFrj2PS03Rth3IbvMWxolmkkoZcy6GIacy6RdLkQjXn0D6RklVNfuZcxaRIpbEdCDPXT5Rxy5cTGUI2JF0I6RsPIIzFYTpew1DJEhl0KSKZJ1oosJBh7gy57Nj32/D+YnjPrDmiCXnZmsL1585cWKOBbyOwAKS0o6Klt2dq21Jy+sOl9mA+B856/oORuLgxdhez0XsJCSAQAIAEAOWgySJmWXLXWx2I4HmJkzMSORDT8jse+VMtrwY3HYJ6Bs425NyP6TxmbgWUS5XHyd6m+Fq4ZEYzBo0LzoYd4xRHJDQBM0U0SteooLJxgttjwo6Ree++n8OWPvu9zkTzI2ycULE9UZmtFjh62pfDj4TLOOmLYmrwlogvJnaq7+c6KfA1EdhYyGX2dWLZY4Yok4ZKegZpexzBCzsLjYfO/5Tw/1LlVwuhGXOuTLaWzsGY7WF9hPBzsjKTaFHbSjYCXENgSMpa1Zeuoeo/lOv0WbWSkLmuDSie4Yg7JAIAEACABAAgA3WpBxZgGB5EXi7IRmtSWy0ZuL2ijxfZimx9xmp9NmHod/jOPb0SiUtxejfX1OyPD5MbmOF/s+JNOs5VAuvWqkgg7C5AOjcHj3ROJ0Pvt7JeDoXdTVeL6kI8knBCm/wC7dGF7XV1bfuNjx6T09XT68f8ACJ5ezqFt35Ms/wCx6lI/q/KbIfY9ia8hxmipXmOY28xxnVXjZ6FyU0pIKdfSb+sJQ2L0dxOK1bDaEK9ck6K2ok0x8F0MMkgscUSjLo5FEnAJEm0t/BEjV5VhSqKvM7+s+QdaypZWXJx50ZLGW9HLah3tbxMVj9IyZrfboT3okHK2+8voZv8A+37n+rQeoNVMtflZvA2Pxme3oeVHxyHqIMvw7LXXUCvE7+HfHdMwcinITnHREpbRoRPZJ7M/udgSEACQwOSUCQ21bzltF+zYzVxZH2fjDReNW/cbGZDmJGizx2SaNdX+qQZGtCZQcfJj+0eWphKrYtqjWdgH1bhFKkC1he1wNt+MnDw1K+U9v+CM/Pm8WNMUiFjxTeiAhXVVIWm4VT7x31LtxCg+k60e5PlnCfdrk1GXUwVJPf8A8bTLa9MdDmJT9pMs0n2qDb7YHwYTXiZH6JHbwcha7JGaetOqobOo6uNoPaiR2lO3Y27S2iO1ojs0kBN4qRZCtMX+xdllkeWPiKgCjZd2J4dJzOp2TjT2Q8vgRbYkj0LA5etMbe83Njx8u4TzeL02nHW2tyfuYJWbZOCTpbKM7pkECGSGwEAQ99k7HFfkdjAgXAAgD4Eu4AuZKWyUm/BG1lj3Dul0tDe3Q7cDhIK6I1feW0OhwQKySNGqLIlypuDaQlyNepLTKrtXnbGkUqUxoBpvr9qql2VtTqqNxIVfiJ0MKn7lJPk4fUKe1cI5llPSq+0s1TSA7hQCzAWLG3PYRk5c6RzLFpGky+pa4795ksTK1SQrHv7pvCvh7HOTi9xMJm2D0nUnDmJ18fI35O907PU122Mq/aTe+eTpeklLZw1YaImhJqSHxwIcWO0zET4JRJwlBqrhEFyxA/mekx33RqScnrYOXauT07J8tXD0wi723JPEnmTONba5y2zmWT7mTrRPuKSOySQgBwwASYAIMCdDiNeBAqAMiYg3Nu6Nh4HQWlsFEGS2deQiENNLjERawkDYshVRA0xZXZlgFr0mpuoYMLC4vZuTDuIjaLXCXBF0Izjplfga10pt96mjeqi/xvNrfPJ57IqUC0/9QSnYs6pbvYD4RNllcfLF04N9j+yDIWY9o6DE/tV8gT+URXkVfJ0o9Ey5L8CAubUXPu1Fv3E2+cZG6LfDE2dJzKeewh4/LL+9Ssp+7f3T4HkZvpytNJs04XU5VPsvKJ62k6WurA2IIsR5TownGXhnoEo2R7oMUlcS8obETiT8owz4moKdIajz7lHex5fOYb7I1eWZpzjHyegdm8l9i7XFyvu6u8kXJHS1p471rsnJlKz8V4MVlvcjTCbE9oy65OyQCABAAgAgiQyUIMgk6p38YAx0yfcqQQbkzQvBpXgfQSjYtjjLK7KpjJFjL72X3si4kjlJHQ2V1eRs1QIWIqhRcnSBz7pDn28miEHLhGKxuatp0UrqqllDAW4sWAv4W2mHM6lN/wBM6mN0qlJO3llNUoO5+0x6/rOXKdtnLO3X6NS+1JFdmGHam1m+cbVGUfJtpsjNcEJppU2i8oJ+SThs2q01Kq7aSLEX5dDymiu+SOTf0zGsn3uC2jQZcoxafvCwWy+zZFLozEBdD2uV6AidTGzY70mcHJk8a1QcNb914Jnajsv/AGBEqn2ldNFRqlIOFKhdO/tN20+8LhQTz5GbI51ktrg5deXOyEm/KPSuxS0zgqNSlRGGFSmHKA3sT3sd28TOXdKU5cs5tk3JvZe23i9FDsACABAAgBwmACXMhkobvIJOX3HjACRJ9yCvp93dNC8GheCRTMoxch5pQoiPXl0MgQapljVFEGsZEvk0QMP2mzQk6VPh+ZM5eTd8HosHF0u5ldgsyC0tJ5Haw43maNhqux9z7kQsXmjn6tl8rmVlY2aasWPuVOKxDP8AWOq3CUcpM3QrjD8SG52l4yYyT4GzGqQiSJuVYt8PUFSnxBBseBIIIv6Skre17iJycON0O1nuGEzNMZTw1dR/1CjqeKlkZWU+ZnWot74bR88ux5Y851y/saNRYCS0c9eDskk7AAgAQAIAIJgAhzIZKEiQScT6w9fSAEmWKLyQKq6WPXeNiaovaFq0khodD7Suimhis15ZIZFEKpJZoiU2eYjRTNtidv1ma6Wom/Er7rEec4r3mJ/q04kuZHravtRLXKGtxHAbRvoiHlx2QcbgGTcjbvlZ19qNNWQpeBOWZE2J16SAUXUbm17SKq+5BkZscdra88FBWpkG0r44N+047Q5Tw9uMhsiJIppKhJ7Nd9H2YFMR7ItZapU78BUpsCCOpXUPITbhz09HmuvYrlWrV5X/AMPYwJ09nh2JfYjrAlC4EBAAgAGADTQAbaQyUcvIJFYcXN/KAMkSxRoYxVLUNuIlovQ2uWmQleMTNGhXtJJHYJd4bLJEao0jY6MTJdr61go6Gc/Mno7fS4bbZk8Mmp1HeQPjOZHmR3LX2xbNFUFuM2bOV5K/Nf3R8vnKWeDVj/mjMDEsvAkeBtxmZT1wdp0xn5RDIubnlKsdrjRLKgyBW9CBsZOiUSctraKqt3MD6H/mXrfbPb8GbNh30yR7zh8ypvwYX7jt85tq6hRY9KR8ylXKL0SK528DN298orFci0a4klWKgQECNiS0A2NM0CRpmkMlCQLkASCSYq2FhJ0QKkkBACJisNfddjLJjq7NcMr2JBsbgydmqPIy9aGxqgMvVkbGxgZHtg/vJ+E/A/znPzfY7fS48MzuGfS6nuYfOYIfkda1bgzQu01nLSK/Nj+yPl85Wfg046+9GSqTG/J3ojSmSy78EtOEEJfkZZpJdIXhjdhKTYnJ4rZ6tTcjjvPIzk1N6euT53NbbLTLc1KGzklOvFf5TudN6xKuXZZ4M86vdFzhsWhLBWDaSAbb2JAax8mBnsKpRmtx8GacXHySTUjdCWxJrSdFdjZqSGiU+RpqkqMEjc2H9dZDJRMo0tI6yAHZYgIAECGckklfmWYUKQ/bOi9Cfe27gN4E+r2e5lMfnmFH7uo7dPZOPiQINo0V9RguJMhpndMnZx53ErtG+jIqsfDM/wBqscHUFWuVbe33T1mHN5jwem6ZFd3Hgo6dbUJzk+DrSr0aOhjVKAs1jbfxHGavURyJ0zUtJFVmmYBlKqLg85Wc9o249Di9yKNuczs6a8jCyENZJvtL6EtckZ5fwhqJ+QYVqtUKoLbgmw4C/EyJY9tsdQXJzeq5lePQ5TZ6oV6S2J9Kx33ZDPkWX1ztb9IRpneh0LCX6Eziz6tk/I7hsXUp3CaQCdRGgXJ7yeZ2E6EcOmK1FaK/9Wyfd7J9PN/vD0/SUljfA6rq3+snU64YXU/ymWUHF6Z1qb4WLcQ1mLcvY1xi1yx+lhmPH3fHjKFybSpBRt8YALgAQAIANYmuqKWYhVUXJPACQyHJR5Z5v2k7a1KpKYcminDUNnbqD9kehlXNHDzOqa4gZ3B0TUBLHe/G5JJ8TFysOasqcuWzmKpaeG8zuyQid735K2s1pX1WNqzLIvhkKtiT9sah0O4/WVlLuXJ6Xpn1DbRJKT42N0a9uo+c57TR9exb45VSmmSkbVzjdodJdvsSQLCSJcm2R6qiVaGxbIrLJSHpiC0YkW0OZfgHxNVadMDU3M8AObHpH1VOySSMXUc6vCods2es5LkdPDUwtMb8WY8WPeT+U9DVWq1pHxfrHWLs6e2+CxajGpnDk00RnSNTZnmhlllxbaSEGSK3yOYfEGm1x5jkfGLsrUkbMbJlXLaNRllZHS6i3eOYPdOVbBxfJ67GyFfDaJt5QfsIEhAAgBwyHwCZ5v27zv2tT2CH3KZOu32n249Bvt3xcpexwOqZnb9sTKGnfbiYlyPN97b2yRpemLWsJRh3tDZrNa1/hFsjv2RKtK8Wy8JkDEUZC8GuuXuVpXTccuIiZR2e9+mfqB40vStf2jtOtpMWj6rXON0e6LJ6VbjjLiXEbqPJGRiRtVxIHJDTGNRfXB6V9HWUCnQNZh79Xh0pjgB48Z3MOhQj3PyfJvq/qkrsj/Dwf2o2FptTPCyQ295YU0yO4l0ymmxl1tGJlJwaQ0ZcVobMEWUSdkuK9nVFzs1gfyMy5FalFs63Tch1zUX7msBnMfB6h6OyQCABACLmmK9jRqVPuIzeYG3xkS8bF2Ptg2eLMSTcm5JJJ7yTck+cybPC5E3ObbLLKcPe7HwEq2VritFgy3FjvFuTIfPBWIlMOwcsFANtIub8pG/kVFL3IBF5Rkrgi16UpsdCZVYulDZtqnovezPZoZjSqKjezr0tJUt9SojXBDAC4sV+sPvCTVVGW17nv+gdesp4m9oq8VlNfDOUrUyhHfuvC+zDbmJWVU4rk+hY2fRkx3BkWpccYrnZuX7DA4SWn7DUSsFlz1zpQEk9OHUnug7O3W3yYszMjTB7PacDRCU1ReCqFHkLT1seEkfBs653Xyl+5KQQZnguOQYQ2DSIVQxyQhvQ1WqluMvGOhNtjktEZjL7FIaJlWxiC8o1wMhLUkzb4SprRW71B9ROVNfdo9jVLugmPSBoQAIAU3bA/wBxrfg/8hKy/Ez5T/yZfweRX385lR4Wb22X2WkeyHnKMvX4JBi2V+SixBuzeJlWKQ1FtkbOVBcSESmV2JpQNdcjTfRbUK4233qbqR4WPzEfh/1JHf6ZN9zXsei1sIlTEVadRFdKlKnUAYAgspdKh8h7H1nUaThs7tdk657jJozma/RtRc3pVGpb/VKh1+O/xmWWLGTO9jfUF8OJcmD7LZPTxdVqT1CjpU0FAm5Ug6aiubggm21gRFTwu3enydfI6zZGHdCPt5N/hcqTDqURAnDVwuT/ABHnPI2O15ke/wCTzmXl2Xxbb9i2pmfTF4R8839zH6chjYeDjmAMr6hmhGOTI7mXM7GSYEoQZVjAvIYbNjk/7in+AfKcuz8j2OJ/SRNlDSEACAEHOML7bD1EtcshAHW23xtKtcC7491bR4rw4zG1yeFurcZtMtcrxAC6WIFjzlGLXA7Xx6/Z3kFZMrePHnFSF75Eg8ovRYTUO0siURKpkmiJovo0pk48Eb2puT05fnNGLH7mzudI25s9Kx404ig3f7Wl5Oof50QPOdOK3Fo7z4aZZSi8Fzzfs12PTCtTxQqVWdqoUoWGgftHUiwHvefC0iyKVjkdSeZKyHpPwkbrMMAKm42YcO49DOfl4EbtTXlHNhPW0VmkqSDsRxHWegr32o8nkVuFjQoPaToXGWkN1akskQ5kNzHozMYqGDFSGCZAJCSYMb7AATsNydh4naLb1yMqq7no3lCnpUAcAAB5TmSe2ewrj2wSHJVDAkgEAOGBHueU9ucnNCuXA9yqSwPIMd2U9b7zNbDt5PM9Sxu2Xf8AJnVMzs4kiRTEqKYvVKtFUuRlzK6GIad4aLxiRqhkqI5I2HYTCNTSpit1Wm1Ne66XPttXQBlP+UzfjQ1yeo6NVqLb9z0DOtkRvuVqR9XCH/umqHlo6M0WEoWKHLhrwpH3MTUHpim/Iy1nDHJ6kX8rvQr3KPHm9RjawBC366Qfz+E2UvjRxup47jL1ER7x5ytrwNu0skUnpEd4xCGR3MGUaGWkEoReBctezmDNSprP1U+LHh6TJfPS0dfp1He+5+xrZiPQBIAJIBADkAXBDzXLkxNI06guDz5g8iOsiUdoVbTG2OmeU55kdTCVLOLqT7rge636HpMk46PK5vT5VS2vBWhorRypLk41SQ0QkNO8jQxRGHeGhkUdwuGes6oguznSo7yevd1l4xNePjuyWj27K8oSjhhh7B10lXuNn1D37juNz6zdBaPYVRVcUl7EZab1cDUpXLVFp1KWo8S6qQjn+I+63iY1cNMZctFtg8QKtNKi8HVXHgwBHzlXwLjyiDk4Fqy92IqepIb85aa3pjX8lpFlCuoUw5rA8C4Hoix2+3TROTUrK1F+6KGjW1IjWIDori/HSwuDN8X3HmczClRY0cd41I5zYw7ySowzSGAyzSCdEjLsE1ZtKjxPIDvibbe1GzFw3a+PBtMHhlpIFXgPUnmZzpScmempqUI6RIkDQgAQAIAEAOEQBcDOKwyVFKuodTxBFxDS9xc4KfDMdmvYEG7Yd9H8Di48mG49DFSrT8HKyOkwntozGN7KYqnxpEjvWzfIxEqWcufSbY+CsOTV/wDBrf8A1P8ApKelIp/gLvgcXszi3UlMPU4bXAXh0YiXjU/c0UdMsl+RqfolwKmi9WqmjEipUpsjbPTVSNinFb3BvzBE0xgo+Tu4+JGo9ElzV7Fan7PEkfZqrcfjp7N5lStvwNGN7iOf3QOdnPdoBOHsmqUgDyWm5VB/pCyLOZbM9fjRGpgp/bdPHWWHicOh+cmT+2P8Gha3EvIsUymxGI9lQxVQcVNVh4qm0bFbcTRFblBDWCy5SzId1pUaFEHmCgdjbu2ZfSW9Rx5QvJrhbDn32V1bCHQ9RTemhcFjZbCmTqY9Nj/pmmrKUuGeeyekyr/Hkh1VKmxBBPIggnwE0RmvKOVOqcZJOJxMO7/VRm/ym3rwkO2I2GLY3wizwXZ1mN6h0DuG5PnymSzI+DoUdNb5maTC4Zaa6VAUf1uZllJye2dmqqNcdRHpUYEACABAAgAQAIAECQgQEAYQ2HBTdrMbUoYYvSIVgy2urNqF91GlWsxFwDYgGNpj3S0y8FtmV7O9lqQxi5kWxWuspDCsFpsG0hL1VUAkEIdjtw2lLVqWhM/skehypdeCvzkaUFT/AAmFQ/hGz/8A5LS8POhtXL18jOVNaviUuT+0SqAeS1KYG3TUj+hky8Izx4m0zmDP96xKHgVoVPJ1emf9mRL8EO9kW15RlNMzuIbVhGB/6tfT4hq+k/AGPXE/4Nq4tTXsv9iTVxYoJiqxFwhL27ylJRYeJFvOKsXCF+n3yhFe/wDyIGF9nh6OHezEhfafxabNUY/icgf54VrtFWS3JyRAzPs+9bMqFZ/fpJr06dSFCApTWb+9di/cOG0fC5RrcV5ME6ZStUvY1YEzGrXJ2BIQAIAEACABAAgAQAIAEACABAAgBwiC8gIqUgwIYXBFiOkhrbCSTGMLUKnQ5uR9Uniy9/iOckXB64ZJqJqBB3B2N+Bkp6Y1PTKLD0/Y4uktyRUwz0iT34d1alc95WtV9JfzFsrP+psfV7Ziw/xMKhH/AMNaoD/vj06wf9P+4xfj/cs8P9Refuj5RbIfkz+EbVRwg+/Xdu/YGq4+QmiXEpG2ce2yxP2X/A9VXWNHKpij6IdZ/wBuJmKj9vPwixfesO+1+eyr8iWbzCdILhGXe0TbSoHYAEACABAAgAQAIAEACABAAgAQAIAEACABACJmIshbml2U9bfKQ3oXb42SENwPCSWXsV2bi1TDsOPtgP8AVTqKfgfgIytfbL+Ctj5S/cRif/cKHXDYr4VcJI/Qx6/Em5e16fm/wdpQif5FBkJuuAB4f2V6n+bTSW/pUb1mmz9TNuQ9ysf7kzAnVXog/wCHim8xWpqD6MfWZ5/kIn+Mv5S/9Flh96lU8wUXyCBgPV29YN8IzryS5ABAAgAQAIAEACABAAgB/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054" name="Picture 6" descr="http://dc15.arabsh.com/i/02152/m716v05hsczo.jpg"/>
          <p:cNvPicPr>
            <a:picLocks noChangeAspect="1" noChangeArrowheads="1"/>
          </p:cNvPicPr>
          <p:nvPr/>
        </p:nvPicPr>
        <p:blipFill>
          <a:blip r:embed="rId3" cstate="print"/>
          <a:srcRect/>
          <a:stretch>
            <a:fillRect/>
          </a:stretch>
        </p:blipFill>
        <p:spPr bwMode="auto">
          <a:xfrm>
            <a:off x="5220072" y="2636912"/>
            <a:ext cx="3048000" cy="30480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00661 -0.01626 C -0.01095 -0.02505 -0.01477 -0.03361 -0.01824 -0.04309 C -0.01946 -0.0461 -0.01963 -0.0498 -0.02102 -0.05281 C -0.02258 -0.05581 -0.02519 -0.05789 -0.02692 -0.06067 C -0.03161 -0.06807 -0.03422 -0.08056 -0.03699 -0.08958 C -0.03595 -0.11224 -0.04029 -0.12935 -0.02258 -0.13583 C -0.01772 -0.13745 -0.01286 -0.13837 -0.008 -0.13976 C 0.02881 -0.13791 0.06527 -0.13398 0.10208 -0.1319 C 0.11267 -0.13329 0.12343 -0.13352 0.13402 -0.13583 C 0.14097 -0.13745 0.15434 -0.14369 0.15434 -0.14369 C 0.15677 -0.14554 0.15954 -0.1467 0.16163 -0.14947 C 0.16406 -0.15271 0.16736 -0.16104 0.16736 -0.16104 C 0.16927 -0.17908 0.17048 -0.18324 0.16597 -0.20544 C 0.16423 -0.21354 0.15625 -0.22163 0.15277 -0.22857 C 0.1559 -0.24846 0.17065 -0.25331 0.18472 -0.25563 C 0.2118 -0.26025 0.23888 -0.26303 0.26597 -0.26719 C 0.27934 -0.27182 0.27343 -0.27112 0.28334 -0.27112 " pathEditMode="fixed" ptsTypes="ffffffffffffffffA">
                                      <p:cBhvr>
                                        <p:cTn id="6" dur="2000" fill="hold"/>
                                        <p:tgtEl>
                                          <p:spTgt spid="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إعداد </a:t>
            </a:r>
            <a:r>
              <a:rPr lang="ar-SA" dirty="0" err="1" smtClean="0"/>
              <a:t>الطالبات:</a:t>
            </a:r>
            <a:endParaRPr lang="ar-SA" dirty="0"/>
          </a:p>
        </p:txBody>
      </p:sp>
      <p:sp>
        <p:nvSpPr>
          <p:cNvPr id="3" name="عنصر نائب للنص 2"/>
          <p:cNvSpPr>
            <a:spLocks noGrp="1"/>
          </p:cNvSpPr>
          <p:nvPr>
            <p:ph type="body" idx="1"/>
          </p:nvPr>
        </p:nvSpPr>
        <p:spPr/>
        <p:txBody>
          <a:bodyPr/>
          <a:lstStyle/>
          <a:p>
            <a:pPr algn="l"/>
            <a:r>
              <a:rPr lang="ar-SA" sz="4400" dirty="0" smtClean="0"/>
              <a:t>بشرى </a:t>
            </a:r>
            <a:r>
              <a:rPr lang="ar-SA" sz="4400" dirty="0" err="1" smtClean="0"/>
              <a:t>لرضي </a:t>
            </a:r>
            <a:r>
              <a:rPr lang="ar-SA" sz="4400" dirty="0" smtClean="0"/>
              <a:t>، </a:t>
            </a:r>
            <a:r>
              <a:rPr lang="ar-SA" sz="4400" dirty="0" err="1" smtClean="0"/>
              <a:t>ساره</a:t>
            </a:r>
            <a:r>
              <a:rPr lang="ar-SA" sz="4400" dirty="0" smtClean="0"/>
              <a:t> </a:t>
            </a:r>
            <a:r>
              <a:rPr lang="ar-SA" sz="4400" dirty="0" err="1" smtClean="0"/>
              <a:t>التريكي</a:t>
            </a:r>
            <a:r>
              <a:rPr lang="ar-SA" sz="4400" dirty="0" smtClean="0"/>
              <a:t> </a:t>
            </a:r>
            <a:r>
              <a:rPr lang="ar-SA" dirty="0" err="1" smtClean="0"/>
              <a:t>.</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020272" y="980728"/>
            <a:ext cx="1224136" cy="461665"/>
          </a:xfrm>
          <a:prstGeom prst="rect">
            <a:avLst/>
          </a:prstGeom>
          <a:noFill/>
        </p:spPr>
        <p:txBody>
          <a:bodyPr wrap="square" rtlCol="1">
            <a:spAutoFit/>
          </a:bodyPr>
          <a:lstStyle/>
          <a:p>
            <a:r>
              <a:rPr lang="ar-SA" sz="2400" b="1" dirty="0" smtClean="0">
                <a:solidFill>
                  <a:srgbClr val="CC6600"/>
                </a:solidFill>
              </a:rPr>
              <a:t>نتذكر</a:t>
            </a:r>
            <a:endParaRPr lang="ar-SA" sz="2400" b="1" dirty="0">
              <a:solidFill>
                <a:srgbClr val="CC6600"/>
              </a:solidFill>
            </a:endParaRPr>
          </a:p>
        </p:txBody>
      </p:sp>
      <p:sp>
        <p:nvSpPr>
          <p:cNvPr id="3" name="مربع نص 2"/>
          <p:cNvSpPr txBox="1"/>
          <p:nvPr/>
        </p:nvSpPr>
        <p:spPr>
          <a:xfrm>
            <a:off x="5076056" y="1688930"/>
            <a:ext cx="3168352" cy="369332"/>
          </a:xfrm>
          <a:prstGeom prst="rect">
            <a:avLst/>
          </a:prstGeom>
          <a:noFill/>
        </p:spPr>
        <p:txBody>
          <a:bodyPr wrap="square" rtlCol="1">
            <a:spAutoFit/>
          </a:bodyPr>
          <a:lstStyle/>
          <a:p>
            <a:r>
              <a:rPr lang="ar-SA" dirty="0" smtClean="0"/>
              <a:t>أن </a:t>
            </a:r>
            <a:r>
              <a:rPr lang="ar-SA" b="1" dirty="0" smtClean="0">
                <a:solidFill>
                  <a:schemeClr val="accent3">
                    <a:lumMod val="75000"/>
                  </a:schemeClr>
                </a:solidFill>
              </a:rPr>
              <a:t>الغازات قابلة للانضغاط  ؛ </a:t>
            </a:r>
            <a:r>
              <a:rPr lang="ar-SA" b="1" dirty="0" smtClean="0">
                <a:solidFill>
                  <a:schemeClr val="accent4">
                    <a:lumMod val="75000"/>
                  </a:schemeClr>
                </a:solidFill>
              </a:rPr>
              <a:t>لماذا ؟! </a:t>
            </a:r>
            <a:endParaRPr lang="ar-SA" b="1" dirty="0">
              <a:solidFill>
                <a:schemeClr val="accent4">
                  <a:lumMod val="75000"/>
                </a:schemeClr>
              </a:solidFill>
            </a:endParaRPr>
          </a:p>
        </p:txBody>
      </p:sp>
      <p:sp>
        <p:nvSpPr>
          <p:cNvPr id="4" name="مربع نص 3"/>
          <p:cNvSpPr txBox="1"/>
          <p:nvPr/>
        </p:nvSpPr>
        <p:spPr>
          <a:xfrm>
            <a:off x="1118433" y="2085983"/>
            <a:ext cx="7128792" cy="1338828"/>
          </a:xfrm>
          <a:prstGeom prst="rect">
            <a:avLst/>
          </a:prstGeom>
          <a:noFill/>
        </p:spPr>
        <p:txBody>
          <a:bodyPr wrap="square" rtlCol="1">
            <a:spAutoFit/>
          </a:bodyPr>
          <a:lstStyle/>
          <a:p>
            <a:pPr>
              <a:lnSpc>
                <a:spcPct val="150000"/>
              </a:lnSpc>
            </a:pPr>
            <a:r>
              <a:rPr lang="ar-SA" dirty="0" smtClean="0"/>
              <a:t>لوجود مسافات بينية كبيرة بين جزيئات الغاز مما يسمح للجزيئات أن تتقارب من بعضها البعض لو زاد الضغط عليها بالتالي يتغير حجمها بتغير الضغط .</a:t>
            </a:r>
          </a:p>
          <a:p>
            <a:pPr>
              <a:lnSpc>
                <a:spcPct val="150000"/>
              </a:lnSpc>
            </a:pPr>
            <a:r>
              <a:rPr lang="ar-SA" dirty="0" smtClean="0"/>
              <a:t>« أي ان يتغير حجم الغاز بتغير ضغطه »</a:t>
            </a:r>
            <a:endParaRPr lang="ar-SA" sz="2800" b="1" dirty="0" smtClean="0">
              <a:latin typeface="Adobe Arabic"/>
              <a:cs typeface="Adobe Arabic"/>
            </a:endParaRPr>
          </a:p>
        </p:txBody>
      </p:sp>
      <mc:AlternateContent xmlns:mc="http://schemas.openxmlformats.org/markup-compatibility/2006" xmlns:a14="http://schemas.microsoft.com/office/drawing/2010/main">
        <mc:Choice Requires="a14">
          <p:sp>
            <p:nvSpPr>
              <p:cNvPr id="5" name="مستطيل مستدير الزوايا 4"/>
              <p:cNvSpPr/>
              <p:nvPr/>
            </p:nvSpPr>
            <p:spPr>
              <a:xfrm>
                <a:off x="1907704" y="3646962"/>
                <a:ext cx="5256584" cy="1224136"/>
              </a:xfrm>
              <a:prstGeom prst="roundRect">
                <a:avLst/>
              </a:prstGeom>
              <a:solidFill>
                <a:schemeClr val="accent1">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t>معدل عدد التصادمات =</a:t>
                </a:r>
                <a14:m>
                  <m:oMath xmlns:m="http://schemas.openxmlformats.org/officeDocument/2006/math">
                    <m:f>
                      <m:fPr>
                        <m:ctrlPr>
                          <a:rPr lang="ar-SA" sz="2400" b="1" i="1" smtClean="0">
                            <a:latin typeface="Cambria Math" panose="02040503050406030204" pitchFamily="18" charset="0"/>
                          </a:rPr>
                        </m:ctrlPr>
                      </m:fPr>
                      <m:num>
                        <m:d>
                          <m:dPr>
                            <m:ctrlPr>
                              <a:rPr lang="en-US" sz="2400" b="1" i="1" smtClean="0">
                                <a:latin typeface="Cambria Math" panose="02040503050406030204" pitchFamily="18" charset="0"/>
                              </a:rPr>
                            </m:ctrlPr>
                          </m:dPr>
                          <m:e>
                            <m:r>
                              <a:rPr lang="en-US" sz="2400" b="1" i="1" smtClean="0">
                                <a:latin typeface="Cambria Math"/>
                              </a:rPr>
                              <m:t>𝒗</m:t>
                            </m:r>
                          </m:e>
                        </m:d>
                        <m:r>
                          <a:rPr lang="ar-SA" sz="2400" b="1" i="1" smtClean="0">
                            <a:latin typeface="Cambria Math"/>
                          </a:rPr>
                          <m:t>الجزيء</m:t>
                        </m:r>
                        <m:r>
                          <a:rPr lang="ar-SA" sz="2400" b="1" i="1" smtClean="0">
                            <a:latin typeface="Cambria Math"/>
                          </a:rPr>
                          <m:t> </m:t>
                        </m:r>
                        <m:r>
                          <a:rPr lang="ar-SA" sz="2400" b="1" i="1" smtClean="0">
                            <a:latin typeface="Cambria Math"/>
                          </a:rPr>
                          <m:t>سرعة</m:t>
                        </m:r>
                        <m:r>
                          <a:rPr lang="ar-SA" sz="2400" b="1" i="1" smtClean="0">
                            <a:latin typeface="Cambria Math"/>
                          </a:rPr>
                          <m:t> </m:t>
                        </m:r>
                      </m:num>
                      <m:den>
                        <m:d>
                          <m:dPr>
                            <m:ctrlPr>
                              <a:rPr lang="en-US" sz="2400" b="1" i="1" smtClean="0">
                                <a:latin typeface="Cambria Math" panose="02040503050406030204" pitchFamily="18" charset="0"/>
                              </a:rPr>
                            </m:ctrlPr>
                          </m:dPr>
                          <m:e>
                            <m:r>
                              <a:rPr lang="en-US" sz="2400" b="1" i="1" smtClean="0">
                                <a:latin typeface="Cambria Math"/>
                              </a:rPr>
                              <m:t>𝒙</m:t>
                            </m:r>
                          </m:e>
                        </m:d>
                        <m:r>
                          <a:rPr lang="ar-SA" sz="2400" b="1" i="1" smtClean="0">
                            <a:latin typeface="Cambria Math"/>
                          </a:rPr>
                          <m:t>التصادمات</m:t>
                        </m:r>
                        <m:r>
                          <a:rPr lang="ar-SA" sz="2400" b="1" i="1" smtClean="0">
                            <a:latin typeface="Cambria Math"/>
                          </a:rPr>
                          <m:t> </m:t>
                        </m:r>
                        <m:r>
                          <a:rPr lang="ar-SA" sz="2400" b="1" i="1" smtClean="0">
                            <a:latin typeface="Cambria Math"/>
                          </a:rPr>
                          <m:t>بين</m:t>
                        </m:r>
                        <m:r>
                          <a:rPr lang="ar-SA" sz="2400" b="1" i="1" smtClean="0">
                            <a:latin typeface="Cambria Math"/>
                          </a:rPr>
                          <m:t> </m:t>
                        </m:r>
                        <m:r>
                          <a:rPr lang="ar-SA" sz="2400" b="1" i="1" smtClean="0">
                            <a:latin typeface="Cambria Math"/>
                          </a:rPr>
                          <m:t>المسافة</m:t>
                        </m:r>
                        <m:r>
                          <a:rPr lang="ar-SA" sz="2400" b="1" i="1" smtClean="0">
                            <a:latin typeface="Cambria Math"/>
                          </a:rPr>
                          <m:t> </m:t>
                        </m:r>
                      </m:den>
                    </m:f>
                  </m:oMath>
                </a14:m>
                <a:endParaRPr lang="ar-SA" sz="2400" b="1" dirty="0"/>
              </a:p>
            </p:txBody>
          </p:sp>
        </mc:Choice>
        <mc:Fallback xmlns="">
          <p:sp>
            <p:nvSpPr>
              <p:cNvPr id="5" name="مستطيل مستدير الزوايا 4"/>
              <p:cNvSpPr>
                <a:spLocks noRot="1" noChangeAspect="1" noMove="1" noResize="1" noEditPoints="1" noAdjustHandles="1" noChangeArrowheads="1" noChangeShapeType="1" noTextEdit="1"/>
              </p:cNvSpPr>
              <p:nvPr/>
            </p:nvSpPr>
            <p:spPr>
              <a:xfrm>
                <a:off x="1907704" y="3646962"/>
                <a:ext cx="5256584" cy="1224136"/>
              </a:xfrm>
              <a:prstGeom prst="roundRect">
                <a:avLst/>
              </a:prstGeom>
              <a:blipFill rotWithShape="1">
                <a:blip r:embed="rId2" cstate="print"/>
                <a:stretch>
                  <a:fillRect/>
                </a:stretch>
              </a:blipFill>
            </p:spPr>
            <p:txBody>
              <a:bodyPr/>
              <a:lstStyle/>
              <a:p>
                <a:r>
                  <a:rPr lang="ar-SA">
                    <a:noFill/>
                  </a:rPr>
                  <a:t> </a:t>
                </a:r>
              </a:p>
            </p:txBody>
          </p:sp>
        </mc:Fallback>
      </mc:AlternateContent>
    </p:spTree>
    <p:extLst>
      <p:ext uri="{BB962C8B-B14F-4D97-AF65-F5344CB8AC3E}">
        <p14:creationId xmlns:p14="http://schemas.microsoft.com/office/powerpoint/2010/main" val="3404967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130096" y="2646738"/>
            <a:ext cx="6739791" cy="461665"/>
          </a:xfrm>
          <a:prstGeom prst="rect">
            <a:avLst/>
          </a:prstGeom>
        </p:spPr>
        <p:txBody>
          <a:bodyPr wrap="square">
            <a:spAutoFit/>
          </a:bodyPr>
          <a:lstStyle/>
          <a:p>
            <a:pPr lvl="0"/>
            <a:r>
              <a:rPr lang="ar-SA" sz="2400" dirty="0" smtClean="0">
                <a:solidFill>
                  <a:srgbClr val="808DA9">
                    <a:lumMod val="50000"/>
                  </a:srgbClr>
                </a:solidFill>
                <a:effectLst>
                  <a:glow rad="139700">
                    <a:srgbClr val="808DA9">
                      <a:satMod val="175000"/>
                      <a:alpha val="40000"/>
                    </a:srgbClr>
                  </a:glow>
                </a:effectLst>
              </a:rPr>
              <a:t>ماذا يحصل لو زاد حجم الغاز للضعف مع ثبوت درجة حرارته ؟! </a:t>
            </a:r>
            <a:endParaRPr lang="ar-SA" sz="2400" dirty="0">
              <a:solidFill>
                <a:srgbClr val="808DA9">
                  <a:lumMod val="50000"/>
                </a:srgbClr>
              </a:solidFill>
              <a:effectLst>
                <a:glow rad="139700">
                  <a:srgbClr val="808DA9">
                    <a:satMod val="175000"/>
                    <a:alpha val="40000"/>
                  </a:srgbClr>
                </a:glow>
              </a:effectLst>
            </a:endParaRPr>
          </a:p>
        </p:txBody>
      </p:sp>
      <p:sp>
        <p:nvSpPr>
          <p:cNvPr id="4" name="مربع نص 3"/>
          <p:cNvSpPr txBox="1"/>
          <p:nvPr/>
        </p:nvSpPr>
        <p:spPr>
          <a:xfrm>
            <a:off x="827584" y="692696"/>
            <a:ext cx="7344816" cy="1631216"/>
          </a:xfrm>
          <a:prstGeom prst="rect">
            <a:avLst/>
          </a:prstGeom>
          <a:noFill/>
        </p:spPr>
        <p:txBody>
          <a:bodyPr wrap="square" rtlCol="1">
            <a:spAutoFit/>
          </a:bodyPr>
          <a:lstStyle/>
          <a:p>
            <a:r>
              <a:rPr lang="ar-SA" sz="2000" dirty="0" smtClean="0"/>
              <a:t>معدل عدد التصادمات                يعطي ضغط الغاز</a:t>
            </a:r>
          </a:p>
          <a:p>
            <a:endParaRPr lang="ar-SA" sz="2000" dirty="0"/>
          </a:p>
          <a:p>
            <a:r>
              <a:rPr lang="ar-SA" sz="2000" dirty="0" smtClean="0"/>
              <a:t>سرعة الجزيء                تحدد بدرجة الحرارة فقط</a:t>
            </a:r>
          </a:p>
          <a:p>
            <a:endParaRPr lang="ar-SA" sz="2000" dirty="0"/>
          </a:p>
          <a:p>
            <a:r>
              <a:rPr lang="ar-SA" sz="2000" dirty="0" smtClean="0"/>
              <a:t>المسافة بين تصادمين متتالين              يعتمد على حجم الغاز </a:t>
            </a:r>
          </a:p>
        </p:txBody>
      </p:sp>
      <p:sp>
        <p:nvSpPr>
          <p:cNvPr id="5" name="سهم إلى اليسار 4"/>
          <p:cNvSpPr/>
          <p:nvPr/>
        </p:nvSpPr>
        <p:spPr>
          <a:xfrm>
            <a:off x="5497399" y="782267"/>
            <a:ext cx="648072" cy="1846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سهم إلى اليسار 5"/>
          <p:cNvSpPr/>
          <p:nvPr/>
        </p:nvSpPr>
        <p:spPr>
          <a:xfrm>
            <a:off x="6083549" y="1412776"/>
            <a:ext cx="648072" cy="1846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سهم إلى اليسار 6"/>
          <p:cNvSpPr/>
          <p:nvPr/>
        </p:nvSpPr>
        <p:spPr>
          <a:xfrm>
            <a:off x="5087833" y="1994470"/>
            <a:ext cx="648072" cy="1846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mc:AlternateContent xmlns:mc="http://schemas.openxmlformats.org/markup-compatibility/2006" xmlns:a14="http://schemas.microsoft.com/office/drawing/2010/main">
        <mc:Choice Requires="a14">
          <p:sp>
            <p:nvSpPr>
              <p:cNvPr id="8" name="مربع نص 7"/>
              <p:cNvSpPr txBox="1"/>
              <p:nvPr/>
            </p:nvSpPr>
            <p:spPr>
              <a:xfrm>
                <a:off x="827584" y="3573016"/>
                <a:ext cx="7042303" cy="1338828"/>
              </a:xfrm>
              <a:prstGeom prst="rect">
                <a:avLst/>
              </a:prstGeom>
              <a:noFill/>
            </p:spPr>
            <p:txBody>
              <a:bodyPr wrap="square" rtlCol="1">
                <a:spAutoFit/>
              </a:bodyPr>
              <a:lstStyle/>
              <a:p>
                <a:pPr>
                  <a:lnSpc>
                    <a:spcPct val="150000"/>
                  </a:lnSpc>
                </a:pPr>
                <a:r>
                  <a:rPr lang="ar-SA" b="1" dirty="0" smtClean="0"/>
                  <a:t>ثبوت درجة الحرارة                  ثبوت سرعة الغاز</a:t>
                </a:r>
              </a:p>
              <a:p>
                <a:pPr>
                  <a:lnSpc>
                    <a:spcPct val="150000"/>
                  </a:lnSpc>
                </a:pPr>
                <a:r>
                  <a:rPr lang="ar-SA" b="1" dirty="0" smtClean="0"/>
                  <a:t>زيادة حجم الغاز للضعف                  زيادة المسافة بين تصادمين متتالين إلى الضعف</a:t>
                </a:r>
              </a:p>
              <a:p>
                <a:pPr>
                  <a:lnSpc>
                    <a:spcPct val="150000"/>
                  </a:lnSpc>
                </a:pPr>
                <a14:m>
                  <m:oMath xmlns:m="http://schemas.openxmlformats.org/officeDocument/2006/math">
                    <m:r>
                      <a:rPr lang="ar-SA" b="1" i="1" smtClean="0">
                        <a:latin typeface="Cambria Math"/>
                        <a:ea typeface="Cambria Math"/>
                      </a:rPr>
                      <m:t>∴</m:t>
                    </m:r>
                  </m:oMath>
                </a14:m>
                <a:r>
                  <a:rPr lang="ar-SA" b="1" dirty="0" smtClean="0"/>
                  <a:t>  معدل عدد التصادمات يقل للضعف                الضغط يقل للضعف </a:t>
                </a:r>
                <a:endParaRPr lang="ar-SA" b="1" dirty="0"/>
              </a:p>
            </p:txBody>
          </p:sp>
        </mc:Choice>
        <mc:Fallback xmlns="">
          <p:sp>
            <p:nvSpPr>
              <p:cNvPr id="8" name="مربع نص 7"/>
              <p:cNvSpPr txBox="1">
                <a:spLocks noRot="1" noChangeAspect="1" noMove="1" noResize="1" noEditPoints="1" noAdjustHandles="1" noChangeArrowheads="1" noChangeShapeType="1" noTextEdit="1"/>
              </p:cNvSpPr>
              <p:nvPr/>
            </p:nvSpPr>
            <p:spPr>
              <a:xfrm>
                <a:off x="827584" y="3573016"/>
                <a:ext cx="7042303" cy="1338828"/>
              </a:xfrm>
              <a:prstGeom prst="rect">
                <a:avLst/>
              </a:prstGeom>
              <a:blipFill rotWithShape="1">
                <a:blip r:embed="rId2" cstate="print"/>
                <a:stretch>
                  <a:fillRect r="-693" b="-2727"/>
                </a:stretch>
              </a:blipFill>
            </p:spPr>
            <p:txBody>
              <a:bodyPr/>
              <a:lstStyle/>
              <a:p>
                <a:r>
                  <a:rPr lang="ar-SA">
                    <a:noFill/>
                  </a:rPr>
                  <a:t> </a:t>
                </a:r>
              </a:p>
            </p:txBody>
          </p:sp>
        </mc:Fallback>
      </mc:AlternateContent>
      <p:sp>
        <p:nvSpPr>
          <p:cNvPr id="9" name="سهم إلى اليسار 8"/>
          <p:cNvSpPr/>
          <p:nvPr/>
        </p:nvSpPr>
        <p:spPr>
          <a:xfrm>
            <a:off x="5497399" y="3757682"/>
            <a:ext cx="648072" cy="184666"/>
          </a:xfrm>
          <a:prstGeom prst="leftArrow">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إلى اليسار 9"/>
          <p:cNvSpPr/>
          <p:nvPr/>
        </p:nvSpPr>
        <p:spPr>
          <a:xfrm>
            <a:off x="5173363" y="4186993"/>
            <a:ext cx="648072" cy="184666"/>
          </a:xfrm>
          <a:prstGeom prst="leftArrow">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إلى اليسار 10"/>
          <p:cNvSpPr/>
          <p:nvPr/>
        </p:nvSpPr>
        <p:spPr>
          <a:xfrm>
            <a:off x="4348735" y="4581128"/>
            <a:ext cx="648072" cy="184666"/>
          </a:xfrm>
          <a:prstGeom prst="leftArrow">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mc:AlternateContent xmlns:mc="http://schemas.openxmlformats.org/markup-compatibility/2006" xmlns:a14="http://schemas.microsoft.com/office/drawing/2010/main">
        <mc:Choice Requires="a14">
          <p:sp>
            <p:nvSpPr>
              <p:cNvPr id="12" name="مربع نص 11"/>
              <p:cNvSpPr txBox="1"/>
              <p:nvPr/>
            </p:nvSpPr>
            <p:spPr>
              <a:xfrm>
                <a:off x="827584" y="5331948"/>
                <a:ext cx="7488832" cy="400110"/>
              </a:xfrm>
              <a:prstGeom prst="rect">
                <a:avLst/>
              </a:prstGeom>
              <a:noFill/>
            </p:spPr>
            <p:txBody>
              <a:bodyPr wrap="square" rtlCol="1">
                <a:spAutoFit/>
              </a:bodyPr>
              <a:lstStyle/>
              <a:p>
                <a14:m>
                  <m:oMath xmlns:m="http://schemas.openxmlformats.org/officeDocument/2006/math">
                    <m:r>
                      <a:rPr lang="ar-SA" b="0" i="1" smtClean="0">
                        <a:ln>
                          <a:solidFill>
                            <a:srgbClr val="7030A0"/>
                          </a:solidFill>
                        </a:ln>
                        <a:solidFill>
                          <a:srgbClr val="7030A0"/>
                        </a:solidFill>
                        <a:effectLst/>
                        <a:latin typeface="Cambria Math"/>
                        <a:ea typeface="Cambria Math"/>
                      </a:rPr>
                      <m:t>⇐</m:t>
                    </m:r>
                  </m:oMath>
                </a14:m>
                <a:r>
                  <a:rPr lang="ar-SA" dirty="0" smtClean="0">
                    <a:ln>
                      <a:solidFill>
                        <a:srgbClr val="7030A0"/>
                      </a:solidFill>
                    </a:ln>
                    <a:solidFill>
                      <a:srgbClr val="7030A0"/>
                    </a:solidFill>
                    <a:effectLst/>
                  </a:rPr>
                  <a:t> </a:t>
                </a:r>
                <a:r>
                  <a:rPr lang="ar-SA" sz="2000" dirty="0" smtClean="0">
                    <a:ln>
                      <a:solidFill>
                        <a:srgbClr val="7030A0"/>
                      </a:solidFill>
                    </a:ln>
                    <a:solidFill>
                      <a:srgbClr val="7030A0"/>
                    </a:solidFill>
                    <a:effectLst/>
                  </a:rPr>
                  <a:t>وجود علاقة عكسية بين الضغط و الحجم  وهذا ما ينص عليه قانون بويل</a:t>
                </a:r>
                <a:endParaRPr lang="ar-SA" dirty="0">
                  <a:ln>
                    <a:solidFill>
                      <a:srgbClr val="7030A0"/>
                    </a:solidFill>
                  </a:ln>
                  <a:solidFill>
                    <a:srgbClr val="7030A0"/>
                  </a:solidFill>
                  <a:effectLst/>
                </a:endParaRPr>
              </a:p>
            </p:txBody>
          </p:sp>
        </mc:Choice>
        <mc:Fallback xmlns="">
          <p:sp>
            <p:nvSpPr>
              <p:cNvPr id="12" name="مربع نص 11"/>
              <p:cNvSpPr txBox="1">
                <a:spLocks noRot="1" noChangeAspect="1" noMove="1" noResize="1" noEditPoints="1" noAdjustHandles="1" noChangeArrowheads="1" noChangeShapeType="1" noTextEdit="1"/>
              </p:cNvSpPr>
              <p:nvPr/>
            </p:nvSpPr>
            <p:spPr>
              <a:xfrm>
                <a:off x="827584" y="5331948"/>
                <a:ext cx="7488832" cy="400110"/>
              </a:xfrm>
              <a:prstGeom prst="rect">
                <a:avLst/>
              </a:prstGeom>
              <a:blipFill rotWithShape="1">
                <a:blip r:embed="rId3" cstate="print"/>
                <a:stretch>
                  <a:fillRect t="-7692" b="-27692"/>
                </a:stretch>
              </a:blipFill>
            </p:spPr>
            <p:txBody>
              <a:bodyPr/>
              <a:lstStyle/>
              <a:p>
                <a:r>
                  <a:rPr lang="ar-SA">
                    <a:noFill/>
                  </a:rPr>
                  <a:t> </a:t>
                </a:r>
              </a:p>
            </p:txBody>
          </p:sp>
        </mc:Fallback>
      </mc:AlternateContent>
    </p:spTree>
    <p:extLst>
      <p:ext uri="{BB962C8B-B14F-4D97-AF65-F5344CB8AC3E}">
        <p14:creationId xmlns:p14="http://schemas.microsoft.com/office/powerpoint/2010/main" val="41972061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dirty="0" smtClean="0"/>
              <a:t>قانون بويل </a:t>
            </a:r>
            <a:endParaRPr lang="ar-SA" dirty="0"/>
          </a:p>
        </p:txBody>
      </p:sp>
      <p:pic>
        <p:nvPicPr>
          <p:cNvPr id="8" name="عنصر نائب للمحتوى 7"/>
          <p:cNvPicPr>
            <a:picLocks noGrp="1" noChangeAspect="1"/>
          </p:cNvPicPr>
          <p:nvPr>
            <p:ph type="pic" idx="1"/>
          </p:nvPr>
        </p:nvPicPr>
        <p:blipFill>
          <a:blip r:embed="rId2" cstate="print">
            <a:extLst>
              <a:ext uri="{28A0092B-C50C-407E-A947-70E740481C1C}">
                <a14:useLocalDpi xmlns:a14="http://schemas.microsoft.com/office/drawing/2010/main" val="0"/>
              </a:ext>
            </a:extLst>
          </a:blip>
          <a:stretch>
            <a:fillRect/>
          </a:stretch>
        </p:blipFill>
        <p:spPr>
          <a:xfrm>
            <a:off x="2426121" y="548680"/>
            <a:ext cx="4202710" cy="3183632"/>
          </a:xfrm>
        </p:spPr>
      </p:pic>
      <mc:AlternateContent xmlns:mc="http://schemas.openxmlformats.org/markup-compatibility/2006" xmlns:a14="http://schemas.microsoft.com/office/drawing/2010/main">
        <mc:Choice Requires="a14">
          <p:sp>
            <p:nvSpPr>
              <p:cNvPr id="9" name="عنصر نائب للنص 8"/>
              <p:cNvSpPr>
                <a:spLocks noGrp="1"/>
              </p:cNvSpPr>
              <p:nvPr>
                <p:ph type="body" sz="half" idx="2"/>
              </p:nvPr>
            </p:nvSpPr>
            <p:spPr>
              <a:xfrm>
                <a:off x="1043608" y="4077072"/>
                <a:ext cx="7391400" cy="804862"/>
              </a:xfrm>
            </p:spPr>
            <p:txBody>
              <a:bodyPr>
                <a:noAutofit/>
              </a:bodyPr>
              <a:lstStyle/>
              <a:p>
                <a:r>
                  <a:rPr lang="ar-SA" sz="2400" dirty="0" smtClean="0">
                    <a:solidFill>
                      <a:srgbClr val="002060"/>
                    </a:solidFill>
                    <a:effectLst>
                      <a:outerShdw blurRad="38100" dist="38100" dir="2700000" algn="tl">
                        <a:srgbClr val="000000">
                          <a:alpha val="43137"/>
                        </a:srgbClr>
                      </a:outerShdw>
                    </a:effectLst>
                  </a:rPr>
                  <a:t>حجم كمية معينة من الغاز تتناسب طرديًا مع ضغطه عند ثبوت درجة الحرارة . </a:t>
                </a:r>
                <a14:m>
                  <m:oMath xmlns:m="http://schemas.openxmlformats.org/officeDocument/2006/math">
                    <m:r>
                      <a:rPr lang="en-US" sz="2400" b="0" i="1" smtClean="0">
                        <a:solidFill>
                          <a:srgbClr val="002060"/>
                        </a:solidFill>
                        <a:effectLst>
                          <a:outerShdw blurRad="38100" dist="38100" dir="2700000" algn="tl">
                            <a:srgbClr val="000000">
                              <a:alpha val="43137"/>
                            </a:srgbClr>
                          </a:outerShdw>
                        </a:effectLst>
                        <a:latin typeface="Cambria Math"/>
                      </a:rPr>
                      <m:t>𝑃</m:t>
                    </m:r>
                    <m:r>
                      <a:rPr lang="en-US" sz="2400" b="0" i="1" smtClean="0">
                        <a:solidFill>
                          <a:srgbClr val="002060"/>
                        </a:solidFill>
                        <a:effectLst>
                          <a:outerShdw blurRad="38100" dist="38100" dir="2700000" algn="tl">
                            <a:srgbClr val="000000">
                              <a:alpha val="43137"/>
                            </a:srgbClr>
                          </a:outerShdw>
                        </a:effectLst>
                        <a:latin typeface="Cambria Math"/>
                        <a:ea typeface="Cambria Math"/>
                      </a:rPr>
                      <m:t>∝</m:t>
                    </m:r>
                    <m:f>
                      <m:fPr>
                        <m:ctrlPr>
                          <a:rPr lang="en-US" sz="2400" b="0" i="1" smtClean="0">
                            <a:solidFill>
                              <a:srgbClr val="002060"/>
                            </a:solidFill>
                            <a:effectLst>
                              <a:outerShdw blurRad="38100" dist="38100" dir="2700000" algn="tl">
                                <a:srgbClr val="000000">
                                  <a:alpha val="43137"/>
                                </a:srgbClr>
                              </a:outerShdw>
                            </a:effectLst>
                            <a:latin typeface="Cambria Math" panose="02040503050406030204" pitchFamily="18" charset="0"/>
                            <a:ea typeface="Cambria Math"/>
                          </a:rPr>
                        </m:ctrlPr>
                      </m:fPr>
                      <m:num>
                        <m:r>
                          <a:rPr lang="en-US" sz="2400" b="0" i="1" smtClean="0">
                            <a:solidFill>
                              <a:srgbClr val="002060"/>
                            </a:solidFill>
                            <a:effectLst>
                              <a:outerShdw blurRad="38100" dist="38100" dir="2700000" algn="tl">
                                <a:srgbClr val="000000">
                                  <a:alpha val="43137"/>
                                </a:srgbClr>
                              </a:outerShdw>
                            </a:effectLst>
                            <a:latin typeface="Cambria Math"/>
                            <a:ea typeface="Cambria Math"/>
                          </a:rPr>
                          <m:t>1</m:t>
                        </m:r>
                      </m:num>
                      <m:den>
                        <m:r>
                          <a:rPr lang="en-US" sz="2400" b="0" i="1" smtClean="0">
                            <a:solidFill>
                              <a:srgbClr val="002060"/>
                            </a:solidFill>
                            <a:effectLst>
                              <a:outerShdw blurRad="38100" dist="38100" dir="2700000" algn="tl">
                                <a:srgbClr val="000000">
                                  <a:alpha val="43137"/>
                                </a:srgbClr>
                              </a:outerShdw>
                            </a:effectLst>
                            <a:latin typeface="Cambria Math"/>
                            <a:ea typeface="Cambria Math"/>
                          </a:rPr>
                          <m:t>𝑉</m:t>
                        </m:r>
                      </m:den>
                    </m:f>
                  </m:oMath>
                </a14:m>
                <a:endParaRPr lang="ar-SA" sz="2400" dirty="0" smtClean="0">
                  <a:solidFill>
                    <a:srgbClr val="002060"/>
                  </a:solidFill>
                  <a:effectLst>
                    <a:outerShdw blurRad="38100" dist="38100" dir="2700000" algn="tl">
                      <a:srgbClr val="000000">
                        <a:alpha val="43137"/>
                      </a:srgbClr>
                    </a:outerShdw>
                  </a:effectLst>
                </a:endParaRPr>
              </a:p>
              <a:p>
                <a:r>
                  <a:rPr lang="ar-SA" sz="2400" dirty="0">
                    <a:solidFill>
                      <a:srgbClr val="002060"/>
                    </a:solidFill>
                    <a:effectLst>
                      <a:outerShdw blurRad="38100" dist="38100" dir="2700000" algn="tl">
                        <a:srgbClr val="000000">
                          <a:alpha val="43137"/>
                        </a:srgbClr>
                      </a:outerShdw>
                    </a:effectLst>
                  </a:rPr>
                  <a:t>ثابت</a:t>
                </a:r>
                <a:r>
                  <a:rPr lang="en-US" sz="2400" dirty="0">
                    <a:solidFill>
                      <a:srgbClr val="002060"/>
                    </a:solidFill>
                    <a:effectLst>
                      <a:outerShdw blurRad="38100" dist="38100" dir="2700000" algn="tl">
                        <a:srgbClr val="000000">
                          <a:alpha val="43137"/>
                        </a:srgbClr>
                      </a:outerShdw>
                    </a:effectLst>
                  </a:rPr>
                  <a:t> P1 V1  =  P2 V2  =  </a:t>
                </a:r>
                <a:endParaRPr lang="ar-SA" sz="2400" dirty="0">
                  <a:solidFill>
                    <a:srgbClr val="002060"/>
                  </a:solidFill>
                  <a:effectLst>
                    <a:outerShdw blurRad="38100" dist="38100" dir="2700000" algn="tl">
                      <a:srgbClr val="000000">
                        <a:alpha val="43137"/>
                      </a:srgbClr>
                    </a:outerShdw>
                  </a:effectLst>
                </a:endParaRPr>
              </a:p>
              <a:p>
                <a:endParaRPr lang="ar-SA" sz="2400" dirty="0">
                  <a:solidFill>
                    <a:srgbClr val="002060"/>
                  </a:solidFill>
                  <a:effectLst>
                    <a:outerShdw blurRad="38100" dist="38100" dir="2700000" algn="tl">
                      <a:srgbClr val="000000">
                        <a:alpha val="43137"/>
                      </a:srgbClr>
                    </a:outerShdw>
                  </a:effectLst>
                </a:endParaRPr>
              </a:p>
            </p:txBody>
          </p:sp>
        </mc:Choice>
        <mc:Fallback xmlns="">
          <p:sp>
            <p:nvSpPr>
              <p:cNvPr id="9" name="عنصر نائب للنص 8"/>
              <p:cNvSpPr>
                <a:spLocks noGrp="1" noRot="1" noChangeAspect="1" noMove="1" noResize="1" noEditPoints="1" noAdjustHandles="1" noChangeArrowheads="1" noChangeShapeType="1" noTextEdit="1"/>
              </p:cNvSpPr>
              <p:nvPr>
                <p:ph type="body" sz="half" idx="2"/>
              </p:nvPr>
            </p:nvSpPr>
            <p:spPr>
              <a:xfrm>
                <a:off x="1043608" y="4077072"/>
                <a:ext cx="7391400" cy="804862"/>
              </a:xfrm>
              <a:blipFill rotWithShape="1">
                <a:blip r:embed="rId3" cstate="print"/>
                <a:stretch>
                  <a:fillRect t="-6818" r="-1731" b="-96970"/>
                </a:stretch>
              </a:blipFill>
            </p:spPr>
            <p:txBody>
              <a:bodyPr/>
              <a:lstStyle/>
              <a:p>
                <a:r>
                  <a:rPr lang="ar-SA">
                    <a:noFill/>
                  </a:rPr>
                  <a:t> </a:t>
                </a:r>
              </a:p>
            </p:txBody>
          </p:sp>
        </mc:Fallback>
      </mc:AlternateContent>
    </p:spTree>
    <p:extLst>
      <p:ext uri="{BB962C8B-B14F-4D97-AF65-F5344CB8AC3E}">
        <p14:creationId xmlns:p14="http://schemas.microsoft.com/office/powerpoint/2010/main" val="2288422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75856" y="829106"/>
            <a:ext cx="4968552" cy="400110"/>
          </a:xfrm>
          <a:prstGeom prst="rect">
            <a:avLst/>
          </a:prstGeom>
          <a:noFill/>
        </p:spPr>
        <p:txBody>
          <a:bodyPr wrap="square" rtlCol="1">
            <a:spAutoFit/>
          </a:bodyPr>
          <a:lstStyle/>
          <a:p>
            <a:r>
              <a:rPr lang="ar-SA" sz="2000" dirty="0" smtClean="0">
                <a:solidFill>
                  <a:schemeClr val="accent1"/>
                </a:solidFill>
              </a:rPr>
              <a:t>الثوابت و المتغيرات في قانون بويل : </a:t>
            </a:r>
            <a:endParaRPr lang="ar-SA" sz="2000" dirty="0">
              <a:solidFill>
                <a:schemeClr val="accent1"/>
              </a:solidFill>
            </a:endParaRPr>
          </a:p>
        </p:txBody>
      </p:sp>
      <p:sp>
        <p:nvSpPr>
          <p:cNvPr id="3" name="مربع نص 2"/>
          <p:cNvSpPr txBox="1"/>
          <p:nvPr/>
        </p:nvSpPr>
        <p:spPr>
          <a:xfrm>
            <a:off x="4211960" y="1282266"/>
            <a:ext cx="4032448" cy="1754326"/>
          </a:xfrm>
          <a:prstGeom prst="rect">
            <a:avLst/>
          </a:prstGeom>
          <a:noFill/>
        </p:spPr>
        <p:txBody>
          <a:bodyPr wrap="square" rtlCol="1">
            <a:spAutoFit/>
          </a:bodyPr>
          <a:lstStyle/>
          <a:p>
            <a:pPr>
              <a:lnSpc>
                <a:spcPct val="150000"/>
              </a:lnSpc>
            </a:pPr>
            <a:r>
              <a:rPr lang="ar-SA" b="1" dirty="0" smtClean="0">
                <a:solidFill>
                  <a:schemeClr val="accent4">
                    <a:lumMod val="75000"/>
                  </a:schemeClr>
                </a:solidFill>
              </a:rPr>
              <a:t>الثوابت :</a:t>
            </a:r>
          </a:p>
          <a:p>
            <a:pPr>
              <a:lnSpc>
                <a:spcPct val="150000"/>
              </a:lnSpc>
            </a:pPr>
            <a:r>
              <a:rPr lang="ar-SA" dirty="0"/>
              <a:t> </a:t>
            </a:r>
            <a:r>
              <a:rPr lang="ar-SA" dirty="0" smtClean="0"/>
              <a:t>  كتلة الغاز و درجة الحرارة .</a:t>
            </a:r>
          </a:p>
          <a:p>
            <a:pPr>
              <a:lnSpc>
                <a:spcPct val="150000"/>
              </a:lnSpc>
            </a:pPr>
            <a:r>
              <a:rPr lang="ar-SA" b="1" dirty="0" smtClean="0">
                <a:solidFill>
                  <a:schemeClr val="accent4">
                    <a:lumMod val="75000"/>
                  </a:schemeClr>
                </a:solidFill>
              </a:rPr>
              <a:t>المتغيرات :</a:t>
            </a:r>
          </a:p>
          <a:p>
            <a:pPr>
              <a:lnSpc>
                <a:spcPct val="150000"/>
              </a:lnSpc>
            </a:pPr>
            <a:r>
              <a:rPr lang="ar-SA" dirty="0"/>
              <a:t> </a:t>
            </a:r>
            <a:r>
              <a:rPr lang="ar-SA" dirty="0" smtClean="0"/>
              <a:t>  حجم الغاز و ضغط الغاز و أيضًا الكثافة .</a:t>
            </a:r>
            <a:endParaRPr lang="ar-SA" dirty="0"/>
          </a:p>
        </p:txBody>
      </p:sp>
      <p:sp>
        <p:nvSpPr>
          <p:cNvPr id="4" name="مربع نص 3"/>
          <p:cNvSpPr txBox="1"/>
          <p:nvPr/>
        </p:nvSpPr>
        <p:spPr>
          <a:xfrm>
            <a:off x="5508104" y="3188408"/>
            <a:ext cx="2736304" cy="461665"/>
          </a:xfrm>
          <a:prstGeom prst="rect">
            <a:avLst/>
          </a:prstGeom>
          <a:noFill/>
        </p:spPr>
        <p:txBody>
          <a:bodyPr wrap="square" rtlCol="1">
            <a:spAutoFit/>
          </a:bodyPr>
          <a:lstStyle/>
          <a:p>
            <a:r>
              <a:rPr lang="ar-SA" sz="2400" dirty="0" smtClean="0">
                <a:solidFill>
                  <a:schemeClr val="accent3">
                    <a:lumMod val="40000"/>
                    <a:lumOff val="60000"/>
                  </a:schemeClr>
                </a:solidFill>
                <a:effectLst>
                  <a:glow rad="101600">
                    <a:schemeClr val="accent3">
                      <a:lumMod val="50000"/>
                      <a:alpha val="60000"/>
                    </a:schemeClr>
                  </a:glow>
                </a:effectLst>
              </a:rPr>
              <a:t>لماذا الكثافة متغيره !!</a:t>
            </a:r>
            <a:endParaRPr lang="ar-SA" sz="2400" dirty="0">
              <a:solidFill>
                <a:schemeClr val="accent3">
                  <a:lumMod val="40000"/>
                  <a:lumOff val="60000"/>
                </a:schemeClr>
              </a:solidFill>
              <a:effectLst>
                <a:glow rad="101600">
                  <a:schemeClr val="accent3">
                    <a:lumMod val="50000"/>
                    <a:alpha val="60000"/>
                  </a:schemeClr>
                </a:glow>
              </a:effectLst>
            </a:endParaRPr>
          </a:p>
        </p:txBody>
      </p:sp>
      <mc:AlternateContent xmlns:mc="http://schemas.openxmlformats.org/markup-compatibility/2006" xmlns:a14="http://schemas.microsoft.com/office/drawing/2010/main">
        <mc:Choice Requires="a14">
          <p:sp>
            <p:nvSpPr>
              <p:cNvPr id="5" name="مربع نص 4"/>
              <p:cNvSpPr txBox="1"/>
              <p:nvPr/>
            </p:nvSpPr>
            <p:spPr>
              <a:xfrm>
                <a:off x="2851561" y="3693010"/>
                <a:ext cx="5112568" cy="2344488"/>
              </a:xfrm>
              <a:prstGeom prst="rect">
                <a:avLst/>
              </a:prstGeom>
              <a:noFill/>
            </p:spPr>
            <p:txBody>
              <a:bodyPr wrap="square" rtlCol="1">
                <a:spAutoFit/>
              </a:bodyPr>
              <a:lstStyle/>
              <a:p>
                <a:pPr>
                  <a:lnSpc>
                    <a:spcPct val="150000"/>
                  </a:lnSpc>
                </a:pPr>
                <a:r>
                  <a:rPr lang="ar-SA" dirty="0" smtClean="0"/>
                  <a:t>الكثافة تتناسب طرديًا مع الضغط عند ثبوت درجة الحرارة </a:t>
                </a:r>
              </a:p>
              <a:p>
                <a:pPr>
                  <a:lnSpc>
                    <a:spcPct val="150000"/>
                  </a:lnSpc>
                </a:pPr>
                <a:r>
                  <a:rPr lang="ar-SA" dirty="0" smtClean="0"/>
                  <a:t>لأن</a:t>
                </a:r>
              </a:p>
              <a:p>
                <a:pPr>
                  <a:lnSpc>
                    <a:spcPct val="150000"/>
                  </a:lnSpc>
                </a:pPr>
                <a:r>
                  <a:rPr lang="ar-SA" dirty="0" smtClean="0"/>
                  <a:t>بزيادة الضغط يقل الحجم ( قانون بويل )</a:t>
                </a:r>
              </a:p>
              <a:p>
                <a:pPr>
                  <a:lnSpc>
                    <a:spcPct val="150000"/>
                  </a:lnSpc>
                </a:pPr>
                <a:r>
                  <a:rPr lang="ar-SA" dirty="0" smtClean="0"/>
                  <a:t>و عندما يقل الحجم تزداد الكثافة   </a:t>
                </a:r>
                <a14:m>
                  <m:oMath xmlns:m="http://schemas.openxmlformats.org/officeDocument/2006/math">
                    <m:r>
                      <a:rPr lang="ar-SA" i="1" smtClean="0">
                        <a:latin typeface="Cambria Math"/>
                        <a:ea typeface="Cambria Math"/>
                      </a:rPr>
                      <m:t>𝜌</m:t>
                    </m:r>
                    <m:r>
                      <a:rPr lang="ar-SA" b="0" i="1" smtClean="0">
                        <a:latin typeface="Cambria Math"/>
                        <a:ea typeface="Cambria Math"/>
                      </a:rPr>
                      <m:t>=</m:t>
                    </m:r>
                    <m:f>
                      <m:fPr>
                        <m:ctrlPr>
                          <a:rPr lang="ar-SA" b="0" i="1" smtClean="0">
                            <a:latin typeface="Cambria Math" panose="02040503050406030204" pitchFamily="18" charset="0"/>
                            <a:ea typeface="Cambria Math"/>
                          </a:rPr>
                        </m:ctrlPr>
                      </m:fPr>
                      <m:num>
                        <m:r>
                          <a:rPr lang="en-US" b="0" i="1" smtClean="0">
                            <a:latin typeface="Cambria Math"/>
                            <a:ea typeface="Cambria Math"/>
                          </a:rPr>
                          <m:t>𝑀</m:t>
                        </m:r>
                      </m:num>
                      <m:den>
                        <m:r>
                          <a:rPr lang="en-US" b="0" i="1" smtClean="0">
                            <a:latin typeface="Cambria Math"/>
                            <a:ea typeface="Cambria Math"/>
                          </a:rPr>
                          <m:t>𝑉</m:t>
                        </m:r>
                      </m:den>
                    </m:f>
                  </m:oMath>
                </a14:m>
                <a:endParaRPr lang="ar-SA" dirty="0" smtClean="0"/>
              </a:p>
              <a:p>
                <a:pPr>
                  <a:lnSpc>
                    <a:spcPct val="150000"/>
                  </a:lnSpc>
                </a:pPr>
                <a14:m>
                  <m:oMath xmlns:m="http://schemas.openxmlformats.org/officeDocument/2006/math">
                    <m:r>
                      <a:rPr lang="ar-SA" b="1" i="1" smtClean="0">
                        <a:solidFill>
                          <a:schemeClr val="accent4">
                            <a:lumMod val="75000"/>
                          </a:schemeClr>
                        </a:solidFill>
                        <a:effectLst>
                          <a:outerShdw blurRad="38100" dist="38100" dir="2700000" algn="tl">
                            <a:srgbClr val="000000">
                              <a:alpha val="43137"/>
                            </a:srgbClr>
                          </a:outerShdw>
                        </a:effectLst>
                        <a:latin typeface="Cambria Math"/>
                        <a:ea typeface="Cambria Math"/>
                      </a:rPr>
                      <m:t> ∴</m:t>
                    </m:r>
                  </m:oMath>
                </a14:m>
                <a:r>
                  <a:rPr lang="ar-SA" b="1" dirty="0" smtClean="0">
                    <a:solidFill>
                      <a:schemeClr val="accent4">
                        <a:lumMod val="75000"/>
                      </a:schemeClr>
                    </a:solidFill>
                    <a:effectLst>
                      <a:outerShdw blurRad="38100" dist="38100" dir="2700000" algn="tl">
                        <a:srgbClr val="000000">
                          <a:alpha val="43137"/>
                        </a:srgbClr>
                      </a:outerShdw>
                    </a:effectLst>
                  </a:rPr>
                  <a:t>الكثافة تتناسب طرديًا مع الضغط </a:t>
                </a:r>
                <a:endParaRPr lang="ar-SA" b="1" dirty="0">
                  <a:solidFill>
                    <a:schemeClr val="accent4">
                      <a:lumMod val="75000"/>
                    </a:schemeClr>
                  </a:solidFill>
                  <a:effectLst>
                    <a:outerShdw blurRad="38100" dist="38100" dir="2700000" algn="tl">
                      <a:srgbClr val="000000">
                        <a:alpha val="43137"/>
                      </a:srgbClr>
                    </a:outerShdw>
                  </a:effectLst>
                </a:endParaRPr>
              </a:p>
            </p:txBody>
          </p:sp>
        </mc:Choice>
        <mc:Fallback xmlns="">
          <p:sp>
            <p:nvSpPr>
              <p:cNvPr id="5" name="مربع نص 4"/>
              <p:cNvSpPr txBox="1">
                <a:spLocks noRot="1" noChangeAspect="1" noMove="1" noResize="1" noEditPoints="1" noAdjustHandles="1" noChangeArrowheads="1" noChangeShapeType="1" noTextEdit="1"/>
              </p:cNvSpPr>
              <p:nvPr/>
            </p:nvSpPr>
            <p:spPr>
              <a:xfrm>
                <a:off x="2851561" y="3693010"/>
                <a:ext cx="5112568" cy="2344488"/>
              </a:xfrm>
              <a:prstGeom prst="rect">
                <a:avLst/>
              </a:prstGeom>
              <a:blipFill rotWithShape="1">
                <a:blip r:embed="rId2" cstate="print"/>
                <a:stretch>
                  <a:fillRect r="-1074" b="-2344"/>
                </a:stretch>
              </a:blipFill>
            </p:spPr>
            <p:txBody>
              <a:bodyPr/>
              <a:lstStyle/>
              <a:p>
                <a:r>
                  <a:rPr lang="ar-SA">
                    <a:noFill/>
                  </a:rPr>
                  <a:t> </a:t>
                </a:r>
              </a:p>
            </p:txBody>
          </p:sp>
        </mc:Fallback>
      </mc:AlternateContent>
    </p:spTree>
    <p:extLst>
      <p:ext uri="{BB962C8B-B14F-4D97-AF65-F5344CB8AC3E}">
        <p14:creationId xmlns:p14="http://schemas.microsoft.com/office/powerpoint/2010/main" val="22054239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نص القانون الرياضي</a:t>
            </a:r>
            <a:endParaRPr lang="ar-SA" b="1" dirty="0"/>
          </a:p>
        </p:txBody>
      </p:sp>
      <p:sp>
        <p:nvSpPr>
          <p:cNvPr id="3" name="عنصر نائب للنص 2"/>
          <p:cNvSpPr>
            <a:spLocks noGrp="1"/>
          </p:cNvSpPr>
          <p:nvPr>
            <p:ph type="body" idx="1"/>
          </p:nvPr>
        </p:nvSpPr>
        <p:spPr/>
        <p:txBody>
          <a:bodyPr/>
          <a:lstStyle/>
          <a:p>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548680"/>
            <a:ext cx="8046640" cy="954107"/>
          </a:xfrm>
          <a:prstGeom prst="rect">
            <a:avLst/>
          </a:prstGeom>
        </p:spPr>
        <p:txBody>
          <a:bodyPr wrap="square">
            <a:spAutoFit/>
          </a:bodyPr>
          <a:lstStyle/>
          <a:p>
            <a:r>
              <a:rPr lang="ar-SA" sz="2800" dirty="0" smtClean="0"/>
              <a:t>ينص قانون بويل على أنه إذا زاد ضغط غاز مثالي فإن حجمه يقل، وهذا يتضح من القانون العام للغاز </a:t>
            </a:r>
            <a:r>
              <a:rPr lang="ar-SA" sz="2800" dirty="0" err="1" smtClean="0"/>
              <a:t>المثالي :</a:t>
            </a:r>
            <a:endParaRPr lang="ar-SA" sz="2800" dirty="0"/>
          </a:p>
        </p:txBody>
      </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1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3"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71600" y="1268760"/>
            <a:ext cx="1980425" cy="630932"/>
          </a:xfrm>
          <a:prstGeom prst="rect">
            <a:avLst/>
          </a:prstGeom>
          <a:noFill/>
        </p:spPr>
      </p:pic>
      <p:sp>
        <p:nvSpPr>
          <p:cNvPr id="5125" name="Rectangle 5"/>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مستطيل 7"/>
          <p:cNvSpPr/>
          <p:nvPr/>
        </p:nvSpPr>
        <p:spPr>
          <a:xfrm>
            <a:off x="539552" y="2564904"/>
            <a:ext cx="7495587" cy="3539430"/>
          </a:xfrm>
          <a:prstGeom prst="rect">
            <a:avLst/>
          </a:prstGeom>
        </p:spPr>
        <p:txBody>
          <a:bodyPr wrap="square">
            <a:spAutoFit/>
          </a:bodyPr>
          <a:lstStyle/>
          <a:p>
            <a:r>
              <a:rPr lang="ar-SA" sz="2800" dirty="0" smtClean="0"/>
              <a:t>ويعتمد الغاز المثالي على 4 عوامل </a:t>
            </a:r>
            <a:r>
              <a:rPr lang="ar-SA" sz="2800" dirty="0" err="1" smtClean="0"/>
              <a:t>هي :</a:t>
            </a:r>
            <a:endParaRPr lang="ar-SA" sz="2800" dirty="0" smtClean="0"/>
          </a:p>
          <a:p>
            <a:pPr marL="514350" indent="-514350">
              <a:buAutoNum type="arabicParenR"/>
            </a:pPr>
            <a:r>
              <a:rPr lang="ar-SA" sz="2800" dirty="0" smtClean="0"/>
              <a:t>درجة </a:t>
            </a:r>
            <a:r>
              <a:rPr lang="ar-SA" sz="2800" dirty="0" err="1" smtClean="0"/>
              <a:t>الحرارة </a:t>
            </a:r>
            <a:r>
              <a:rPr lang="ar-SA" sz="2800" dirty="0" smtClean="0"/>
              <a:t>(</a:t>
            </a:r>
            <a:r>
              <a:rPr lang="ar-SA" sz="2800" dirty="0" err="1" smtClean="0"/>
              <a:t>بالكالفن)</a:t>
            </a:r>
            <a:r>
              <a:rPr lang="ar-SA" sz="2800" dirty="0" smtClean="0"/>
              <a:t> </a:t>
            </a:r>
            <a:r>
              <a:rPr lang="en-US" sz="2800" dirty="0" smtClean="0"/>
              <a:t>T</a:t>
            </a:r>
            <a:r>
              <a:rPr lang="ar-SA" sz="2800" dirty="0" err="1" smtClean="0"/>
              <a:t>.</a:t>
            </a:r>
            <a:endParaRPr lang="ar-SA" sz="2800" dirty="0" smtClean="0"/>
          </a:p>
          <a:p>
            <a:pPr marL="514350" indent="-514350">
              <a:buAutoNum type="arabicParenR"/>
            </a:pPr>
            <a:r>
              <a:rPr lang="ar-SA" sz="2800" dirty="0" smtClean="0"/>
              <a:t>الضغط </a:t>
            </a:r>
            <a:r>
              <a:rPr lang="en-US" sz="2800" dirty="0" smtClean="0"/>
              <a:t>p</a:t>
            </a:r>
            <a:r>
              <a:rPr lang="ar-SA" sz="2800" dirty="0" err="1" smtClean="0"/>
              <a:t>.</a:t>
            </a:r>
            <a:endParaRPr lang="ar-SA" sz="2800" dirty="0" smtClean="0"/>
          </a:p>
          <a:p>
            <a:pPr marL="514350" indent="-514350">
              <a:buAutoNum type="arabicParenR"/>
            </a:pPr>
            <a:r>
              <a:rPr lang="ar-SA" sz="2800" dirty="0" smtClean="0"/>
              <a:t>الحجم </a:t>
            </a:r>
            <a:r>
              <a:rPr lang="en-US" sz="2800" dirty="0" smtClean="0"/>
              <a:t>v</a:t>
            </a:r>
            <a:r>
              <a:rPr lang="ar-SA" sz="2800" dirty="0" smtClean="0"/>
              <a:t> </a:t>
            </a:r>
            <a:r>
              <a:rPr lang="en-US" sz="2800" dirty="0" smtClean="0"/>
              <a:t>.</a:t>
            </a:r>
            <a:endParaRPr lang="ar-SA" sz="2800" dirty="0" smtClean="0"/>
          </a:p>
          <a:p>
            <a:pPr marL="514350" indent="-514350">
              <a:buAutoNum type="arabicParenR"/>
            </a:pPr>
            <a:r>
              <a:rPr lang="ar-SA" sz="2800" dirty="0" smtClean="0"/>
              <a:t>كمية المادة </a:t>
            </a:r>
            <a:r>
              <a:rPr lang="en-US" sz="2800" dirty="0" smtClean="0"/>
              <a:t>n</a:t>
            </a:r>
            <a:r>
              <a:rPr lang="ar-SA" sz="2800" dirty="0" err="1" smtClean="0"/>
              <a:t>.</a:t>
            </a:r>
            <a:endParaRPr lang="ar-SA" sz="2800" dirty="0" smtClean="0"/>
          </a:p>
          <a:p>
            <a:r>
              <a:rPr lang="ar-IQ" sz="2800" dirty="0" smtClean="0"/>
              <a:t>و لدراسة العلاقة بين هذه المتغيرات على الغاز المثالي سنقوم بتثبيت متغير واحد ودراسة العلاقة بين المتغيرين الآخرين.</a:t>
            </a:r>
            <a:endParaRPr lang="en-US" sz="2800" dirty="0" smtClean="0"/>
          </a:p>
          <a:p>
            <a:r>
              <a:rPr lang="ar-SA" sz="2800" dirty="0" smtClean="0"/>
              <a:t> </a:t>
            </a:r>
            <a:endParaRPr lang="ar-SA" sz="2800" dirty="0"/>
          </a:p>
        </p:txBody>
      </p:sp>
      <p:sp>
        <p:nvSpPr>
          <p:cNvPr id="51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6"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43608" y="2276872"/>
            <a:ext cx="1664965" cy="666750"/>
          </a:xfrm>
          <a:prstGeom prst="rect">
            <a:avLst/>
          </a:prstGeom>
          <a:noFill/>
        </p:spPr>
      </p:pic>
      <p:sp>
        <p:nvSpPr>
          <p:cNvPr id="5128" name="Rectangle 8"/>
          <p:cNvSpPr>
            <a:spLocks noChangeArrowheads="1"/>
          </p:cNvSpPr>
          <p:nvPr/>
        </p:nvSpPr>
        <p:spPr bwMode="auto">
          <a:xfrm>
            <a:off x="0" y="1123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613596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0857" y="692696"/>
            <a:ext cx="918485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وفي</a:t>
            </a:r>
            <a:r>
              <a:rPr kumimoji="0" lang="ar-SA" sz="2400" b="0" i="0" u="none" strike="noStrike" cap="none" normalizeH="0" dirty="0" smtClean="0">
                <a:ln>
                  <a:noFill/>
                </a:ln>
                <a:solidFill>
                  <a:schemeClr val="tx1"/>
                </a:solidFill>
                <a:effectLst/>
                <a:latin typeface="Arial" pitchFamily="34" charset="0"/>
                <a:ea typeface="Times New Roman" pitchFamily="18" charset="0"/>
                <a:cs typeface="Arial" pitchFamily="34" charset="0"/>
              </a:rPr>
              <a:t> حالة قانون بويل نثبت درجة </a:t>
            </a:r>
            <a:r>
              <a:rPr kumimoji="0" lang="ar-SA" sz="2400" b="0" i="0" u="none" strike="noStrike" cap="none" normalizeH="0" dirty="0" err="1" smtClean="0">
                <a:ln>
                  <a:noFill/>
                </a:ln>
                <a:solidFill>
                  <a:schemeClr val="tx1"/>
                </a:solidFill>
                <a:effectLst/>
                <a:latin typeface="Arial" pitchFamily="34" charset="0"/>
                <a:ea typeface="Times New Roman" pitchFamily="18" charset="0"/>
                <a:cs typeface="Arial" pitchFamily="34" charset="0"/>
              </a:rPr>
              <a:t>الحرارة </a:t>
            </a:r>
            <a:r>
              <a:rPr kumimoji="0" lang="ar-SA" sz="2400" b="0" i="0" u="none" strike="noStrike" cap="none" normalizeH="0" dirty="0" smtClean="0">
                <a:ln>
                  <a:noFill/>
                </a:ln>
                <a:solidFill>
                  <a:schemeClr val="tx1"/>
                </a:solidFill>
                <a:effectLst/>
                <a:latin typeface="Arial" pitchFamily="34" charset="0"/>
                <a:ea typeface="Times New Roman" pitchFamily="18" charset="0"/>
                <a:cs typeface="Arial" pitchFamily="34" charset="0"/>
              </a:rPr>
              <a:t>( على درجة حرارة الغرفة)أي أن العملية </a:t>
            </a:r>
            <a:r>
              <a:rPr kumimoji="0" lang="ar-SA" sz="2400" b="0" i="0" u="none" strike="noStrike" cap="none" normalizeH="0" dirty="0" err="1" smtClean="0">
                <a:ln>
                  <a:noFill/>
                </a:ln>
                <a:solidFill>
                  <a:schemeClr val="tx1"/>
                </a:solidFill>
                <a:effectLst/>
                <a:latin typeface="Arial" pitchFamily="34" charset="0"/>
                <a:ea typeface="Times New Roman" pitchFamily="18" charset="0"/>
                <a:cs typeface="Arial" pitchFamily="34" charset="0"/>
              </a:rPr>
              <a:t>آيزوثرمال</a:t>
            </a:r>
            <a:r>
              <a:rPr lang="ar-SA" sz="2400" dirty="0" smtClean="0">
                <a:latin typeface="Arial" pitchFamily="34" charset="0"/>
                <a:ea typeface="Times New Roman" pitchFamily="18" charset="0"/>
                <a:cs typeface="Arial" pitchFamily="34" charset="0"/>
              </a:rPr>
              <a:t>“ بثبوت درجة الحرارة“،</a:t>
            </a:r>
            <a:r>
              <a:rPr kumimoji="0" lang="ar-SA" sz="2400" b="0" i="0" u="none" strike="noStrike" cap="none" normalizeH="0" dirty="0" smtClean="0">
                <a:ln>
                  <a:noFill/>
                </a:ln>
                <a:solidFill>
                  <a:schemeClr val="tx1"/>
                </a:solidFill>
                <a:effectLst/>
                <a:latin typeface="Arial" pitchFamily="34" charset="0"/>
                <a:ea typeface="Times New Roman" pitchFamily="18" charset="0"/>
                <a:cs typeface="Arial" pitchFamily="34" charset="0"/>
              </a:rPr>
              <a:t> وكمية المادة المستخدمة بذلك ندرس الحجم والضغط:</a:t>
            </a:r>
            <a:endParaRPr kumimoji="0" lang="ar-IQ"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979711" y="1916832"/>
            <a:ext cx="3143149" cy="648072"/>
          </a:xfrm>
          <a:prstGeom prst="rect">
            <a:avLst/>
          </a:prstGeom>
          <a:noFill/>
        </p:spPr>
      </p:pic>
      <p:sp>
        <p:nvSpPr>
          <p:cNvPr id="1028" name="Rectangle 4"/>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1" name="Rectangle 7"/>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3"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2"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51720" y="2780928"/>
            <a:ext cx="4320480" cy="576064"/>
          </a:xfrm>
          <a:prstGeom prst="rect">
            <a:avLst/>
          </a:prstGeom>
          <a:noFill/>
        </p:spPr>
      </p:pic>
      <p:sp>
        <p:nvSpPr>
          <p:cNvPr id="1034" name="Rectangle 10"/>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مستطيل 11"/>
          <p:cNvSpPr/>
          <p:nvPr/>
        </p:nvSpPr>
        <p:spPr>
          <a:xfrm>
            <a:off x="611560" y="4077072"/>
            <a:ext cx="8301737" cy="1569660"/>
          </a:xfrm>
          <a:prstGeom prst="rect">
            <a:avLst/>
          </a:prstGeom>
        </p:spPr>
        <p:txBody>
          <a:bodyPr wrap="square">
            <a:spAutoFit/>
          </a:bodyPr>
          <a:lstStyle/>
          <a:p>
            <a:r>
              <a:rPr lang="ar-SA" sz="2400" dirty="0" smtClean="0">
                <a:latin typeface="Arial" pitchFamily="34" charset="0"/>
                <a:ea typeface="Times New Roman" pitchFamily="18" charset="0"/>
                <a:cs typeface="Arial" pitchFamily="34" charset="0"/>
              </a:rPr>
              <a:t>ويطلق على الغاز الذي يخضع تماماً لهذا القانون بالغاز المثالي ويمكن </a:t>
            </a:r>
            <a:r>
              <a:rPr lang="ar-SA" sz="2400" dirty="0" err="1" smtClean="0">
                <a:latin typeface="Arial" pitchFamily="34" charset="0"/>
                <a:ea typeface="Times New Roman" pitchFamily="18" charset="0"/>
                <a:cs typeface="Arial" pitchFamily="34" charset="0"/>
              </a:rPr>
              <a:t>اعتبارالغازات</a:t>
            </a:r>
            <a:r>
              <a:rPr lang="ar-SA" sz="2400" dirty="0" smtClean="0">
                <a:latin typeface="Arial" pitchFamily="34" charset="0"/>
                <a:ea typeface="Times New Roman" pitchFamily="18" charset="0"/>
                <a:cs typeface="Arial" pitchFamily="34" charset="0"/>
              </a:rPr>
              <a:t> </a:t>
            </a:r>
            <a:r>
              <a:rPr lang="ar-SA" sz="2400" dirty="0" err="1" smtClean="0">
                <a:latin typeface="Arial" pitchFamily="34" charset="0"/>
                <a:ea typeface="Times New Roman" pitchFamily="18" charset="0"/>
                <a:cs typeface="Arial" pitchFamily="34" charset="0"/>
              </a:rPr>
              <a:t>الحقيقية</a:t>
            </a:r>
            <a:r>
              <a:rPr lang="ar-SA" sz="2400" dirty="0" smtClean="0">
                <a:latin typeface="Arial" pitchFamily="34" charset="0"/>
                <a:ea typeface="Times New Roman" pitchFamily="18" charset="0"/>
                <a:cs typeface="Arial" pitchFamily="34" charset="0"/>
              </a:rPr>
              <a:t> التي تكون موجودة عند ضغط منخفض أو معتدل غازات تسلوك سلوك الغاز المثالي، أما الغازات التي تكون درجة حرارتها قريبة من درجة حرارة سيولتها فإن التجاذب بين جزيئاتها كبير مما يجعل سلوكها بعيد عن الغازات المثالية.</a:t>
            </a:r>
            <a:endParaRPr lang="ar-SA"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مربع نص 1"/>
              <p:cNvSpPr txBox="1"/>
              <p:nvPr/>
            </p:nvSpPr>
            <p:spPr>
              <a:xfrm>
                <a:off x="3923928" y="692696"/>
                <a:ext cx="4464496" cy="1508105"/>
              </a:xfrm>
              <a:prstGeom prst="rect">
                <a:avLst/>
              </a:prstGeom>
              <a:noFill/>
            </p:spPr>
            <p:txBody>
              <a:bodyPr wrap="square" rtlCol="1">
                <a:spAutoFit/>
              </a:bodyPr>
              <a:lstStyle/>
              <a:p>
                <a:r>
                  <a:rPr lang="ar-SA" sz="2000" u="sng" dirty="0" smtClean="0">
                    <a:solidFill>
                      <a:schemeClr val="accent4">
                        <a:lumMod val="75000"/>
                      </a:schemeClr>
                    </a:solidFill>
                  </a:rPr>
                  <a:t>من القانون </a:t>
                </a:r>
              </a:p>
              <a:p>
                <a:endParaRPr lang="ar-SA" dirty="0" smtClean="0"/>
              </a:p>
              <a:p>
                <a:pPr/>
                <a14:m>
                  <m:oMathPara xmlns:m="http://schemas.openxmlformats.org/officeDocument/2006/math">
                    <m:oMathParaPr>
                      <m:jc m:val="centerGroup"/>
                    </m:oMathParaPr>
                    <m:oMath xmlns:m="http://schemas.openxmlformats.org/officeDocument/2006/math">
                      <m:r>
                        <a:rPr lang="en-US" b="0" i="1" smtClean="0">
                          <a:solidFill>
                            <a:srgbClr val="002060"/>
                          </a:solidFill>
                          <a:effectLst>
                            <a:glow rad="101600">
                              <a:schemeClr val="accent4">
                                <a:lumMod val="60000"/>
                                <a:lumOff val="40000"/>
                                <a:alpha val="60000"/>
                              </a:schemeClr>
                            </a:glow>
                          </a:effectLst>
                          <a:latin typeface="Cambria Math"/>
                        </a:rPr>
                        <m:t>𝑃𝑉</m:t>
                      </m:r>
                      <m:r>
                        <a:rPr lang="en-US" b="0" i="1" smtClean="0">
                          <a:solidFill>
                            <a:srgbClr val="002060"/>
                          </a:solidFill>
                          <a:effectLst>
                            <a:glow rad="101600">
                              <a:schemeClr val="accent4">
                                <a:lumMod val="60000"/>
                                <a:lumOff val="40000"/>
                                <a:alpha val="60000"/>
                              </a:schemeClr>
                            </a:glow>
                          </a:effectLst>
                          <a:latin typeface="Cambria Math"/>
                        </a:rPr>
                        <m:t>=</m:t>
                      </m:r>
                      <m:r>
                        <a:rPr lang="en-US" b="0" i="1" smtClean="0">
                          <a:solidFill>
                            <a:srgbClr val="002060"/>
                          </a:solidFill>
                          <a:effectLst>
                            <a:glow rad="101600">
                              <a:schemeClr val="accent4">
                                <a:lumMod val="60000"/>
                                <a:lumOff val="40000"/>
                                <a:alpha val="60000"/>
                              </a:schemeClr>
                            </a:glow>
                          </a:effectLst>
                          <a:latin typeface="Cambria Math"/>
                        </a:rPr>
                        <m:t>𝑛𝑅𝑇</m:t>
                      </m:r>
                    </m:oMath>
                  </m:oMathPara>
                </a14:m>
                <a:endParaRPr lang="en-US" dirty="0" smtClean="0">
                  <a:solidFill>
                    <a:srgbClr val="002060"/>
                  </a:solidFill>
                  <a:effectLst>
                    <a:glow rad="101600">
                      <a:schemeClr val="accent4">
                        <a:lumMod val="60000"/>
                        <a:lumOff val="40000"/>
                        <a:alpha val="60000"/>
                      </a:schemeClr>
                    </a:glow>
                  </a:effectLst>
                </a:endParaRPr>
              </a:p>
              <a:p>
                <a:endParaRPr lang="ar-SA" dirty="0" smtClean="0"/>
              </a:p>
              <a:p>
                <a:r>
                  <a:rPr lang="ar-SA" dirty="0" smtClean="0">
                    <a:solidFill>
                      <a:schemeClr val="accent1">
                        <a:lumMod val="75000"/>
                      </a:schemeClr>
                    </a:solidFill>
                  </a:rPr>
                  <a:t>فإن : </a:t>
                </a:r>
                <a:r>
                  <a:rPr lang="en-US" dirty="0">
                    <a:solidFill>
                      <a:srgbClr val="002060"/>
                    </a:solidFill>
                    <a:effectLst>
                      <a:glow rad="101600">
                        <a:schemeClr val="accent4">
                          <a:lumMod val="60000"/>
                          <a:lumOff val="40000"/>
                          <a:alpha val="60000"/>
                        </a:schemeClr>
                      </a:glow>
                    </a:effectLst>
                    <a:latin typeface="Cambria Math"/>
                  </a:rPr>
                  <a:t>PV</a:t>
                </a:r>
                <a:r>
                  <a:rPr lang="ar-SA" dirty="0" smtClean="0"/>
                  <a:t> </a:t>
                </a:r>
                <a:r>
                  <a:rPr lang="ar-SA" dirty="0" smtClean="0">
                    <a:solidFill>
                      <a:srgbClr val="002060"/>
                    </a:solidFill>
                  </a:rPr>
                  <a:t>= الميل = الشغل المبذول على الإناء من حوله</a:t>
                </a:r>
                <a:endParaRPr lang="ar-SA" dirty="0">
                  <a:solidFill>
                    <a:srgbClr val="002060"/>
                  </a:solidFill>
                </a:endParaRPr>
              </a:p>
            </p:txBody>
          </p:sp>
        </mc:Choice>
        <mc:Fallback xmlns="">
          <p:sp>
            <p:nvSpPr>
              <p:cNvPr id="2" name="مربع نص 1"/>
              <p:cNvSpPr txBox="1">
                <a:spLocks noRot="1" noChangeAspect="1" noMove="1" noResize="1" noEditPoints="1" noAdjustHandles="1" noChangeArrowheads="1" noChangeShapeType="1" noTextEdit="1"/>
              </p:cNvSpPr>
              <p:nvPr/>
            </p:nvSpPr>
            <p:spPr>
              <a:xfrm>
                <a:off x="3923928" y="692696"/>
                <a:ext cx="4464496" cy="1508105"/>
              </a:xfrm>
              <a:prstGeom prst="rect">
                <a:avLst/>
              </a:prstGeom>
              <a:blipFill rotWithShape="1">
                <a:blip r:embed="rId2" cstate="print"/>
                <a:stretch>
                  <a:fillRect t="-2024" r="-1366" b="-7692"/>
                </a:stretch>
              </a:blipFill>
            </p:spPr>
            <p:txBody>
              <a:bodyPr/>
              <a:lstStyle/>
              <a:p>
                <a:r>
                  <a:rPr lang="ar-SA">
                    <a:noFill/>
                  </a:rPr>
                  <a:t> </a:t>
                </a:r>
              </a:p>
            </p:txBody>
          </p:sp>
        </mc:Fallback>
      </mc:AlternateContent>
      <p:sp>
        <p:nvSpPr>
          <p:cNvPr id="3" name="مربع نص 2"/>
          <p:cNvSpPr txBox="1"/>
          <p:nvPr/>
        </p:nvSpPr>
        <p:spPr>
          <a:xfrm>
            <a:off x="3419872" y="2715391"/>
            <a:ext cx="4968552" cy="461665"/>
          </a:xfrm>
          <a:prstGeom prst="rect">
            <a:avLst/>
          </a:prstGeom>
          <a:noFill/>
        </p:spPr>
        <p:txBody>
          <a:bodyPr wrap="square" rtlCol="1">
            <a:spAutoFit/>
          </a:bodyPr>
          <a:lstStyle/>
          <a:p>
            <a:r>
              <a:rPr lang="ar-SA" sz="2400" dirty="0" smtClean="0">
                <a:solidFill>
                  <a:schemeClr val="accent2"/>
                </a:solidFill>
                <a:effectLst>
                  <a:glow rad="101600">
                    <a:schemeClr val="accent3">
                      <a:alpha val="40000"/>
                    </a:schemeClr>
                  </a:glow>
                </a:effectLst>
              </a:rPr>
              <a:t>متى يشذ الغاز عن قانون بويل ؟!</a:t>
            </a:r>
            <a:endParaRPr lang="ar-SA" sz="2400" dirty="0">
              <a:solidFill>
                <a:schemeClr val="accent2"/>
              </a:solidFill>
              <a:effectLst>
                <a:glow rad="101600">
                  <a:schemeClr val="accent3">
                    <a:alpha val="40000"/>
                  </a:schemeClr>
                </a:glow>
              </a:effectLst>
            </a:endParaRPr>
          </a:p>
        </p:txBody>
      </p:sp>
      <p:sp>
        <p:nvSpPr>
          <p:cNvPr id="4" name="مربع نص 3"/>
          <p:cNvSpPr txBox="1"/>
          <p:nvPr/>
        </p:nvSpPr>
        <p:spPr>
          <a:xfrm>
            <a:off x="899592" y="3429000"/>
            <a:ext cx="7488832" cy="707886"/>
          </a:xfrm>
          <a:prstGeom prst="rect">
            <a:avLst/>
          </a:prstGeom>
          <a:noFill/>
        </p:spPr>
        <p:txBody>
          <a:bodyPr wrap="square" rtlCol="1">
            <a:spAutoFit/>
          </a:bodyPr>
          <a:lstStyle/>
          <a:p>
            <a:r>
              <a:rPr lang="ar-SA" sz="2000" dirty="0" smtClean="0"/>
              <a:t>يشذ الغاز عن قانون بويل في الضغوط العالية جدًا و يمكن معرفة مدى الضغط الذي يخضع فيه الغاز لقانون بويل برسم علاقة بيانية بين ضغط الغاز و مقلوب الحجم .</a:t>
            </a:r>
          </a:p>
        </p:txBody>
      </p:sp>
      <p:sp>
        <p:nvSpPr>
          <p:cNvPr id="5" name="مربع نص 4"/>
          <p:cNvSpPr txBox="1"/>
          <p:nvPr/>
        </p:nvSpPr>
        <p:spPr>
          <a:xfrm>
            <a:off x="3895891" y="5605465"/>
            <a:ext cx="4464496" cy="400110"/>
          </a:xfrm>
          <a:prstGeom prst="rect">
            <a:avLst/>
          </a:prstGeom>
          <a:noFill/>
        </p:spPr>
        <p:txBody>
          <a:bodyPr wrap="square" rtlCol="1">
            <a:spAutoFit/>
          </a:bodyPr>
          <a:lstStyle/>
          <a:p>
            <a:pPr marL="342900" indent="-342900">
              <a:buFont typeface="Wingdings" pitchFamily="2" charset="2"/>
              <a:buChar char="ü"/>
            </a:pPr>
            <a:r>
              <a:rPr lang="ar-SA" sz="2000" dirty="0" smtClean="0">
                <a:solidFill>
                  <a:srgbClr val="002060"/>
                </a:solidFill>
                <a:effectLst>
                  <a:outerShdw blurRad="38100" dist="38100" dir="2700000" algn="tl">
                    <a:srgbClr val="000000">
                      <a:alpha val="43137"/>
                    </a:srgbClr>
                  </a:outerShdw>
                </a:effectLst>
              </a:rPr>
              <a:t>يعني تحول من غاز مثالي إلى غاز حقيقي .</a:t>
            </a:r>
            <a:endParaRPr lang="ar-SA" sz="2000" dirty="0">
              <a:solidFill>
                <a:srgbClr val="002060"/>
              </a:solidFill>
              <a:effectLst>
                <a:outerShdw blurRad="38100" dist="38100" dir="2700000" algn="tl">
                  <a:srgbClr val="000000">
                    <a:alpha val="43137"/>
                  </a:srgbClr>
                </a:outerShdw>
              </a:effectLst>
            </a:endParaRPr>
          </a:p>
        </p:txBody>
      </p:sp>
      <p:pic>
        <p:nvPicPr>
          <p:cNvPr id="6" name="صورة 5"/>
          <p:cNvPicPr>
            <a:picLocks noChangeAspect="1"/>
          </p:cNvPicPr>
          <p:nvPr/>
        </p:nvPicPr>
        <p:blipFill rotWithShape="1">
          <a:blip r:embed="rId3" cstate="print">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rcRect l="33016" t="47831" r="50425" b="28466"/>
          <a:stretch/>
        </p:blipFill>
        <p:spPr>
          <a:xfrm>
            <a:off x="1043608" y="4119529"/>
            <a:ext cx="1514158" cy="1625601"/>
          </a:xfrm>
          <a:prstGeom prst="rect">
            <a:avLst/>
          </a:prstGeom>
        </p:spPr>
      </p:pic>
      <mc:AlternateContent xmlns:mc="http://schemas.openxmlformats.org/markup-compatibility/2006" xmlns:a14="http://schemas.microsoft.com/office/drawing/2010/main">
        <mc:Choice Requires="a14">
          <p:sp>
            <p:nvSpPr>
              <p:cNvPr id="7" name="مربع نص 6"/>
              <p:cNvSpPr txBox="1"/>
              <p:nvPr/>
            </p:nvSpPr>
            <p:spPr>
              <a:xfrm>
                <a:off x="2258340" y="5141382"/>
                <a:ext cx="286042" cy="438005"/>
              </a:xfrm>
              <a:prstGeom prst="rect">
                <a:avLst/>
              </a:prstGeom>
              <a:noFill/>
            </p:spPr>
            <p:txBody>
              <a:bodyPr wrap="square" rtlCol="1">
                <a:spAutoFit/>
              </a:bodyPr>
              <a:lstStyle/>
              <a:p>
                <a:pPr/>
                <a14:m>
                  <m:oMathPara xmlns:m="http://schemas.openxmlformats.org/officeDocument/2006/math">
                    <m:oMathParaPr>
                      <m:jc m:val="center"/>
                    </m:oMathParaPr>
                    <m:oMath xmlns:m="http://schemas.openxmlformats.org/officeDocument/2006/math">
                      <m:f>
                        <m:fPr>
                          <m:ctrlPr>
                            <a:rPr lang="ar-SA" sz="1200" i="1" smtClean="0">
                              <a:latin typeface="Cambria Math" panose="02040503050406030204" pitchFamily="18" charset="0"/>
                            </a:rPr>
                          </m:ctrlPr>
                        </m:fPr>
                        <m:num>
                          <m:r>
                            <a:rPr lang="en-US" sz="1200" b="0" i="1" smtClean="0">
                              <a:latin typeface="Cambria Math"/>
                            </a:rPr>
                            <m:t>1</m:t>
                          </m:r>
                        </m:num>
                        <m:den>
                          <m:r>
                            <a:rPr lang="en-US" sz="1200" b="0" i="1" smtClean="0">
                              <a:latin typeface="Cambria Math"/>
                            </a:rPr>
                            <m:t>𝑉</m:t>
                          </m:r>
                        </m:den>
                      </m:f>
                    </m:oMath>
                  </m:oMathPara>
                </a14:m>
                <a:endParaRPr lang="ar-SA" sz="1200" dirty="0"/>
              </a:p>
            </p:txBody>
          </p:sp>
        </mc:Choice>
        <mc:Fallback xmlns="">
          <p:sp>
            <p:nvSpPr>
              <p:cNvPr id="7" name="مربع نص 6"/>
              <p:cNvSpPr txBox="1">
                <a:spLocks noRot="1" noChangeAspect="1" noMove="1" noResize="1" noEditPoints="1" noAdjustHandles="1" noChangeArrowheads="1" noChangeShapeType="1" noTextEdit="1"/>
              </p:cNvSpPr>
              <p:nvPr/>
            </p:nvSpPr>
            <p:spPr>
              <a:xfrm>
                <a:off x="2258340" y="5141382"/>
                <a:ext cx="286042" cy="438005"/>
              </a:xfrm>
              <a:prstGeom prst="rect">
                <a:avLst/>
              </a:prstGeom>
              <a:blipFill rotWithShape="1">
                <a:blip r:embed="rId5" cstate="print"/>
                <a:stretch>
                  <a:fillRect/>
                </a:stretch>
              </a:blipFill>
            </p:spPr>
            <p:txBody>
              <a:bodyPr/>
              <a:lstStyle/>
              <a:p>
                <a:r>
                  <a:rPr lang="ar-SA">
                    <a:noFill/>
                  </a:rPr>
                  <a:t> </a:t>
                </a:r>
              </a:p>
            </p:txBody>
          </p:sp>
        </mc:Fallback>
      </mc:AlternateContent>
      <p:sp>
        <p:nvSpPr>
          <p:cNvPr id="8" name="مربع نص 7"/>
          <p:cNvSpPr txBox="1"/>
          <p:nvPr/>
        </p:nvSpPr>
        <p:spPr>
          <a:xfrm>
            <a:off x="1187624" y="4136886"/>
            <a:ext cx="216024" cy="276999"/>
          </a:xfrm>
          <a:prstGeom prst="rect">
            <a:avLst/>
          </a:prstGeom>
          <a:noFill/>
        </p:spPr>
        <p:txBody>
          <a:bodyPr wrap="square" rtlCol="1">
            <a:spAutoFit/>
          </a:bodyPr>
          <a:lstStyle/>
          <a:p>
            <a:pPr algn="ctr"/>
            <a:r>
              <a:rPr lang="en-US" sz="1200" dirty="0" smtClean="0"/>
              <a:t>P</a:t>
            </a:r>
            <a:endParaRPr lang="ar-SA" dirty="0"/>
          </a:p>
        </p:txBody>
      </p:sp>
    </p:spTree>
    <p:extLst>
      <p:ext uri="{BB962C8B-B14F-4D97-AF65-F5344CB8AC3E}">
        <p14:creationId xmlns:p14="http://schemas.microsoft.com/office/powerpoint/2010/main" val="19613596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434</TotalTime>
  <Words>550</Words>
  <Application>Microsoft Office PowerPoint</Application>
  <PresentationFormat>On-screen Show (4:3)</PresentationFormat>
  <Paragraphs>66</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Adobe Arabic</vt:lpstr>
      <vt:lpstr>Arial</vt:lpstr>
      <vt:lpstr>Cambria Math</vt:lpstr>
      <vt:lpstr>Impact</vt:lpstr>
      <vt:lpstr>Tahoma</vt:lpstr>
      <vt:lpstr>Times New Roman</vt:lpstr>
      <vt:lpstr>Wingdings</vt:lpstr>
      <vt:lpstr>NewsPrint</vt:lpstr>
      <vt:lpstr>قانون بويل</vt:lpstr>
      <vt:lpstr>PowerPoint Presentation</vt:lpstr>
      <vt:lpstr>PowerPoint Presentation</vt:lpstr>
      <vt:lpstr>قانون بويل </vt:lpstr>
      <vt:lpstr>PowerPoint Presentation</vt:lpstr>
      <vt:lpstr>نص القانون الرياضي</vt:lpstr>
      <vt:lpstr>PowerPoint Presentation</vt:lpstr>
      <vt:lpstr>PowerPoint Presentation</vt:lpstr>
      <vt:lpstr>PowerPoint Presentation</vt:lpstr>
      <vt:lpstr>PowerPoint Presentation</vt:lpstr>
      <vt:lpstr>تطبيقات على قانون بويل</vt:lpstr>
      <vt:lpstr>PowerPoint Presentation</vt:lpstr>
      <vt:lpstr>PowerPoint Presentation</vt:lpstr>
      <vt:lpstr>إعداد الطالبات:</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بويل</dc:title>
  <dc:creator>I COMPUTER</dc:creator>
  <cp:lastModifiedBy>Fatima Barakat</cp:lastModifiedBy>
  <cp:revision>33</cp:revision>
  <dcterms:created xsi:type="dcterms:W3CDTF">2014-12-07T16:10:10Z</dcterms:created>
  <dcterms:modified xsi:type="dcterms:W3CDTF">2016-02-04T07:28:27Z</dcterms:modified>
</cp:coreProperties>
</file>