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58" r:id="rId4"/>
    <p:sldId id="263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49"/>
  </p:normalViewPr>
  <p:slideViewPr>
    <p:cSldViewPr snapToGrid="0" snapToObjects="1">
      <p:cViewPr varScale="1">
        <p:scale>
          <a:sx n="98" d="100"/>
          <a:sy n="98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210E1C-D9B2-004B-AE3E-E29B7712FC05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3C84487C-7254-9D44-B76D-3FB50DE81AD7}">
      <dgm:prSet phldrT="[Text]"/>
      <dgm:spPr>
        <a:solidFill>
          <a:schemeClr val="accent3"/>
        </a:solidFill>
      </dgm:spPr>
      <dgm:t>
        <a:bodyPr/>
        <a:lstStyle/>
        <a:p>
          <a:pPr rtl="1"/>
          <a:r>
            <a:rPr lang="ar-SA" dirty="0"/>
            <a:t>الأحكام القضائية </a:t>
          </a:r>
          <a:endParaRPr lang="en-US" dirty="0"/>
        </a:p>
      </dgm:t>
    </dgm:pt>
    <dgm:pt modelId="{16355168-030D-144B-9A02-D196A6B070C2}" type="parTrans" cxnId="{18CCB301-BABD-1C4F-880A-4205F5EA134F}">
      <dgm:prSet/>
      <dgm:spPr/>
      <dgm:t>
        <a:bodyPr/>
        <a:lstStyle/>
        <a:p>
          <a:endParaRPr lang="en-US"/>
        </a:p>
      </dgm:t>
    </dgm:pt>
    <dgm:pt modelId="{70A941E7-03A6-6946-98C6-88AFB4D68307}" type="sibTrans" cxnId="{18CCB301-BABD-1C4F-880A-4205F5EA134F}">
      <dgm:prSet/>
      <dgm:spPr/>
      <dgm:t>
        <a:bodyPr/>
        <a:lstStyle/>
        <a:p>
          <a:endParaRPr lang="en-US"/>
        </a:p>
      </dgm:t>
    </dgm:pt>
    <dgm:pt modelId="{BB851F2D-0F1F-4240-9C3A-FDE493B890A1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1"/>
          <a:r>
            <a:rPr lang="ar-SA" dirty="0"/>
            <a:t>محاضر الصلح المصدقة من المحاكم</a:t>
          </a:r>
          <a:endParaRPr lang="en-US" dirty="0"/>
        </a:p>
      </dgm:t>
    </dgm:pt>
    <dgm:pt modelId="{9A963F5D-1A82-D845-8E56-AB3EC9E60FF7}" type="parTrans" cxnId="{8CC72EF1-AC6A-374E-A95B-5C992E32B4A5}">
      <dgm:prSet/>
      <dgm:spPr/>
      <dgm:t>
        <a:bodyPr/>
        <a:lstStyle/>
        <a:p>
          <a:endParaRPr lang="en-US"/>
        </a:p>
      </dgm:t>
    </dgm:pt>
    <dgm:pt modelId="{5C633FB4-1B1B-1540-9DA4-32A4193C1181}" type="sibTrans" cxnId="{8CC72EF1-AC6A-374E-A95B-5C992E32B4A5}">
      <dgm:prSet/>
      <dgm:spPr/>
      <dgm:t>
        <a:bodyPr/>
        <a:lstStyle/>
        <a:p>
          <a:endParaRPr lang="en-US"/>
        </a:p>
      </dgm:t>
    </dgm:pt>
    <dgm:pt modelId="{8D1F8FA0-3ACA-8D4D-9847-DA0CE3E2EB85}">
      <dgm:prSet phldrT="[Text]"/>
      <dgm:spPr>
        <a:solidFill>
          <a:schemeClr val="accent3"/>
        </a:solidFill>
      </dgm:spPr>
      <dgm:t>
        <a:bodyPr/>
        <a:lstStyle/>
        <a:p>
          <a:pPr rtl="1"/>
          <a:r>
            <a:rPr lang="ar-SA" dirty="0"/>
            <a:t>المحرر الموثق</a:t>
          </a:r>
          <a:endParaRPr lang="en-US" dirty="0"/>
        </a:p>
      </dgm:t>
    </dgm:pt>
    <dgm:pt modelId="{145B3F5C-9B4A-7548-819A-7AECD540C7C8}" type="parTrans" cxnId="{2E9C687C-806D-CD43-985A-B08608B3D889}">
      <dgm:prSet/>
      <dgm:spPr/>
      <dgm:t>
        <a:bodyPr/>
        <a:lstStyle/>
        <a:p>
          <a:endParaRPr lang="en-US"/>
        </a:p>
      </dgm:t>
    </dgm:pt>
    <dgm:pt modelId="{5F76211E-7782-8742-A12D-5696D486723A}" type="sibTrans" cxnId="{2E9C687C-806D-CD43-985A-B08608B3D889}">
      <dgm:prSet/>
      <dgm:spPr/>
      <dgm:t>
        <a:bodyPr/>
        <a:lstStyle/>
        <a:p>
          <a:endParaRPr lang="en-US"/>
        </a:p>
      </dgm:t>
    </dgm:pt>
    <dgm:pt modelId="{212D3EF7-AF6C-7C46-B0D4-35F6FF05553F}" type="pres">
      <dgm:prSet presAssocID="{F4210E1C-D9B2-004B-AE3E-E29B7712FC05}" presName="Name0" presStyleCnt="0">
        <dgm:presLayoutVars>
          <dgm:dir/>
          <dgm:animLvl val="lvl"/>
          <dgm:resizeHandles val="exact"/>
        </dgm:presLayoutVars>
      </dgm:prSet>
      <dgm:spPr/>
    </dgm:pt>
    <dgm:pt modelId="{0D2D73A2-2F72-F447-BFFD-EEC02BF0694C}" type="pres">
      <dgm:prSet presAssocID="{3C84487C-7254-9D44-B76D-3FB50DE81AD7}" presName="Name8" presStyleCnt="0"/>
      <dgm:spPr/>
    </dgm:pt>
    <dgm:pt modelId="{89244D87-A3A9-7846-BD9D-7ABDCD2E5BFD}" type="pres">
      <dgm:prSet presAssocID="{3C84487C-7254-9D44-B76D-3FB50DE81AD7}" presName="level" presStyleLbl="node1" presStyleIdx="0" presStyleCnt="3">
        <dgm:presLayoutVars>
          <dgm:chMax val="1"/>
          <dgm:bulletEnabled val="1"/>
        </dgm:presLayoutVars>
      </dgm:prSet>
      <dgm:spPr/>
    </dgm:pt>
    <dgm:pt modelId="{6BCE66D0-792E-AF45-B123-0DC4130009CA}" type="pres">
      <dgm:prSet presAssocID="{3C84487C-7254-9D44-B76D-3FB50DE81AD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A1EA6CCF-CAD1-2542-8A2D-8771458D0F2B}" type="pres">
      <dgm:prSet presAssocID="{BB851F2D-0F1F-4240-9C3A-FDE493B890A1}" presName="Name8" presStyleCnt="0"/>
      <dgm:spPr/>
    </dgm:pt>
    <dgm:pt modelId="{DEF07272-E2DF-0E4E-BA38-773867FC2252}" type="pres">
      <dgm:prSet presAssocID="{BB851F2D-0F1F-4240-9C3A-FDE493B890A1}" presName="level" presStyleLbl="node1" presStyleIdx="1" presStyleCnt="3">
        <dgm:presLayoutVars>
          <dgm:chMax val="1"/>
          <dgm:bulletEnabled val="1"/>
        </dgm:presLayoutVars>
      </dgm:prSet>
      <dgm:spPr/>
    </dgm:pt>
    <dgm:pt modelId="{F361806F-5BEF-DE46-9D6A-8F64EF95F076}" type="pres">
      <dgm:prSet presAssocID="{BB851F2D-0F1F-4240-9C3A-FDE493B890A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F60AF30-70EA-974A-9261-CC6716101534}" type="pres">
      <dgm:prSet presAssocID="{8D1F8FA0-3ACA-8D4D-9847-DA0CE3E2EB85}" presName="Name8" presStyleCnt="0"/>
      <dgm:spPr/>
    </dgm:pt>
    <dgm:pt modelId="{135789E7-A044-9A4D-95C0-E9BE2150BA92}" type="pres">
      <dgm:prSet presAssocID="{8D1F8FA0-3ACA-8D4D-9847-DA0CE3E2EB85}" presName="level" presStyleLbl="node1" presStyleIdx="2" presStyleCnt="3">
        <dgm:presLayoutVars>
          <dgm:chMax val="1"/>
          <dgm:bulletEnabled val="1"/>
        </dgm:presLayoutVars>
      </dgm:prSet>
      <dgm:spPr/>
    </dgm:pt>
    <dgm:pt modelId="{C191F1EE-1C4F-CB47-BC2A-F87EE4D046C4}" type="pres">
      <dgm:prSet presAssocID="{8D1F8FA0-3ACA-8D4D-9847-DA0CE3E2EB85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18CCB301-BABD-1C4F-880A-4205F5EA134F}" srcId="{F4210E1C-D9B2-004B-AE3E-E29B7712FC05}" destId="{3C84487C-7254-9D44-B76D-3FB50DE81AD7}" srcOrd="0" destOrd="0" parTransId="{16355168-030D-144B-9A02-D196A6B070C2}" sibTransId="{70A941E7-03A6-6946-98C6-88AFB4D68307}"/>
    <dgm:cxn modelId="{82F00413-B771-D24F-9818-7160F21A0FE9}" type="presOf" srcId="{F4210E1C-D9B2-004B-AE3E-E29B7712FC05}" destId="{212D3EF7-AF6C-7C46-B0D4-35F6FF05553F}" srcOrd="0" destOrd="0" presId="urn:microsoft.com/office/officeart/2005/8/layout/pyramid1"/>
    <dgm:cxn modelId="{E57F6E18-1D88-A646-A3CC-7A73833E8AE9}" type="presOf" srcId="{3C84487C-7254-9D44-B76D-3FB50DE81AD7}" destId="{6BCE66D0-792E-AF45-B123-0DC4130009CA}" srcOrd="1" destOrd="0" presId="urn:microsoft.com/office/officeart/2005/8/layout/pyramid1"/>
    <dgm:cxn modelId="{71D56275-64A6-CF46-A5AB-B0ABB3A6E27A}" type="presOf" srcId="{8D1F8FA0-3ACA-8D4D-9847-DA0CE3E2EB85}" destId="{135789E7-A044-9A4D-95C0-E9BE2150BA92}" srcOrd="0" destOrd="0" presId="urn:microsoft.com/office/officeart/2005/8/layout/pyramid1"/>
    <dgm:cxn modelId="{2E9C687C-806D-CD43-985A-B08608B3D889}" srcId="{F4210E1C-D9B2-004B-AE3E-E29B7712FC05}" destId="{8D1F8FA0-3ACA-8D4D-9847-DA0CE3E2EB85}" srcOrd="2" destOrd="0" parTransId="{145B3F5C-9B4A-7548-819A-7AECD540C7C8}" sibTransId="{5F76211E-7782-8742-A12D-5696D486723A}"/>
    <dgm:cxn modelId="{2DC1119A-5933-BA4E-AFA9-2024E0FCF5A7}" type="presOf" srcId="{BB851F2D-0F1F-4240-9C3A-FDE493B890A1}" destId="{DEF07272-E2DF-0E4E-BA38-773867FC2252}" srcOrd="0" destOrd="0" presId="urn:microsoft.com/office/officeart/2005/8/layout/pyramid1"/>
    <dgm:cxn modelId="{D835F9CD-9C4F-FB4E-BFED-99AB4CAE3A55}" type="presOf" srcId="{8D1F8FA0-3ACA-8D4D-9847-DA0CE3E2EB85}" destId="{C191F1EE-1C4F-CB47-BC2A-F87EE4D046C4}" srcOrd="1" destOrd="0" presId="urn:microsoft.com/office/officeart/2005/8/layout/pyramid1"/>
    <dgm:cxn modelId="{526E6DCE-B1AF-9947-A3ED-FF66245D70AB}" type="presOf" srcId="{BB851F2D-0F1F-4240-9C3A-FDE493B890A1}" destId="{F361806F-5BEF-DE46-9D6A-8F64EF95F076}" srcOrd="1" destOrd="0" presId="urn:microsoft.com/office/officeart/2005/8/layout/pyramid1"/>
    <dgm:cxn modelId="{8E870AE8-C6B7-9445-ADD5-D8EF2486637F}" type="presOf" srcId="{3C84487C-7254-9D44-B76D-3FB50DE81AD7}" destId="{89244D87-A3A9-7846-BD9D-7ABDCD2E5BFD}" srcOrd="0" destOrd="0" presId="urn:microsoft.com/office/officeart/2005/8/layout/pyramid1"/>
    <dgm:cxn modelId="{8CC72EF1-AC6A-374E-A95B-5C992E32B4A5}" srcId="{F4210E1C-D9B2-004B-AE3E-E29B7712FC05}" destId="{BB851F2D-0F1F-4240-9C3A-FDE493B890A1}" srcOrd="1" destOrd="0" parTransId="{9A963F5D-1A82-D845-8E56-AB3EC9E60FF7}" sibTransId="{5C633FB4-1B1B-1540-9DA4-32A4193C1181}"/>
    <dgm:cxn modelId="{85124C8C-139D-BD4D-AB44-E05C9551E482}" type="presParOf" srcId="{212D3EF7-AF6C-7C46-B0D4-35F6FF05553F}" destId="{0D2D73A2-2F72-F447-BFFD-EEC02BF0694C}" srcOrd="0" destOrd="0" presId="urn:microsoft.com/office/officeart/2005/8/layout/pyramid1"/>
    <dgm:cxn modelId="{0A4C70F5-B548-2E43-A4D5-3941BB34EF76}" type="presParOf" srcId="{0D2D73A2-2F72-F447-BFFD-EEC02BF0694C}" destId="{89244D87-A3A9-7846-BD9D-7ABDCD2E5BFD}" srcOrd="0" destOrd="0" presId="urn:microsoft.com/office/officeart/2005/8/layout/pyramid1"/>
    <dgm:cxn modelId="{3027225E-BD7C-1748-8584-073D492BE3B3}" type="presParOf" srcId="{0D2D73A2-2F72-F447-BFFD-EEC02BF0694C}" destId="{6BCE66D0-792E-AF45-B123-0DC4130009CA}" srcOrd="1" destOrd="0" presId="urn:microsoft.com/office/officeart/2005/8/layout/pyramid1"/>
    <dgm:cxn modelId="{DEB1D058-0226-C144-9D77-921000C5740D}" type="presParOf" srcId="{212D3EF7-AF6C-7C46-B0D4-35F6FF05553F}" destId="{A1EA6CCF-CAD1-2542-8A2D-8771458D0F2B}" srcOrd="1" destOrd="0" presId="urn:microsoft.com/office/officeart/2005/8/layout/pyramid1"/>
    <dgm:cxn modelId="{77184A69-5228-F643-8721-1A1BBF963DE5}" type="presParOf" srcId="{A1EA6CCF-CAD1-2542-8A2D-8771458D0F2B}" destId="{DEF07272-E2DF-0E4E-BA38-773867FC2252}" srcOrd="0" destOrd="0" presId="urn:microsoft.com/office/officeart/2005/8/layout/pyramid1"/>
    <dgm:cxn modelId="{5CACF853-18CB-5D43-844C-9EE58F416A99}" type="presParOf" srcId="{A1EA6CCF-CAD1-2542-8A2D-8771458D0F2B}" destId="{F361806F-5BEF-DE46-9D6A-8F64EF95F076}" srcOrd="1" destOrd="0" presId="urn:microsoft.com/office/officeart/2005/8/layout/pyramid1"/>
    <dgm:cxn modelId="{48096818-C31F-3846-A6F4-230F5AF4C079}" type="presParOf" srcId="{212D3EF7-AF6C-7C46-B0D4-35F6FF05553F}" destId="{6F60AF30-70EA-974A-9261-CC6716101534}" srcOrd="2" destOrd="0" presId="urn:microsoft.com/office/officeart/2005/8/layout/pyramid1"/>
    <dgm:cxn modelId="{6A01AF79-4195-0C41-A7F3-5F0086223D47}" type="presParOf" srcId="{6F60AF30-70EA-974A-9261-CC6716101534}" destId="{135789E7-A044-9A4D-95C0-E9BE2150BA92}" srcOrd="0" destOrd="0" presId="urn:microsoft.com/office/officeart/2005/8/layout/pyramid1"/>
    <dgm:cxn modelId="{AD9BFC42-B36A-4E43-B26D-5C5818ACCD87}" type="presParOf" srcId="{6F60AF30-70EA-974A-9261-CC6716101534}" destId="{C191F1EE-1C4F-CB47-BC2A-F87EE4D046C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44D87-A3A9-7846-BD9D-7ABDCD2E5BFD}">
      <dsp:nvSpPr>
        <dsp:cNvPr id="0" name=""/>
        <dsp:cNvSpPr/>
      </dsp:nvSpPr>
      <dsp:spPr>
        <a:xfrm>
          <a:off x="3505200" y="0"/>
          <a:ext cx="3505200" cy="1450446"/>
        </a:xfrm>
        <a:prstGeom prst="trapezoid">
          <a:avLst>
            <a:gd name="adj" fmla="val 120832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800" kern="1200" dirty="0"/>
            <a:t>الأحكام القضائية </a:t>
          </a:r>
          <a:endParaRPr lang="en-US" sz="4800" kern="1200" dirty="0"/>
        </a:p>
      </dsp:txBody>
      <dsp:txXfrm>
        <a:off x="3505200" y="0"/>
        <a:ext cx="3505200" cy="1450446"/>
      </dsp:txXfrm>
    </dsp:sp>
    <dsp:sp modelId="{DEF07272-E2DF-0E4E-BA38-773867FC2252}">
      <dsp:nvSpPr>
        <dsp:cNvPr id="0" name=""/>
        <dsp:cNvSpPr/>
      </dsp:nvSpPr>
      <dsp:spPr>
        <a:xfrm>
          <a:off x="1752599" y="1450446"/>
          <a:ext cx="7010400" cy="1450446"/>
        </a:xfrm>
        <a:prstGeom prst="trapezoid">
          <a:avLst>
            <a:gd name="adj" fmla="val 120832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800" kern="1200" dirty="0"/>
            <a:t>محاضر الصلح المصدقة من المحاكم</a:t>
          </a:r>
          <a:endParaRPr lang="en-US" sz="4800" kern="1200" dirty="0"/>
        </a:p>
      </dsp:txBody>
      <dsp:txXfrm>
        <a:off x="2979419" y="1450446"/>
        <a:ext cx="4556760" cy="1450446"/>
      </dsp:txXfrm>
    </dsp:sp>
    <dsp:sp modelId="{135789E7-A044-9A4D-95C0-E9BE2150BA92}">
      <dsp:nvSpPr>
        <dsp:cNvPr id="0" name=""/>
        <dsp:cNvSpPr/>
      </dsp:nvSpPr>
      <dsp:spPr>
        <a:xfrm>
          <a:off x="0" y="2900892"/>
          <a:ext cx="10515600" cy="1450446"/>
        </a:xfrm>
        <a:prstGeom prst="trapezoid">
          <a:avLst>
            <a:gd name="adj" fmla="val 120832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800" kern="1200" dirty="0"/>
            <a:t>المحرر الموثق</a:t>
          </a:r>
          <a:endParaRPr lang="en-US" sz="4800" kern="1200" dirty="0"/>
        </a:p>
      </dsp:txBody>
      <dsp:txXfrm>
        <a:off x="1840229" y="2900892"/>
        <a:ext cx="6835140" cy="1450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5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14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50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6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28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1/29/20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8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1/29/20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8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1/29/20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75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1/29/20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32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1/29/20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59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1/29/20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99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1/29/20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6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%0d&#1575;&#1604;&#1581;&#1576;&#1587;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>
            <a:extLst>
              <a:ext uri="{FF2B5EF4-FFF2-40B4-BE49-F238E27FC236}">
                <a16:creationId xmlns:a16="http://schemas.microsoft.com/office/drawing/2014/main" id="{E4D1633A-E82A-4A67-883A-23BCCE2BDE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512ACF-8E10-A14B-AE9D-332168340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6010" y="2242539"/>
            <a:ext cx="7459980" cy="1425924"/>
          </a:xfrm>
        </p:spPr>
        <p:txBody>
          <a:bodyPr>
            <a:normAutofit/>
          </a:bodyPr>
          <a:lstStyle/>
          <a:p>
            <a:pPr defTabSz="914400" rtl="1" eaLnBrk="1" latinLnBrk="0" hangingPunct="1">
              <a:spcBef>
                <a:spcPct val="0"/>
              </a:spcBef>
              <a:buNone/>
            </a:pPr>
            <a:r>
              <a:rPr lang="ar-SA" sz="5400"/>
              <a:t>قانون التنفيذ </a:t>
            </a:r>
            <a:endParaRPr lang="en-US" sz="5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C4E276-AD5D-D748-860A-A08021BEF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6010" y="3884037"/>
            <a:ext cx="7459980" cy="468888"/>
          </a:xfrm>
        </p:spPr>
        <p:txBody>
          <a:bodyPr>
            <a:normAutofit/>
          </a:bodyPr>
          <a:lstStyle/>
          <a:p>
            <a:pPr marL="0" indent="0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/>
              <a:t>المحاضرة« ١»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32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49621-983A-9741-9558-1C1AB28A7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062288"/>
            <a:ext cx="4874683" cy="1500187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حبس المدين تنفيذيا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10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1C216-C9EA-6342-88B0-4612C4D17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8667" y="1709739"/>
            <a:ext cx="5046134" cy="83026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حالات حبس المدين :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A844A-470F-CB45-BDFB-403F2A720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540001"/>
            <a:ext cx="10515600" cy="3549649"/>
          </a:xfrm>
        </p:spPr>
        <p:txBody>
          <a:bodyPr>
            <a:normAutofit fontScale="92500"/>
          </a:bodyPr>
          <a:lstStyle/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dirty="0"/>
              <a:t>أولا: حبس المدين المعسر أو المعدم الذي لا مال له.                ثانيا: حبس المدين مجهول الحال لاستظهار حاله 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dirty="0"/>
              <a:t> 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dirty="0"/>
              <a:t>لا يجوز                                                              يجوز بشرط أن لا تتجاوز خمس سنوات 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dirty="0"/>
              <a:t>                                                                              يعرض على القاضي خلا فترة حبسه 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Down Arrow 3">
            <a:extLst>
              <a:ext uri="{FF2B5EF4-FFF2-40B4-BE49-F238E27FC236}">
                <a16:creationId xmlns:a16="http://schemas.microsoft.com/office/drawing/2014/main" id="{21D88508-455B-C54F-9F53-D4BCA48A212D}"/>
              </a:ext>
            </a:extLst>
          </p:cNvPr>
          <p:cNvSpPr/>
          <p:nvPr/>
        </p:nvSpPr>
        <p:spPr>
          <a:xfrm flipH="1">
            <a:off x="10104120" y="3362855"/>
            <a:ext cx="1054947" cy="702733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US"/>
          </a:p>
        </p:txBody>
      </p:sp>
      <p:sp>
        <p:nvSpPr>
          <p:cNvPr id="5" name="Down Arrow 4">
            <a:extLst>
              <a:ext uri="{FF2B5EF4-FFF2-40B4-BE49-F238E27FC236}">
                <a16:creationId xmlns:a16="http://schemas.microsoft.com/office/drawing/2014/main" id="{07F54522-CEB2-3141-BB8D-F228AEA387A5}"/>
              </a:ext>
            </a:extLst>
          </p:cNvPr>
          <p:cNvSpPr/>
          <p:nvPr/>
        </p:nvSpPr>
        <p:spPr>
          <a:xfrm flipH="1">
            <a:off x="2856653" y="3077633"/>
            <a:ext cx="902547" cy="702733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US"/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id="{B991E377-DB02-5E4F-91D7-36323EBBC858}"/>
              </a:ext>
            </a:extLst>
          </p:cNvPr>
          <p:cNvSpPr/>
          <p:nvPr/>
        </p:nvSpPr>
        <p:spPr>
          <a:xfrm>
            <a:off x="3065610" y="4876800"/>
            <a:ext cx="484632" cy="575733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80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E976A-E4FC-AC44-8809-B97095CC5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07141"/>
          </a:xfrm>
        </p:spPr>
        <p:txBody>
          <a:bodyPr>
            <a:normAutofit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 </a:t>
            </a:r>
            <a:r>
              <a:rPr lang="ar-SA" dirty="0">
                <a:solidFill>
                  <a:schemeClr val="accent3"/>
                </a:solidFill>
              </a:rPr>
              <a:t>ثالثا</a:t>
            </a:r>
            <a:r>
              <a:rPr lang="ar-SA" dirty="0"/>
              <a:t>: حبس المدين الموسر الممتنع عن الوفاء الدين أو المتأخر في السداد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84E93-FD6B-AD4F-ACD8-7A9789A3A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74533"/>
            <a:ext cx="10515600" cy="2502430"/>
          </a:xfrm>
        </p:spPr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4400" dirty="0">
                <a:solidFill>
                  <a:schemeClr val="accent3"/>
                </a:solidFill>
              </a:rPr>
              <a:t>رابعا:</a:t>
            </a:r>
            <a:r>
              <a:rPr lang="ar-SA" sz="4400" dirty="0"/>
              <a:t> حبس المدين المحتال أو المخفي أو المبدد لأمواله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3308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912EC-641C-474B-8B44-23DD9891F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9800" y="534459"/>
            <a:ext cx="3852333" cy="82020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موانع حبس المدين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F1165-2ABB-684A-A7D6-F54A45880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0133"/>
            <a:ext cx="10630989" cy="5171924"/>
          </a:xfrm>
        </p:spPr>
        <p:txBody>
          <a:bodyPr>
            <a:normAutofit fontScale="85000" lnSpcReduction="20000"/>
          </a:bodyPr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800" dirty="0">
                <a:highlight>
                  <a:srgbClr val="FFFF00"/>
                </a:highlight>
              </a:rPr>
              <a:t>سابقا</a:t>
            </a:r>
            <a:r>
              <a:rPr lang="ar-SA" sz="3800" dirty="0"/>
              <a:t>: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وجود أموال ظاهرة يمكن الحجز و التنفيذ عليها 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 اذا كان المدين أحد أصول الدائن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تقديم المدين كفالة بالدين 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إصابة المدين بمرض من الأمراض التي تمنع الحبس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حمل المدين الأنثى أو إعالتها لطفل لم يتجاوز الثانية من العمر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ثبوت إعسار المدين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25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6E0D2-CE1F-7E42-88DB-4582402BC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8133"/>
            <a:ext cx="10591800" cy="5448830"/>
          </a:xfrm>
        </p:spPr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>
                <a:solidFill>
                  <a:schemeClr val="accent3"/>
                </a:solidFill>
              </a:rPr>
              <a:t>يقرر تعديل اللائحة التنفيذية لنظام التنفيذ وفقا لما يلي:</a:t>
            </a:r>
            <a:endParaRPr lang="en-GB" dirty="0">
              <a:solidFill>
                <a:schemeClr val="accent3"/>
              </a:solidFill>
            </a:endParaRP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إلغاء المادة التي تنص على أنه يشمل منع الجهات الحكومية من التعامل مع المدين إيقاف خدماته الإلكترونية الحكومية.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الحبس التنفيذي إذا كان مقدار </a:t>
            </a:r>
            <a:r>
              <a:rPr lang="ar-SA" u="sng" dirty="0"/>
              <a:t>الدين مليون </a:t>
            </a:r>
            <a:r>
              <a:rPr lang="ar-SA" dirty="0"/>
              <a:t>ريال فأكثر بعد طلب من طالب التنفيذ ، و مضت ثلاثة أشهر ، لم يقم المدين بالوفاء أو يعثر له أموال تكفي للوفاء و لم يتقدم بدعوى إعسار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مدة الحبس لا تزيد </a:t>
            </a:r>
            <a:r>
              <a:rPr lang="ar-SA" u="sng" dirty="0"/>
              <a:t>عن ثلاثة أشهر </a:t>
            </a:r>
            <a:r>
              <a:rPr lang="ar-SA" dirty="0"/>
              <a:t>، يكون التمديد بعد الاستجواب لمدة مماثلة أو مدد متعاقبة لا تزيد عن ثلاثة أشهر، وذلك ضبطا لإجراءات الحبس ، عدم تفاوت الإجراءات و ضمان عدم تضرر المدين تضررا بالغا.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لا يجوز الحبس التنفيذي إذا كان المنفذ ضده </a:t>
            </a:r>
            <a:r>
              <a:rPr lang="ar-SA" u="sng" dirty="0"/>
              <a:t>تجاوز الستين عاما </a:t>
            </a:r>
            <a:r>
              <a:rPr lang="ar-SA" dirty="0"/>
              <a:t>أو كان للمدين أولادا قاصرين وكان زوجه متوفى أو محبوسا لأي سبب.</a:t>
            </a:r>
          </a:p>
        </p:txBody>
      </p:sp>
    </p:spTree>
    <p:extLst>
      <p:ext uri="{BB962C8B-B14F-4D97-AF65-F5344CB8AC3E}">
        <p14:creationId xmlns:p14="http://schemas.microsoft.com/office/powerpoint/2010/main" val="349843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5357F9-4ABA-304F-9C96-20B89C604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 defTabSz="914400" rtl="1" eaLnBrk="1" latinLnBrk="0" hangingPunct="1">
              <a:spcBef>
                <a:spcPct val="0"/>
              </a:spcBef>
              <a:buNone/>
            </a:pPr>
            <a:r>
              <a:rPr lang="ar-SA" dirty="0">
                <a:solidFill>
                  <a:schemeClr val="accent1"/>
                </a:solidFill>
              </a:rPr>
              <a:t>مفهوم التنفيذ 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3AAD3-5D01-E74F-B536-B905814DC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228600" indent="-228600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400" dirty="0"/>
              <a:t>تعريف قضاء التنفيذ :   </a:t>
            </a:r>
          </a:p>
          <a:p>
            <a:pPr marL="228600" indent="-228600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400" dirty="0"/>
              <a:t>الإلزام بالوفاء بما في الذمة عن طريق قضاء مختص بذلك.</a:t>
            </a:r>
          </a:p>
          <a:p>
            <a:pPr marL="228600" indent="-228600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sz="2400" dirty="0"/>
          </a:p>
          <a:p>
            <a:pPr marL="228600" indent="-228600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400" dirty="0"/>
              <a:t>عند القانونيين:</a:t>
            </a:r>
          </a:p>
          <a:p>
            <a:pPr marL="228600" indent="-228600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400" dirty="0"/>
              <a:t>هو ما تجريه السلطة العامة تحت إشراف القضاء ورقابته ، بناء على طلب دائن بيده سند مستوف لشروط خاصة ، بقصد استيفاء حقه الثابت في السند من المدين قهرا عنه، و ذلك عن طريق منع المدين من التصرف في ماله المحجوز تم بيعه جبرا عنه أو عن طريق قهر المدين على التنفيذ المباشر.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164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AB6583-8704-7D45-856D-A07ED042B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pPr defTabSz="914400" rtl="1" eaLnBrk="1" latinLnBrk="0" hangingPunct="1">
              <a:spcBef>
                <a:spcPct val="0"/>
              </a:spcBef>
              <a:buNone/>
            </a:pPr>
            <a:r>
              <a:rPr lang="ar-SA" sz="4000" dirty="0">
                <a:solidFill>
                  <a:srgbClr val="FFFFFF"/>
                </a:solidFill>
              </a:rPr>
              <a:t>أنواع التنفيذ       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EBB7E-9263-C14F-94E0-5E36737384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228600" indent="-228600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000" dirty="0"/>
              <a:t>التنفيذ الجبري:</a:t>
            </a:r>
          </a:p>
          <a:p>
            <a:pPr marL="228600" indent="-228600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sz="2000" dirty="0"/>
          </a:p>
          <a:p>
            <a:pPr marL="228600" indent="-228600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000" dirty="0"/>
              <a:t>التنفيذ الذي يجري في حالة عدم انصياع المدين للسند التنفيذي الذي يعتد به القانون كأداة للتأكد من وجود الحق و السماح بتنفيذه جبرا</a:t>
            </a:r>
            <a:endParaRPr lang="en-US" sz="20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F0979-862D-6849-A07D-5D9CF10CD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228600" indent="-228600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2000"/>
              <a:t>التنفيذ الاختياري :</a:t>
            </a:r>
          </a:p>
          <a:p>
            <a:pPr marL="228600" indent="-228600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sz="2000"/>
          </a:p>
          <a:p>
            <a:pPr marL="0" indent="0" defTabSz="914400" rtl="1" eaLnBrk="1" latinLnBrk="0" hangingPunct="1">
              <a:spcBef>
                <a:spcPts val="1000"/>
              </a:spcBef>
              <a:buNone/>
            </a:pPr>
            <a:r>
              <a:rPr lang="ar-SA" sz="2000"/>
              <a:t>قيام المدين بالوفاء إراديا أو اختياريا من تلقاء نفسه، دون تدخل من السلطة العامة ـ بما التزم به تجاه الدائن متى كان ذلك ممكنا.</a:t>
            </a:r>
          </a:p>
          <a:p>
            <a:pPr marL="0" indent="0" defTabSz="914400" rtl="1" eaLnBrk="1" latinLnBrk="0" hangingPunct="1">
              <a:spcBef>
                <a:spcPts val="1000"/>
              </a:spcBef>
              <a:buNone/>
            </a:pPr>
            <a:endParaRPr lang="ar-SA" sz="2000"/>
          </a:p>
          <a:p>
            <a:pPr marL="0" indent="0" defTabSz="914400" rtl="1" eaLnBrk="1" latinLnBrk="0" hangingPunct="1">
              <a:spcBef>
                <a:spcPts val="1000"/>
              </a:spcBef>
              <a:buNone/>
            </a:pPr>
            <a:r>
              <a:rPr lang="ar-SA" sz="2000"/>
              <a:t>نظام التنفيذ السعودي أعطى المدين مهلة للتنفيذ الاختياري – خمسة أيام من تاريخ إبلاغه بأمر التنفيذ.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68596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CC16-C043-5E4A-AEFB-9389F7EF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1" y="423333"/>
            <a:ext cx="3175000" cy="126735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التنفيذ الجبري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66999-924D-A948-ADFE-65551D1BA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31999"/>
            <a:ext cx="5181600" cy="4144964"/>
          </a:xfrm>
        </p:spPr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u="sng" dirty="0"/>
              <a:t>التنفيذ الغير مباشر: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التنفيذ الخاص </a:t>
            </a:r>
            <a:r>
              <a:rPr lang="ar-SA" dirty="0" err="1"/>
              <a:t>بالإلتزام</a:t>
            </a:r>
            <a:r>
              <a:rPr lang="ar-SA" dirty="0"/>
              <a:t> الذي يكون محله مبلغا من النقود بحسب الأصل أو المآل.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0FE1F3-4EE9-8646-9521-365C6C8C5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31999"/>
            <a:ext cx="5181600" cy="4144963"/>
          </a:xfrm>
        </p:spPr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u="sng" dirty="0"/>
              <a:t>التنفيذ المباش</a:t>
            </a:r>
            <a:r>
              <a:rPr lang="ar-SA" dirty="0"/>
              <a:t>ر :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التنفيذ الجبري </a:t>
            </a:r>
            <a:r>
              <a:rPr lang="ar-SA" dirty="0" err="1"/>
              <a:t>للإلتزام</a:t>
            </a:r>
            <a:r>
              <a:rPr lang="ar-SA" dirty="0"/>
              <a:t> الذي ليس محله مبلغا من النقود.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اذا كان محل التنفيذ فعلا أو امتناع عن فعل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8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BAA-2BF5-F741-B853-AE6C4B859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5067" y="609070"/>
            <a:ext cx="3166532" cy="1216555"/>
          </a:xfrm>
        </p:spPr>
        <p:txBody>
          <a:bodyPr>
            <a:normAutofit fontScale="90000"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b="1" u="sng" dirty="0"/>
              <a:t>السندات التنفيذية</a:t>
            </a:r>
            <a:endParaRPr lang="en-US" b="1" u="sn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71F83DE-164D-C84D-9C70-B95CC4A087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914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4660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87D90-96EC-B24F-9AF9-800A493B2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133" y="287866"/>
            <a:ext cx="9685868" cy="131815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u="sng" dirty="0"/>
              <a:t>وسائل الإكراه </a:t>
            </a:r>
            <a:r>
              <a:rPr lang="ar-SA" dirty="0"/>
              <a:t>.. وسائل للضغط على المدين بهدف إجباره على الوفاء بالتزامه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8DDF4-4144-4741-9AA7-65ABA13ED80D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منع المدين من السفر 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فرض غرامة مالية أو تهديدية </a:t>
            </a:r>
            <a:endParaRPr lang="ar-SA" dirty="0"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r" rtl="1"/>
            <a:r>
              <a:rPr lang="ar-SA" dirty="0"/>
              <a:t>الحبس التنفيذي </a:t>
            </a:r>
          </a:p>
          <a:p>
            <a:pPr algn="r" rtl="1"/>
            <a:r>
              <a:rPr lang="ar-SA" dirty="0"/>
              <a:t>توقيع الحجوز المختلفة كالحجز على المنقول أو العقار أو ما للمدين لدى الغير</a:t>
            </a:r>
          </a:p>
        </p:txBody>
      </p:sp>
    </p:spTree>
    <p:extLst>
      <p:ext uri="{BB962C8B-B14F-4D97-AF65-F5344CB8AC3E}">
        <p14:creationId xmlns:p14="http://schemas.microsoft.com/office/powerpoint/2010/main" val="2593141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20ECB-5DC7-8448-8E05-1ED88E4CC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9033" y="474133"/>
            <a:ext cx="3953933" cy="1216555"/>
          </a:xfrm>
        </p:spPr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b="1" u="sng" dirty="0"/>
              <a:t>نظام التنفيذ السعودي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F6089-E30A-E141-B35C-8B3A59FA6978}"/>
              </a:ext>
            </a:extLst>
          </p:cNvPr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أولا: إيقاف خدمات المدين من قبل الجهات الإدارية 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ثانيا: من قبل القضاء: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- قاضي الموضوع </a:t>
            </a:r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r>
              <a:rPr lang="ar-SA" dirty="0"/>
              <a:t>-قاضي التنفيذ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None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55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CC70-9EA2-8248-84E3-ED2BA03BB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المنع من السفر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CEBDB1-FA8D-A145-97E4-066D458FD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2533"/>
            <a:ext cx="9144000" cy="3081867"/>
          </a:xfrm>
        </p:spPr>
        <p:txBody>
          <a:bodyPr/>
          <a:lstStyle/>
          <a:p>
            <a:pPr marL="457200" indent="-45720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dirty="0"/>
              <a:t>دعوى مستعجلة</a:t>
            </a:r>
          </a:p>
          <a:p>
            <a:pPr marL="457200" indent="-45720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dirty="0"/>
              <a:t>من اختصاص قاضي التنفيذ</a:t>
            </a:r>
          </a:p>
          <a:p>
            <a:pPr marL="457200" indent="-45720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dirty="0"/>
              <a:t>صدور حكم قضائي بالمنع من السفر من محكمة الموضوع أو صدور قرار وزير الداخلية</a:t>
            </a:r>
          </a:p>
          <a:p>
            <a:pPr marL="457200" indent="-45720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ar-SA" dirty="0"/>
              <a:t>تقديم المدعي تأمينا يحدده القاضي لتعويض المدعى عليه في حال ظهر أن المدعي غير محق في دعواه.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06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E9FCE-1DAF-3E43-BC51-25FAEC92D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5566" y="254000"/>
            <a:ext cx="3162301" cy="136895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الغرامة المالية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D7548-437C-9941-9F65-349A01A2E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dirty="0"/>
              <a:t>وسيلة التهديد المالي عندما يلزم القضاء المدين بتنفيذ التزامه عينا خلال مدة معينة ، فإذا تأخر كان ملزما بدفع مبلغا عن كل يوم أو أي وحدة أخرى من الزمن إلى أن بالتنفيذ العيني أو يمتنع نهائيا عن الإخلال </a:t>
            </a:r>
            <a:r>
              <a:rPr lang="ar-SA" dirty="0" err="1"/>
              <a:t>بالإلتزام</a:t>
            </a:r>
            <a:r>
              <a:rPr lang="ar-SA" dirty="0"/>
              <a:t>.</a:t>
            </a:r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SA" dirty="0"/>
          </a:p>
          <a:p>
            <a: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u="sng" dirty="0"/>
              <a:t>الاختلاف بين الغرامة المالية عن التعويض: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44505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599</Words>
  <Application>Microsoft Macintosh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قانون التنفيذ </vt:lpstr>
      <vt:lpstr>مفهوم التنفيذ </vt:lpstr>
      <vt:lpstr>أنواع التنفيذ       </vt:lpstr>
      <vt:lpstr>التنفيذ الجبري </vt:lpstr>
      <vt:lpstr>السندات التنفيذية</vt:lpstr>
      <vt:lpstr>وسائل الإكراه .. وسائل للضغط على المدين بهدف إجباره على الوفاء بالتزامه</vt:lpstr>
      <vt:lpstr>نظام التنفيذ السعودي</vt:lpstr>
      <vt:lpstr>المنع من السفر</vt:lpstr>
      <vt:lpstr>الغرامة المالية</vt:lpstr>
      <vt:lpstr>حبس المدين تنفيذيا </vt:lpstr>
      <vt:lpstr>حالات حبس المدين :</vt:lpstr>
      <vt:lpstr> ثالثا: حبس المدين الموسر الممتنع عن الوفاء الدين أو المتأخر في السداد</vt:lpstr>
      <vt:lpstr>موانع حبس المدين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قانون التنفيذ </dc:title>
  <dc:creator>Beshair Alzeer</dc:creator>
  <cp:lastModifiedBy>Beshair Alzeer</cp:lastModifiedBy>
  <cp:revision>12</cp:revision>
  <dcterms:created xsi:type="dcterms:W3CDTF">2020-01-27T18:09:20Z</dcterms:created>
  <dcterms:modified xsi:type="dcterms:W3CDTF">2020-01-29T18:56:18Z</dcterms:modified>
</cp:coreProperties>
</file>