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81" r:id="rId7"/>
    <p:sldId id="261" r:id="rId8"/>
    <p:sldId id="262" r:id="rId9"/>
    <p:sldId id="263" r:id="rId10"/>
    <p:sldId id="264" r:id="rId11"/>
    <p:sldId id="265" r:id="rId12"/>
    <p:sldId id="266" r:id="rId13"/>
    <p:sldId id="267"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16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E4B1DFCE-3AAE-4A12-B924-9FA2D473CABA}" type="datetimeFigureOut">
              <a:rPr lang="en-US" smtClean="0"/>
              <a:pPr/>
              <a:t>11/3/2015</a:t>
            </a:fld>
            <a:endParaRPr lang="en-US"/>
          </a:p>
        </p:txBody>
      </p:sp>
      <p:sp>
        <p:nvSpPr>
          <p:cNvPr id="2" name="عنصر نائب للتذييل 1"/>
          <p:cNvSpPr>
            <a:spLocks noGrp="1"/>
          </p:cNvSpPr>
          <p:nvPr>
            <p:ph type="ftr" sz="quarter" idx="11"/>
          </p:nvPr>
        </p:nvSpPr>
        <p:spPr/>
        <p:txBody>
          <a:bodyPr/>
          <a:lstStyle/>
          <a:p>
            <a:endParaRPr lang="en-US"/>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A75C9D9F-2C19-4BD5-AAF0-40CC6D8309D2}" type="slidenum">
              <a:rPr lang="en-US" smtClean="0"/>
              <a:pPr/>
              <a:t>‹#›</a:t>
            </a:fld>
            <a:endParaRPr lang="en-US"/>
          </a:p>
        </p:txBody>
      </p:sp>
    </p:spTree>
  </p:cSld>
  <p:clrMapOvr>
    <a:masterClrMapping/>
  </p:clrMapOvr>
  <p:transition>
    <p:pull dir="l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4B1DFCE-3AAE-4A12-B924-9FA2D473CABA}" type="datetimeFigureOut">
              <a:rPr lang="en-US" smtClean="0"/>
              <a:pPr/>
              <a:t>11/3/2015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75C9D9F-2C19-4BD5-AAF0-40CC6D8309D2}" type="slidenum">
              <a:rPr lang="en-US" smtClean="0"/>
              <a:pPr/>
              <a:t>‹#›</a:t>
            </a:fld>
            <a:endParaRPr lang="en-US"/>
          </a:p>
        </p:txBody>
      </p:sp>
    </p:spTree>
  </p:cSld>
  <p:clrMapOvr>
    <a:masterClrMapping/>
  </p:clrMapOvr>
  <p:transition>
    <p:pull dir="l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4B1DFCE-3AAE-4A12-B924-9FA2D473CABA}" type="datetimeFigureOut">
              <a:rPr lang="en-US" smtClean="0"/>
              <a:pPr/>
              <a:t>11/3/2015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75C9D9F-2C19-4BD5-AAF0-40CC6D8309D2}" type="slidenum">
              <a:rPr lang="en-US" smtClean="0"/>
              <a:pPr/>
              <a:t>‹#›</a:t>
            </a:fld>
            <a:endParaRPr lang="en-US"/>
          </a:p>
        </p:txBody>
      </p:sp>
    </p:spTree>
  </p:cSld>
  <p:clrMapOvr>
    <a:masterClrMapping/>
  </p:clrMapOvr>
  <p:transition>
    <p:pull dir="l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E4B1DFCE-3AAE-4A12-B924-9FA2D473CABA}" type="datetimeFigureOut">
              <a:rPr lang="en-US" smtClean="0"/>
              <a:pPr/>
              <a:t>11/3/2015</a:t>
            </a:fld>
            <a:endParaRPr lang="en-US"/>
          </a:p>
        </p:txBody>
      </p:sp>
      <p:sp>
        <p:nvSpPr>
          <p:cNvPr id="19" name="عنصر نائب للتذييل 18"/>
          <p:cNvSpPr>
            <a:spLocks noGrp="1"/>
          </p:cNvSpPr>
          <p:nvPr>
            <p:ph type="ftr" sz="quarter" idx="11"/>
          </p:nvPr>
        </p:nvSpPr>
        <p:spPr>
          <a:xfrm>
            <a:off x="3581400" y="76200"/>
            <a:ext cx="2895600" cy="288925"/>
          </a:xfrm>
        </p:spPr>
        <p:txBody>
          <a:bodyPr/>
          <a:lstStyle/>
          <a:p>
            <a:endParaRPr lang="en-US"/>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A75C9D9F-2C19-4BD5-AAF0-40CC6D8309D2}" type="slidenum">
              <a:rPr lang="en-US" smtClean="0"/>
              <a:pPr/>
              <a:t>‹#›</a:t>
            </a:fld>
            <a:endParaRPr lang="en-US"/>
          </a:p>
        </p:txBody>
      </p:sp>
    </p:spTree>
  </p:cSld>
  <p:clrMapOvr>
    <a:masterClrMapping/>
  </p:clrMapOvr>
  <p:transition>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E4B1DFCE-3AAE-4A12-B924-9FA2D473CABA}" type="datetimeFigureOut">
              <a:rPr lang="en-US" smtClean="0"/>
              <a:pPr/>
              <a:t>11/3/2015</a:t>
            </a:fld>
            <a:endParaRPr lang="en-US"/>
          </a:p>
        </p:txBody>
      </p:sp>
      <p:sp>
        <p:nvSpPr>
          <p:cNvPr id="11" name="عنصر نائب للتذييل 10"/>
          <p:cNvSpPr>
            <a:spLocks noGrp="1"/>
          </p:cNvSpPr>
          <p:nvPr>
            <p:ph type="ftr" sz="quarter" idx="11"/>
          </p:nvPr>
        </p:nvSpPr>
        <p:spPr/>
        <p:txBody>
          <a:bodyPr/>
          <a:lstStyle/>
          <a:p>
            <a:endParaRPr lang="en-US"/>
          </a:p>
        </p:txBody>
      </p:sp>
      <p:sp>
        <p:nvSpPr>
          <p:cNvPr id="16" name="عنصر نائب لرقم الشريحة 15"/>
          <p:cNvSpPr>
            <a:spLocks noGrp="1"/>
          </p:cNvSpPr>
          <p:nvPr>
            <p:ph type="sldNum" sz="quarter" idx="12"/>
          </p:nvPr>
        </p:nvSpPr>
        <p:spPr/>
        <p:txBody>
          <a:bodyPr/>
          <a:lstStyle/>
          <a:p>
            <a:fld id="{A75C9D9F-2C19-4BD5-AAF0-40CC6D8309D2}" type="slidenum">
              <a:rPr lang="en-US" smtClean="0"/>
              <a:pPr/>
              <a:t>‹#›</a:t>
            </a:fld>
            <a:endParaRPr lang="en-US"/>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transition>
    <p:pull dir="l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E4B1DFCE-3AAE-4A12-B924-9FA2D473CABA}" type="datetimeFigureOut">
              <a:rPr lang="en-US" smtClean="0"/>
              <a:pPr/>
              <a:t>11/3/2015</a:t>
            </a:fld>
            <a:endParaRPr lang="en-US"/>
          </a:p>
        </p:txBody>
      </p:sp>
      <p:sp>
        <p:nvSpPr>
          <p:cNvPr id="10" name="عنصر نائب للتذييل 9"/>
          <p:cNvSpPr>
            <a:spLocks noGrp="1"/>
          </p:cNvSpPr>
          <p:nvPr>
            <p:ph type="ftr" sz="quarter" idx="11"/>
          </p:nvPr>
        </p:nvSpPr>
        <p:spPr/>
        <p:txBody>
          <a:bodyPr/>
          <a:lstStyle/>
          <a:p>
            <a:endParaRPr lang="en-US"/>
          </a:p>
        </p:txBody>
      </p:sp>
      <p:sp>
        <p:nvSpPr>
          <p:cNvPr id="31" name="عنصر نائب لرقم الشريحة 30"/>
          <p:cNvSpPr>
            <a:spLocks noGrp="1"/>
          </p:cNvSpPr>
          <p:nvPr>
            <p:ph type="sldNum" sz="quarter" idx="12"/>
          </p:nvPr>
        </p:nvSpPr>
        <p:spPr/>
        <p:txBody>
          <a:bodyPr/>
          <a:lstStyle/>
          <a:p>
            <a:fld id="{A75C9D9F-2C19-4BD5-AAF0-40CC6D8309D2}" type="slidenum">
              <a:rPr lang="en-US" smtClean="0"/>
              <a:pPr/>
              <a:t>‹#›</a:t>
            </a:fld>
            <a:endParaRPr lang="en-US"/>
          </a:p>
        </p:txBody>
      </p:sp>
    </p:spTree>
  </p:cSld>
  <p:clrMapOvr>
    <a:masterClrMapping/>
  </p:clrMapOvr>
  <p:transition>
    <p:pull dir="l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E4B1DFCE-3AAE-4A12-B924-9FA2D473CABA}" type="datetimeFigureOut">
              <a:rPr lang="en-US" smtClean="0"/>
              <a:pPr/>
              <a:t>11/3/2015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229600" y="6477000"/>
            <a:ext cx="762000" cy="246888"/>
          </a:xfrm>
        </p:spPr>
        <p:txBody>
          <a:bodyPr/>
          <a:lstStyle/>
          <a:p>
            <a:fld id="{A75C9D9F-2C19-4BD5-AAF0-40CC6D8309D2}" type="slidenum">
              <a:rPr lang="en-US" smtClean="0"/>
              <a:pPr/>
              <a:t>‹#›</a:t>
            </a:fld>
            <a:endParaRPr lang="en-US"/>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pull dir="l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E4B1DFCE-3AAE-4A12-B924-9FA2D473CABA}" type="datetimeFigureOut">
              <a:rPr lang="en-US" smtClean="0"/>
              <a:pPr/>
              <a:t>11/3/2015</a:t>
            </a:fld>
            <a:endParaRPr lang="en-US"/>
          </a:p>
        </p:txBody>
      </p:sp>
      <p:sp>
        <p:nvSpPr>
          <p:cNvPr id="21" name="عنصر نائب للتذييل 20"/>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75C9D9F-2C19-4BD5-AAF0-40CC6D8309D2}" type="slidenum">
              <a:rPr lang="en-US" smtClean="0"/>
              <a:pPr/>
              <a:t>‹#›</a:t>
            </a:fld>
            <a:endParaRPr lang="en-US"/>
          </a:p>
        </p:txBody>
      </p:sp>
    </p:spTree>
  </p:cSld>
  <p:clrMapOvr>
    <a:masterClrMapping/>
  </p:clrMapOvr>
  <p:transition>
    <p:pull dir="l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E4B1DFCE-3AAE-4A12-B924-9FA2D473CABA}" type="datetimeFigureOut">
              <a:rPr lang="en-US" smtClean="0"/>
              <a:pPr/>
              <a:t>11/3/2015</a:t>
            </a:fld>
            <a:endParaRPr lang="en-US"/>
          </a:p>
        </p:txBody>
      </p:sp>
      <p:sp>
        <p:nvSpPr>
          <p:cNvPr id="24" name="عنصر نائب للتذييل 23"/>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75C9D9F-2C19-4BD5-AAF0-40CC6D8309D2}" type="slidenum">
              <a:rPr lang="en-US" smtClean="0"/>
              <a:pPr/>
              <a:t>‹#›</a:t>
            </a:fld>
            <a:endParaRPr lang="en-US"/>
          </a:p>
        </p:txBody>
      </p:sp>
    </p:spTree>
  </p:cSld>
  <p:clrMapOvr>
    <a:masterClrMapping/>
  </p:clrMapOvr>
  <p:transition>
    <p:pull dir="l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E4B1DFCE-3AAE-4A12-B924-9FA2D473CABA}" type="datetimeFigureOut">
              <a:rPr lang="en-US" smtClean="0"/>
              <a:pPr/>
              <a:t>11/3/2015</a:t>
            </a:fld>
            <a:endParaRPr lang="en-US"/>
          </a:p>
        </p:txBody>
      </p:sp>
      <p:sp>
        <p:nvSpPr>
          <p:cNvPr id="29" name="عنصر نائب للتذييل 28"/>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75C9D9F-2C19-4BD5-AAF0-40CC6D8309D2}" type="slidenum">
              <a:rPr lang="en-US" smtClean="0"/>
              <a:pPr/>
              <a:t>‹#›</a:t>
            </a:fld>
            <a:endParaRPr lang="en-US"/>
          </a:p>
        </p:txBody>
      </p:sp>
    </p:spTree>
  </p:cSld>
  <p:clrMapOvr>
    <a:masterClrMapping/>
  </p:clrMapOvr>
  <p:transition>
    <p:pull dir="l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E4B1DFCE-3AAE-4A12-B924-9FA2D473CABA}" type="datetimeFigureOut">
              <a:rPr lang="en-US" smtClean="0"/>
              <a:pPr/>
              <a:t>11/3/2015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31" name="عنصر نائب لرقم الشريحة 30"/>
          <p:cNvSpPr>
            <a:spLocks noGrp="1"/>
          </p:cNvSpPr>
          <p:nvPr>
            <p:ph type="sldNum" sz="quarter" idx="12"/>
          </p:nvPr>
        </p:nvSpPr>
        <p:spPr/>
        <p:txBody>
          <a:bodyPr/>
          <a:lstStyle/>
          <a:p>
            <a:fld id="{A75C9D9F-2C19-4BD5-AAF0-40CC6D8309D2}" type="slidenum">
              <a:rPr lang="en-US" smtClean="0"/>
              <a:pPr/>
              <a:t>‹#›</a:t>
            </a:fld>
            <a:endParaRPr lang="en-US"/>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transition>
    <p:pull dir="l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4B1DFCE-3AAE-4A12-B924-9FA2D473CABA}" type="datetimeFigureOut">
              <a:rPr lang="en-US" smtClean="0"/>
              <a:pPr/>
              <a:t>11/3/2015</a:t>
            </a:fld>
            <a:endParaRPr lang="en-US"/>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75C9D9F-2C19-4BD5-AAF0-40CC6D8309D2}" type="slidenum">
              <a:rPr lang="en-US" smtClean="0"/>
              <a:pPr/>
              <a:t>‹#›</a:t>
            </a:fld>
            <a:endParaRPr lang="en-US"/>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pull dir="lu"/>
  </p:transition>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158" y="3857628"/>
            <a:ext cx="8458200" cy="1222375"/>
          </a:xfrm>
        </p:spPr>
        <p:txBody>
          <a:bodyPr>
            <a:normAutofit fontScale="90000"/>
          </a:bodyPr>
          <a:lstStyle/>
          <a:p>
            <a:pPr algn="ctr"/>
            <a:r>
              <a:rPr lang="ar-SA" dirty="0" smtClean="0">
                <a:solidFill>
                  <a:srgbClr val="C00000"/>
                </a:solidFill>
              </a:rPr>
              <a:t>قراءات </a:t>
            </a:r>
            <a:r>
              <a:rPr lang="ar-SA" dirty="0" smtClean="0">
                <a:solidFill>
                  <a:srgbClr val="C00000"/>
                </a:solidFill>
              </a:rPr>
              <a:t>في علم اجتماع الجسد</a:t>
            </a:r>
            <a:r>
              <a:rPr lang="en-US" dirty="0" smtClean="0"/>
              <a:t/>
            </a:r>
            <a:br>
              <a:rPr lang="en-US" dirty="0" smtClean="0"/>
            </a:br>
            <a:r>
              <a:rPr lang="en-US" dirty="0" smtClean="0">
                <a:latin typeface="Arial" pitchFamily="34" charset="0"/>
                <a:cs typeface="Arial" pitchFamily="34" charset="0"/>
              </a:rPr>
              <a:t>Readings in the sociology of the body</a:t>
            </a:r>
            <a:r>
              <a:rPr lang="ar-SA" dirty="0" smtClean="0"/>
              <a:t/>
            </a:r>
            <a:br>
              <a:rPr lang="ar-SA" dirty="0" smtClean="0"/>
            </a:br>
            <a:r>
              <a:rPr lang="en-US" dirty="0" smtClean="0"/>
              <a:t> </a:t>
            </a:r>
            <a:endParaRPr lang="en-US" dirty="0"/>
          </a:p>
        </p:txBody>
      </p:sp>
      <p:sp>
        <p:nvSpPr>
          <p:cNvPr id="3" name="Subtitle 2"/>
          <p:cNvSpPr>
            <a:spLocks noGrp="1"/>
          </p:cNvSpPr>
          <p:nvPr>
            <p:ph type="subTitle" idx="1"/>
          </p:nvPr>
        </p:nvSpPr>
        <p:spPr>
          <a:xfrm>
            <a:off x="428596" y="2643182"/>
            <a:ext cx="8458200" cy="914400"/>
          </a:xfrm>
        </p:spPr>
        <p:txBody>
          <a:bodyPr>
            <a:normAutofit fontScale="70000" lnSpcReduction="20000"/>
          </a:bodyPr>
          <a:lstStyle/>
          <a:p>
            <a:pPr algn="ctr"/>
            <a:r>
              <a:rPr lang="ar-SA" sz="4000" dirty="0" smtClean="0">
                <a:solidFill>
                  <a:schemeClr val="tx1"/>
                </a:solidFill>
                <a:latin typeface="+mj-lt"/>
                <a:ea typeface="+mj-ea"/>
                <a:cs typeface="+mj-cs"/>
              </a:rPr>
              <a:t>اللقاء العلمي بقسم الدراسات الاجتماعية 2/11/2015 </a:t>
            </a:r>
          </a:p>
          <a:p>
            <a:pPr algn="ctr"/>
            <a:r>
              <a:rPr lang="ar-SA" sz="4000" dirty="0" smtClean="0">
                <a:solidFill>
                  <a:schemeClr val="tx1"/>
                </a:solidFill>
                <a:latin typeface="+mj-lt"/>
                <a:ea typeface="+mj-ea"/>
                <a:cs typeface="+mj-cs"/>
              </a:rPr>
              <a:t>د</a:t>
            </a:r>
            <a:r>
              <a:rPr lang="ar-SA" sz="4000" dirty="0">
                <a:solidFill>
                  <a:schemeClr val="tx1"/>
                </a:solidFill>
                <a:latin typeface="+mj-lt"/>
                <a:ea typeface="+mj-ea"/>
                <a:cs typeface="+mj-cs"/>
              </a:rPr>
              <a:t>. عمر عبد الجبار محمد </a:t>
            </a:r>
            <a:r>
              <a:rPr lang="ar-SA" sz="4000" dirty="0" smtClean="0">
                <a:solidFill>
                  <a:schemeClr val="tx1"/>
                </a:solidFill>
                <a:latin typeface="+mj-lt"/>
                <a:ea typeface="+mj-ea"/>
                <a:cs typeface="+mj-cs"/>
              </a:rPr>
              <a:t>أحمد</a:t>
            </a:r>
          </a:p>
          <a:p>
            <a:pPr algn="ctr"/>
            <a:endParaRPr lang="en-US" sz="4000" dirty="0">
              <a:solidFill>
                <a:schemeClr val="tx1"/>
              </a:solidFill>
              <a:latin typeface="+mj-lt"/>
              <a:ea typeface="+mj-ea"/>
              <a:cs typeface="+mj-cs"/>
            </a:endParaRPr>
          </a:p>
        </p:txBody>
      </p:sp>
    </p:spTree>
    <p:extLst>
      <p:ext uri="{BB962C8B-B14F-4D97-AF65-F5344CB8AC3E}">
        <p14:creationId xmlns="" xmlns:p14="http://schemas.microsoft.com/office/powerpoint/2010/main" val="2579785407"/>
      </p:ext>
    </p:extLst>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ar-SA" sz="2400" dirty="0" smtClean="0">
                <a:solidFill>
                  <a:schemeClr val="tx1"/>
                </a:solidFill>
              </a:rPr>
              <a:t>الدراسة الثانية:</a:t>
            </a:r>
            <a:r>
              <a:rPr lang="ar-SA" sz="2400" dirty="0" smtClean="0">
                <a:solidFill>
                  <a:srgbClr val="FF0000"/>
                </a:solidFill>
              </a:rPr>
              <a:t/>
            </a:r>
            <a:br>
              <a:rPr lang="ar-SA" sz="2400" dirty="0" smtClean="0">
                <a:solidFill>
                  <a:srgbClr val="FF0000"/>
                </a:solidFill>
              </a:rPr>
            </a:br>
            <a:r>
              <a:rPr lang="ar-SA" sz="2400" dirty="0" smtClean="0">
                <a:solidFill>
                  <a:srgbClr val="FF0000"/>
                </a:solidFill>
              </a:rPr>
              <a:t>مراكز </a:t>
            </a:r>
            <a:r>
              <a:rPr lang="ar-SA" sz="2400" dirty="0">
                <a:solidFill>
                  <a:srgbClr val="FF0000"/>
                </a:solidFill>
              </a:rPr>
              <a:t>اللياقة البدنية الرجالية في مدينة الرياض، خصائص مشتركيها ودوافعهم: دراسة ميدانية</a:t>
            </a:r>
            <a:endParaRPr lang="en-US" sz="2400" dirty="0">
              <a:solidFill>
                <a:srgbClr val="FF0000"/>
              </a:solidFill>
            </a:endParaRPr>
          </a:p>
        </p:txBody>
      </p:sp>
      <p:sp>
        <p:nvSpPr>
          <p:cNvPr id="3" name="Content Placeholder 2"/>
          <p:cNvSpPr>
            <a:spLocks noGrp="1"/>
          </p:cNvSpPr>
          <p:nvPr>
            <p:ph idx="1"/>
          </p:nvPr>
        </p:nvSpPr>
        <p:spPr/>
        <p:txBody>
          <a:bodyPr>
            <a:normAutofit fontScale="77500" lnSpcReduction="20000"/>
          </a:bodyPr>
          <a:lstStyle/>
          <a:p>
            <a:pPr algn="just" rtl="1"/>
            <a:r>
              <a:rPr lang="ar-SA" dirty="0"/>
              <a:t>هدفت هذه الدراسة إلى تحقيق عدة أهداف هي: التعرف على </a:t>
            </a:r>
            <a:r>
              <a:rPr lang="ar-SA" dirty="0">
                <a:solidFill>
                  <a:srgbClr val="FF0000"/>
                </a:solidFill>
              </a:rPr>
              <a:t>واقع مراكز اللياقة البدنية</a:t>
            </a:r>
            <a:r>
              <a:rPr lang="ar-SA" dirty="0"/>
              <a:t> في مدينة الرياض من حيث مكوناتها وتجهيزاتها، وأنواع التمارين والخدمات التي تقدمها، ومن حيث </a:t>
            </a:r>
            <a:r>
              <a:rPr lang="ar-SA" dirty="0">
                <a:solidFill>
                  <a:srgbClr val="FF0000"/>
                </a:solidFill>
              </a:rPr>
              <a:t>التعرف على الخصائص الأساسية لمشتركي مراكز اللياقة البدنية ،مثل: العمر، ومستوي التعليم، والمهنة، والدخل....... الخ، فضلا عن التعرف على دوافع مشتركي مراكز اللياقة البدنية، والتعرف على أهم المنافع </a:t>
            </a:r>
            <a:r>
              <a:rPr lang="ar-SA" dirty="0"/>
              <a:t>، وأهم المعوقات التي تواجه المشتركين في ممارسة  تمارين اللياقة البدنية.</a:t>
            </a:r>
          </a:p>
          <a:p>
            <a:pPr algn="just" rtl="1"/>
            <a:r>
              <a:rPr lang="ar-SA" dirty="0">
                <a:solidFill>
                  <a:srgbClr val="FF0000"/>
                </a:solidFill>
              </a:rPr>
              <a:t>تشكّل مجتمع الدراسة من المشتركين في مراكز اللياقة البدنية الرجالية </a:t>
            </a:r>
            <a:r>
              <a:rPr lang="ar-SA" dirty="0"/>
              <a:t>في مدينة الرياض. استخدمت الدراسة منهج المسح الاجتماعي بطريقة العينة القصدية، واستخدمت الاستبيان لجمع البيانات، ووظفت النظرية البنائية الاجتماعية لتفسير </a:t>
            </a:r>
            <a:r>
              <a:rPr lang="ar-SA" dirty="0" smtClean="0"/>
              <a:t>نتائجها.</a:t>
            </a:r>
            <a:endParaRPr lang="ar-SA" dirty="0"/>
          </a:p>
          <a:p>
            <a:pPr algn="r" rtl="1"/>
            <a:endParaRPr lang="en-US" dirty="0"/>
          </a:p>
        </p:txBody>
      </p:sp>
    </p:spTree>
    <p:extLst>
      <p:ext uri="{BB962C8B-B14F-4D97-AF65-F5344CB8AC3E}">
        <p14:creationId xmlns="" xmlns:p14="http://schemas.microsoft.com/office/powerpoint/2010/main" val="4259251799"/>
      </p:ext>
    </p:extLst>
  </p:cSld>
  <p:clrMapOvr>
    <a:masterClrMapping/>
  </p:clrMapOvr>
  <p:transition>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rmAutofit lnSpcReduction="10000"/>
          </a:bodyPr>
          <a:lstStyle/>
          <a:p>
            <a:pPr algn="just" rtl="1"/>
            <a:r>
              <a:rPr lang="ar-SA" dirty="0"/>
              <a:t>تتبني هذه الدراسة المدخل النظري البنائي الاجتماعي في علم اجتماع الجسد. ويعد هذا المدخل نتاج أربعة مصادر، هي: أنثروبولوجيا ماري دوجلاس، أعمال علماء التاريخ </a:t>
            </a:r>
            <a:r>
              <a:rPr lang="ar-SA" dirty="0" err="1"/>
              <a:t>الاجتماعى</a:t>
            </a:r>
            <a:r>
              <a:rPr lang="ar-SA" dirty="0"/>
              <a:t> عن الجسد، تحليلات ميشيل فوكو، ودراسات </a:t>
            </a:r>
            <a:r>
              <a:rPr lang="ar-SA" dirty="0" err="1"/>
              <a:t>ايرفنج</a:t>
            </a:r>
            <a:r>
              <a:rPr lang="ar-SA" dirty="0"/>
              <a:t> </a:t>
            </a:r>
            <a:r>
              <a:rPr lang="ar-SA" dirty="0" err="1"/>
              <a:t>جوفمان</a:t>
            </a:r>
            <a:r>
              <a:rPr lang="ar-SA" dirty="0"/>
              <a:t>   )</a:t>
            </a:r>
            <a:r>
              <a:rPr lang="en-US" dirty="0"/>
              <a:t>Erving Goffman). </a:t>
            </a:r>
          </a:p>
          <a:p>
            <a:pPr algn="just" rtl="1"/>
            <a:r>
              <a:rPr lang="ar-SA" dirty="0"/>
              <a:t>وقد استخدمت البنائية الاجتماعية مصطلحاً عاماً تنضوي تحت لوائه رؤى تقترح أن الجسد مشكّل بطريقة ما ومقيد، بل مختلق من قبل </a:t>
            </a:r>
            <a:r>
              <a:rPr lang="ar-SA" dirty="0" smtClean="0"/>
              <a:t>المجتمع.</a:t>
            </a:r>
            <a:endParaRPr lang="en-US" dirty="0"/>
          </a:p>
        </p:txBody>
      </p:sp>
    </p:spTree>
    <p:extLst>
      <p:ext uri="{BB962C8B-B14F-4D97-AF65-F5344CB8AC3E}">
        <p14:creationId xmlns="" xmlns:p14="http://schemas.microsoft.com/office/powerpoint/2010/main" val="2334467956"/>
      </p:ext>
    </p:extLst>
  </p:cSld>
  <p:clrMapOvr>
    <a:masterClrMapping/>
  </p:clrMapOvr>
  <p:transition>
    <p:pull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rmAutofit fontScale="70000" lnSpcReduction="20000"/>
          </a:bodyPr>
          <a:lstStyle/>
          <a:p>
            <a:pPr algn="just" rtl="1"/>
            <a:r>
              <a:rPr lang="ar-SA" dirty="0">
                <a:solidFill>
                  <a:srgbClr val="FF0000"/>
                </a:solidFill>
              </a:rPr>
              <a:t>خلصت الدراسة </a:t>
            </a:r>
            <a:r>
              <a:rPr lang="ar-SA" dirty="0"/>
              <a:t>إلى عدد من النتائج، أهمها: </a:t>
            </a:r>
          </a:p>
          <a:p>
            <a:pPr algn="just" rtl="1"/>
            <a:r>
              <a:rPr lang="ar-SA" dirty="0"/>
              <a:t> أن معظم أفراد العينة من </a:t>
            </a:r>
            <a:r>
              <a:rPr lang="ar-SA" dirty="0">
                <a:solidFill>
                  <a:srgbClr val="FF0000"/>
                </a:solidFill>
              </a:rPr>
              <a:t>السعوديين الشباب</a:t>
            </a:r>
            <a:r>
              <a:rPr lang="ar-SA" dirty="0"/>
              <a:t>، وأن غالبيتهم من </a:t>
            </a:r>
            <a:r>
              <a:rPr lang="ar-SA" dirty="0">
                <a:solidFill>
                  <a:srgbClr val="FF0000"/>
                </a:solidFill>
              </a:rPr>
              <a:t>العزاب</a:t>
            </a:r>
            <a:r>
              <a:rPr lang="ar-SA" dirty="0"/>
              <a:t>، وأن تعليم غالبيتهم جامعي،  </a:t>
            </a:r>
            <a:r>
              <a:rPr lang="ar-SA" dirty="0">
                <a:solidFill>
                  <a:srgbClr val="FF0000"/>
                </a:solidFill>
              </a:rPr>
              <a:t>كما أن غالبيتهم من الطلاب</a:t>
            </a:r>
            <a:r>
              <a:rPr lang="ar-SA" dirty="0"/>
              <a:t>. وبيّنت نتائج الدراسة أن أهم دوافع الاشتراك في مراكز اللياقة  البدنية  كانت مرتبة حسب درجة الموافقة كما يلي: </a:t>
            </a:r>
            <a:r>
              <a:rPr lang="ar-SA" b="1" dirty="0">
                <a:solidFill>
                  <a:srgbClr val="FF0000"/>
                </a:solidFill>
              </a:rPr>
              <a:t>الرغبة في الحفاظ على صحة جيدة ومستدامة، ولتحسين </a:t>
            </a:r>
            <a:r>
              <a:rPr lang="ar-SA" b="1" dirty="0"/>
              <a:t>شكل الجسم، ولزيادة قوة الجسم، ولتحسين القدرة على التحمل، ولتقوية </a:t>
            </a:r>
            <a:r>
              <a:rPr lang="ar-SA" b="1" dirty="0">
                <a:solidFill>
                  <a:srgbClr val="FF0000"/>
                </a:solidFill>
              </a:rPr>
              <a:t>العضلات، ولتحسين صحة القلب، وللتخلص من الدهون، وللتخلص من </a:t>
            </a:r>
            <a:r>
              <a:rPr lang="ar-SA" b="1" dirty="0"/>
              <a:t>البطن الزائد، وللتخلص من التوتر، ولإنقاص الوزن، ولتحسين ضغط الدم، </a:t>
            </a:r>
            <a:r>
              <a:rPr lang="ar-SA" b="1" dirty="0">
                <a:solidFill>
                  <a:srgbClr val="FF0000"/>
                </a:solidFill>
              </a:rPr>
              <a:t>ولتقليل الآلام والأوجاع، والرغبة في الظهور للآخرين بمظهر أفضل، </a:t>
            </a:r>
            <a:r>
              <a:rPr lang="ar-SA" b="1" dirty="0"/>
              <a:t>ولتحسين نسبة السكر في الدم، ولتحسين نسبة الكولسترول، وأستخدم </a:t>
            </a:r>
            <a:r>
              <a:rPr lang="ar-SA" b="1" dirty="0">
                <a:solidFill>
                  <a:srgbClr val="FF0000"/>
                </a:solidFill>
              </a:rPr>
              <a:t>التمارين كعلاج طبيعي، لتكبير وتضخيم العضلات، أنا لست مرتاحا لجسمي </a:t>
            </a:r>
            <a:r>
              <a:rPr lang="ar-SA" b="1" dirty="0"/>
              <a:t>الحالي، لأني جسمي يجعلني أشعر بالحرج أمام الآخرين، لأني مقبل على </a:t>
            </a:r>
            <a:r>
              <a:rPr lang="ar-SA" b="1" dirty="0">
                <a:solidFill>
                  <a:srgbClr val="FF0000"/>
                </a:solidFill>
              </a:rPr>
              <a:t>الزواج، لأني سأشترك في منافسات رياضية، لأني سألتحق بوظيفة </a:t>
            </a:r>
            <a:r>
              <a:rPr lang="ar-SA" b="1" dirty="0" smtClean="0">
                <a:solidFill>
                  <a:srgbClr val="FF0000"/>
                </a:solidFill>
              </a:rPr>
              <a:t>جديدة.</a:t>
            </a:r>
            <a:endParaRPr lang="en-US" b="1" dirty="0">
              <a:solidFill>
                <a:srgbClr val="FF0000"/>
              </a:solidFill>
            </a:endParaRPr>
          </a:p>
        </p:txBody>
      </p:sp>
    </p:spTree>
    <p:extLst>
      <p:ext uri="{BB962C8B-B14F-4D97-AF65-F5344CB8AC3E}">
        <p14:creationId xmlns="" xmlns:p14="http://schemas.microsoft.com/office/powerpoint/2010/main" val="1515389034"/>
      </p:ext>
    </p:extLst>
  </p:cSld>
  <p:clrMapOvr>
    <a:masterClrMapping/>
  </p:clrMapOvr>
  <p:transition>
    <p:pull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algn="just"/>
            <a:r>
              <a:rPr lang="ar-SA" dirty="0"/>
              <a:t>تشير هذه الدوافع في مجملها  إلى أن تمارين اللياقة البدنية تستخدم بحسبانها </a:t>
            </a:r>
            <a:r>
              <a:rPr lang="ar-SA" dirty="0">
                <a:solidFill>
                  <a:srgbClr val="FF0000"/>
                </a:solidFill>
              </a:rPr>
              <a:t>وسيلة لتشكيل الجسد ليتوافق مع معايير المجتمع وذلك وفق رؤية النظرية البنائية الاجتماعية. كما أن هذه الدوافع يمكن أن تقرأ على أنها استجابة من الجسد للخطاب وفقا لرؤية ميشيل فوكو حيث يتلاشى الجسد بوصفه كياناَ بيولوجياً ويصبح عوضاً عن ذلك نتاجاً مشكّلا اجتماعياً طيعاً بشكل غير محدود وغير مستقر بدرجة عالية. </a:t>
            </a:r>
            <a:r>
              <a:rPr lang="ar-SA" dirty="0"/>
              <a:t>فالخطاب السائد اليوم يشجع على ممارسة الرياضة بكافة أنواعها ويعدّها وسيلة للوقاية من الكثير من الأمراض </a:t>
            </a:r>
            <a:r>
              <a:rPr lang="ar-SA" dirty="0">
                <a:solidFill>
                  <a:srgbClr val="FF0000"/>
                </a:solidFill>
              </a:rPr>
              <a:t>ويحذر من الأمراض الناتجة عن الخمول والسمنة وزيادة الوزن وتراكم الدهون</a:t>
            </a:r>
            <a:r>
              <a:rPr lang="ar-SA" dirty="0"/>
              <a:t>. </a:t>
            </a:r>
            <a:endParaRPr lang="en-US" dirty="0" smtClean="0"/>
          </a:p>
          <a:p>
            <a:pPr algn="just"/>
            <a:r>
              <a:rPr lang="ar-SA" dirty="0" smtClean="0"/>
              <a:t>كما </a:t>
            </a:r>
            <a:r>
              <a:rPr lang="ar-SA" dirty="0"/>
              <a:t>أن هذا الخطاب يحمل </a:t>
            </a:r>
            <a:r>
              <a:rPr lang="ar-SA" dirty="0">
                <a:solidFill>
                  <a:srgbClr val="FF0000"/>
                </a:solidFill>
              </a:rPr>
              <a:t>الكثير من الوصم والأوصاف السلبية والساخرة عن أصحاب الأجساد ذات الوزن الزائد والأجساد غير المتناسقة</a:t>
            </a:r>
            <a:r>
              <a:rPr lang="ar-SA" dirty="0"/>
              <a:t>. وتجدر الإشارة هنا إلى أن جميع مراكز اللياقة البدنية التي تم اختيارها ضمن العينة تصدر وتعرض العديد من المطبوعات الورقية والالكترونية  والمواد المصورة عن علاقة تمارين اللياقة البدنية بالصحة، وتصورها على أنها مهمة وضرورية لجسد صحي، وقوي ومقبول.</a:t>
            </a:r>
          </a:p>
          <a:p>
            <a:pPr algn="just"/>
            <a:r>
              <a:rPr lang="ar-SA" dirty="0" smtClean="0"/>
              <a:t> </a:t>
            </a:r>
            <a:endParaRPr lang="en-US" dirty="0"/>
          </a:p>
        </p:txBody>
      </p:sp>
    </p:spTree>
    <p:extLst>
      <p:ext uri="{BB962C8B-B14F-4D97-AF65-F5344CB8AC3E}">
        <p14:creationId xmlns="" xmlns:p14="http://schemas.microsoft.com/office/powerpoint/2010/main" val="338502364"/>
      </p:ext>
    </p:extLst>
  </p:cSld>
  <p:clrMapOvr>
    <a:masterClrMapping/>
  </p:clrMapOvr>
  <p:transition>
    <p:pull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solidFill>
                  <a:schemeClr val="tx1"/>
                </a:solidFill>
              </a:rPr>
              <a:t>الدراسة الثالثة:</a:t>
            </a:r>
            <a:r>
              <a:rPr lang="ar-SA" dirty="0" smtClean="0">
                <a:solidFill>
                  <a:srgbClr val="FF0000"/>
                </a:solidFill>
              </a:rPr>
              <a:t/>
            </a:r>
            <a:br>
              <a:rPr lang="ar-SA" dirty="0" smtClean="0">
                <a:solidFill>
                  <a:srgbClr val="FF0000"/>
                </a:solidFill>
              </a:rPr>
            </a:br>
            <a:r>
              <a:rPr lang="ar-SA" dirty="0" smtClean="0">
                <a:solidFill>
                  <a:srgbClr val="FF0000"/>
                </a:solidFill>
              </a:rPr>
              <a:t>الحمية الغذائية بوصفها ظاهرة اجتماعية</a:t>
            </a:r>
            <a:r>
              <a:rPr lang="ar-SA" sz="3100" dirty="0" smtClean="0">
                <a:solidFill>
                  <a:srgbClr val="FF0000"/>
                </a:solidFill>
              </a:rPr>
              <a:t/>
            </a:r>
            <a:br>
              <a:rPr lang="ar-SA" sz="3100" dirty="0" smtClean="0">
                <a:solidFill>
                  <a:srgbClr val="FF0000"/>
                </a:solidFill>
              </a:rPr>
            </a:br>
            <a:r>
              <a:rPr lang="ar-SA" sz="3100" dirty="0" smtClean="0">
                <a:solidFill>
                  <a:srgbClr val="FF0000"/>
                </a:solidFill>
              </a:rPr>
              <a:t>دراسة ميدانية مطبقة علي عينة من طالبات جامعة الملك سعود</a:t>
            </a:r>
            <a:br>
              <a:rPr lang="ar-SA" sz="3100" dirty="0" smtClean="0">
                <a:solidFill>
                  <a:srgbClr val="FF0000"/>
                </a:solidFill>
              </a:rPr>
            </a:br>
            <a:endParaRPr lang="en-US" sz="3100"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just" rtl="1"/>
            <a:r>
              <a:rPr lang="ar-SA" dirty="0" smtClean="0"/>
              <a:t>تتناول هذه الدراسة موضوع الحمية الغذائية بين النساء في المجتمع السعودي بوصفها ظاهرة اجتماعية. وهي دراسة ميدانية مطبقة علي عينة من طالبات كلية الآداب بجامعة الملك سعود في مدينة الرياض. </a:t>
            </a:r>
            <a:r>
              <a:rPr lang="ar-SA" dirty="0" smtClean="0">
                <a:solidFill>
                  <a:srgbClr val="FF0000"/>
                </a:solidFill>
              </a:rPr>
              <a:t>هدفت الدراسة إلى التعرف علي واقع ممارسة الحمية الغذائية عند الطالبات السعوديات من حيث مدي الانتشار، والأنواع، والدوافع، والنتائج. </a:t>
            </a:r>
            <a:r>
              <a:rPr lang="ar-SA" dirty="0" smtClean="0"/>
              <a:t>استخدمت الدراسة منهج المسح الاجتماعي بالعينة كما استخدمت النظرية التفاعلية الرمزية ونظرية </a:t>
            </a:r>
            <a:r>
              <a:rPr lang="ar-SA" dirty="0" smtClean="0">
                <a:solidFill>
                  <a:srgbClr val="FF0000"/>
                </a:solidFill>
              </a:rPr>
              <a:t>الاختيار العقلاني </a:t>
            </a:r>
            <a:r>
              <a:rPr lang="ar-SA" dirty="0" smtClean="0"/>
              <a:t>لتفسير بياناتها.</a:t>
            </a:r>
            <a:r>
              <a:rPr lang="en-US" dirty="0" smtClean="0"/>
              <a:t> Rational Choice Theory</a:t>
            </a:r>
            <a:endParaRPr lang="ar-SA" dirty="0" smtClean="0"/>
          </a:p>
          <a:p>
            <a:endParaRPr lang="en-US" dirty="0"/>
          </a:p>
        </p:txBody>
      </p:sp>
    </p:spTree>
    <p:extLst>
      <p:ext uri="{BB962C8B-B14F-4D97-AF65-F5344CB8AC3E}">
        <p14:creationId xmlns="" xmlns:p14="http://schemas.microsoft.com/office/powerpoint/2010/main" val="1262518682"/>
      </p:ext>
    </p:extLst>
  </p:cSld>
  <p:clrMapOvr>
    <a:masterClrMapping/>
  </p:clrMapOvr>
  <p:transition>
    <p:pull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rtl="1"/>
            <a:r>
              <a:rPr lang="ar-SA" dirty="0" smtClean="0">
                <a:solidFill>
                  <a:srgbClr val="FF0000"/>
                </a:solidFill>
              </a:rPr>
              <a:t>تكمنُ الفكرة الأساسية في نظرية الاختيار العقلاني في أن أنماط السلوك في المجتمع تعكس الاختيارات التي يقوم بها الأفراد في سعيهم لزيادة المنفعة والفائدة، وتقليص الخسائر والتكلفة. بمعني آخر يتخذ الناس قراراتهم حول أفعالهم بمقارنة تكلفة، وفائدة أنواع مختلفة من خيارات الفعل. وبناءً  على ذلك تنمو أنماط السلوك داخل المجتمع نتيجة لتلك الاختيارات.</a:t>
            </a:r>
            <a:endParaRPr lang="en-US" dirty="0">
              <a:solidFill>
                <a:srgbClr val="FF0000"/>
              </a:solidFill>
            </a:endParaRPr>
          </a:p>
        </p:txBody>
      </p:sp>
    </p:spTree>
    <p:extLst>
      <p:ext uri="{BB962C8B-B14F-4D97-AF65-F5344CB8AC3E}">
        <p14:creationId xmlns="" xmlns:p14="http://schemas.microsoft.com/office/powerpoint/2010/main" val="2905511077"/>
      </p:ext>
    </p:extLst>
  </p:cSld>
  <p:clrMapOvr>
    <a:masterClrMapping/>
  </p:clrMapOvr>
  <p:transition>
    <p:pull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lgn="just" rtl="1"/>
            <a:r>
              <a:rPr lang="ar-SA" dirty="0" smtClean="0"/>
              <a:t> </a:t>
            </a:r>
            <a:r>
              <a:rPr lang="ar-SA" b="1" dirty="0" smtClean="0"/>
              <a:t>توصلت الدراسة إلى عدد من النتائج المهمة منها أن </a:t>
            </a:r>
            <a:r>
              <a:rPr lang="ar-SA" b="1" dirty="0" smtClean="0">
                <a:solidFill>
                  <a:srgbClr val="FF0000"/>
                </a:solidFill>
              </a:rPr>
              <a:t>الحمية الغذائية ممارسة واسعة الانتشار وسط مجتمع الدراسة، </a:t>
            </a:r>
            <a:r>
              <a:rPr lang="ar-SA" b="1" dirty="0" smtClean="0"/>
              <a:t>وأن اكثر أنواع الحمية ممارسة هي الحمية الغذائية الاختيارية، </a:t>
            </a:r>
            <a:r>
              <a:rPr lang="ar-SA" b="1" dirty="0" smtClean="0">
                <a:solidFill>
                  <a:srgbClr val="FF0000"/>
                </a:solidFill>
              </a:rPr>
              <a:t>وأن أهم دوافع ممارسة الحمية الغذائية هي الوقاية من الأمراض المزمنة، </a:t>
            </a:r>
            <a:r>
              <a:rPr lang="ar-SA" b="1" dirty="0" smtClean="0"/>
              <a:t>إنقاص الوزن، والمحافظة علي الوزن. </a:t>
            </a:r>
            <a:r>
              <a:rPr lang="ar-SA" b="1" dirty="0" smtClean="0">
                <a:solidFill>
                  <a:srgbClr val="FF0000"/>
                </a:solidFill>
              </a:rPr>
              <a:t>كما أن أهم نتائج ممارسة الحمية الغذائية هي إنقاص الوزن، والمحافظة علي الوزن. </a:t>
            </a:r>
          </a:p>
          <a:p>
            <a:pPr algn="just" rtl="1"/>
            <a:r>
              <a:rPr lang="ar-SA" b="1" dirty="0" smtClean="0"/>
              <a:t>ويمكن قراءة دوافع ممارسة الحمية الغذائية علي ضوء نظرية الاختيار العقلاني علي أنها </a:t>
            </a:r>
            <a:r>
              <a:rPr lang="ar-SA" b="1" dirty="0" smtClean="0">
                <a:solidFill>
                  <a:srgbClr val="FF0000"/>
                </a:solidFill>
              </a:rPr>
              <a:t>اختيار عقلاني من أجل تحقيق غايات محددة تعود بالفائدة علي أفراد العينة، وتجنبهن الخسائر خاصة فيما يتعلق بالوقاية من الأمراض المزمنة.</a:t>
            </a:r>
          </a:p>
          <a:p>
            <a:endParaRPr lang="en-US" dirty="0"/>
          </a:p>
        </p:txBody>
      </p:sp>
    </p:spTree>
    <p:extLst>
      <p:ext uri="{BB962C8B-B14F-4D97-AF65-F5344CB8AC3E}">
        <p14:creationId xmlns="" xmlns:p14="http://schemas.microsoft.com/office/powerpoint/2010/main" val="2544982946"/>
      </p:ext>
    </p:extLst>
  </p:cSld>
  <p:clrMapOvr>
    <a:masterClrMapping/>
  </p:clrMapOvr>
  <p:transition>
    <p:pull dir="l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rtl="1"/>
            <a:r>
              <a:rPr lang="ar-SA" dirty="0" smtClean="0"/>
              <a:t>كما يمكن النظر إلى هذه الدوافع من خلال نظرية التفاعل الرمزي حيث  أن </a:t>
            </a:r>
            <a:r>
              <a:rPr lang="ar-SA" b="1" dirty="0" smtClean="0">
                <a:solidFill>
                  <a:srgbClr val="FF0000"/>
                </a:solidFill>
              </a:rPr>
              <a:t>اختيار الحمية الغذائية بوصفها وسيلة للتحكم في وزن الجسم يساعد في إنتاج الذات وإعادة تشكيلها وفق رغبات ومعايير الفاعل، </a:t>
            </a:r>
            <a:r>
              <a:rPr lang="ar-SA" b="1" dirty="0" smtClean="0"/>
              <a:t>وهي بالتالي من وسائل التحكم في تقديم الذات في الحياة اليومية علي النحو الذي وصفه </a:t>
            </a:r>
            <a:r>
              <a:rPr lang="ar-SA" b="1" dirty="0" err="1" smtClean="0"/>
              <a:t>قوفمان</a:t>
            </a:r>
            <a:r>
              <a:rPr lang="ar-SA" b="1" dirty="0" smtClean="0"/>
              <a:t>.</a:t>
            </a:r>
            <a:endParaRPr lang="en-US" b="1" dirty="0"/>
          </a:p>
        </p:txBody>
      </p:sp>
    </p:spTree>
    <p:extLst>
      <p:ext uri="{BB962C8B-B14F-4D97-AF65-F5344CB8AC3E}">
        <p14:creationId xmlns="" xmlns:p14="http://schemas.microsoft.com/office/powerpoint/2010/main" val="3159580468"/>
      </p:ext>
    </p:extLst>
  </p:cSld>
  <p:clrMapOvr>
    <a:masterClrMapping/>
  </p:clrMapOvr>
  <p:transition>
    <p:pull dir="l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rtl="1"/>
            <a:r>
              <a:rPr lang="ar-SA" dirty="0" smtClean="0"/>
              <a:t>وتري الدراسة أن </a:t>
            </a:r>
            <a:r>
              <a:rPr lang="ar-SA" b="1" dirty="0" smtClean="0">
                <a:solidFill>
                  <a:srgbClr val="FF0000"/>
                </a:solidFill>
              </a:rPr>
              <a:t>الحمية الغذائية واحدة من وسائل إنتاج الذات النابعة من المؤسسات الاجتماعية خاصة المعايير، والقيم المتعلقة بالجسد، والمظهر الجسدي. </a:t>
            </a:r>
            <a:r>
              <a:rPr lang="ar-SA" b="1" dirty="0" smtClean="0"/>
              <a:t>وهذا يجعل من الحمية الغذائية </a:t>
            </a:r>
            <a:r>
              <a:rPr lang="ar-SA" b="1" dirty="0" smtClean="0">
                <a:solidFill>
                  <a:srgbClr val="FF0000"/>
                </a:solidFill>
              </a:rPr>
              <a:t>وسيلة للتوافق مع المعايير الاجتماعية السائدة عن النحافة، والسمنة، ومظاهر الجسد الاخرى ذات العلاقة بالغذاء والتغذية. ومن أجل تحقيق الرضا الجسدي. </a:t>
            </a:r>
            <a:r>
              <a:rPr lang="ar-SA" b="1" dirty="0" smtClean="0"/>
              <a:t>غالبا ما يعرض الانحراف عن هذه المعايير الفرد </a:t>
            </a:r>
            <a:r>
              <a:rPr lang="ar-SA" b="1" dirty="0" smtClean="0">
                <a:solidFill>
                  <a:srgbClr val="FF0000"/>
                </a:solidFill>
              </a:rPr>
              <a:t>للوصم</a:t>
            </a:r>
            <a:r>
              <a:rPr lang="ar-SA" b="1" dirty="0" smtClean="0"/>
              <a:t> بما قد يعتبر </a:t>
            </a:r>
            <a:r>
              <a:rPr lang="ar-SA" b="1" dirty="0" smtClean="0">
                <a:solidFill>
                  <a:srgbClr val="FF0000"/>
                </a:solidFill>
              </a:rPr>
              <a:t>عاهة</a:t>
            </a:r>
            <a:r>
              <a:rPr lang="ar-SA" b="1" dirty="0" smtClean="0"/>
              <a:t> علي النحو  الذي أشار اليه </a:t>
            </a:r>
            <a:r>
              <a:rPr lang="ar-SA" b="1" dirty="0" err="1" smtClean="0"/>
              <a:t>قوفمان</a:t>
            </a:r>
            <a:r>
              <a:rPr lang="ar-SA" b="1" dirty="0" smtClean="0"/>
              <a:t>.</a:t>
            </a:r>
            <a:endParaRPr lang="en-US" b="1" dirty="0"/>
          </a:p>
        </p:txBody>
      </p:sp>
    </p:spTree>
    <p:extLst>
      <p:ext uri="{BB962C8B-B14F-4D97-AF65-F5344CB8AC3E}">
        <p14:creationId xmlns="" xmlns:p14="http://schemas.microsoft.com/office/powerpoint/2010/main" val="1179554033"/>
      </p:ext>
    </p:extLst>
  </p:cSld>
  <p:clrMapOvr>
    <a:masterClrMapping/>
  </p:clrMapOvr>
  <p:transition>
    <p:pull dir="l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rtl="1"/>
            <a:r>
              <a:rPr lang="ar-SA" b="1" dirty="0" smtClean="0"/>
              <a:t>في عصر المعلومات الراهن، أصبح من الممكن </a:t>
            </a:r>
            <a:r>
              <a:rPr lang="ar-SA" b="1" dirty="0" smtClean="0">
                <a:solidFill>
                  <a:srgbClr val="FF0000"/>
                </a:solidFill>
              </a:rPr>
              <a:t>عولمة المعايير التي تعلي من شأن النحافة وإنقاص الوزن. وأصبحت معايير النحافة وما يرتبط بها من قيم جمالية هي المعايير السائدة في معظم المجتمعات الحديثة خاصة بين النساء. </a:t>
            </a:r>
            <a:r>
              <a:rPr lang="ar-SA" b="1" dirty="0" smtClean="0"/>
              <a:t>ويمكن القول أن </a:t>
            </a:r>
            <a:r>
              <a:rPr lang="ar-SA" b="1" dirty="0" smtClean="0">
                <a:solidFill>
                  <a:srgbClr val="FF0000"/>
                </a:solidFill>
              </a:rPr>
              <a:t>النتائج الايجابية </a:t>
            </a:r>
            <a:r>
              <a:rPr lang="ar-SA" b="1" dirty="0" smtClean="0"/>
              <a:t>لممارسة الحمية الغذائية بحسبانها وسيلة للتحكم في وزن الجسم، </a:t>
            </a:r>
            <a:r>
              <a:rPr lang="ar-SA" b="1" dirty="0" smtClean="0">
                <a:solidFill>
                  <a:srgbClr val="FF0000"/>
                </a:solidFill>
              </a:rPr>
              <a:t>أدت إلى زيادة أعداد ممارسيها، وانتشارها بالصورة التي جعلت منها ظاهرة اجتماعية، وفقاً لتعريف اميل </a:t>
            </a:r>
            <a:r>
              <a:rPr lang="ar-SA" b="1" dirty="0" err="1" smtClean="0">
                <a:solidFill>
                  <a:srgbClr val="FF0000"/>
                </a:solidFill>
              </a:rPr>
              <a:t>دوركايم</a:t>
            </a:r>
            <a:r>
              <a:rPr lang="ar-SA" b="1" dirty="0" smtClean="0">
                <a:solidFill>
                  <a:srgbClr val="FF0000"/>
                </a:solidFill>
              </a:rPr>
              <a:t>.</a:t>
            </a:r>
            <a:endParaRPr lang="en-US" dirty="0">
              <a:solidFill>
                <a:srgbClr val="FF0000"/>
              </a:solidFill>
            </a:endParaRPr>
          </a:p>
        </p:txBody>
      </p:sp>
    </p:spTree>
    <p:extLst>
      <p:ext uri="{BB962C8B-B14F-4D97-AF65-F5344CB8AC3E}">
        <p14:creationId xmlns="" xmlns:p14="http://schemas.microsoft.com/office/powerpoint/2010/main" val="3514450349"/>
      </p:ext>
    </p:extLst>
  </p:cSld>
  <p:clrMapOvr>
    <a:masterClrMapping/>
  </p:clrMapOvr>
  <p:transition>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a:solidFill>
                  <a:srgbClr val="FF0000"/>
                </a:solidFill>
              </a:rPr>
              <a:t>تمهيد</a:t>
            </a:r>
            <a:r>
              <a:rPr lang="ar-SA" dirty="0"/>
              <a:t/>
            </a:r>
            <a:br>
              <a:rPr lang="ar-SA" dirty="0"/>
            </a:br>
            <a:endParaRPr lang="en-US" dirty="0"/>
          </a:p>
        </p:txBody>
      </p:sp>
      <p:sp>
        <p:nvSpPr>
          <p:cNvPr id="3" name="Content Placeholder 2"/>
          <p:cNvSpPr>
            <a:spLocks noGrp="1"/>
          </p:cNvSpPr>
          <p:nvPr>
            <p:ph idx="1"/>
          </p:nvPr>
        </p:nvSpPr>
        <p:spPr/>
        <p:txBody>
          <a:bodyPr>
            <a:normAutofit fontScale="85000" lnSpcReduction="20000"/>
          </a:bodyPr>
          <a:lstStyle/>
          <a:p>
            <a:pPr algn="just"/>
            <a:r>
              <a:rPr lang="ar-SA" dirty="0" smtClean="0"/>
              <a:t>ظل الجسد </a:t>
            </a:r>
            <a:r>
              <a:rPr lang="ar-SA" dirty="0" smtClean="0">
                <a:solidFill>
                  <a:srgbClr val="FF0000"/>
                </a:solidFill>
              </a:rPr>
              <a:t>الحاضر الغائب </a:t>
            </a:r>
            <a:r>
              <a:rPr lang="ar-SA" dirty="0" smtClean="0"/>
              <a:t>في التنظير الاجتماعي لفترة طويلة منذ تأسيس علم الاجتماع الحديث والي وقت قريب. لكن في السنوات الاخيرة ظهرت </a:t>
            </a:r>
            <a:r>
              <a:rPr lang="ar-SA" dirty="0" smtClean="0">
                <a:solidFill>
                  <a:srgbClr val="FF0000"/>
                </a:solidFill>
              </a:rPr>
              <a:t>العديد من المداخل  </a:t>
            </a:r>
            <a:r>
              <a:rPr lang="ar-SA" dirty="0" smtClean="0"/>
              <a:t>التي اهتمت بدراسة الجسد والتنظير حوله. المدخل </a:t>
            </a:r>
            <a:r>
              <a:rPr lang="ar-SA" dirty="0" err="1" smtClean="0"/>
              <a:t>السوسيولوجي</a:t>
            </a:r>
            <a:r>
              <a:rPr lang="ar-SA" dirty="0" smtClean="0"/>
              <a:t> لدراسة الجسد يمكن من ردم الهوة بين تجارب الحياة اليومية وتحليل البني الاجتماعية الكبرى.</a:t>
            </a:r>
          </a:p>
          <a:p>
            <a:endParaRPr lang="ar-SA" dirty="0" smtClean="0"/>
          </a:p>
          <a:p>
            <a:endParaRPr lang="en-US" dirty="0"/>
          </a:p>
          <a:p>
            <a:pPr algn="just"/>
            <a:r>
              <a:rPr lang="ar-SA" dirty="0" smtClean="0">
                <a:solidFill>
                  <a:srgbClr val="FF0000"/>
                </a:solidFill>
              </a:rPr>
              <a:t>يهتم علم اجتماع الجسد </a:t>
            </a:r>
            <a:r>
              <a:rPr lang="ar-SA" dirty="0" smtClean="0"/>
              <a:t>بالطرق التي </a:t>
            </a:r>
            <a:r>
              <a:rPr lang="ar-SA" dirty="0" smtClean="0">
                <a:solidFill>
                  <a:srgbClr val="FF0000"/>
                </a:solidFill>
              </a:rPr>
              <a:t>تشكل </a:t>
            </a:r>
            <a:r>
              <a:rPr lang="ar-SA" dirty="0" err="1" smtClean="0">
                <a:solidFill>
                  <a:srgbClr val="FF0000"/>
                </a:solidFill>
              </a:rPr>
              <a:t>بها</a:t>
            </a:r>
            <a:r>
              <a:rPr lang="ar-SA" dirty="0" smtClean="0">
                <a:solidFill>
                  <a:srgbClr val="FF0000"/>
                </a:solidFill>
              </a:rPr>
              <a:t> الحياة الاجتماعية أجساد الأفراد وتتشكل </a:t>
            </a:r>
            <a:r>
              <a:rPr lang="ar-SA" dirty="0" err="1" smtClean="0">
                <a:solidFill>
                  <a:srgbClr val="FF0000"/>
                </a:solidFill>
              </a:rPr>
              <a:t>بها</a:t>
            </a:r>
            <a:r>
              <a:rPr lang="ar-SA" dirty="0" smtClean="0"/>
              <a:t>. ينظر علم الاجتماع </a:t>
            </a:r>
            <a:r>
              <a:rPr lang="ar-SA" dirty="0" err="1" smtClean="0"/>
              <a:t>الي</a:t>
            </a:r>
            <a:r>
              <a:rPr lang="ar-SA" dirty="0" smtClean="0"/>
              <a:t> الجسد علي انه منتج اجتماعي يتشكل بالقيم والمعايير الاجتماعية السائدة عن الجسد.</a:t>
            </a:r>
          </a:p>
        </p:txBody>
      </p:sp>
    </p:spTree>
    <p:extLst>
      <p:ext uri="{BB962C8B-B14F-4D97-AF65-F5344CB8AC3E}">
        <p14:creationId xmlns="" xmlns:p14="http://schemas.microsoft.com/office/powerpoint/2010/main" val="633029768"/>
      </p:ext>
    </p:extLst>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ar-SA" sz="2400" b="1" dirty="0" smtClean="0">
                <a:solidFill>
                  <a:schemeClr val="tx1"/>
                </a:solidFill>
              </a:rPr>
              <a:t>الدراسة الرابعة:</a:t>
            </a:r>
            <a:br>
              <a:rPr lang="ar-SA" sz="2400" b="1" dirty="0" smtClean="0">
                <a:solidFill>
                  <a:schemeClr val="tx1"/>
                </a:solidFill>
              </a:rPr>
            </a:br>
            <a:r>
              <a:rPr lang="en-US" sz="2400" b="1" dirty="0" smtClean="0">
                <a:solidFill>
                  <a:srgbClr val="FF0000"/>
                </a:solidFill>
              </a:rPr>
              <a:t>Sudan Imported Beauty: A Content Analysis of Cosmetic Advertisements in Three Sudanese TV Channels</a:t>
            </a:r>
            <a:br>
              <a:rPr lang="en-US" sz="2400" b="1" dirty="0" smtClean="0">
                <a:solidFill>
                  <a:srgbClr val="FF0000"/>
                </a:solidFill>
              </a:rPr>
            </a:br>
            <a:endParaRPr lang="en-US" sz="2400" dirty="0"/>
          </a:p>
        </p:txBody>
      </p:sp>
      <p:sp>
        <p:nvSpPr>
          <p:cNvPr id="3" name="Content Placeholder 2"/>
          <p:cNvSpPr>
            <a:spLocks noGrp="1"/>
          </p:cNvSpPr>
          <p:nvPr>
            <p:ph idx="1"/>
          </p:nvPr>
        </p:nvSpPr>
        <p:spPr/>
        <p:txBody>
          <a:bodyPr/>
          <a:lstStyle/>
          <a:p>
            <a:pPr algn="ctr" rtl="1"/>
            <a:r>
              <a:rPr lang="ar-SA" b="1" dirty="0" smtClean="0">
                <a:solidFill>
                  <a:schemeClr val="tx1"/>
                </a:solidFill>
              </a:rPr>
              <a:t>الجمالُ المستوردُ في السودان:</a:t>
            </a:r>
          </a:p>
          <a:p>
            <a:pPr algn="just" rtl="1"/>
            <a:r>
              <a:rPr lang="ar-SA" b="1" dirty="0" smtClean="0">
                <a:solidFill>
                  <a:schemeClr val="tx1"/>
                </a:solidFill>
              </a:rPr>
              <a:t>تحليل محتوي لإعلانات مستحضرات التجميل في ثلاث من القنوات التلفزيونية السودانية.</a:t>
            </a:r>
          </a:p>
          <a:p>
            <a:endParaRPr lang="en-US" b="1" dirty="0"/>
          </a:p>
        </p:txBody>
      </p:sp>
    </p:spTree>
    <p:extLst>
      <p:ext uri="{BB962C8B-B14F-4D97-AF65-F5344CB8AC3E}">
        <p14:creationId xmlns="" xmlns:p14="http://schemas.microsoft.com/office/powerpoint/2010/main" val="1866115536"/>
      </p:ext>
    </p:extLst>
  </p:cSld>
  <p:clrMapOvr>
    <a:masterClrMapping/>
  </p:clrMapOvr>
  <p:transition>
    <p:pull dir="l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algn="just" rtl="1"/>
            <a:r>
              <a:rPr lang="ar-SA" dirty="0" smtClean="0"/>
              <a:t>تعني هذه الدراسة </a:t>
            </a:r>
            <a:r>
              <a:rPr lang="ar-SA" dirty="0" smtClean="0">
                <a:solidFill>
                  <a:srgbClr val="FF0000"/>
                </a:solidFill>
              </a:rPr>
              <a:t>بتحليل محتوى إعلانات مستحضرات التجميل في ثلاث قنوات تلفزيونية سودانية</a:t>
            </a:r>
            <a:r>
              <a:rPr lang="ar-SA" dirty="0" smtClean="0"/>
              <a:t>.  تتلخص </a:t>
            </a:r>
            <a:r>
              <a:rPr lang="ar-SA" dirty="0" smtClean="0">
                <a:solidFill>
                  <a:srgbClr val="FF0000"/>
                </a:solidFill>
              </a:rPr>
              <a:t>الأهداف الرئيسية لهذه الدراسة في التعرف على خصائص الجسم الأكثر أهمية ونوع الجمال الذي تدعيه إعلانات المنتجات والخدمات التجميلية في السودان</a:t>
            </a:r>
            <a:r>
              <a:rPr lang="ar-SA" dirty="0" smtClean="0"/>
              <a:t>. تستخدم الدراسة النظرية البنائية الاجتماعية ممثلة في أعمال </a:t>
            </a:r>
            <a:r>
              <a:rPr lang="ar-SA" dirty="0" err="1" smtClean="0"/>
              <a:t>إرفينج</a:t>
            </a:r>
            <a:r>
              <a:rPr lang="ar-SA" dirty="0" smtClean="0"/>
              <a:t> </a:t>
            </a:r>
            <a:r>
              <a:rPr lang="ar-SA" dirty="0" err="1" smtClean="0"/>
              <a:t>قوفمان</a:t>
            </a:r>
            <a:r>
              <a:rPr lang="ar-SA" dirty="0" smtClean="0"/>
              <a:t>، ميشيل فوكو  وانطوني سينوت. </a:t>
            </a:r>
            <a:r>
              <a:rPr lang="ar-SA" dirty="0" smtClean="0">
                <a:solidFill>
                  <a:srgbClr val="FF0000"/>
                </a:solidFill>
              </a:rPr>
              <a:t>ومن حيث المنهجية، استخدمت الدراسة طريقة تحليل المحتوى. </a:t>
            </a:r>
            <a:r>
              <a:rPr lang="ar-SA" dirty="0" smtClean="0"/>
              <a:t>توصلت الدراسة إلى عدد من </a:t>
            </a:r>
            <a:r>
              <a:rPr lang="ar-SA" dirty="0" smtClean="0">
                <a:solidFill>
                  <a:srgbClr val="FF0000"/>
                </a:solidFill>
              </a:rPr>
              <a:t>النتائج مثل أن الإعلانات عن مستحضرات التجميل على القنوات التلفزيونية السودانية تختلف في الحجم، والأهداف، والادعاءات، وأن إعلانات مستحضرات التجميل تدعي  تغييرات رئيسية في الجلد والوجه والشعر وكامل جسم المرأة السودانية، وأن هذه التغييرات مجتمعة تمثل نوعا جديدا من خصائص الجمال التي ليست سودانية في الأصل.</a:t>
            </a:r>
            <a:endParaRPr lang="en-US" dirty="0">
              <a:solidFill>
                <a:srgbClr val="FF0000"/>
              </a:solidFill>
            </a:endParaRPr>
          </a:p>
        </p:txBody>
      </p:sp>
    </p:spTree>
    <p:extLst>
      <p:ext uri="{BB962C8B-B14F-4D97-AF65-F5344CB8AC3E}">
        <p14:creationId xmlns="" xmlns:p14="http://schemas.microsoft.com/office/powerpoint/2010/main" val="3369357500"/>
      </p:ext>
    </p:extLst>
  </p:cSld>
  <p:clrMapOvr>
    <a:masterClrMapping/>
  </p:clrMapOvr>
  <p:transition>
    <p:pull dir="l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pPr algn="l" rtl="0"/>
            <a:r>
              <a:rPr lang="en-US" dirty="0" smtClean="0"/>
              <a:t>A number of </a:t>
            </a:r>
            <a:r>
              <a:rPr lang="en-US" dirty="0" smtClean="0">
                <a:solidFill>
                  <a:srgbClr val="FF0000"/>
                </a:solidFill>
              </a:rPr>
              <a:t>conclusions</a:t>
            </a:r>
            <a:r>
              <a:rPr lang="en-US" dirty="0" smtClean="0"/>
              <a:t> could be drawn from the present study.</a:t>
            </a:r>
          </a:p>
          <a:p>
            <a:pPr algn="l" rtl="0"/>
            <a:r>
              <a:rPr lang="en-US" dirty="0" smtClean="0"/>
              <a:t> </a:t>
            </a:r>
            <a:r>
              <a:rPr lang="en-US" dirty="0" smtClean="0">
                <a:solidFill>
                  <a:srgbClr val="FF0000"/>
                </a:solidFill>
              </a:rPr>
              <a:t>First,</a:t>
            </a:r>
            <a:r>
              <a:rPr lang="en-US" dirty="0" smtClean="0"/>
              <a:t> the cosmetics advertisements on the Sudanese TV channels vary in size, objectives and claims.</a:t>
            </a:r>
          </a:p>
          <a:p>
            <a:pPr algn="l" rtl="0"/>
            <a:r>
              <a:rPr lang="en-US" dirty="0" smtClean="0">
                <a:solidFill>
                  <a:srgbClr val="FF0000"/>
                </a:solidFill>
              </a:rPr>
              <a:t>Second</a:t>
            </a:r>
            <a:r>
              <a:rPr lang="en-US" dirty="0" smtClean="0"/>
              <a:t>, the cosmetic advertisements claim major changes in the skin, face, hair and the body of the Sudanese woman. </a:t>
            </a:r>
          </a:p>
          <a:p>
            <a:pPr algn="l" rtl="0"/>
            <a:r>
              <a:rPr lang="en-US" dirty="0" smtClean="0">
                <a:solidFill>
                  <a:srgbClr val="FF0000"/>
                </a:solidFill>
              </a:rPr>
              <a:t>Third</a:t>
            </a:r>
            <a:r>
              <a:rPr lang="en-US" dirty="0" smtClean="0"/>
              <a:t>,</a:t>
            </a:r>
            <a:r>
              <a:rPr lang="en-US" dirty="0" smtClean="0">
                <a:solidFill>
                  <a:srgbClr val="FF0000"/>
                </a:solidFill>
              </a:rPr>
              <a:t> </a:t>
            </a:r>
            <a:r>
              <a:rPr lang="en-US" dirty="0" smtClean="0"/>
              <a:t>the claimed changes taken together represent a new type of beauty that is not originally Sudanese</a:t>
            </a:r>
            <a:r>
              <a:rPr lang="en-US" dirty="0" smtClean="0">
                <a:solidFill>
                  <a:srgbClr val="FF0000"/>
                </a:solidFill>
              </a:rPr>
              <a:t>.</a:t>
            </a:r>
          </a:p>
          <a:p>
            <a:pPr algn="l" rtl="0"/>
            <a:r>
              <a:rPr lang="en-US" dirty="0" smtClean="0"/>
              <a:t>Further research is needed to reveal the health hazards and risks associated with the use of cosmetic products, especially those used for skin whitening and lighting</a:t>
            </a:r>
            <a:r>
              <a:rPr lang="ar-SA" dirty="0" smtClean="0"/>
              <a:t>.</a:t>
            </a:r>
            <a:endParaRPr lang="en-US" dirty="0" smtClean="0"/>
          </a:p>
          <a:p>
            <a:endParaRPr lang="en-US" dirty="0"/>
          </a:p>
        </p:txBody>
      </p:sp>
    </p:spTree>
    <p:extLst>
      <p:ext uri="{BB962C8B-B14F-4D97-AF65-F5344CB8AC3E}">
        <p14:creationId xmlns="" xmlns:p14="http://schemas.microsoft.com/office/powerpoint/2010/main" val="2475577003"/>
      </p:ext>
    </p:extLst>
  </p:cSld>
  <p:clrMapOvr>
    <a:masterClrMapping/>
  </p:clrMapOvr>
  <p:transition>
    <p:pull dir="l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solidFill>
                  <a:srgbClr val="FF0000"/>
                </a:solidFill>
              </a:rPr>
              <a:t>نموذج لتأثير القيم والمعايير الاجتماعية علي الجسد</a:t>
            </a:r>
            <a:endParaRPr lang="en-US" dirty="0">
              <a:solidFill>
                <a:srgbClr val="FF0000"/>
              </a:solidFill>
            </a:endParaRPr>
          </a:p>
        </p:txBody>
      </p:sp>
      <p:sp>
        <p:nvSpPr>
          <p:cNvPr id="3" name="Content Placeholder 2"/>
          <p:cNvSpPr>
            <a:spLocks noGrp="1"/>
          </p:cNvSpPr>
          <p:nvPr>
            <p:ph idx="1"/>
          </p:nvPr>
        </p:nvSpPr>
        <p:spPr/>
        <p:txBody>
          <a:bodyPr/>
          <a:lstStyle/>
          <a:p>
            <a:r>
              <a:rPr lang="ar-SA" dirty="0" smtClean="0"/>
              <a:t>                 قبل                         بعد</a:t>
            </a:r>
            <a:endParaRPr lang="en-US" dirty="0"/>
          </a:p>
        </p:txBody>
      </p:sp>
      <p:pic>
        <p:nvPicPr>
          <p:cNvPr id="1026" name="Picture 2" descr="C:\Users\oahmad\Desktop\تنزيل.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334000" y="2545976"/>
            <a:ext cx="1857375" cy="2457450"/>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descr="C:\Users\oahmad\Desktop\تنزيل (1).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371600" y="2888876"/>
            <a:ext cx="2162175" cy="21145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14664246"/>
      </p:ext>
    </p:extLst>
  </p:cSld>
  <p:clrMapOvr>
    <a:masterClrMapping/>
  </p:clrMapOvr>
  <p:transition>
    <p:pull dir="l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FF0000"/>
                </a:solidFill>
              </a:rPr>
              <a:t>المراجع</a:t>
            </a:r>
            <a:endParaRPr lang="ar-SA" dirty="0">
              <a:solidFill>
                <a:srgbClr val="FF0000"/>
              </a:solidFill>
            </a:endParaRPr>
          </a:p>
        </p:txBody>
      </p:sp>
      <p:sp>
        <p:nvSpPr>
          <p:cNvPr id="3" name="عنصر نائب للمحتوى 2"/>
          <p:cNvSpPr>
            <a:spLocks noGrp="1"/>
          </p:cNvSpPr>
          <p:nvPr>
            <p:ph idx="1"/>
          </p:nvPr>
        </p:nvSpPr>
        <p:spPr/>
        <p:txBody>
          <a:bodyPr>
            <a:normAutofit/>
          </a:bodyPr>
          <a:lstStyle/>
          <a:p>
            <a:pPr algn="l" rtl="0"/>
            <a:r>
              <a:rPr lang="en-US" sz="2000" b="1" dirty="0" smtClean="0">
                <a:latin typeface="Times New Roman" pitchFamily="18" charset="0"/>
                <a:cs typeface="Times New Roman" pitchFamily="18" charset="0"/>
              </a:rPr>
              <a:t>1/Claudia </a:t>
            </a:r>
            <a:r>
              <a:rPr lang="en-US" sz="2000" b="1" dirty="0" err="1" smtClean="0">
                <a:latin typeface="Times New Roman" pitchFamily="18" charset="0"/>
                <a:cs typeface="Times New Roman" pitchFamily="18" charset="0"/>
              </a:rPr>
              <a:t>Malacrida</a:t>
            </a:r>
            <a:r>
              <a:rPr lang="en-US" sz="2000" b="1" dirty="0" smtClean="0">
                <a:latin typeface="Times New Roman" pitchFamily="18" charset="0"/>
                <a:cs typeface="Times New Roman" pitchFamily="18" charset="0"/>
              </a:rPr>
              <a:t> and </a:t>
            </a:r>
            <a:r>
              <a:rPr lang="en-US" sz="2000" b="1" dirty="0" err="1" smtClean="0">
                <a:latin typeface="Times New Roman" pitchFamily="18" charset="0"/>
                <a:cs typeface="Times New Roman" pitchFamily="18" charset="0"/>
              </a:rPr>
              <a:t>Jaqueline</a:t>
            </a:r>
            <a:r>
              <a:rPr lang="en-US" sz="2000" b="1" dirty="0" smtClean="0">
                <a:latin typeface="Times New Roman" pitchFamily="18" charset="0"/>
                <a:cs typeface="Times New Roman" pitchFamily="18" charset="0"/>
              </a:rPr>
              <a:t> Low, (2008) Sociology of the Body, A Reader, Oxford University Press. </a:t>
            </a:r>
          </a:p>
          <a:p>
            <a:pPr algn="r"/>
            <a:r>
              <a:rPr lang="ar-SA" sz="2000" b="1" dirty="0" smtClean="0">
                <a:latin typeface="Times New Roman" pitchFamily="18" charset="0"/>
                <a:cs typeface="Times New Roman" pitchFamily="18" charset="0"/>
              </a:rPr>
              <a:t>2/ أحمد، عمر عبد الجبار محمد، اتجاهات الرجل السعودي نحو عمليات التجميل الرجالية، مجلة دراسات في الخدمة الاجتماعية والعلوم الإنسانية، العدد 34، 2013، جامعة حلوان.</a:t>
            </a:r>
          </a:p>
          <a:p>
            <a:r>
              <a:rPr lang="ar-SA" sz="2000" b="1" dirty="0" smtClean="0">
                <a:latin typeface="Times New Roman" pitchFamily="18" charset="0"/>
                <a:cs typeface="Times New Roman" pitchFamily="18" charset="0"/>
              </a:rPr>
              <a:t>3/ أحمد، عمر عبد الجبار محمد، مراكز اللياقة البدنية في مدينة الرياض: خصائص مشتركيها ودوافعهم، مجلة جامعة الملك سعود الآداب، العدد 27، 2015.</a:t>
            </a:r>
          </a:p>
          <a:p>
            <a:r>
              <a:rPr lang="ar-SA" sz="2000" b="1" dirty="0" smtClean="0">
                <a:latin typeface="Times New Roman" pitchFamily="18" charset="0"/>
                <a:cs typeface="Times New Roman" pitchFamily="18" charset="0"/>
              </a:rPr>
              <a:t>4/ أحمد، عمر عبد الجبار محمد، الحمية الغذائية بوصفها ظاهرة اجتماعية،</a:t>
            </a:r>
            <a:br>
              <a:rPr lang="ar-SA" sz="2000" b="1" dirty="0" smtClean="0">
                <a:latin typeface="Times New Roman" pitchFamily="18" charset="0"/>
                <a:cs typeface="Times New Roman" pitchFamily="18" charset="0"/>
              </a:rPr>
            </a:br>
            <a:r>
              <a:rPr lang="ar-SA" sz="2000" b="1" dirty="0" smtClean="0">
                <a:latin typeface="Times New Roman" pitchFamily="18" charset="0"/>
                <a:cs typeface="Times New Roman" pitchFamily="18" charset="0"/>
              </a:rPr>
              <a:t>دراسة ميدانية مطبقة علي عينة من طالبات جامعة الملك سعود، مقدم للنشر، 2015.</a:t>
            </a:r>
          </a:p>
          <a:p>
            <a:pPr algn="l" rtl="0"/>
            <a:r>
              <a:rPr lang="en-US" sz="2000" b="1" dirty="0" smtClean="0">
                <a:latin typeface="Times New Roman" pitchFamily="18" charset="0"/>
                <a:cs typeface="Times New Roman" pitchFamily="18" charset="0"/>
              </a:rPr>
              <a:t>5/ Ahmad, Omar </a:t>
            </a:r>
            <a:r>
              <a:rPr lang="en-US" sz="2000" b="1" dirty="0" err="1" smtClean="0">
                <a:latin typeface="Times New Roman" pitchFamily="18" charset="0"/>
                <a:cs typeface="Times New Roman" pitchFamily="18" charset="0"/>
              </a:rPr>
              <a:t>Abdelgabar</a:t>
            </a:r>
            <a:r>
              <a:rPr lang="en-US" sz="2000" b="1" dirty="0" smtClean="0">
                <a:latin typeface="Times New Roman" pitchFamily="18" charset="0"/>
                <a:cs typeface="Times New Roman" pitchFamily="18" charset="0"/>
              </a:rPr>
              <a:t>, (2015) Sudan Imported Beauty: A Content Analysis of Cosmetic Advertisements in Three Sudanese TV Channels, Accepted for publication.</a:t>
            </a:r>
          </a:p>
          <a:p>
            <a:pPr algn="l" rtl="0"/>
            <a:endParaRPr lang="ar-SA" sz="2000" b="1" dirty="0" smtClean="0">
              <a:latin typeface="Times New Roman" pitchFamily="18" charset="0"/>
              <a:cs typeface="Times New Roman" pitchFamily="18" charset="0"/>
            </a:endParaRPr>
          </a:p>
        </p:txBody>
      </p:sp>
    </p:spTree>
  </p:cSld>
  <p:clrMapOvr>
    <a:masterClrMapping/>
  </p:clrMapOvr>
  <p:transition>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solidFill>
                  <a:srgbClr val="FF0000"/>
                </a:solidFill>
              </a:rPr>
              <a:t>الجسد في النظرية الاجتماعية الكلاسيكية</a:t>
            </a:r>
            <a:r>
              <a:rPr lang="ar-SA" dirty="0" smtClean="0">
                <a:solidFill>
                  <a:srgbClr val="00B050"/>
                </a:solidFill>
              </a:rPr>
              <a:t/>
            </a:r>
            <a:br>
              <a:rPr lang="ar-SA" dirty="0" smtClean="0">
                <a:solidFill>
                  <a:srgbClr val="00B050"/>
                </a:solidFill>
              </a:rPr>
            </a:br>
            <a:endParaRPr lang="en-US" dirty="0">
              <a:solidFill>
                <a:srgbClr val="00B050"/>
              </a:solidFill>
            </a:endParaRPr>
          </a:p>
        </p:txBody>
      </p:sp>
      <p:sp>
        <p:nvSpPr>
          <p:cNvPr id="3" name="Content Placeholder 2"/>
          <p:cNvSpPr>
            <a:spLocks noGrp="1"/>
          </p:cNvSpPr>
          <p:nvPr>
            <p:ph idx="1"/>
          </p:nvPr>
        </p:nvSpPr>
        <p:spPr/>
        <p:txBody>
          <a:bodyPr>
            <a:normAutofit fontScale="70000" lnSpcReduction="20000"/>
          </a:bodyPr>
          <a:lstStyle/>
          <a:p>
            <a:endParaRPr lang="ar-SA" dirty="0" smtClean="0"/>
          </a:p>
          <a:p>
            <a:pPr algn="just" rtl="1"/>
            <a:r>
              <a:rPr lang="ar-SA" dirty="0" smtClean="0"/>
              <a:t>ظهر أول اهتمام بالجسد في  التنظير </a:t>
            </a:r>
            <a:r>
              <a:rPr lang="ar-SA" dirty="0" err="1" smtClean="0"/>
              <a:t>السوسيولوجي</a:t>
            </a:r>
            <a:r>
              <a:rPr lang="ar-SA" dirty="0" smtClean="0"/>
              <a:t> في مؤلف كارل ماركس وفردريك </a:t>
            </a:r>
            <a:r>
              <a:rPr lang="ar-SA" dirty="0" err="1" smtClean="0"/>
              <a:t>انجلز</a:t>
            </a:r>
            <a:r>
              <a:rPr lang="ar-SA" dirty="0" smtClean="0"/>
              <a:t> عن </a:t>
            </a:r>
            <a:r>
              <a:rPr lang="ar-SA" dirty="0" smtClean="0">
                <a:solidFill>
                  <a:srgbClr val="FF0000"/>
                </a:solidFill>
              </a:rPr>
              <a:t>أحوال الطبقة العاملة الانجليزية </a:t>
            </a:r>
            <a:r>
              <a:rPr lang="ar-SA" dirty="0" smtClean="0"/>
              <a:t>(1845) حيث نجد وصفا للتحول الذي يحدث في أجساد العمال نتيجة للعمل في المصانع مثل </a:t>
            </a:r>
            <a:r>
              <a:rPr lang="ar-SA" dirty="0" smtClean="0">
                <a:solidFill>
                  <a:srgbClr val="FF0000"/>
                </a:solidFill>
              </a:rPr>
              <a:t>احدوداب الظهر واعوجاج الساقين</a:t>
            </a:r>
            <a:r>
              <a:rPr lang="ar-SA" dirty="0" smtClean="0"/>
              <a:t>. تلا ذلك مساهمة </a:t>
            </a:r>
            <a:r>
              <a:rPr lang="en-US" dirty="0" smtClean="0"/>
              <a:t>Norbert Elias  (1897-1990) </a:t>
            </a:r>
            <a:r>
              <a:rPr lang="ar-SA" dirty="0" smtClean="0"/>
              <a:t>وكتاباته عن التشكيل الاجتماعي وكيف ان العوامل الاجتماعية ادت الي </a:t>
            </a:r>
            <a:r>
              <a:rPr lang="ar-SA" dirty="0" smtClean="0">
                <a:solidFill>
                  <a:srgbClr val="FF0000"/>
                </a:solidFill>
              </a:rPr>
              <a:t>ظهور الفردية </a:t>
            </a:r>
            <a:r>
              <a:rPr lang="ar-SA" dirty="0" smtClean="0"/>
              <a:t>حيث أصبح الناس يرون </a:t>
            </a:r>
            <a:r>
              <a:rPr lang="ar-SA" dirty="0" smtClean="0">
                <a:solidFill>
                  <a:srgbClr val="FF0000"/>
                </a:solidFill>
              </a:rPr>
              <a:t>أنفسهم أفراد متميزين وليس جزءا من كل</a:t>
            </a:r>
            <a:r>
              <a:rPr lang="ar-SA" dirty="0" smtClean="0"/>
              <a:t>. ثم جاءت اضافة</a:t>
            </a:r>
            <a:endParaRPr lang="en-US" dirty="0" smtClean="0"/>
          </a:p>
          <a:p>
            <a:pPr algn="just" rtl="1"/>
            <a:r>
              <a:rPr lang="ar-SA" dirty="0" smtClean="0"/>
              <a:t> </a:t>
            </a:r>
            <a:r>
              <a:rPr lang="en-US" dirty="0" smtClean="0"/>
              <a:t>Mary Douglas(1921-2007)</a:t>
            </a:r>
            <a:endParaRPr lang="ar-SA" dirty="0" smtClean="0"/>
          </a:p>
          <a:p>
            <a:pPr algn="just" rtl="1"/>
            <a:r>
              <a:rPr lang="en-US" dirty="0" smtClean="0"/>
              <a:t> </a:t>
            </a:r>
            <a:r>
              <a:rPr lang="ar-SA" dirty="0" smtClean="0"/>
              <a:t>عن </a:t>
            </a:r>
            <a:r>
              <a:rPr lang="ar-SA" dirty="0" smtClean="0">
                <a:solidFill>
                  <a:srgbClr val="FF0000"/>
                </a:solidFill>
              </a:rPr>
              <a:t>الطابع الفردي للمخاطر </a:t>
            </a:r>
            <a:r>
              <a:rPr lang="ar-SA" dirty="0" smtClean="0"/>
              <a:t>في الثقافة المعاصرة حيث أصبح الناس مسئولين بشكل مباشر عن ضمان </a:t>
            </a:r>
            <a:r>
              <a:rPr lang="ar-SA" dirty="0" smtClean="0">
                <a:solidFill>
                  <a:srgbClr val="FF0000"/>
                </a:solidFill>
              </a:rPr>
              <a:t>صحتهم وسلامتهم كما أصبح الجسد مكانا للمخاطر</a:t>
            </a:r>
            <a:r>
              <a:rPr lang="ar-SA" dirty="0" smtClean="0"/>
              <a:t>.</a:t>
            </a:r>
          </a:p>
          <a:p>
            <a:pPr algn="just" rtl="1"/>
            <a:r>
              <a:rPr lang="ar-SA" dirty="0" smtClean="0"/>
              <a:t>(</a:t>
            </a:r>
            <a:r>
              <a:rPr lang="en-US" dirty="0" err="1" smtClean="0"/>
              <a:t>Malacridaand</a:t>
            </a:r>
            <a:r>
              <a:rPr lang="en-US" dirty="0" smtClean="0"/>
              <a:t> Low, </a:t>
            </a:r>
            <a:r>
              <a:rPr lang="en-US" dirty="0" err="1" smtClean="0"/>
              <a:t>Socilolgy</a:t>
            </a:r>
            <a:r>
              <a:rPr lang="en-US" dirty="0" smtClean="0"/>
              <a:t> of the Body,2008:X)</a:t>
            </a:r>
          </a:p>
          <a:p>
            <a:endParaRPr lang="en-US" dirty="0"/>
          </a:p>
        </p:txBody>
      </p:sp>
    </p:spTree>
    <p:extLst>
      <p:ext uri="{BB962C8B-B14F-4D97-AF65-F5344CB8AC3E}">
        <p14:creationId xmlns="" xmlns:p14="http://schemas.microsoft.com/office/powerpoint/2010/main" val="4190562255"/>
      </p:ext>
    </p:extLst>
  </p:cSld>
  <p:clrMapOvr>
    <a:masterClrMapping/>
  </p:clrMapOvr>
  <p:transition>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solidFill>
                  <a:srgbClr val="FF0000"/>
                </a:solidFill>
              </a:rPr>
              <a:t>الجسد في النظرية الاجتماعية المعاصرة</a:t>
            </a:r>
            <a:r>
              <a:rPr lang="ar-SA" dirty="0" smtClean="0"/>
              <a:t/>
            </a:r>
            <a:br>
              <a:rPr lang="ar-SA" dirty="0" smtClean="0"/>
            </a:br>
            <a:endParaRPr lang="en-US" dirty="0"/>
          </a:p>
        </p:txBody>
      </p:sp>
      <p:sp>
        <p:nvSpPr>
          <p:cNvPr id="3" name="Content Placeholder 2"/>
          <p:cNvSpPr>
            <a:spLocks noGrp="1"/>
          </p:cNvSpPr>
          <p:nvPr>
            <p:ph idx="1"/>
          </p:nvPr>
        </p:nvSpPr>
        <p:spPr/>
        <p:txBody>
          <a:bodyPr>
            <a:normAutofit fontScale="55000" lnSpcReduction="20000"/>
          </a:bodyPr>
          <a:lstStyle/>
          <a:p>
            <a:endParaRPr lang="ar-SA" dirty="0" smtClean="0"/>
          </a:p>
          <a:p>
            <a:pPr algn="just" rtl="1"/>
            <a:r>
              <a:rPr lang="ar-SA" dirty="0" smtClean="0"/>
              <a:t>أحد اهم المنظرين في النظرية المعاصرة ذات الاهتمام بالجسد هو</a:t>
            </a:r>
            <a:r>
              <a:rPr lang="en-US" dirty="0" smtClean="0"/>
              <a:t>Erving Goffman </a:t>
            </a:r>
            <a:r>
              <a:rPr lang="ar-SA" dirty="0" smtClean="0"/>
              <a:t> (1922-1982) خاصة ما عرف بالمدخل المسرحي في النظرية التفاعلية الرمزية </a:t>
            </a:r>
            <a:r>
              <a:rPr lang="ar-SA" dirty="0" smtClean="0">
                <a:solidFill>
                  <a:srgbClr val="FF0000"/>
                </a:solidFill>
              </a:rPr>
              <a:t>حيث يعتبر الجسد البشري ناقل للمعلومات التي نود ايصالها للآخرين عن أنفسنا.    </a:t>
            </a:r>
          </a:p>
          <a:p>
            <a:pPr algn="just" rtl="1"/>
            <a:r>
              <a:rPr lang="ar-SA" dirty="0" smtClean="0"/>
              <a:t> اضافة الي كتابه  العاهة </a:t>
            </a:r>
            <a:r>
              <a:rPr lang="en-US" sz="2900" dirty="0" smtClean="0">
                <a:solidFill>
                  <a:prstClr val="black"/>
                </a:solidFill>
              </a:rPr>
              <a:t>Stigma</a:t>
            </a:r>
            <a:endParaRPr lang="ar-SA" sz="2900" dirty="0" smtClean="0">
              <a:solidFill>
                <a:prstClr val="black"/>
              </a:solidFill>
            </a:endParaRPr>
          </a:p>
          <a:p>
            <a:pPr algn="just" rtl="1"/>
            <a:r>
              <a:rPr lang="ar-SA" dirty="0" smtClean="0"/>
              <a:t>من المساهمات المهمة في التنظير عنى الجسد في هذه المرحلة كتابات</a:t>
            </a:r>
          </a:p>
          <a:p>
            <a:pPr algn="just" rtl="1"/>
            <a:r>
              <a:rPr lang="ar-SA" dirty="0" smtClean="0"/>
              <a:t> </a:t>
            </a:r>
            <a:r>
              <a:rPr lang="en-US" dirty="0" smtClean="0"/>
              <a:t>Michel Foucault(1926-1984) </a:t>
            </a:r>
            <a:r>
              <a:rPr lang="ar-SA" dirty="0" smtClean="0"/>
              <a:t>و </a:t>
            </a:r>
            <a:r>
              <a:rPr lang="en-US" dirty="0" smtClean="0"/>
              <a:t>Pierre Bourdieu (1930-2002). </a:t>
            </a:r>
            <a:r>
              <a:rPr lang="ar-SA" dirty="0" smtClean="0"/>
              <a:t> </a:t>
            </a:r>
          </a:p>
          <a:p>
            <a:pPr algn="just" rtl="1"/>
            <a:r>
              <a:rPr lang="ar-SA" dirty="0" smtClean="0">
                <a:solidFill>
                  <a:srgbClr val="FF0000"/>
                </a:solidFill>
              </a:rPr>
              <a:t>يري فوكو </a:t>
            </a:r>
            <a:r>
              <a:rPr lang="ar-SA" dirty="0" smtClean="0"/>
              <a:t>أن الجسد في الحياة المعاصرة اصبح </a:t>
            </a:r>
            <a:r>
              <a:rPr lang="ar-SA" dirty="0" smtClean="0">
                <a:solidFill>
                  <a:srgbClr val="FF0000"/>
                </a:solidFill>
              </a:rPr>
              <a:t>موقعا مراقبا وخاضع للتصحيح المضني المستمر من خلال الضبط، التنظيم وتطبيق المعرفة</a:t>
            </a:r>
            <a:r>
              <a:rPr lang="ar-SA" dirty="0" smtClean="0"/>
              <a:t>. </a:t>
            </a:r>
            <a:r>
              <a:rPr lang="ar-SA" dirty="0" err="1" smtClean="0">
                <a:solidFill>
                  <a:srgbClr val="FF0000"/>
                </a:solidFill>
              </a:rPr>
              <a:t>بورديو</a:t>
            </a:r>
            <a:r>
              <a:rPr lang="ar-SA" dirty="0" smtClean="0">
                <a:solidFill>
                  <a:srgbClr val="FF0000"/>
                </a:solidFill>
              </a:rPr>
              <a:t> تحدث </a:t>
            </a:r>
            <a:r>
              <a:rPr lang="ar-SA" dirty="0" smtClean="0"/>
              <a:t>في هذا الاطار عن </a:t>
            </a:r>
            <a:r>
              <a:rPr lang="ar-SA" dirty="0" smtClean="0">
                <a:solidFill>
                  <a:srgbClr val="FF0000"/>
                </a:solidFill>
              </a:rPr>
              <a:t>رأس المال الفيزيقي</a:t>
            </a:r>
            <a:r>
              <a:rPr lang="en-US" dirty="0" smtClean="0"/>
              <a:t>Physical Capital) </a:t>
            </a:r>
            <a:r>
              <a:rPr lang="ar-SA" dirty="0" smtClean="0"/>
              <a:t>) الذي يشمل أشياء مثل </a:t>
            </a:r>
            <a:r>
              <a:rPr lang="ar-SA" dirty="0" smtClean="0">
                <a:solidFill>
                  <a:srgbClr val="FF0000"/>
                </a:solidFill>
              </a:rPr>
              <a:t>لون البشرة، شكل الجسد، العمر، والكفاءات الفيزيقية مثل البراعة في الألعاب الرياضية والجمال</a:t>
            </a:r>
            <a:r>
              <a:rPr lang="ar-SA" dirty="0" smtClean="0"/>
              <a:t>. أسهم في توطيد علم اجتماع الجسد كأحد فروع علم الاجتماع عدد من علماء الاجتماع في اوروبا وامريكا وفي </a:t>
            </a:r>
            <a:r>
              <a:rPr lang="ar-SA" dirty="0" smtClean="0">
                <a:solidFill>
                  <a:srgbClr val="FF0000"/>
                </a:solidFill>
              </a:rPr>
              <a:t>عام 1995 تم اصدار الدورية </a:t>
            </a:r>
            <a:r>
              <a:rPr lang="en-US" dirty="0" smtClean="0">
                <a:solidFill>
                  <a:srgbClr val="FF0000"/>
                </a:solidFill>
              </a:rPr>
              <a:t>Body &amp; Society  </a:t>
            </a:r>
            <a:r>
              <a:rPr lang="ar-SA" dirty="0" smtClean="0">
                <a:solidFill>
                  <a:srgbClr val="FF0000"/>
                </a:solidFill>
              </a:rPr>
              <a:t> </a:t>
            </a:r>
            <a:r>
              <a:rPr lang="ar-SA" dirty="0" smtClean="0"/>
              <a:t>والتي تنشر منذ ذلك الوقت الدراسات في مجال علم اجتماع الجسد.</a:t>
            </a:r>
          </a:p>
          <a:p>
            <a:pPr algn="just"/>
            <a:r>
              <a:rPr lang="ar-SA" dirty="0" smtClean="0"/>
              <a:t>(</a:t>
            </a:r>
            <a:r>
              <a:rPr lang="en-US" dirty="0" err="1" smtClean="0"/>
              <a:t>Malacrida</a:t>
            </a:r>
            <a:r>
              <a:rPr lang="en-US" dirty="0" smtClean="0"/>
              <a:t> and Low, Sociology of the Body,2008:Xi-xii)</a:t>
            </a:r>
          </a:p>
          <a:p>
            <a:pPr algn="r"/>
            <a:endParaRPr lang="en-US" dirty="0"/>
          </a:p>
        </p:txBody>
      </p:sp>
    </p:spTree>
    <p:extLst>
      <p:ext uri="{BB962C8B-B14F-4D97-AF65-F5344CB8AC3E}">
        <p14:creationId xmlns="" xmlns:p14="http://schemas.microsoft.com/office/powerpoint/2010/main" val="3217263480"/>
      </p:ext>
    </p:extLst>
  </p:cSld>
  <p:clrMapOvr>
    <a:masterClrMapping/>
  </p:clrMapOvr>
  <p:transition>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solidFill>
                  <a:srgbClr val="FF0000"/>
                </a:solidFill>
              </a:rPr>
              <a:t>بعض مفاهيم علم اجتماع الجسد</a:t>
            </a:r>
            <a:br>
              <a:rPr lang="ar-SA" dirty="0" smtClean="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lstStyle/>
          <a:p>
            <a:endParaRPr lang="ar-SA" dirty="0" smtClean="0"/>
          </a:p>
          <a:p>
            <a:pPr algn="r"/>
            <a:r>
              <a:rPr lang="ar-SA" dirty="0" smtClean="0"/>
              <a:t>صورة الجسد/  المظهر/ الرضا الجسدي/ الجمال/ اللياقة البدنية/ الحمية الغذائية/ السمنة/ الوزن المثالي</a:t>
            </a:r>
          </a:p>
          <a:p>
            <a:endParaRPr lang="en-US" dirty="0"/>
          </a:p>
        </p:txBody>
      </p:sp>
    </p:spTree>
    <p:extLst>
      <p:ext uri="{BB962C8B-B14F-4D97-AF65-F5344CB8AC3E}">
        <p14:creationId xmlns="" xmlns:p14="http://schemas.microsoft.com/office/powerpoint/2010/main" val="959185838"/>
      </p:ext>
    </p:extLst>
  </p:cSld>
  <p:clrMapOvr>
    <a:masterClrMapping/>
  </p:clrMapOvr>
  <p:transition>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algn="just"/>
            <a:r>
              <a:rPr lang="ar-SA" dirty="0" smtClean="0"/>
              <a:t>فيما يلي نستعرض </a:t>
            </a:r>
            <a:r>
              <a:rPr lang="ar-SA" dirty="0" smtClean="0">
                <a:solidFill>
                  <a:srgbClr val="FF0000"/>
                </a:solidFill>
              </a:rPr>
              <a:t>بعض ما يقوم </a:t>
            </a:r>
            <a:r>
              <a:rPr lang="ar-SA" dirty="0" err="1" smtClean="0"/>
              <a:t>به</a:t>
            </a:r>
            <a:r>
              <a:rPr lang="ar-SA" dirty="0" smtClean="0"/>
              <a:t> أفراد المجتمع من أجل </a:t>
            </a:r>
            <a:r>
              <a:rPr lang="ar-SA" dirty="0" smtClean="0">
                <a:solidFill>
                  <a:srgbClr val="FF0000"/>
                </a:solidFill>
              </a:rPr>
              <a:t>تحقيق الرضا الجسدي والامتثال لقيم ومعايير المجتمع المتعلقة بالجسد المثالي </a:t>
            </a:r>
            <a:r>
              <a:rPr lang="ar-SA" dirty="0" smtClean="0"/>
              <a:t>وذلك من خلال عدد من الدراسات </a:t>
            </a:r>
            <a:r>
              <a:rPr lang="ar-SA" dirty="0" err="1" smtClean="0">
                <a:solidFill>
                  <a:srgbClr val="FF0000"/>
                </a:solidFill>
              </a:rPr>
              <a:t>السوسيولوجية</a:t>
            </a:r>
            <a:r>
              <a:rPr lang="ar-SA" dirty="0" smtClean="0">
                <a:solidFill>
                  <a:srgbClr val="FF0000"/>
                </a:solidFill>
              </a:rPr>
              <a:t>.</a:t>
            </a:r>
            <a:endParaRPr lang="ar-SA" dirty="0">
              <a:solidFill>
                <a:srgbClr val="FF0000"/>
              </a:solidFill>
            </a:endParaRPr>
          </a:p>
        </p:txBody>
      </p:sp>
    </p:spTree>
  </p:cSld>
  <p:clrMapOvr>
    <a:masterClrMapping/>
  </p:clrMapOvr>
  <p:transition>
    <p:pull dir="l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3600" dirty="0" smtClean="0">
                <a:solidFill>
                  <a:schemeClr val="tx1"/>
                </a:solidFill>
              </a:rPr>
              <a:t>الدراسة الأولي:</a:t>
            </a:r>
            <a:r>
              <a:rPr lang="ar-SA" sz="3600" dirty="0" smtClean="0">
                <a:solidFill>
                  <a:srgbClr val="FF0000"/>
                </a:solidFill>
              </a:rPr>
              <a:t/>
            </a:r>
            <a:br>
              <a:rPr lang="ar-SA" sz="3600" dirty="0" smtClean="0">
                <a:solidFill>
                  <a:srgbClr val="FF0000"/>
                </a:solidFill>
              </a:rPr>
            </a:br>
            <a:r>
              <a:rPr lang="ar-SA" sz="3600" dirty="0" smtClean="0">
                <a:solidFill>
                  <a:srgbClr val="FF0000"/>
                </a:solidFill>
              </a:rPr>
              <a:t>ا</a:t>
            </a:r>
            <a:r>
              <a:rPr lang="ar-SA" sz="3600" b="1" dirty="0" smtClean="0">
                <a:solidFill>
                  <a:srgbClr val="FF0000"/>
                </a:solidFill>
              </a:rPr>
              <a:t>تجاهات الرجل السعودي نحو عمليات التجميل الرجالية</a:t>
            </a:r>
            <a:r>
              <a:rPr lang="ar-SA" dirty="0" smtClean="0"/>
              <a:t/>
            </a:r>
            <a:br>
              <a:rPr lang="ar-SA" dirty="0" smtClean="0"/>
            </a:br>
            <a:endParaRPr lang="en-US" dirty="0"/>
          </a:p>
        </p:txBody>
      </p:sp>
      <p:sp>
        <p:nvSpPr>
          <p:cNvPr id="3" name="Content Placeholder 2"/>
          <p:cNvSpPr>
            <a:spLocks noGrp="1"/>
          </p:cNvSpPr>
          <p:nvPr>
            <p:ph idx="1"/>
          </p:nvPr>
        </p:nvSpPr>
        <p:spPr/>
        <p:txBody>
          <a:bodyPr>
            <a:normAutofit fontScale="70000" lnSpcReduction="20000"/>
          </a:bodyPr>
          <a:lstStyle/>
          <a:p>
            <a:endParaRPr lang="ar-SA" dirty="0" smtClean="0"/>
          </a:p>
          <a:p>
            <a:endParaRPr lang="ar-SA" dirty="0" smtClean="0"/>
          </a:p>
          <a:p>
            <a:pPr algn="just"/>
            <a:r>
              <a:rPr lang="ar-SA" dirty="0" smtClean="0"/>
              <a:t>هدفت هذه الدراسة إلي التعرف علي </a:t>
            </a:r>
            <a:r>
              <a:rPr lang="ar-SA" dirty="0" smtClean="0">
                <a:solidFill>
                  <a:srgbClr val="FF0000"/>
                </a:solidFill>
              </a:rPr>
              <a:t>اتجاهات</a:t>
            </a:r>
            <a:r>
              <a:rPr lang="ar-SA" dirty="0" smtClean="0"/>
              <a:t> الرجل السعودي نحو عمليات التجميل الرجالية. كما هدفت إلي التعرف علي أهم </a:t>
            </a:r>
            <a:r>
              <a:rPr lang="ar-SA" dirty="0" smtClean="0">
                <a:solidFill>
                  <a:srgbClr val="FF0000"/>
                </a:solidFill>
              </a:rPr>
              <a:t>العوامل التي تدفعه </a:t>
            </a:r>
            <a:r>
              <a:rPr lang="ar-SA" dirty="0" smtClean="0"/>
              <a:t>إلي إجراء عمليات التجميل </a:t>
            </a:r>
            <a:r>
              <a:rPr lang="ar-SA" dirty="0" smtClean="0">
                <a:solidFill>
                  <a:srgbClr val="FF0000"/>
                </a:solidFill>
              </a:rPr>
              <a:t>وأهم أنواع تلك العمليات </a:t>
            </a:r>
            <a:r>
              <a:rPr lang="ar-SA" dirty="0" smtClean="0"/>
              <a:t>بالنسبة له.</a:t>
            </a:r>
          </a:p>
          <a:p>
            <a:pPr algn="just" rtl="1"/>
            <a:r>
              <a:rPr lang="ar-SA" dirty="0" smtClean="0">
                <a:solidFill>
                  <a:srgbClr val="FF0000"/>
                </a:solidFill>
              </a:rPr>
              <a:t>تشكّل مجتمع الدراسة من طلاب الدراسات العليا برنامج الماجستير الموازي </a:t>
            </a:r>
            <a:r>
              <a:rPr lang="ar-SA" dirty="0" smtClean="0"/>
              <a:t>المسجلين في الفصل الدراسي الثاني للعام الدراسي 1433/1434هـ  بكلية الآداب جامعة الملك سعود. استخدمت الدراسة منهج المسح الاجتماعي بطريقة العينة القصدية  للحصول علي مفردات وبيانات الدراسة. استخدمت الدراسة الاستبيان لجمع البيانات. احتوي الاستبيان علي أسئلة مغلقة وعلي عبارات علي مقياس </a:t>
            </a:r>
            <a:r>
              <a:rPr lang="ar-SA" dirty="0" err="1" smtClean="0"/>
              <a:t>ليكرت</a:t>
            </a:r>
            <a:r>
              <a:rPr lang="ar-SA" dirty="0" smtClean="0"/>
              <a:t>. تم تحليل البيانات بواسطة برنامج</a:t>
            </a:r>
            <a:r>
              <a:rPr lang="en-US" dirty="0" smtClean="0"/>
              <a:t>SPSS</a:t>
            </a:r>
            <a:r>
              <a:rPr lang="ar-SA" dirty="0" smtClean="0"/>
              <a:t> كما استخدمت الدراسة النظرية التفاعلية الرمزية لتفسير نتائجها. خلصت الدراسة إلي عدد من النتائج أهمها: </a:t>
            </a:r>
          </a:p>
          <a:p>
            <a:pPr algn="r"/>
            <a:endParaRPr lang="en-US" dirty="0"/>
          </a:p>
        </p:txBody>
      </p:sp>
    </p:spTree>
    <p:extLst>
      <p:ext uri="{BB962C8B-B14F-4D97-AF65-F5344CB8AC3E}">
        <p14:creationId xmlns="" xmlns:p14="http://schemas.microsoft.com/office/powerpoint/2010/main" val="3903967202"/>
      </p:ext>
    </p:extLst>
  </p:cSld>
  <p:clrMapOvr>
    <a:masterClrMapping/>
  </p:clrMapOvr>
  <p:transition>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pPr algn="just"/>
            <a:r>
              <a:rPr lang="ar-SA" dirty="0" smtClean="0"/>
              <a:t>1/ </a:t>
            </a:r>
            <a:r>
              <a:rPr lang="ar-SA" b="1" dirty="0" smtClean="0"/>
              <a:t>اتجاهات أفراد  العينة  نحو عمليات التجميل الرجالية هي </a:t>
            </a:r>
            <a:r>
              <a:rPr lang="ar-SA" b="1" dirty="0" smtClean="0">
                <a:solidFill>
                  <a:srgbClr val="FF0000"/>
                </a:solidFill>
              </a:rPr>
              <a:t>اتجاهات سلبية  في الغالب الأعم. </a:t>
            </a:r>
            <a:r>
              <a:rPr lang="ar-SA" b="1" dirty="0" smtClean="0"/>
              <a:t>ومع ذلك أشارت النتائج إلي وجود خمسة أنواع من الاتجاهات هي ايجابي تماما، ايجابي، محايد، سلبي، سلبي تماما.</a:t>
            </a:r>
          </a:p>
          <a:p>
            <a:pPr algn="just"/>
            <a:r>
              <a:rPr lang="ar-SA" b="1" dirty="0" smtClean="0"/>
              <a:t>2/ توصلت الدراسة إلي أن </a:t>
            </a:r>
            <a:r>
              <a:rPr lang="ar-SA" b="1" dirty="0" smtClean="0">
                <a:solidFill>
                  <a:srgbClr val="FF0000"/>
                </a:solidFill>
              </a:rPr>
              <a:t>أهم العوامل </a:t>
            </a:r>
            <a:r>
              <a:rPr lang="ar-SA" b="1" dirty="0" smtClean="0"/>
              <a:t>التي تدفع الرجل السعودي لإجراء عمليات التجميل هي </a:t>
            </a:r>
            <a:r>
              <a:rPr lang="ar-SA" b="1" dirty="0" smtClean="0">
                <a:solidFill>
                  <a:srgbClr val="FF0000"/>
                </a:solidFill>
              </a:rPr>
              <a:t>التشوهات الخلقية وآثار الحوادث.</a:t>
            </a:r>
          </a:p>
          <a:p>
            <a:pPr algn="just"/>
            <a:r>
              <a:rPr lang="ar-SA" b="1" dirty="0" smtClean="0"/>
              <a:t>3/ توصلت الدراسة إلي أن </a:t>
            </a:r>
            <a:r>
              <a:rPr lang="ar-SA" b="1" dirty="0" smtClean="0">
                <a:solidFill>
                  <a:srgbClr val="FF0000"/>
                </a:solidFill>
              </a:rPr>
              <a:t>أهم عمليات التجميل </a:t>
            </a:r>
            <a:r>
              <a:rPr lang="ar-SA" b="1" dirty="0" smtClean="0"/>
              <a:t>للرجل السعودي كانت علي التوالي </a:t>
            </a:r>
            <a:r>
              <a:rPr lang="ar-SA" b="1" dirty="0" smtClean="0">
                <a:solidFill>
                  <a:srgbClr val="FF0000"/>
                </a:solidFill>
              </a:rPr>
              <a:t>عمليات تجميل الأسنان، عمليات  شفط الدهون، عمليات شد البطن، عمليات  إزالة التجاعيد وعمليات الجفن.</a:t>
            </a:r>
          </a:p>
          <a:p>
            <a:endParaRPr lang="en-US" b="1" dirty="0">
              <a:solidFill>
                <a:srgbClr val="FF0000"/>
              </a:solidFill>
            </a:endParaRPr>
          </a:p>
        </p:txBody>
      </p:sp>
    </p:spTree>
    <p:extLst>
      <p:ext uri="{BB962C8B-B14F-4D97-AF65-F5344CB8AC3E}">
        <p14:creationId xmlns="" xmlns:p14="http://schemas.microsoft.com/office/powerpoint/2010/main" val="4020352385"/>
      </p:ext>
    </p:extLst>
  </p:cSld>
  <p:clrMapOvr>
    <a:masterClrMapping/>
  </p:clrMapOvr>
  <p:transition>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a:r>
              <a:rPr lang="ar-SA" dirty="0"/>
              <a:t>نخلص إلي أن ا</a:t>
            </a:r>
            <a:r>
              <a:rPr lang="ar-SA" dirty="0">
                <a:solidFill>
                  <a:srgbClr val="FF0000"/>
                </a:solidFill>
              </a:rPr>
              <a:t>لاتجاهات </a:t>
            </a:r>
            <a:r>
              <a:rPr lang="ar-SA" dirty="0"/>
              <a:t>نحو عمليات التجميل سواء أن كانت سلبية أو ايجابية </a:t>
            </a:r>
            <a:r>
              <a:rPr lang="ar-SA" dirty="0">
                <a:solidFill>
                  <a:srgbClr val="FF0000"/>
                </a:solidFill>
              </a:rPr>
              <a:t>تعكس قيم ومعايير المجتمع نحو  مظهر وصورة الجسد والذي هو منتج اجتماعي وفقا لمقولات علم اجتماع الجسد والنظرية التفاعلية الرمزية.</a:t>
            </a:r>
          </a:p>
          <a:p>
            <a:pPr algn="r"/>
            <a:endParaRPr lang="en-US" dirty="0"/>
          </a:p>
        </p:txBody>
      </p:sp>
    </p:spTree>
    <p:extLst>
      <p:ext uri="{BB962C8B-B14F-4D97-AF65-F5344CB8AC3E}">
        <p14:creationId xmlns="" xmlns:p14="http://schemas.microsoft.com/office/powerpoint/2010/main" val="737897564"/>
      </p:ext>
    </p:extLst>
  </p:cSld>
  <p:clrMapOvr>
    <a:masterClrMapping/>
  </p:clrMapOvr>
  <p:transition>
    <p:pull dir="l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199</TotalTime>
  <Words>1969</Words>
  <Application>Microsoft Office PowerPoint</Application>
  <PresentationFormat>عرض على الشاشة (3:4)‏</PresentationFormat>
  <Paragraphs>70</Paragraphs>
  <Slides>24</Slides>
  <Notes>0</Notes>
  <HiddenSlides>0</HiddenSlides>
  <MMClips>0</MMClips>
  <ScaleCrop>false</ScaleCrop>
  <HeadingPairs>
    <vt:vector size="4" baseType="variant">
      <vt:variant>
        <vt:lpstr>سمة</vt:lpstr>
      </vt:variant>
      <vt:variant>
        <vt:i4>1</vt:i4>
      </vt:variant>
      <vt:variant>
        <vt:lpstr>عناوين الشرائح</vt:lpstr>
      </vt:variant>
      <vt:variant>
        <vt:i4>24</vt:i4>
      </vt:variant>
    </vt:vector>
  </HeadingPairs>
  <TitlesOfParts>
    <vt:vector size="25" baseType="lpstr">
      <vt:lpstr>رحلة</vt:lpstr>
      <vt:lpstr>قراءات في علم اجتماع الجسد Readings in the sociology of the body  </vt:lpstr>
      <vt:lpstr>تمهيد </vt:lpstr>
      <vt:lpstr>الجسد في النظرية الاجتماعية الكلاسيكية </vt:lpstr>
      <vt:lpstr>الجسد في النظرية الاجتماعية المعاصرة </vt:lpstr>
      <vt:lpstr>بعض مفاهيم علم اجتماع الجسد </vt:lpstr>
      <vt:lpstr>الشريحة 6</vt:lpstr>
      <vt:lpstr>الدراسة الأولي: اتجاهات الرجل السعودي نحو عمليات التجميل الرجالية </vt:lpstr>
      <vt:lpstr>الشريحة 8</vt:lpstr>
      <vt:lpstr>الشريحة 9</vt:lpstr>
      <vt:lpstr>الدراسة الثانية: مراكز اللياقة البدنية الرجالية في مدينة الرياض، خصائص مشتركيها ودوافعهم: دراسة ميدانية</vt:lpstr>
      <vt:lpstr>الشريحة 11</vt:lpstr>
      <vt:lpstr>الشريحة 12</vt:lpstr>
      <vt:lpstr>الشريحة 13</vt:lpstr>
      <vt:lpstr>الدراسة الثالثة: الحمية الغذائية بوصفها ظاهرة اجتماعية دراسة ميدانية مطبقة علي عينة من طالبات جامعة الملك سعود </vt:lpstr>
      <vt:lpstr>الشريحة 15</vt:lpstr>
      <vt:lpstr>الشريحة 16</vt:lpstr>
      <vt:lpstr>الشريحة 17</vt:lpstr>
      <vt:lpstr>الشريحة 18</vt:lpstr>
      <vt:lpstr>الشريحة 19</vt:lpstr>
      <vt:lpstr>الدراسة الرابعة: Sudan Imported Beauty: A Content Analysis of Cosmetic Advertisements in Three Sudanese TV Channels </vt:lpstr>
      <vt:lpstr>الشريحة 21</vt:lpstr>
      <vt:lpstr>الشريحة 22</vt:lpstr>
      <vt:lpstr>نموذج لتأثير القيم والمعايير الاجتماعية علي الجسد</vt:lpstr>
      <vt:lpstr>المراجع</vt:lpstr>
    </vt:vector>
  </TitlesOfParts>
  <Company>King Saud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قراءات في علم اجتماع الجسد</dc:title>
  <dc:creator>User</dc:creator>
  <cp:lastModifiedBy>xyz</cp:lastModifiedBy>
  <cp:revision>33</cp:revision>
  <dcterms:created xsi:type="dcterms:W3CDTF">2015-10-27T08:01:44Z</dcterms:created>
  <dcterms:modified xsi:type="dcterms:W3CDTF">2015-11-03T18:05:07Z</dcterms:modified>
</cp:coreProperties>
</file>