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E5DFE3-6170-48AF-8AD4-40053879269C}" type="datetimeFigureOut">
              <a:rPr lang="ar-SA" smtClean="0"/>
              <a:pPr/>
              <a:t>03/01/36</a:t>
            </a:fld>
            <a:endParaRPr lang="ar-SA" dirty="0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71084C-209E-4E4A-A062-9FDCBBF58539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أقسام الفعل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الماضي               المضارع                  الأمر</a:t>
            </a:r>
          </a:p>
          <a:p>
            <a:pPr algn="r"/>
            <a:endParaRPr lang="ar-SA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endParaRPr lang="ar-SA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الفعل الأمر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علامات بناء فعل الامر : </a:t>
            </a:r>
          </a:p>
          <a:p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مبني على السكون إذا كان صحيح الآخر : </a:t>
            </a:r>
            <a:r>
              <a:rPr lang="ar-SA" sz="3200" b="1" dirty="0" smtClean="0">
                <a:solidFill>
                  <a:srgbClr val="7030A0"/>
                </a:solidFill>
              </a:rPr>
              <a:t>اذهب إلى المدرسة </a:t>
            </a:r>
          </a:p>
          <a:p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مبني على حذف حرف العلة :  </a:t>
            </a:r>
            <a:r>
              <a:rPr lang="ar-SA" sz="3200" b="1" dirty="0" smtClean="0">
                <a:solidFill>
                  <a:srgbClr val="7030A0"/>
                </a:solidFill>
              </a:rPr>
              <a:t>يامحمد اخشَ الله </a:t>
            </a:r>
          </a:p>
          <a:p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مبني على حذف النون : </a:t>
            </a:r>
            <a:r>
              <a:rPr lang="ar-SA" sz="3200" b="1" dirty="0" smtClean="0">
                <a:solidFill>
                  <a:srgbClr val="7030A0"/>
                </a:solidFill>
              </a:rPr>
              <a:t>يارجلان اجتهدا في طاعة الله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7030A0"/>
                </a:solidFill>
              </a:rPr>
              <a:t>اجتهدا </a:t>
            </a:r>
            <a:r>
              <a:rPr lang="ar-SA" sz="3200" b="1" dirty="0" smtClean="0">
                <a:solidFill>
                  <a:schemeClr val="tx2">
                    <a:lumMod val="50000"/>
                  </a:schemeClr>
                </a:solidFill>
              </a:rPr>
              <a:t>: فعل أمر مبني على حذف النون لأنه من الأفعال الخمسة </a:t>
            </a:r>
          </a:p>
          <a:p>
            <a:endParaRPr lang="ar-SA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err="1" smtClean="0">
                <a:solidFill>
                  <a:srgbClr val="FF0000"/>
                </a:solidFill>
              </a:rPr>
              <a:t>قال </a:t>
            </a:r>
            <a:r>
              <a:rPr lang="ar-SA" dirty="0" smtClean="0">
                <a:solidFill>
                  <a:srgbClr val="FF0000"/>
                </a:solidFill>
              </a:rPr>
              <a:t>- </a:t>
            </a:r>
            <a:r>
              <a:rPr lang="ar-SA" dirty="0" err="1" smtClean="0">
                <a:solidFill>
                  <a:srgbClr val="FF0000"/>
                </a:solidFill>
              </a:rPr>
              <a:t>اختبر </a:t>
            </a:r>
            <a:r>
              <a:rPr lang="ar-SA" smtClean="0">
                <a:solidFill>
                  <a:srgbClr val="FF0000"/>
                </a:solidFill>
              </a:rPr>
              <a:t>-احتلّ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هاتي المصدر ثم اسم الفاعل ثم اسم المفعول من الأفعال الآتية : </a:t>
            </a:r>
          </a:p>
          <a:p>
            <a:endParaRPr lang="ar-SA" dirty="0" smtClean="0"/>
          </a:p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قال </a:t>
            </a:r>
            <a:r>
              <a:rPr lang="ar-SA" dirty="0" smtClean="0">
                <a:solidFill>
                  <a:srgbClr val="FF0000"/>
                </a:solidFill>
              </a:rPr>
              <a:t> المصدر</a:t>
            </a:r>
            <a:r>
              <a:rPr lang="ar-SA" dirty="0" smtClean="0"/>
              <a:t>: </a:t>
            </a:r>
            <a:r>
              <a:rPr lang="ar-SA" b="1" dirty="0" smtClean="0"/>
              <a:t>قولا 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FF0000"/>
                </a:solidFill>
              </a:rPr>
              <a:t>اسم الفاعل:  </a:t>
            </a:r>
            <a:r>
              <a:rPr lang="ar-SA" b="1" dirty="0" smtClean="0"/>
              <a:t>قائل </a:t>
            </a:r>
            <a:r>
              <a:rPr lang="ar-SA" dirty="0" smtClean="0"/>
              <a:t>   </a:t>
            </a:r>
            <a:r>
              <a:rPr lang="ar-SA" dirty="0" smtClean="0">
                <a:solidFill>
                  <a:srgbClr val="FF0000"/>
                </a:solidFill>
              </a:rPr>
              <a:t>اسم المفعول :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مقول </a:t>
            </a:r>
          </a:p>
          <a:p>
            <a:pPr marL="514350" indent="-514350"/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اختبر </a:t>
            </a:r>
            <a:r>
              <a:rPr lang="ar-SA" dirty="0" smtClean="0">
                <a:solidFill>
                  <a:srgbClr val="FF0000"/>
                </a:solidFill>
              </a:rPr>
              <a:t>المصدر :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اختبار</a:t>
            </a:r>
            <a:r>
              <a:rPr lang="ar-SA" dirty="0" smtClean="0">
                <a:solidFill>
                  <a:srgbClr val="FF0000"/>
                </a:solidFill>
              </a:rPr>
              <a:t> اسم الفاعل :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مُخْتبِر </a:t>
            </a:r>
            <a:r>
              <a:rPr lang="ar-SA" dirty="0" smtClean="0">
                <a:solidFill>
                  <a:srgbClr val="FF0000"/>
                </a:solidFill>
              </a:rPr>
              <a:t>اسم المفعول :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مُخْتبَر </a:t>
            </a:r>
          </a:p>
          <a:p>
            <a:pPr marL="514350" indent="-514350"/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احتلّ </a:t>
            </a:r>
            <a:r>
              <a:rPr lang="ar-SA" dirty="0" smtClean="0">
                <a:solidFill>
                  <a:srgbClr val="FF0000"/>
                </a:solidFill>
              </a:rPr>
              <a:t>المصدر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: احتلال  </a:t>
            </a:r>
            <a:r>
              <a:rPr lang="ar-SA" dirty="0" smtClean="0">
                <a:solidFill>
                  <a:srgbClr val="FF0000"/>
                </a:solidFill>
              </a:rPr>
              <a:t>اسم الفاعل واسم المفعول 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: مُحتَلّ</a:t>
            </a:r>
          </a:p>
          <a:p>
            <a:pPr marL="514350" indent="-514350"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اسم الفاعل </a:t>
            </a:r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هو وصف مشتق من الفعل للدلالة على وصف من قام بالفعل  ، يصاغ من الفعل الثلاثي على وزن فاعل كتب كاتب ومن الفعل غير الثلاثي على بناء مضارعه مع إبدال حرف المضارعة ميما مضمومة وكسر ما قبل الآخر أكرم فهو مُكرٍم .</a:t>
            </a:r>
          </a:p>
          <a:p>
            <a:pPr marL="514350" indent="-514350">
              <a:buNone/>
            </a:pPr>
            <a:endParaRPr lang="ar-SA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514350" indent="-51435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اسم المفعول : </a:t>
            </a: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هو الوصف المشتق للدلالة على من وقع عليه الفعل .</a:t>
            </a:r>
          </a:p>
          <a:p>
            <a:pPr marL="514350" indent="-514350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ويصاغ من الفعل الثلاثي على وزن مفعول كتب  مكتوب </a:t>
            </a:r>
          </a:p>
          <a:p>
            <a:pPr marL="514350" indent="-514350">
              <a:buNone/>
            </a:pPr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ومن الفعل غير الثلاثي على بناء مضارعه ، مع إبدال حرف المضارة ميما مضمومة وفتح ما قبل الآخر أكرم   مُكرَم.</a:t>
            </a:r>
          </a:p>
          <a:p>
            <a:pPr marL="514350" indent="-514350">
              <a:buNone/>
            </a:pPr>
            <a:endParaRPr lang="ar-SA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الفعل الماضي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4800" b="1" dirty="0" smtClean="0">
                <a:solidFill>
                  <a:srgbClr val="002060"/>
                </a:solidFill>
              </a:rPr>
              <a:t>الماضي يكون مبني دائما </a:t>
            </a:r>
          </a:p>
          <a:p>
            <a:pPr>
              <a:buNone/>
            </a:pPr>
            <a:r>
              <a:rPr lang="ar-SA" sz="4800" b="1" dirty="0" smtClean="0">
                <a:solidFill>
                  <a:srgbClr val="FF0000"/>
                </a:solidFill>
              </a:rPr>
              <a:t>علامته الإعرابية :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7030A0"/>
                </a:solidFill>
              </a:rPr>
              <a:t>يبنى على الفتح </a:t>
            </a:r>
            <a:r>
              <a:rPr lang="ar-SA" sz="4000" b="1" u="sng" dirty="0" smtClean="0">
                <a:solidFill>
                  <a:schemeClr val="accent2">
                    <a:lumMod val="75000"/>
                  </a:schemeClr>
                </a:solidFill>
              </a:rPr>
              <a:t>إلا</a:t>
            </a:r>
            <a:r>
              <a:rPr lang="ar-SA" sz="4000" b="1" dirty="0" smtClean="0">
                <a:solidFill>
                  <a:srgbClr val="7030A0"/>
                </a:solidFill>
              </a:rPr>
              <a:t> إذا اتصلت به واو الجماعة 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7030A0"/>
                </a:solidFill>
              </a:rPr>
              <a:t>يبنى على الضم وإذا اتصل به ضمير رفع متحرك يبنى على السكون .</a:t>
            </a:r>
          </a:p>
          <a:p>
            <a:pPr>
              <a:buNone/>
            </a:pPr>
            <a:r>
              <a:rPr lang="ar-SA" sz="4800" b="1" dirty="0" smtClean="0">
                <a:solidFill>
                  <a:srgbClr val="FF0000"/>
                </a:solidFill>
              </a:rPr>
              <a:t> مثل : </a:t>
            </a:r>
            <a:r>
              <a:rPr lang="ar-SA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سافرَ  -  سافرُوا - سافرْت</a:t>
            </a:r>
            <a:endParaRPr lang="ar-SA" sz="4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ar-SA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الفعل المضارع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916832"/>
            <a:ext cx="8229600" cy="4389120"/>
          </a:xfrm>
        </p:spPr>
        <p:txBody>
          <a:bodyPr/>
          <a:lstStyle/>
          <a:p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</a:rPr>
              <a:t>هل الفعل المضارع يأتي مرفوع أم مجزوم أم منصوب ؟ </a:t>
            </a:r>
          </a:p>
          <a:p>
            <a:pPr>
              <a:buNone/>
            </a:pPr>
            <a:endParaRPr lang="ar-SA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</a:rPr>
              <a:t>يأتي مرفوع إذا لم يسبق بناصب ولاجازم وإذا لم يتصل بنون النسوة أو نون التوكيد .</a:t>
            </a:r>
          </a:p>
          <a:p>
            <a:pPr>
              <a:buNone/>
            </a:pPr>
            <a:endParaRPr lang="ar-SA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أمثلة على المضارع المرفوع </a:t>
            </a:r>
            <a:r>
              <a:rPr lang="ar-SA" sz="2800" b="1" dirty="0" smtClean="0">
                <a:solidFill>
                  <a:srgbClr val="FF0000"/>
                </a:solidFill>
              </a:rPr>
              <a:t>: </a:t>
            </a:r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يأكل محمد التفاحة           </a:t>
            </a:r>
            <a:r>
              <a:rPr lang="ar-SA" sz="3200" b="1" dirty="0" smtClean="0">
                <a:solidFill>
                  <a:srgbClr val="C00000"/>
                </a:solidFill>
              </a:rPr>
              <a:t>الضمة</a:t>
            </a:r>
          </a:p>
          <a:p>
            <a:pPr>
              <a:buNone/>
            </a:pPr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تفعلون الخير -  تفعلان الخير – تفعلين الخير           </a:t>
            </a:r>
            <a:r>
              <a:rPr lang="ar-SA" sz="3600" b="1" dirty="0" smtClean="0">
                <a:solidFill>
                  <a:srgbClr val="C00000"/>
                </a:solidFill>
              </a:rPr>
              <a:t>ثبوت النون</a:t>
            </a:r>
            <a:endParaRPr lang="ar-SA" sz="3600" b="1" dirty="0">
              <a:solidFill>
                <a:srgbClr val="C00000"/>
              </a:solidFill>
            </a:endParaRPr>
          </a:p>
          <a:p>
            <a:pPr>
              <a:buNone/>
            </a:pP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flipH="1">
            <a:off x="2051720" y="4725144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2267744" y="5373216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5100" b="1" dirty="0" smtClean="0">
                <a:solidFill>
                  <a:srgbClr val="FF0000"/>
                </a:solidFill>
              </a:rPr>
              <a:t>الفعل المضارع المنصوب : يسبق بأداة نصب ، ولا يتصل بنون النسوة ولا نون التوكيد .</a:t>
            </a:r>
          </a:p>
          <a:p>
            <a:r>
              <a:rPr lang="ar-SA" sz="5100" b="1" dirty="0" smtClean="0">
                <a:solidFill>
                  <a:srgbClr val="FF0000"/>
                </a:solidFill>
              </a:rPr>
              <a:t>الأمثلة :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لن أعصي الله                   يعجبني أن تجتهد </a:t>
            </a:r>
          </a:p>
          <a:p>
            <a:pPr>
              <a:buNone/>
            </a:pP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جئتك لنذاكر سوياً              ذاكري لكي تنجحي   </a:t>
            </a:r>
          </a:p>
          <a:p>
            <a:pPr>
              <a:buNone/>
            </a:pP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أسْرِعا  حتى تصلا         اجتهدوا في الدرس فتنجحوا 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0" y="1484784"/>
            <a:ext cx="86764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الأحرف الناصبة : (</a:t>
            </a:r>
            <a:r>
              <a:rPr lang="ar-SA" sz="3600" b="1" dirty="0" smtClean="0">
                <a:solidFill>
                  <a:srgbClr val="7030A0"/>
                </a:solidFill>
              </a:rPr>
              <a:t>أن – لن – لام التعليل –حتى-فاء السببية– كي – إذن</a:t>
            </a:r>
            <a:r>
              <a:rPr lang="ar-SA" sz="3600" b="1" dirty="0" smtClean="0">
                <a:solidFill>
                  <a:srgbClr val="FF0000"/>
                </a:solidFill>
              </a:rPr>
              <a:t>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حرف نصب و جواب وجزاء </a:t>
            </a:r>
            <a:r>
              <a:rPr lang="ar-SA" sz="3600" b="1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ar-SA" sz="3600" b="1" u="sng" dirty="0" err="1" smtClean="0">
                <a:solidFill>
                  <a:schemeClr val="accent1">
                    <a:lumMod val="75000"/>
                  </a:schemeClr>
                </a:solidFill>
              </a:rPr>
              <a:t>مامعنى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</a:rPr>
              <a:t> حرف جزاء وجواب ؟</a:t>
            </a:r>
            <a:endParaRPr lang="ar-SA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سأزورك غدا      إذن أكرمك 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علامة الفعل المضارع المنصوب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sz="3200" b="1" dirty="0" smtClean="0"/>
              <a:t>ينصب الفعل المضارع بالفتحة الظاهرة إذا كان صحيح الآخر .</a:t>
            </a:r>
          </a:p>
          <a:p>
            <a:pPr>
              <a:buNone/>
            </a:pPr>
            <a:r>
              <a:rPr lang="ar-SA" sz="4000" b="1" dirty="0" smtClean="0">
                <a:solidFill>
                  <a:srgbClr val="002060"/>
                </a:solidFill>
              </a:rPr>
              <a:t> لن أذهب   </a:t>
            </a:r>
          </a:p>
          <a:p>
            <a:r>
              <a:rPr lang="ar-SA" sz="3600" b="1" dirty="0" smtClean="0">
                <a:solidFill>
                  <a:schemeClr val="bg2">
                    <a:lumMod val="10000"/>
                  </a:schemeClr>
                </a:solidFill>
              </a:rPr>
              <a:t>ينصب بحذف النون إذا كان من الأفعال الخمسة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002060"/>
                </a:solidFill>
              </a:rPr>
              <a:t>لن تذهبوا       لن تذهبا      لن تذهبي </a:t>
            </a:r>
          </a:p>
          <a:p>
            <a:r>
              <a:rPr lang="ar-SA" sz="3600" b="1" dirty="0" smtClean="0">
                <a:solidFill>
                  <a:schemeClr val="bg2">
                    <a:lumMod val="10000"/>
                  </a:schemeClr>
                </a:solidFill>
              </a:rPr>
              <a:t>ينصب الفعل المضارع بالفتحة المقدرة إذا كان حرف العلة ألفا والفتحة الظاهرة إذا كان حرف العلة واو أو ياء </a:t>
            </a:r>
          </a:p>
          <a:p>
            <a:r>
              <a:rPr lang="ar-SA" sz="3600" b="1" dirty="0" smtClean="0">
                <a:solidFill>
                  <a:srgbClr val="002060"/>
                </a:solidFill>
              </a:rPr>
              <a:t>لن يسعى         لن يدعوَ        لن يرميَ</a:t>
            </a:r>
          </a:p>
          <a:p>
            <a:endParaRPr lang="ar-SA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ar-SA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الفعل المضارع المجزوم 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bg2">
                    <a:lumMod val="10000"/>
                  </a:schemeClr>
                </a:solidFill>
              </a:rPr>
              <a:t>يجزم إذا سبق بأداة الجزم ولم </a:t>
            </a:r>
            <a:r>
              <a:rPr lang="ar-SA" sz="3600" b="1" smtClean="0">
                <a:solidFill>
                  <a:schemeClr val="bg2">
                    <a:lumMod val="10000"/>
                  </a:schemeClr>
                </a:solidFill>
              </a:rPr>
              <a:t>يتصل  </a:t>
            </a:r>
            <a:r>
              <a:rPr lang="ar-SA" sz="3600" b="1" dirty="0" smtClean="0">
                <a:solidFill>
                  <a:schemeClr val="bg2">
                    <a:lumMod val="10000"/>
                  </a:schemeClr>
                </a:solidFill>
              </a:rPr>
              <a:t>بنون النسوة أو نون التوكيد .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الأحرف الجازمة : ( </a:t>
            </a:r>
            <a:r>
              <a:rPr lang="ar-SA" sz="3600" b="1" dirty="0" smtClean="0">
                <a:solidFill>
                  <a:srgbClr val="7030A0"/>
                </a:solidFill>
              </a:rPr>
              <a:t>لم ،لما ،لا الناهية ،لام الأمر </a:t>
            </a:r>
            <a:r>
              <a:rPr lang="ar-SA" sz="3600" b="1" dirty="0" smtClean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علامته الإعرابية :  </a:t>
            </a:r>
          </a:p>
          <a:p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السكون إذا كان صحيح الآخر   </a:t>
            </a:r>
            <a:r>
              <a:rPr lang="ar-SA" sz="3600" b="1" dirty="0" smtClean="0">
                <a:solidFill>
                  <a:srgbClr val="002060"/>
                </a:solidFill>
              </a:rPr>
              <a:t>لم يذهب ْ</a:t>
            </a:r>
          </a:p>
          <a:p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حذف النون إذا كان من الأفعال الخمسة </a:t>
            </a:r>
            <a:r>
              <a:rPr lang="ar-SA" sz="3600" b="1" dirty="0" smtClean="0">
                <a:solidFill>
                  <a:srgbClr val="002060"/>
                </a:solidFill>
              </a:rPr>
              <a:t>لِتتعلما النحو</a:t>
            </a:r>
          </a:p>
          <a:p>
            <a:pPr>
              <a:buNone/>
            </a:pPr>
            <a:endParaRPr lang="ar-SA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ar-SA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200" b="1" dirty="0" smtClean="0">
                <a:solidFill>
                  <a:schemeClr val="bg2">
                    <a:lumMod val="10000"/>
                  </a:schemeClr>
                </a:solidFill>
              </a:rPr>
              <a:t>حذف حرف العلة إذا كان معتل الآخر    </a:t>
            </a:r>
            <a:r>
              <a:rPr lang="ar-SA" sz="3600" b="1" dirty="0" smtClean="0">
                <a:solidFill>
                  <a:srgbClr val="002060"/>
                </a:solidFill>
              </a:rPr>
              <a:t>لن يدع ُ</a:t>
            </a:r>
          </a:p>
          <a:p>
            <a:pPr>
              <a:buNone/>
            </a:pPr>
            <a:endParaRPr lang="ar-SA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تنبيه  :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إذا كان الفعل المضارع صحيح الآخر ومعتل ما قبل الآخر فإنه يكون مجزوم بسكون </a:t>
            </a:r>
            <a:r>
              <a:rPr lang="ar-SA" sz="3600" b="1" dirty="0" smtClean="0">
                <a:solidFill>
                  <a:schemeClr val="accent5">
                    <a:lumMod val="75000"/>
                  </a:schemeClr>
                </a:solidFill>
              </a:rPr>
              <a:t>وتحذف الواو منعا من التقاء الساكنين </a:t>
            </a:r>
            <a:endParaRPr lang="ar-SA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مثل :</a:t>
            </a:r>
            <a:r>
              <a:rPr lang="ar-SA" sz="3600" b="1" dirty="0" smtClean="0">
                <a:solidFill>
                  <a:srgbClr val="0070C0"/>
                </a:solidFill>
              </a:rPr>
              <a:t>لم يعود الطالب    </a:t>
            </a:r>
            <a:r>
              <a:rPr lang="ar-SA" sz="3600" b="1" dirty="0" smtClean="0">
                <a:solidFill>
                  <a:schemeClr val="bg2">
                    <a:lumMod val="10000"/>
                  </a:schemeClr>
                </a:solidFill>
              </a:rPr>
              <a:t>تحذف الواو لمنع التقاء الساكنين</a:t>
            </a:r>
            <a:r>
              <a:rPr lang="ar-SA" sz="3600" b="1" dirty="0" smtClean="0">
                <a:solidFill>
                  <a:srgbClr val="0070C0"/>
                </a:solidFill>
              </a:rPr>
              <a:t>  لم يعُدْ الطالب </a:t>
            </a:r>
          </a:p>
          <a:p>
            <a:pPr>
              <a:buNone/>
            </a:pP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الفعل المضارع المبني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إذا اتصل بنون  النسوة  ، أو النون التوكيد الخفيفة أو الثقيلة اتصالاً مباشراً.</a:t>
            </a: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يانسوة لا تقلْنَ إلا ما يرضي الله </a:t>
            </a: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والله لنكرمَنْ زيداً</a:t>
            </a: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لاتشربَنَّ  بيدك اليسرى </a:t>
            </a:r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sz="3600" b="1" dirty="0" smtClean="0">
                <a:solidFill>
                  <a:srgbClr val="7030A0"/>
                </a:solidFill>
              </a:rPr>
              <a:t>عند اتصاله بنون النسوة يبنى على السكون وعند اتصاله بنون التوكيد يبنى على الفتح .</a:t>
            </a:r>
          </a:p>
          <a:p>
            <a:pPr>
              <a:buNone/>
            </a:pP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160</TotalTime>
  <Words>546</Words>
  <Application>Microsoft Office PowerPoint</Application>
  <PresentationFormat>عرض على الشاشة (3:4)‏</PresentationFormat>
  <Paragraphs>67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تدفق</vt:lpstr>
      <vt:lpstr>أقسام الفعل</vt:lpstr>
      <vt:lpstr>الفعل الماضي</vt:lpstr>
      <vt:lpstr>الفعل المضارع</vt:lpstr>
      <vt:lpstr>الشريحة 4</vt:lpstr>
      <vt:lpstr>الشريحة 5</vt:lpstr>
      <vt:lpstr>علامة الفعل المضارع المنصوب </vt:lpstr>
      <vt:lpstr>الفعل المضارع المجزوم </vt:lpstr>
      <vt:lpstr>الشريحة 8</vt:lpstr>
      <vt:lpstr>الفعل المضارع المبني</vt:lpstr>
      <vt:lpstr>الفعل الأمر </vt:lpstr>
      <vt:lpstr>قال - اختبر -احتلّ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أقسام الفعل</dc:title>
  <dc:creator>نوف</dc:creator>
  <cp:lastModifiedBy>Toshiba</cp:lastModifiedBy>
  <cp:revision>45</cp:revision>
  <dcterms:created xsi:type="dcterms:W3CDTF">2014-10-10T14:41:09Z</dcterms:created>
  <dcterms:modified xsi:type="dcterms:W3CDTF">2014-10-26T18:17:05Z</dcterms:modified>
</cp:coreProperties>
</file>