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2"/>
  </p:sldMasterIdLst>
  <p:notesMasterIdLst>
    <p:notesMasterId r:id="rId44"/>
  </p:notesMasterIdLst>
  <p:handoutMasterIdLst>
    <p:handoutMasterId r:id="rId45"/>
  </p:handoutMasterIdLst>
  <p:sldIdLst>
    <p:sldId id="256" r:id="rId3"/>
    <p:sldId id="280" r:id="rId4"/>
    <p:sldId id="260" r:id="rId5"/>
    <p:sldId id="289" r:id="rId6"/>
    <p:sldId id="292" r:id="rId7"/>
    <p:sldId id="291" r:id="rId8"/>
    <p:sldId id="331" r:id="rId9"/>
    <p:sldId id="332" r:id="rId10"/>
    <p:sldId id="327" r:id="rId11"/>
    <p:sldId id="293" r:id="rId12"/>
    <p:sldId id="294" r:id="rId13"/>
    <p:sldId id="295" r:id="rId14"/>
    <p:sldId id="296" r:id="rId15"/>
    <p:sldId id="320" r:id="rId16"/>
    <p:sldId id="321" r:id="rId17"/>
    <p:sldId id="322" r:id="rId18"/>
    <p:sldId id="324" r:id="rId19"/>
    <p:sldId id="297" r:id="rId20"/>
    <p:sldId id="298" r:id="rId21"/>
    <p:sldId id="335" r:id="rId22"/>
    <p:sldId id="300" r:id="rId23"/>
    <p:sldId id="301" r:id="rId24"/>
    <p:sldId id="336" r:id="rId25"/>
    <p:sldId id="303" r:id="rId26"/>
    <p:sldId id="304" r:id="rId27"/>
    <p:sldId id="305" r:id="rId28"/>
    <p:sldId id="306" r:id="rId29"/>
    <p:sldId id="299" r:id="rId30"/>
    <p:sldId id="334" r:id="rId31"/>
    <p:sldId id="337" r:id="rId32"/>
    <p:sldId id="333" r:id="rId33"/>
    <p:sldId id="309" r:id="rId34"/>
    <p:sldId id="310" r:id="rId35"/>
    <p:sldId id="311" r:id="rId36"/>
    <p:sldId id="312" r:id="rId37"/>
    <p:sldId id="313" r:id="rId38"/>
    <p:sldId id="314" r:id="rId39"/>
    <p:sldId id="325" r:id="rId40"/>
    <p:sldId id="281" r:id="rId41"/>
    <p:sldId id="283" r:id="rId42"/>
    <p:sldId id="328" r:id="rId43"/>
  </p:sldIdLst>
  <p:sldSz cx="9144000" cy="6858000" type="screen4x3"/>
  <p:notesSz cx="6858000" cy="9144000"/>
  <p:embeddedFontLst>
    <p:embeddedFont>
      <p:font typeface="Segoe UI" pitchFamily="34" charset="0"/>
      <p:regular r:id="rId46"/>
      <p:bold r:id="rId47"/>
      <p:italic r:id="rId48"/>
      <p:boldItalic r:id="rId49"/>
    </p:embeddedFont>
    <p:embeddedFont>
      <p:font typeface="Sakkal Majalla" pitchFamily="2" charset="-78"/>
      <p:regular r:id="rId50"/>
      <p:bold r:id="rId51"/>
    </p:embeddedFont>
    <p:embeddedFont>
      <p:font typeface="Tahoma" pitchFamily="34" charset="0"/>
      <p:regular r:id="rId52"/>
      <p:bold r:id="rId53"/>
    </p:embeddedFont>
    <p:embeddedFont>
      <p:font typeface="Calibri" pitchFamily="34" charset="0"/>
      <p:regular r:id="rId54"/>
      <p:bold r:id="rId55"/>
      <p:italic r:id="rId56"/>
      <p:boldItalic r:id="rId57"/>
    </p:embeddedFont>
    <p:embeddedFont>
      <p:font typeface="Perpetua" pitchFamily="18" charset="0"/>
      <p:regular r:id="rId58"/>
      <p:bold r:id="rId59"/>
      <p:italic r:id="rId60"/>
      <p:boldItalic r:id="rId61"/>
    </p:embeddedFont>
    <p:embeddedFont>
      <p:font typeface="Century Gothic" pitchFamily="34" charset="0"/>
      <p:regular r:id="rId62"/>
      <p:bold r:id="rId63"/>
      <p:italic r:id="rId64"/>
      <p:boldItalic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31" autoAdjust="0"/>
    <p:restoredTop sz="94604" autoAdjust="0"/>
  </p:normalViewPr>
  <p:slideViewPr>
    <p:cSldViewPr>
      <p:cViewPr varScale="1">
        <p:scale>
          <a:sx n="111" d="100"/>
          <a:sy n="111" d="100"/>
        </p:scale>
        <p:origin x="-167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font" Target="fonts/font17.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6764A6-E244-417C-8F45-F3598AF25D44}"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US"/>
        </a:p>
      </dgm:t>
    </dgm:pt>
    <dgm:pt modelId="{DF158E07-5A38-4156-90B0-566612D2380C}" type="pres">
      <dgm:prSet presAssocID="{196764A6-E244-417C-8F45-F3598AF25D44}" presName="Name0" presStyleCnt="0">
        <dgm:presLayoutVars>
          <dgm:chMax/>
          <dgm:chPref/>
          <dgm:dir/>
          <dgm:animLvl val="lvl"/>
        </dgm:presLayoutVars>
      </dgm:prSet>
      <dgm:spPr/>
      <dgm:t>
        <a:bodyPr/>
        <a:lstStyle/>
        <a:p>
          <a:endParaRPr lang="en-US"/>
        </a:p>
      </dgm:t>
    </dgm:pt>
  </dgm:ptLst>
  <dgm:cxnLst>
    <dgm:cxn modelId="{8BD22448-30EF-4AF5-9E54-66C5A752DC3A}" type="presOf" srcId="{196764A6-E244-417C-8F45-F3598AF25D44}" destId="{DF158E07-5A38-4156-90B0-566612D2380C}" srcOrd="0"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6764A6-E244-417C-8F45-F3598AF25D44}"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US"/>
        </a:p>
      </dgm:t>
    </dgm:pt>
    <dgm:pt modelId="{0716C981-5440-4E92-9DA0-D548F8527243}">
      <dgm:prSet phldrT="[نص]"/>
      <dgm:spPr/>
      <dgm:t>
        <a:bodyPr/>
        <a:lstStyle/>
        <a:p>
          <a:r>
            <a:rPr lang="en-US" b="1" dirty="0" smtClean="0">
              <a:solidFill>
                <a:schemeClr val="tx1"/>
              </a:solidFill>
            </a:rPr>
            <a:t>CPA</a:t>
          </a:r>
          <a:endParaRPr lang="en-US" b="1" dirty="0">
            <a:solidFill>
              <a:schemeClr val="tx1"/>
            </a:solidFill>
          </a:endParaRPr>
        </a:p>
      </dgm:t>
    </dgm:pt>
    <dgm:pt modelId="{CC6089D3-CBE7-46A7-BDB8-476FF1596DA0}" type="parTrans" cxnId="{831F167B-48BE-4D08-8F97-B3B5322D6B3B}">
      <dgm:prSet/>
      <dgm:spPr/>
      <dgm:t>
        <a:bodyPr/>
        <a:lstStyle/>
        <a:p>
          <a:endParaRPr lang="en-US" b="1">
            <a:solidFill>
              <a:schemeClr val="tx1"/>
            </a:solidFill>
          </a:endParaRPr>
        </a:p>
      </dgm:t>
    </dgm:pt>
    <dgm:pt modelId="{0D3837C8-6574-435B-9CFA-C11900E96BA6}" type="sibTrans" cxnId="{831F167B-48BE-4D08-8F97-B3B5322D6B3B}">
      <dgm:prSet/>
      <dgm:spPr/>
      <dgm:t>
        <a:bodyPr/>
        <a:lstStyle/>
        <a:p>
          <a:r>
            <a:rPr lang="en-US" b="1" dirty="0" smtClean="0">
              <a:solidFill>
                <a:schemeClr val="tx1"/>
              </a:solidFill>
            </a:rPr>
            <a:t>CPO</a:t>
          </a:r>
          <a:endParaRPr lang="en-US" b="1" dirty="0">
            <a:solidFill>
              <a:schemeClr val="tx1"/>
            </a:solidFill>
          </a:endParaRPr>
        </a:p>
      </dgm:t>
    </dgm:pt>
    <dgm:pt modelId="{4F6F741F-C251-4E5F-8E75-23AEBF0DED01}">
      <dgm:prSet phldrT="[نص]"/>
      <dgm:spPr/>
      <dgm:t>
        <a:bodyPr/>
        <a:lstStyle/>
        <a:p>
          <a:r>
            <a:rPr lang="en-US" b="1" dirty="0" smtClean="0">
              <a:solidFill>
                <a:schemeClr val="tx1"/>
              </a:solidFill>
            </a:rPr>
            <a:t>CPT</a:t>
          </a:r>
          <a:endParaRPr lang="en-US" b="1" dirty="0">
            <a:solidFill>
              <a:schemeClr val="tx1"/>
            </a:solidFill>
          </a:endParaRPr>
        </a:p>
      </dgm:t>
    </dgm:pt>
    <dgm:pt modelId="{07D5C65D-DA41-4F36-BA49-3AA3E2C61AE1}" type="parTrans" cxnId="{77E5A08B-1ACD-44DC-901C-DF2CAE1DD59D}">
      <dgm:prSet/>
      <dgm:spPr/>
      <dgm:t>
        <a:bodyPr/>
        <a:lstStyle/>
        <a:p>
          <a:endParaRPr lang="en-US" b="1">
            <a:solidFill>
              <a:schemeClr val="tx1"/>
            </a:solidFill>
          </a:endParaRPr>
        </a:p>
      </dgm:t>
    </dgm:pt>
    <dgm:pt modelId="{0C08D002-29C8-41CB-90A6-560E2AE86526}" type="sibTrans" cxnId="{77E5A08B-1ACD-44DC-901C-DF2CAE1DD59D}">
      <dgm:prSet/>
      <dgm:spPr/>
      <dgm:t>
        <a:bodyPr/>
        <a:lstStyle/>
        <a:p>
          <a:r>
            <a:rPr lang="en-US" b="1" dirty="0" smtClean="0">
              <a:solidFill>
                <a:schemeClr val="tx1"/>
              </a:solidFill>
            </a:rPr>
            <a:t>CPC</a:t>
          </a:r>
          <a:endParaRPr lang="en-US" b="1" dirty="0">
            <a:solidFill>
              <a:schemeClr val="tx1"/>
            </a:solidFill>
          </a:endParaRPr>
        </a:p>
      </dgm:t>
    </dgm:pt>
    <dgm:pt modelId="{DF158E07-5A38-4156-90B0-566612D2380C}" type="pres">
      <dgm:prSet presAssocID="{196764A6-E244-417C-8F45-F3598AF25D44}" presName="Name0" presStyleCnt="0">
        <dgm:presLayoutVars>
          <dgm:chMax/>
          <dgm:chPref/>
          <dgm:dir/>
          <dgm:animLvl val="lvl"/>
        </dgm:presLayoutVars>
      </dgm:prSet>
      <dgm:spPr/>
      <dgm:t>
        <a:bodyPr/>
        <a:lstStyle/>
        <a:p>
          <a:endParaRPr lang="en-US"/>
        </a:p>
      </dgm:t>
    </dgm:pt>
    <dgm:pt modelId="{CA5F0E53-1588-41AD-8D68-26FB97546697}" type="pres">
      <dgm:prSet presAssocID="{0716C981-5440-4E92-9DA0-D548F8527243}" presName="composite" presStyleCnt="0"/>
      <dgm:spPr/>
    </dgm:pt>
    <dgm:pt modelId="{3B7E34BC-16D8-4AF7-8BDB-8B3AD8DA7107}" type="pres">
      <dgm:prSet presAssocID="{0716C981-5440-4E92-9DA0-D548F8527243}" presName="Parent1" presStyleLbl="node1" presStyleIdx="0" presStyleCnt="4">
        <dgm:presLayoutVars>
          <dgm:chMax val="1"/>
          <dgm:chPref val="1"/>
          <dgm:bulletEnabled val="1"/>
        </dgm:presLayoutVars>
      </dgm:prSet>
      <dgm:spPr/>
      <dgm:t>
        <a:bodyPr/>
        <a:lstStyle/>
        <a:p>
          <a:endParaRPr lang="en-US"/>
        </a:p>
      </dgm:t>
    </dgm:pt>
    <dgm:pt modelId="{1059C5B1-3D67-4FDE-BAD6-5604A1007AA7}" type="pres">
      <dgm:prSet presAssocID="{0716C981-5440-4E92-9DA0-D548F8527243}" presName="Childtext1" presStyleLbl="revTx" presStyleIdx="0" presStyleCnt="2">
        <dgm:presLayoutVars>
          <dgm:chMax val="0"/>
          <dgm:chPref val="0"/>
          <dgm:bulletEnabled val="1"/>
        </dgm:presLayoutVars>
      </dgm:prSet>
      <dgm:spPr/>
      <dgm:t>
        <a:bodyPr/>
        <a:lstStyle/>
        <a:p>
          <a:endParaRPr lang="en-US"/>
        </a:p>
      </dgm:t>
    </dgm:pt>
    <dgm:pt modelId="{062DA17E-2BA4-4138-AFB7-90ACF1BC42E7}" type="pres">
      <dgm:prSet presAssocID="{0716C981-5440-4E92-9DA0-D548F8527243}" presName="BalanceSpacing" presStyleCnt="0"/>
      <dgm:spPr/>
    </dgm:pt>
    <dgm:pt modelId="{2D647CAE-CB67-4EFA-A89D-1A49BA1125BE}" type="pres">
      <dgm:prSet presAssocID="{0716C981-5440-4E92-9DA0-D548F8527243}" presName="BalanceSpacing1" presStyleCnt="0"/>
      <dgm:spPr/>
    </dgm:pt>
    <dgm:pt modelId="{BB6C38AB-C934-4E38-82BC-269661DC24C2}" type="pres">
      <dgm:prSet presAssocID="{0D3837C8-6574-435B-9CFA-C11900E96BA6}" presName="Accent1Text" presStyleLbl="node1" presStyleIdx="1" presStyleCnt="4"/>
      <dgm:spPr/>
      <dgm:t>
        <a:bodyPr/>
        <a:lstStyle/>
        <a:p>
          <a:endParaRPr lang="en-US"/>
        </a:p>
      </dgm:t>
    </dgm:pt>
    <dgm:pt modelId="{00B0B208-C7D6-4DE5-A2CE-5B68505CC762}" type="pres">
      <dgm:prSet presAssocID="{0D3837C8-6574-435B-9CFA-C11900E96BA6}" presName="spaceBetweenRectangles" presStyleCnt="0"/>
      <dgm:spPr/>
    </dgm:pt>
    <dgm:pt modelId="{76720381-C2B1-4277-8EDC-B17B6639A259}" type="pres">
      <dgm:prSet presAssocID="{4F6F741F-C251-4E5F-8E75-23AEBF0DED01}" presName="composite" presStyleCnt="0"/>
      <dgm:spPr/>
    </dgm:pt>
    <dgm:pt modelId="{8BAA09EB-F359-41D2-9D23-9501C761ABCC}" type="pres">
      <dgm:prSet presAssocID="{4F6F741F-C251-4E5F-8E75-23AEBF0DED01}" presName="Parent1" presStyleLbl="node1" presStyleIdx="2" presStyleCnt="4">
        <dgm:presLayoutVars>
          <dgm:chMax val="1"/>
          <dgm:chPref val="1"/>
          <dgm:bulletEnabled val="1"/>
        </dgm:presLayoutVars>
      </dgm:prSet>
      <dgm:spPr/>
      <dgm:t>
        <a:bodyPr/>
        <a:lstStyle/>
        <a:p>
          <a:endParaRPr lang="en-US"/>
        </a:p>
      </dgm:t>
    </dgm:pt>
    <dgm:pt modelId="{EF3F28C6-9ABA-4F88-92F0-85E4209956FD}" type="pres">
      <dgm:prSet presAssocID="{4F6F741F-C251-4E5F-8E75-23AEBF0DED01}" presName="Childtext1" presStyleLbl="revTx" presStyleIdx="1" presStyleCnt="2">
        <dgm:presLayoutVars>
          <dgm:chMax val="0"/>
          <dgm:chPref val="0"/>
          <dgm:bulletEnabled val="1"/>
        </dgm:presLayoutVars>
      </dgm:prSet>
      <dgm:spPr/>
      <dgm:t>
        <a:bodyPr/>
        <a:lstStyle/>
        <a:p>
          <a:endParaRPr lang="en-US"/>
        </a:p>
      </dgm:t>
    </dgm:pt>
    <dgm:pt modelId="{468006E6-DAD9-4892-9068-EDF6BB914ABB}" type="pres">
      <dgm:prSet presAssocID="{4F6F741F-C251-4E5F-8E75-23AEBF0DED01}" presName="BalanceSpacing" presStyleCnt="0"/>
      <dgm:spPr/>
    </dgm:pt>
    <dgm:pt modelId="{1A330148-3A4D-4B1E-AE63-60A4978A733B}" type="pres">
      <dgm:prSet presAssocID="{4F6F741F-C251-4E5F-8E75-23AEBF0DED01}" presName="BalanceSpacing1" presStyleCnt="0"/>
      <dgm:spPr/>
    </dgm:pt>
    <dgm:pt modelId="{67368B11-7E76-490B-944D-0E771D831B69}" type="pres">
      <dgm:prSet presAssocID="{0C08D002-29C8-41CB-90A6-560E2AE86526}" presName="Accent1Text" presStyleLbl="node1" presStyleIdx="3" presStyleCnt="4"/>
      <dgm:spPr/>
      <dgm:t>
        <a:bodyPr/>
        <a:lstStyle/>
        <a:p>
          <a:endParaRPr lang="en-US"/>
        </a:p>
      </dgm:t>
    </dgm:pt>
  </dgm:ptLst>
  <dgm:cxnLst>
    <dgm:cxn modelId="{7AC9C8BC-B277-4D1B-BEF5-289EC92E165A}" type="presOf" srcId="{4F6F741F-C251-4E5F-8E75-23AEBF0DED01}" destId="{8BAA09EB-F359-41D2-9D23-9501C761ABCC}" srcOrd="0" destOrd="0" presId="urn:microsoft.com/office/officeart/2008/layout/AlternatingHexagons"/>
    <dgm:cxn modelId="{D7557C2F-5586-4365-9AF9-60D93AEB797C}" type="presOf" srcId="{0716C981-5440-4E92-9DA0-D548F8527243}" destId="{3B7E34BC-16D8-4AF7-8BDB-8B3AD8DA7107}" srcOrd="0" destOrd="0" presId="urn:microsoft.com/office/officeart/2008/layout/AlternatingHexagons"/>
    <dgm:cxn modelId="{7A21CC12-EB56-4360-86EE-5D3817B6F736}" type="presOf" srcId="{0C08D002-29C8-41CB-90A6-560E2AE86526}" destId="{67368B11-7E76-490B-944D-0E771D831B69}" srcOrd="0" destOrd="0" presId="urn:microsoft.com/office/officeart/2008/layout/AlternatingHexagons"/>
    <dgm:cxn modelId="{831F167B-48BE-4D08-8F97-B3B5322D6B3B}" srcId="{196764A6-E244-417C-8F45-F3598AF25D44}" destId="{0716C981-5440-4E92-9DA0-D548F8527243}" srcOrd="0" destOrd="0" parTransId="{CC6089D3-CBE7-46A7-BDB8-476FF1596DA0}" sibTransId="{0D3837C8-6574-435B-9CFA-C11900E96BA6}"/>
    <dgm:cxn modelId="{883679E5-5E2F-459E-B032-CC4743B5A34F}" type="presOf" srcId="{196764A6-E244-417C-8F45-F3598AF25D44}" destId="{DF158E07-5A38-4156-90B0-566612D2380C}" srcOrd="0" destOrd="0" presId="urn:microsoft.com/office/officeart/2008/layout/AlternatingHexagons"/>
    <dgm:cxn modelId="{BF0F414F-CE3A-42B4-A37E-EAB34EE9F600}" type="presOf" srcId="{0D3837C8-6574-435B-9CFA-C11900E96BA6}" destId="{BB6C38AB-C934-4E38-82BC-269661DC24C2}" srcOrd="0" destOrd="0" presId="urn:microsoft.com/office/officeart/2008/layout/AlternatingHexagons"/>
    <dgm:cxn modelId="{77E5A08B-1ACD-44DC-901C-DF2CAE1DD59D}" srcId="{196764A6-E244-417C-8F45-F3598AF25D44}" destId="{4F6F741F-C251-4E5F-8E75-23AEBF0DED01}" srcOrd="1" destOrd="0" parTransId="{07D5C65D-DA41-4F36-BA49-3AA3E2C61AE1}" sibTransId="{0C08D002-29C8-41CB-90A6-560E2AE86526}"/>
    <dgm:cxn modelId="{1CA4A00E-CDA2-47D6-B156-F6AC5AF5DD9C}" type="presParOf" srcId="{DF158E07-5A38-4156-90B0-566612D2380C}" destId="{CA5F0E53-1588-41AD-8D68-26FB97546697}" srcOrd="0" destOrd="0" presId="urn:microsoft.com/office/officeart/2008/layout/AlternatingHexagons"/>
    <dgm:cxn modelId="{98CBA913-5A9E-4C0F-94A5-1CD2E56487EA}" type="presParOf" srcId="{CA5F0E53-1588-41AD-8D68-26FB97546697}" destId="{3B7E34BC-16D8-4AF7-8BDB-8B3AD8DA7107}" srcOrd="0" destOrd="0" presId="urn:microsoft.com/office/officeart/2008/layout/AlternatingHexagons"/>
    <dgm:cxn modelId="{02186FBE-4128-408B-8098-58DAC8041A3B}" type="presParOf" srcId="{CA5F0E53-1588-41AD-8D68-26FB97546697}" destId="{1059C5B1-3D67-4FDE-BAD6-5604A1007AA7}" srcOrd="1" destOrd="0" presId="urn:microsoft.com/office/officeart/2008/layout/AlternatingHexagons"/>
    <dgm:cxn modelId="{BEC18B4C-6237-4F26-9BDD-4A4565EC455D}" type="presParOf" srcId="{CA5F0E53-1588-41AD-8D68-26FB97546697}" destId="{062DA17E-2BA4-4138-AFB7-90ACF1BC42E7}" srcOrd="2" destOrd="0" presId="urn:microsoft.com/office/officeart/2008/layout/AlternatingHexagons"/>
    <dgm:cxn modelId="{94E35714-11F5-4B66-9CB3-0585D92D6FD4}" type="presParOf" srcId="{CA5F0E53-1588-41AD-8D68-26FB97546697}" destId="{2D647CAE-CB67-4EFA-A89D-1A49BA1125BE}" srcOrd="3" destOrd="0" presId="urn:microsoft.com/office/officeart/2008/layout/AlternatingHexagons"/>
    <dgm:cxn modelId="{51CEB070-99DA-4961-8308-FBE920400573}" type="presParOf" srcId="{CA5F0E53-1588-41AD-8D68-26FB97546697}" destId="{BB6C38AB-C934-4E38-82BC-269661DC24C2}" srcOrd="4" destOrd="0" presId="urn:microsoft.com/office/officeart/2008/layout/AlternatingHexagons"/>
    <dgm:cxn modelId="{17094F71-0824-4252-996F-A002E9F458CA}" type="presParOf" srcId="{DF158E07-5A38-4156-90B0-566612D2380C}" destId="{00B0B208-C7D6-4DE5-A2CE-5B68505CC762}" srcOrd="1" destOrd="0" presId="urn:microsoft.com/office/officeart/2008/layout/AlternatingHexagons"/>
    <dgm:cxn modelId="{223D1B73-8FC1-4084-B99E-53EB32A2E88B}" type="presParOf" srcId="{DF158E07-5A38-4156-90B0-566612D2380C}" destId="{76720381-C2B1-4277-8EDC-B17B6639A259}" srcOrd="2" destOrd="0" presId="urn:microsoft.com/office/officeart/2008/layout/AlternatingHexagons"/>
    <dgm:cxn modelId="{C60292CE-AE57-47B0-9541-ACE6060725F9}" type="presParOf" srcId="{76720381-C2B1-4277-8EDC-B17B6639A259}" destId="{8BAA09EB-F359-41D2-9D23-9501C761ABCC}" srcOrd="0" destOrd="0" presId="urn:microsoft.com/office/officeart/2008/layout/AlternatingHexagons"/>
    <dgm:cxn modelId="{2E5A5B4B-84A1-453F-B4F9-C07C06778DB8}" type="presParOf" srcId="{76720381-C2B1-4277-8EDC-B17B6639A259}" destId="{EF3F28C6-9ABA-4F88-92F0-85E4209956FD}" srcOrd="1" destOrd="0" presId="urn:microsoft.com/office/officeart/2008/layout/AlternatingHexagons"/>
    <dgm:cxn modelId="{94E1D15C-5524-41AA-B245-E5468948C5FC}" type="presParOf" srcId="{76720381-C2B1-4277-8EDC-B17B6639A259}" destId="{468006E6-DAD9-4892-9068-EDF6BB914ABB}" srcOrd="2" destOrd="0" presId="urn:microsoft.com/office/officeart/2008/layout/AlternatingHexagons"/>
    <dgm:cxn modelId="{C078A5EF-19CE-43DD-B1F8-752200FBF01A}" type="presParOf" srcId="{76720381-C2B1-4277-8EDC-B17B6639A259}" destId="{1A330148-3A4D-4B1E-AE63-60A4978A733B}" srcOrd="3" destOrd="0" presId="urn:microsoft.com/office/officeart/2008/layout/AlternatingHexagons"/>
    <dgm:cxn modelId="{7D45E7BD-1494-49A1-B8DC-6B6EBB42D689}" type="presParOf" srcId="{76720381-C2B1-4277-8EDC-B17B6639A259}" destId="{67368B11-7E76-490B-944D-0E771D831B69}"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7E34BC-16D8-4AF7-8BDB-8B3AD8DA7107}">
      <dsp:nvSpPr>
        <dsp:cNvPr id="0" name=""/>
        <dsp:cNvSpPr/>
      </dsp:nvSpPr>
      <dsp:spPr>
        <a:xfrm rot="5400000">
          <a:off x="3139348" y="124214"/>
          <a:ext cx="1894937" cy="1648595"/>
        </a:xfrm>
        <a:prstGeom prst="hexagon">
          <a:avLst>
            <a:gd name="adj" fmla="val 2500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b="1" kern="1200" dirty="0" smtClean="0">
              <a:solidFill>
                <a:schemeClr val="tx1"/>
              </a:solidFill>
            </a:rPr>
            <a:t>CPA</a:t>
          </a:r>
          <a:endParaRPr lang="en-US" sz="3300" b="1" kern="1200" dirty="0">
            <a:solidFill>
              <a:schemeClr val="tx1"/>
            </a:solidFill>
          </a:endParaRPr>
        </a:p>
      </dsp:txBody>
      <dsp:txXfrm rot="-5400000">
        <a:off x="3519425" y="296337"/>
        <a:ext cx="1134783" cy="1304349"/>
      </dsp:txXfrm>
    </dsp:sp>
    <dsp:sp modelId="{1059C5B1-3D67-4FDE-BAD6-5604A1007AA7}">
      <dsp:nvSpPr>
        <dsp:cNvPr id="0" name=""/>
        <dsp:cNvSpPr/>
      </dsp:nvSpPr>
      <dsp:spPr>
        <a:xfrm>
          <a:off x="4961141" y="380031"/>
          <a:ext cx="2114750" cy="1136962"/>
        </a:xfrm>
        <a:prstGeom prst="rect">
          <a:avLst/>
        </a:prstGeom>
        <a:noFill/>
        <a:ln>
          <a:noFill/>
        </a:ln>
        <a:effectLst/>
      </dsp:spPr>
      <dsp:style>
        <a:lnRef idx="0">
          <a:scrgbClr r="0" g="0" b="0"/>
        </a:lnRef>
        <a:fillRef idx="0">
          <a:scrgbClr r="0" g="0" b="0"/>
        </a:fillRef>
        <a:effectRef idx="0">
          <a:scrgbClr r="0" g="0" b="0"/>
        </a:effectRef>
        <a:fontRef idx="minor"/>
      </dsp:style>
    </dsp:sp>
    <dsp:sp modelId="{BB6C38AB-C934-4E38-82BC-269661DC24C2}">
      <dsp:nvSpPr>
        <dsp:cNvPr id="0" name=""/>
        <dsp:cNvSpPr/>
      </dsp:nvSpPr>
      <dsp:spPr>
        <a:xfrm rot="5400000">
          <a:off x="1358865" y="124214"/>
          <a:ext cx="1894937" cy="1648595"/>
        </a:xfrm>
        <a:prstGeom prst="hexagon">
          <a:avLst>
            <a:gd name="adj" fmla="val 2500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en-US" sz="3600" b="1" kern="1200" dirty="0" smtClean="0">
              <a:solidFill>
                <a:schemeClr val="tx1"/>
              </a:solidFill>
            </a:rPr>
            <a:t>CPO</a:t>
          </a:r>
          <a:endParaRPr lang="en-US" sz="3600" b="1" kern="1200" dirty="0">
            <a:solidFill>
              <a:schemeClr val="tx1"/>
            </a:solidFill>
          </a:endParaRPr>
        </a:p>
      </dsp:txBody>
      <dsp:txXfrm rot="-5400000">
        <a:off x="1738942" y="296337"/>
        <a:ext cx="1134783" cy="1304349"/>
      </dsp:txXfrm>
    </dsp:sp>
    <dsp:sp modelId="{8BAA09EB-F359-41D2-9D23-9501C761ABCC}">
      <dsp:nvSpPr>
        <dsp:cNvPr id="0" name=""/>
        <dsp:cNvSpPr/>
      </dsp:nvSpPr>
      <dsp:spPr>
        <a:xfrm rot="5400000">
          <a:off x="2245695" y="1732637"/>
          <a:ext cx="1894937" cy="1648595"/>
        </a:xfrm>
        <a:prstGeom prst="hexagon">
          <a:avLst>
            <a:gd name="adj" fmla="val 2500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b="1" kern="1200" dirty="0" smtClean="0">
              <a:solidFill>
                <a:schemeClr val="tx1"/>
              </a:solidFill>
            </a:rPr>
            <a:t>CPT</a:t>
          </a:r>
          <a:endParaRPr lang="en-US" sz="3300" b="1" kern="1200" dirty="0">
            <a:solidFill>
              <a:schemeClr val="tx1"/>
            </a:solidFill>
          </a:endParaRPr>
        </a:p>
      </dsp:txBody>
      <dsp:txXfrm rot="-5400000">
        <a:off x="2625772" y="1904760"/>
        <a:ext cx="1134783" cy="1304349"/>
      </dsp:txXfrm>
    </dsp:sp>
    <dsp:sp modelId="{EF3F28C6-9ABA-4F88-92F0-85E4209956FD}">
      <dsp:nvSpPr>
        <dsp:cNvPr id="0" name=""/>
        <dsp:cNvSpPr/>
      </dsp:nvSpPr>
      <dsp:spPr>
        <a:xfrm>
          <a:off x="254116" y="1988454"/>
          <a:ext cx="2046532" cy="1136962"/>
        </a:xfrm>
        <a:prstGeom prst="rect">
          <a:avLst/>
        </a:prstGeom>
        <a:noFill/>
        <a:ln>
          <a:noFill/>
        </a:ln>
        <a:effectLst/>
      </dsp:spPr>
      <dsp:style>
        <a:lnRef idx="0">
          <a:scrgbClr r="0" g="0" b="0"/>
        </a:lnRef>
        <a:fillRef idx="0">
          <a:scrgbClr r="0" g="0" b="0"/>
        </a:fillRef>
        <a:effectRef idx="0">
          <a:scrgbClr r="0" g="0" b="0"/>
        </a:effectRef>
        <a:fontRef idx="minor"/>
      </dsp:style>
    </dsp:sp>
    <dsp:sp modelId="{67368B11-7E76-490B-944D-0E771D831B69}">
      <dsp:nvSpPr>
        <dsp:cNvPr id="0" name=""/>
        <dsp:cNvSpPr/>
      </dsp:nvSpPr>
      <dsp:spPr>
        <a:xfrm rot="5400000">
          <a:off x="4026179" y="1732637"/>
          <a:ext cx="1894937" cy="1648595"/>
        </a:xfrm>
        <a:prstGeom prst="hexagon">
          <a:avLst>
            <a:gd name="adj" fmla="val 25000"/>
            <a:gd name="vf" fmla="val 1154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r>
            <a:rPr lang="en-US" sz="3600" b="1" kern="1200" dirty="0" smtClean="0">
              <a:solidFill>
                <a:schemeClr val="tx1"/>
              </a:solidFill>
            </a:rPr>
            <a:t>CPC</a:t>
          </a:r>
          <a:endParaRPr lang="en-US" sz="3600" b="1" kern="1200" dirty="0">
            <a:solidFill>
              <a:schemeClr val="tx1"/>
            </a:solidFill>
          </a:endParaRPr>
        </a:p>
      </dsp:txBody>
      <dsp:txXfrm rot="-5400000">
        <a:off x="4406256" y="1904760"/>
        <a:ext cx="1134783" cy="1304349"/>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88B8DF-24AD-4F40-BBFC-89725AEAF415}" type="datetimeFigureOut">
              <a:rPr lang="en-US" smtClean="0"/>
              <a:pPr/>
              <a:t>10/7/2015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2352DE-026B-4B56-8316-D39959E3BD60}" type="slidenum">
              <a:rPr lang="en-US" smtClean="0"/>
              <a:pPr/>
              <a:t>‹#›</a:t>
            </a:fld>
            <a:endParaRPr lang="en-US"/>
          </a:p>
        </p:txBody>
      </p:sp>
    </p:spTree>
    <p:extLst>
      <p:ext uri="{BB962C8B-B14F-4D97-AF65-F5344CB8AC3E}">
        <p14:creationId xmlns:p14="http://schemas.microsoft.com/office/powerpoint/2010/main" val="32538642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9D4B4-0EC2-42AE-ABEC-26842DCC58CF}" type="datetimeFigureOut">
              <a:rPr lang="en-US" smtClean="0"/>
              <a:pPr/>
              <a:t>10/7/2015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1105E4-9E70-4B8C-B294-1B0219D99967}" type="slidenum">
              <a:rPr lang="en-US" smtClean="0"/>
              <a:pPr/>
              <a:t>‹#›</a:t>
            </a:fld>
            <a:endParaRPr lang="en-US"/>
          </a:p>
        </p:txBody>
      </p:sp>
    </p:spTree>
    <p:extLst>
      <p:ext uri="{BB962C8B-B14F-4D97-AF65-F5344CB8AC3E}">
        <p14:creationId xmlns:p14="http://schemas.microsoft.com/office/powerpoint/2010/main" val="1592441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704472"/>
            <a:ext cx="8686800" cy="860425"/>
          </a:xfrm>
        </p:spPr>
        <p:txBody>
          <a:bodyPr anchor="b" anchorCtr="0"/>
          <a:lstStyle>
            <a:lvl1pPr algn="ctr">
              <a:defRPr sz="4400">
                <a:solidFill>
                  <a:schemeClr val="tx2">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5486400"/>
            <a:ext cx="8686800" cy="800100"/>
          </a:xfrm>
        </p:spPr>
        <p:txBody>
          <a:bodyPr>
            <a:normAutofit/>
          </a:bodyPr>
          <a:lstStyle>
            <a:lvl1pPr marL="0" indent="0" algn="ctr">
              <a:buNone/>
              <a:defRPr sz="20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3"/>
          </p:nvPr>
        </p:nvSpPr>
        <p:spPr>
          <a:xfrm>
            <a:off x="6172200" y="6569075"/>
            <a:ext cx="2895600" cy="365125"/>
          </a:xfrm>
          <a:prstGeom prst="rect">
            <a:avLst/>
          </a:prstGeom>
        </p:spPr>
        <p:txBody>
          <a:bodyPr/>
          <a:lstStyle>
            <a:lvl1pPr algn="r">
              <a:defRPr sz="900">
                <a:solidFill>
                  <a:schemeClr val="bg1">
                    <a:lumMod val="20000"/>
                    <a:lumOff val="80000"/>
                  </a:schemeClr>
                </a:solidFill>
                <a:latin typeface="Segoe UI" pitchFamily="34" charset="0"/>
                <a:cs typeface="Segoe UI" pitchFamily="34" charset="0"/>
              </a:defRPr>
            </a:lvl1p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81582BD6-FC20-4557-852B-8433F8572D30}" type="slidenum">
              <a:rPr lang="en-US" smtClean="0"/>
              <a:pPr/>
              <a:t>‹#›</a:t>
            </a:fld>
            <a:endParaRPr lang="en-US" dirty="0"/>
          </a:p>
        </p:txBody>
      </p:sp>
      <p:sp>
        <p:nvSpPr>
          <p:cNvPr id="6" name="Footer Placeholder 5"/>
          <p:cNvSpPr>
            <a:spLocks noGrp="1"/>
          </p:cNvSpPr>
          <p:nvPr>
            <p:ph type="ftr" sz="quarter" idx="11"/>
          </p:nvPr>
        </p:nvSpPr>
        <p:spPr/>
        <p:txBody>
          <a:bodyPr/>
          <a:lstStyle/>
          <a:p>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9850" y="1752600"/>
            <a:ext cx="4180938" cy="38264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5487" y="1752601"/>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14" name="Title 13"/>
          <p:cNvSpPr>
            <a:spLocks noGrp="1"/>
          </p:cNvSpPr>
          <p:nvPr>
            <p:ph type="title"/>
          </p:nvPr>
        </p:nvSpPr>
        <p:spPr/>
        <p:txBody>
          <a:bodyPr/>
          <a:lstStyle/>
          <a:p>
            <a:r>
              <a:rPr lang="en-US" smtClean="0"/>
              <a:t>Click to edit Master title style</a:t>
            </a:r>
            <a:endParaRPr lang="en-US"/>
          </a:p>
        </p:txBody>
      </p:sp>
      <p:sp>
        <p:nvSpPr>
          <p:cNvPr id="15" name="Text Placeholder 10"/>
          <p:cNvSpPr>
            <a:spLocks noGrp="1"/>
          </p:cNvSpPr>
          <p:nvPr>
            <p:ph type="body" sz="quarter" idx="13"/>
          </p:nvPr>
        </p:nvSpPr>
        <p:spPr>
          <a:xfrm>
            <a:off x="1600200" y="974400"/>
            <a:ext cx="70866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181600"/>
            <a:ext cx="3962400" cy="338139"/>
          </a:xfrm>
        </p:spPr>
        <p:txBody>
          <a:bodyPr anchor="b"/>
          <a:lstStyle>
            <a:lvl1pPr algn="l">
              <a:defRPr sz="1800" b="1"/>
            </a:lvl1pPr>
          </a:lstStyle>
          <a:p>
            <a:r>
              <a:rPr lang="en-US" smtClean="0"/>
              <a:t>Click to edit Master title style</a:t>
            </a:r>
            <a:endParaRPr lang="en-US" dirty="0"/>
          </a:p>
        </p:txBody>
      </p:sp>
      <p:sp>
        <p:nvSpPr>
          <p:cNvPr id="3" name="Picture Placeholder 2"/>
          <p:cNvSpPr>
            <a:spLocks noGrp="1"/>
          </p:cNvSpPr>
          <p:nvPr>
            <p:ph type="pic" idx="1"/>
          </p:nvPr>
        </p:nvSpPr>
        <p:spPr>
          <a:xfrm>
            <a:off x="0" y="381000"/>
            <a:ext cx="9144000" cy="4724400"/>
          </a:xfrm>
          <a:ln w="19050">
            <a:solidFill>
              <a:schemeClr val="tx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486401"/>
            <a:ext cx="3962400" cy="804863"/>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7"/>
          <p:cNvSpPr>
            <a:spLocks noGrp="1"/>
          </p:cNvSpPr>
          <p:nvPr>
            <p:ph type="sldNum" sz="quarter" idx="10"/>
          </p:nvPr>
        </p:nvSpPr>
        <p:spPr/>
        <p:txBody>
          <a:bodyPr/>
          <a:lstStyle/>
          <a:p>
            <a:fld id="{81582BD6-FC20-4557-852B-8433F8572D30}" type="slidenum">
              <a:rPr lang="en-US" smtClean="0"/>
              <a:pPr/>
              <a:t>‹#›</a:t>
            </a:fld>
            <a:endParaRPr lang="en-US" dirty="0"/>
          </a:p>
        </p:txBody>
      </p:sp>
      <p:sp>
        <p:nvSpPr>
          <p:cNvPr id="9" name="Footer Placeholder 8"/>
          <p:cNvSpPr>
            <a:spLocks noGrp="1"/>
          </p:cNvSpPr>
          <p:nvPr>
            <p:ph type="ftr" sz="quarter" idx="11"/>
          </p:nvPr>
        </p:nvSpPr>
        <p:spPr>
          <a:xfrm>
            <a:off x="5867400" y="6400800"/>
            <a:ext cx="2895600" cy="365125"/>
          </a:xfrm>
        </p:spPr>
        <p:txBody>
          <a:bodyPr/>
          <a:lstStyle/>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638"/>
            <a:ext cx="7498080" cy="1143000"/>
          </a:xfrm>
          <a:prstGeom prst="rect">
            <a:avLst/>
          </a:prstGeo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1435608" y="1447800"/>
            <a:ext cx="7498080" cy="4800600"/>
          </a:xfrm>
          <a:prstGeom prst="rect">
            <a:avLst/>
          </a:prstGeom>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3581400" y="6305550"/>
            <a:ext cx="2133600" cy="476250"/>
          </a:xfrm>
          <a:prstGeom prst="rect">
            <a:avLst/>
          </a:prstGeom>
        </p:spPr>
        <p:txBody>
          <a:bodyPr/>
          <a:lstStyle>
            <a:extLst/>
          </a:lstStyle>
          <a:p>
            <a:fld id="{1B8ABB09-4A1D-463E-8065-109CC2B7EFAA}" type="datetimeFigureOut">
              <a:rPr lang="ar-SA" smtClean="0"/>
              <a:pPr/>
              <a:t>24/12/36</a:t>
            </a:fld>
            <a:endParaRPr lang="ar-SA"/>
          </a:p>
        </p:txBody>
      </p:sp>
      <p:sp>
        <p:nvSpPr>
          <p:cNvPr id="5" name="عنصر نائب للتذييل 4"/>
          <p:cNvSpPr>
            <a:spLocks noGrp="1"/>
          </p:cNvSpPr>
          <p:nvPr>
            <p:ph type="ftr" sz="quarter" idx="11"/>
          </p:nvPr>
        </p:nvSpPr>
        <p:spPr>
          <a:xfrm>
            <a:off x="5715000" y="6305550"/>
            <a:ext cx="2895600" cy="476250"/>
          </a:xfrm>
          <a:prstGeom prst="rect">
            <a:avLst/>
          </a:prstGeom>
        </p:spPr>
        <p:txBody>
          <a:bodyPr/>
          <a:lstStyle>
            <a:extLst/>
          </a:lstStyle>
          <a:p>
            <a:endParaRPr lang="ar-SA"/>
          </a:p>
        </p:txBody>
      </p:sp>
      <p:sp>
        <p:nvSpPr>
          <p:cNvPr id="6" name="عنصر نائب لرقم الشريحة 5"/>
          <p:cNvSpPr>
            <a:spLocks noGrp="1"/>
          </p:cNvSpPr>
          <p:nvPr>
            <p:ph type="sldNum" sz="quarter" idx="12"/>
          </p:nvPr>
        </p:nvSpPr>
        <p:spPr>
          <a:xfrm>
            <a:off x="8613648" y="6305550"/>
            <a:ext cx="457200" cy="476250"/>
          </a:xfrm>
          <a:prstGeom prst="rect">
            <a:avLst/>
          </a:prstGeom>
        </p:spPr>
        <p:txBody>
          <a:bodyPr/>
          <a:lstStyle>
            <a:extLst/>
          </a:lstStyle>
          <a:p>
            <a:fld id="{0B34F065-1154-456A-91E3-76DE8E75E17B}" type="slidenum">
              <a:rPr lang="ar-SA" smtClean="0"/>
              <a:pPr/>
              <a:t>‹#›</a:t>
            </a:fld>
            <a:endParaRPr lang="ar-SA"/>
          </a:p>
        </p:txBody>
      </p:sp>
    </p:spTree>
    <p:extLst>
      <p:ext uri="{BB962C8B-B14F-4D97-AF65-F5344CB8AC3E}">
        <p14:creationId xmlns:p14="http://schemas.microsoft.com/office/powerpoint/2010/main" val="2891870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00199"/>
            <a:ext cx="8305800" cy="4525965"/>
          </a:xfrm>
        </p:spPr>
        <p:txBody>
          <a:bodyPr/>
          <a:lstStyle>
            <a:lvl1pPr marL="173038" indent="-173038">
              <a:lnSpc>
                <a:spcPts val="2600"/>
              </a:lnSpc>
              <a:buFont typeface="Arial" pitchFamily="34" charset="0"/>
              <a:buChar char="•"/>
              <a:defRPr sz="2400" b="0"/>
            </a:lvl1pPr>
            <a:lvl2pPr marL="684213" indent="-227013">
              <a:lnSpc>
                <a:spcPts val="2600"/>
              </a:lnSpc>
              <a:defRPr sz="2000"/>
            </a:lvl2pPr>
            <a:lvl3pPr marL="1087438" indent="-173038">
              <a:lnSpc>
                <a:spcPts val="2600"/>
              </a:lnSpc>
              <a:defRPr sz="1800"/>
            </a:lvl3pPr>
            <a:lvl4pPr marL="1541463" indent="-169863">
              <a:lnSpc>
                <a:spcPts val="2600"/>
              </a:lnSpc>
              <a:defRPr sz="1600"/>
            </a:lvl4pPr>
            <a:lvl5pPr marL="2001838" indent="-173038">
              <a:lnSpc>
                <a:spcPts val="2600"/>
              </a:lnSpc>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1371600" y="990600"/>
            <a:ext cx="7391400" cy="457200"/>
          </a:xfrm>
        </p:spPr>
        <p:txBody>
          <a:bodyPr>
            <a:normAutofit/>
          </a:bodyPr>
          <a:lstStyle>
            <a:lvl1pPr>
              <a:buFontTx/>
              <a:buNone/>
              <a:defRPr sz="2400"/>
            </a:lvl1pPr>
          </a:lstStyle>
          <a:p>
            <a:pPr lvl="0"/>
            <a:r>
              <a:rPr lang="en-US" smtClean="0"/>
              <a:t>Click to edit Master text styles</a:t>
            </a:r>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dirty="0"/>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81582BD6-FC20-4557-852B-8433F8572D30}" type="slidenum">
              <a:rPr lang="en-US" smtClean="0"/>
              <a:pPr/>
              <a:t>‹#›</a:t>
            </a:fld>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1905000" y="321564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p:txBody>
          <a:bodyPr/>
          <a:lstStyle/>
          <a:p>
            <a:r>
              <a:rPr lang="en-US" smtClean="0"/>
              <a:t>Click to edit Master title style</a:t>
            </a:r>
            <a:endParaRPr lang="en-US"/>
          </a:p>
        </p:txBody>
      </p:sp>
      <p:sp>
        <p:nvSpPr>
          <p:cNvPr id="8" name="Text Placeholder 10"/>
          <p:cNvSpPr>
            <a:spLocks noGrp="1"/>
          </p:cNvSpPr>
          <p:nvPr>
            <p:ph type="body" sz="quarter" idx="13"/>
          </p:nvPr>
        </p:nvSpPr>
        <p:spPr>
          <a:xfrm>
            <a:off x="1197600" y="914400"/>
            <a:ext cx="7870200" cy="457200"/>
          </a:xfrm>
        </p:spPr>
        <p:txBody>
          <a:bodyPr>
            <a:normAutofit/>
          </a:bodyPr>
          <a:lstStyle>
            <a:lvl1pPr>
              <a:buFontTx/>
              <a:buNone/>
              <a:defRPr sz="2400"/>
            </a:lvl1pPr>
          </a:lstStyle>
          <a:p>
            <a:pPr lvl="0"/>
            <a:r>
              <a:rPr lang="en-US" smtClean="0"/>
              <a:t>Click to edit Master text styles</a:t>
            </a:r>
          </a:p>
        </p:txBody>
      </p:sp>
      <p:sp>
        <p:nvSpPr>
          <p:cNvPr id="12" name="Text Placeholder 8"/>
          <p:cNvSpPr>
            <a:spLocks noGrp="1"/>
          </p:cNvSpPr>
          <p:nvPr>
            <p:ph type="body" sz="quarter" idx="16"/>
          </p:nvPr>
        </p:nvSpPr>
        <p:spPr>
          <a:xfrm>
            <a:off x="1905000" y="14478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1905000" y="233172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1905000" y="409956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6" name="Text Placeholder 8"/>
          <p:cNvSpPr>
            <a:spLocks noGrp="1"/>
          </p:cNvSpPr>
          <p:nvPr>
            <p:ph type="body" sz="quarter" idx="19"/>
          </p:nvPr>
        </p:nvSpPr>
        <p:spPr>
          <a:xfrm>
            <a:off x="1905000" y="498348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7" name="Text Placeholder 8"/>
          <p:cNvSpPr>
            <a:spLocks noGrp="1"/>
          </p:cNvSpPr>
          <p:nvPr>
            <p:ph type="body" sz="quarter" idx="20"/>
          </p:nvPr>
        </p:nvSpPr>
        <p:spPr>
          <a:xfrm>
            <a:off x="1905000" y="5867400"/>
            <a:ext cx="6629400" cy="838200"/>
          </a:xfrm>
        </p:spPr>
        <p:txBody>
          <a:bodyPr>
            <a:normAutofit/>
          </a:bodyPr>
          <a:lstStyle>
            <a:lvl1pPr marL="57150" indent="0">
              <a:buFontTx/>
              <a:buNone/>
              <a:defRPr sz="1800" baseline="0"/>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8"/>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371601"/>
            <a:ext cx="7772400" cy="1500187"/>
          </a:xfrm>
        </p:spPr>
        <p:txBody>
          <a:bodyPr anchor="b"/>
          <a:lstStyle>
            <a:lvl1pPr marL="0" indent="0">
              <a:buNone/>
              <a:defRPr sz="2000">
                <a:solidFill>
                  <a:schemeClr val="bg2"/>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Slide Number Placeholder 9"/>
          <p:cNvSpPr>
            <a:spLocks noGrp="1"/>
          </p:cNvSpPr>
          <p:nvPr>
            <p:ph type="sldNum" sz="quarter" idx="10"/>
          </p:nvPr>
        </p:nvSpPr>
        <p:spPr/>
        <p:txBody>
          <a:bodyPr/>
          <a:lstStyle/>
          <a:p>
            <a:fld id="{81582BD6-FC20-4557-852B-8433F8572D30}" type="slidenum">
              <a:rPr lang="en-US" smtClean="0"/>
              <a:pPr/>
              <a:t>‹#›</a:t>
            </a:fld>
            <a:endParaRPr lang="en-US" dirty="0"/>
          </a:p>
        </p:txBody>
      </p:sp>
      <p:sp>
        <p:nvSpPr>
          <p:cNvPr id="11" name="Footer Placeholder 10"/>
          <p:cNvSpPr>
            <a:spLocks noGrp="1"/>
          </p:cNvSpPr>
          <p:nvPr>
            <p:ph type="ftr" sz="quarter" idx="11"/>
          </p:nvPr>
        </p:nvSpPr>
        <p:spPr/>
        <p:txBody>
          <a:bodyPr/>
          <a:lstStyle/>
          <a:p>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5800" y="1600201"/>
            <a:ext cx="4038600" cy="4525964"/>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4"/>
          </p:nvPr>
        </p:nvSpPr>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endParaRPr lang="en-US" dirty="0"/>
          </a:p>
        </p:txBody>
      </p:sp>
      <p:sp>
        <p:nvSpPr>
          <p:cNvPr id="12" name="Title 11"/>
          <p:cNvSpPr>
            <a:spLocks noGrp="1"/>
          </p:cNvSpPr>
          <p:nvPr>
            <p:ph type="title"/>
          </p:nvPr>
        </p:nvSpPr>
        <p:spPr/>
        <p:txBody>
          <a:bodyPr/>
          <a:lstStyle/>
          <a:p>
            <a:r>
              <a:rPr lang="en-US" smtClean="0"/>
              <a:t>Click to edit Master title style</a:t>
            </a:r>
            <a:endParaRPr lang="en-US"/>
          </a:p>
        </p:txBody>
      </p:sp>
      <p:sp>
        <p:nvSpPr>
          <p:cNvPr id="13" name="Text Placeholder 10"/>
          <p:cNvSpPr>
            <a:spLocks noGrp="1"/>
          </p:cNvSpPr>
          <p:nvPr>
            <p:ph type="body" sz="quarter" idx="13"/>
          </p:nvPr>
        </p:nvSpPr>
        <p:spPr>
          <a:xfrm>
            <a:off x="1273800" y="974400"/>
            <a:ext cx="7565400" cy="457200"/>
          </a:xfrm>
        </p:spPr>
        <p:txBody>
          <a:bodyPr>
            <a:normAutofit/>
          </a:bodyPr>
          <a:lstStyle>
            <a:lvl1pPr>
              <a:buFontTx/>
              <a:buNone/>
              <a:defRPr sz="2400"/>
            </a:lvl1pPr>
          </a:lstStyle>
          <a:p>
            <a:pPr lvl="0"/>
            <a:r>
              <a:rPr lang="en-US" smtClean="0"/>
              <a:t>Click to edit Master text styles</a:t>
            </a:r>
          </a:p>
        </p:txBody>
      </p:sp>
      <p:sp>
        <p:nvSpPr>
          <p:cNvPr id="8" name="Content Placeholder 3"/>
          <p:cNvSpPr>
            <a:spLocks noGrp="1"/>
          </p:cNvSpPr>
          <p:nvPr>
            <p:ph sz="half" idx="2"/>
          </p:nvPr>
        </p:nvSpPr>
        <p:spPr>
          <a:xfrm>
            <a:off x="4876800" y="1600201"/>
            <a:ext cx="4038600" cy="4525964"/>
          </a:xfrm>
          <a:ln w="19050">
            <a:solidFill>
              <a:schemeClr val="tx2"/>
            </a:solidFill>
          </a:ln>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762000" y="1752600"/>
            <a:ext cx="2362200" cy="1524000"/>
          </a:xfrm>
          <a:ln w="19050">
            <a:solidFill>
              <a:schemeClr val="tx2"/>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3276600" y="1752601"/>
            <a:ext cx="54102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Content Placeholder 2"/>
          <p:cNvSpPr>
            <a:spLocks noGrp="1"/>
          </p:cNvSpPr>
          <p:nvPr>
            <p:ph sz="half" idx="14"/>
          </p:nvPr>
        </p:nvSpPr>
        <p:spPr>
          <a:xfrm>
            <a:off x="762000" y="3611999"/>
            <a:ext cx="2362200" cy="1524000"/>
          </a:xfrm>
          <a:ln w="19050">
            <a:solidFill>
              <a:schemeClr val="tx2"/>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3276600" y="3612000"/>
            <a:ext cx="54102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2" name="Text Placeholder 10"/>
          <p:cNvSpPr>
            <a:spLocks noGrp="1"/>
          </p:cNvSpPr>
          <p:nvPr>
            <p:ph type="body" sz="quarter" idx="13"/>
          </p:nvPr>
        </p:nvSpPr>
        <p:spPr>
          <a:xfrm>
            <a:off x="1447800" y="974400"/>
            <a:ext cx="73368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609600" y="3581401"/>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3390900" y="3581401"/>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6172200" y="3581401"/>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5" name="Content Placeholder 2"/>
          <p:cNvSpPr>
            <a:spLocks noGrp="1"/>
          </p:cNvSpPr>
          <p:nvPr>
            <p:ph sz="half" idx="15"/>
          </p:nvPr>
        </p:nvSpPr>
        <p:spPr>
          <a:xfrm>
            <a:off x="609600" y="1752601"/>
            <a:ext cx="2743200" cy="1706563"/>
          </a:xfrm>
          <a:ln w="19050">
            <a:solidFill>
              <a:schemeClr val="tx2"/>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3390900" y="1752601"/>
            <a:ext cx="2743200" cy="1706563"/>
          </a:xfrm>
          <a:ln w="19050">
            <a:solidFill>
              <a:schemeClr val="tx2"/>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6172200" y="1752601"/>
            <a:ext cx="2743200" cy="1706563"/>
          </a:xfrm>
          <a:ln w="19050">
            <a:solidFill>
              <a:schemeClr val="tx2"/>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9" name="Title 18"/>
          <p:cNvSpPr>
            <a:spLocks noGrp="1"/>
          </p:cNvSpPr>
          <p:nvPr>
            <p:ph type="title"/>
          </p:nvPr>
        </p:nvSpPr>
        <p:spPr/>
        <p:txBody>
          <a:bodyPr/>
          <a:lstStyle/>
          <a:p>
            <a:r>
              <a:rPr lang="en-US" smtClean="0"/>
              <a:t>Click to edit Master title style</a:t>
            </a:r>
            <a:endParaRPr lang="en-US"/>
          </a:p>
        </p:txBody>
      </p:sp>
      <p:sp>
        <p:nvSpPr>
          <p:cNvPr id="20" name="Text Placeholder 10"/>
          <p:cNvSpPr>
            <a:spLocks noGrp="1"/>
          </p:cNvSpPr>
          <p:nvPr>
            <p:ph type="body" sz="quarter" idx="13"/>
          </p:nvPr>
        </p:nvSpPr>
        <p:spPr>
          <a:xfrm>
            <a:off x="1350000" y="974400"/>
            <a:ext cx="74130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52601"/>
            <a:ext cx="4038600" cy="304801"/>
          </a:xfrm>
          <a:solidFill>
            <a:schemeClr val="accent2">
              <a:alpha val="39000"/>
            </a:schemeClr>
          </a:solidFill>
        </p:spPr>
        <p:txBody>
          <a:bodyPr tIns="274320" anchor="b">
            <a:noAutofit/>
          </a:bodyPr>
          <a:lstStyle>
            <a:lvl1pPr marL="0" indent="0">
              <a:buNone/>
              <a:defRPr sz="1800" b="1" cap="all" baseline="0">
                <a:solidFill>
                  <a:schemeClr val="bg2">
                    <a:lumMod val="1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057401"/>
            <a:ext cx="4038600" cy="4068763"/>
          </a:xfrm>
        </p:spPr>
        <p:txBody>
          <a:bodyPr/>
          <a:lstStyle>
            <a:lvl1pPr>
              <a:lnSpc>
                <a:spcPct val="100000"/>
              </a:lnSpc>
              <a:buClr>
                <a:schemeClr val="accent1">
                  <a:lumMod val="20000"/>
                  <a:lumOff val="80000"/>
                </a:schemeClr>
              </a:buClr>
              <a:defRPr sz="2000"/>
            </a:lvl1pPr>
            <a:lvl2pPr>
              <a:lnSpc>
                <a:spcPct val="100000"/>
              </a:lnSpc>
              <a:buClr>
                <a:schemeClr val="accent1">
                  <a:lumMod val="20000"/>
                  <a:lumOff val="80000"/>
                </a:schemeClr>
              </a:buClr>
              <a:defRPr sz="2000"/>
            </a:lvl2pPr>
            <a:lvl3pPr>
              <a:lnSpc>
                <a:spcPct val="100000"/>
              </a:lnSpc>
              <a:buClr>
                <a:schemeClr val="accent1">
                  <a:lumMod val="20000"/>
                  <a:lumOff val="80000"/>
                </a:schemeClr>
              </a:buClr>
              <a:defRPr sz="1800"/>
            </a:lvl3pPr>
            <a:lvl4pPr>
              <a:lnSpc>
                <a:spcPct val="100000"/>
              </a:lnSpc>
              <a:buClr>
                <a:schemeClr val="accent1">
                  <a:lumMod val="20000"/>
                  <a:lumOff val="80000"/>
                </a:schemeClr>
              </a:buClr>
              <a:defRPr sz="1600"/>
            </a:lvl4pPr>
            <a:lvl5pPr>
              <a:lnSpc>
                <a:spcPct val="100000"/>
              </a:lnSpc>
              <a:buClr>
                <a:schemeClr val="accent1">
                  <a:lumMod val="20000"/>
                  <a:lumOff val="80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95839" y="2057401"/>
            <a:ext cx="4041775" cy="4068763"/>
          </a:xfrm>
        </p:spPr>
        <p:txBody>
          <a:bodyPr/>
          <a:lstStyle>
            <a:lvl1pPr>
              <a:buClr>
                <a:schemeClr val="accent1">
                  <a:lumMod val="20000"/>
                  <a:lumOff val="80000"/>
                </a:schemeClr>
              </a:buClr>
              <a:defRPr sz="2000"/>
            </a:lvl1pPr>
            <a:lvl2pPr>
              <a:buClr>
                <a:schemeClr val="accent1">
                  <a:lumMod val="20000"/>
                  <a:lumOff val="80000"/>
                </a:schemeClr>
              </a:buClr>
              <a:defRPr sz="2000"/>
            </a:lvl2pPr>
            <a:lvl3pPr>
              <a:buClr>
                <a:schemeClr val="accent1">
                  <a:lumMod val="20000"/>
                  <a:lumOff val="80000"/>
                </a:schemeClr>
              </a:buClr>
              <a:defRPr sz="1800"/>
            </a:lvl3pPr>
            <a:lvl4pPr>
              <a:buClr>
                <a:schemeClr val="accent1">
                  <a:lumMod val="20000"/>
                  <a:lumOff val="80000"/>
                </a:schemeClr>
              </a:buClr>
              <a:defRPr sz="1600"/>
            </a:lvl4pPr>
            <a:lvl5pPr>
              <a:buClr>
                <a:schemeClr val="accent1">
                  <a:lumMod val="20000"/>
                  <a:lumOff val="80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799012" y="1752602"/>
            <a:ext cx="4040188" cy="304801"/>
          </a:xfrm>
          <a:solidFill>
            <a:schemeClr val="accent2">
              <a:alpha val="39000"/>
            </a:schemeClr>
          </a:solidFill>
        </p:spPr>
        <p:txBody>
          <a:bodyPr tIns="274320" anchor="b">
            <a:noAutofit/>
          </a:bodyPr>
          <a:lstStyle>
            <a:lvl1pPr marL="0" indent="0">
              <a:buNone/>
              <a:defRPr sz="1800" b="1" cap="all" baseline="0">
                <a:solidFill>
                  <a:schemeClr val="bg2">
                    <a:lumMod val="1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Slide Number Placeholder 9"/>
          <p:cNvSpPr>
            <a:spLocks noGrp="1"/>
          </p:cNvSpPr>
          <p:nvPr>
            <p:ph type="sldNum" sz="quarter" idx="14"/>
          </p:nvPr>
        </p:nvSpPr>
        <p:spPr/>
        <p:txBody>
          <a:bodyPr/>
          <a:lstStyle/>
          <a:p>
            <a:fld id="{81582BD6-FC20-4557-852B-8433F8572D30}" type="slidenum">
              <a:rPr lang="en-US" smtClean="0"/>
              <a:pPr/>
              <a:t>‹#›</a:t>
            </a:fld>
            <a:endParaRPr lang="en-US" dirty="0"/>
          </a:p>
        </p:txBody>
      </p:sp>
      <p:sp>
        <p:nvSpPr>
          <p:cNvPr id="11" name="Footer Placeholder 10"/>
          <p:cNvSpPr>
            <a:spLocks noGrp="1"/>
          </p:cNvSpPr>
          <p:nvPr>
            <p:ph type="ftr" sz="quarter" idx="15"/>
          </p:nvPr>
        </p:nvSpPr>
        <p:spPr/>
        <p:txBody>
          <a:bodyPr/>
          <a:lstStyle/>
          <a:p>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18" name="Text Placeholder 10"/>
          <p:cNvSpPr>
            <a:spLocks noGrp="1"/>
          </p:cNvSpPr>
          <p:nvPr>
            <p:ph type="body" sz="quarter" idx="13"/>
          </p:nvPr>
        </p:nvSpPr>
        <p:spPr>
          <a:xfrm>
            <a:off x="533400" y="974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Slide Number Placeholder 8"/>
          <p:cNvSpPr>
            <a:spLocks noGrp="1"/>
          </p:cNvSpPr>
          <p:nvPr>
            <p:ph type="sldNum" sz="quarter" idx="14"/>
          </p:nvPr>
        </p:nvSpPr>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endParaRPr lang="en-US" dirty="0"/>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Text Placeholder 10"/>
          <p:cNvSpPr>
            <a:spLocks noGrp="1"/>
          </p:cNvSpPr>
          <p:nvPr>
            <p:ph type="body" sz="quarter" idx="13"/>
          </p:nvPr>
        </p:nvSpPr>
        <p:spPr>
          <a:xfrm>
            <a:off x="533400" y="974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35800" y="410837"/>
            <a:ext cx="7627200" cy="639763"/>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28600" y="1066801"/>
            <a:ext cx="7627200" cy="505936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3"/>
          </p:nvPr>
        </p:nvSpPr>
        <p:spPr>
          <a:xfrm>
            <a:off x="6172200" y="6569075"/>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81582BD6-FC20-4557-852B-8433F8572D30}" type="slidenum">
              <a:rPr lang="en-US" smtClean="0"/>
              <a:pPr/>
              <a:t>‹#›</a:t>
            </a:fld>
            <a:endParaRPr lang="en-US" dirty="0"/>
          </a:p>
        </p:txBody>
      </p:sp>
      <p:sp>
        <p:nvSpPr>
          <p:cNvPr id="7" name="TextBox 6"/>
          <p:cNvSpPr txBox="1"/>
          <p:nvPr/>
        </p:nvSpPr>
        <p:spPr>
          <a:xfrm>
            <a:off x="5257800" y="2895600"/>
            <a:ext cx="1219200" cy="10668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8" name="TextBox 7"/>
          <p:cNvSpPr txBox="1"/>
          <p:nvPr/>
        </p:nvSpPr>
        <p:spPr>
          <a:xfrm>
            <a:off x="5410200" y="2667000"/>
            <a:ext cx="1447800" cy="13716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61" r:id="rId6"/>
    <p:sldLayoutId id="2147483662" r:id="rId7"/>
    <p:sldLayoutId id="2147483653" r:id="rId8"/>
    <p:sldLayoutId id="2147483654" r:id="rId9"/>
    <p:sldLayoutId id="2147483655" r:id="rId10"/>
    <p:sldLayoutId id="2147483656" r:id="rId11"/>
    <p:sldLayoutId id="2147483657" r:id="rId12"/>
    <p:sldLayoutId id="2147483663" r:id="rId13"/>
  </p:sldLayoutIdLst>
  <p:hf sldNum="0" hdr="0" ftr="0" dt="0"/>
  <p:txStyles>
    <p:titleStyle>
      <a:lvl1pPr algn="l" defTabSz="914400" rtl="0" eaLnBrk="1" latinLnBrk="0" hangingPunct="1">
        <a:spcBef>
          <a:spcPct val="0"/>
        </a:spcBef>
        <a:buNone/>
        <a:defRPr sz="3600" b="1" kern="1200" baseline="0">
          <a:solidFill>
            <a:schemeClr val="tx2">
              <a:lumMod val="75000"/>
            </a:schemeClr>
          </a:solidFill>
          <a:latin typeface="+mj-lt"/>
          <a:ea typeface="+mj-ea"/>
          <a:cs typeface="Segoe UI" pitchFamily="34" charset="0"/>
        </a:defRPr>
      </a:lvl1pPr>
    </p:titleStyle>
    <p:bodyStyle>
      <a:lvl1pPr marL="173038" indent="-173038" algn="l" defTabSz="914400" rtl="0" eaLnBrk="1" latinLnBrk="0" hangingPunct="1">
        <a:lnSpc>
          <a:spcPct val="100000"/>
        </a:lnSpc>
        <a:spcBef>
          <a:spcPct val="20000"/>
        </a:spcBef>
        <a:buClr>
          <a:schemeClr val="accent1">
            <a:lumMod val="20000"/>
            <a:lumOff val="80000"/>
          </a:schemeClr>
        </a:buClr>
        <a:buSzPct val="70000"/>
        <a:buFont typeface="Arial" pitchFamily="34" charset="0"/>
        <a:buChar char="•"/>
        <a:defRPr sz="3200" kern="1200">
          <a:solidFill>
            <a:schemeClr val="tx2">
              <a:lumMod val="75000"/>
            </a:schemeClr>
          </a:solidFill>
          <a:latin typeface="+mn-lt"/>
          <a:ea typeface="+mn-ea"/>
          <a:cs typeface="Segoe UI" pitchFamily="34" charset="0"/>
        </a:defRPr>
      </a:lvl1pPr>
      <a:lvl2pPr marL="627063" indent="-169863" algn="l" defTabSz="914400" rtl="0" eaLnBrk="1" latinLnBrk="0" hangingPunct="1">
        <a:lnSpc>
          <a:spcPct val="100000"/>
        </a:lnSpc>
        <a:spcBef>
          <a:spcPct val="20000"/>
        </a:spcBef>
        <a:buClr>
          <a:schemeClr val="accent1">
            <a:lumMod val="20000"/>
            <a:lumOff val="80000"/>
          </a:schemeClr>
        </a:buClr>
        <a:buSzPct val="70000"/>
        <a:buFont typeface="Arial" pitchFamily="34" charset="0"/>
        <a:buChar char="•"/>
        <a:defRPr sz="2800" kern="1200">
          <a:solidFill>
            <a:schemeClr val="tx2">
              <a:lumMod val="75000"/>
            </a:schemeClr>
          </a:solidFill>
          <a:latin typeface="+mn-lt"/>
          <a:ea typeface="+mn-ea"/>
          <a:cs typeface="Segoe UI" pitchFamily="34" charset="0"/>
        </a:defRPr>
      </a:lvl2pPr>
      <a:lvl3pPr marL="1030288" indent="-115888" algn="l" defTabSz="914400" rtl="0" eaLnBrk="1" latinLnBrk="0" hangingPunct="1">
        <a:lnSpc>
          <a:spcPct val="100000"/>
        </a:lnSpc>
        <a:spcBef>
          <a:spcPct val="20000"/>
        </a:spcBef>
        <a:buClr>
          <a:schemeClr val="accent1">
            <a:lumMod val="20000"/>
            <a:lumOff val="80000"/>
          </a:schemeClr>
        </a:buClr>
        <a:buSzPct val="70000"/>
        <a:buFont typeface="Arial" pitchFamily="34" charset="0"/>
        <a:buChar char="•"/>
        <a:defRPr sz="2400" kern="1200">
          <a:solidFill>
            <a:schemeClr val="tx2">
              <a:lumMod val="75000"/>
            </a:schemeClr>
          </a:solidFill>
          <a:latin typeface="+mn-lt"/>
          <a:ea typeface="+mn-ea"/>
          <a:cs typeface="Segoe UI" pitchFamily="34" charset="0"/>
        </a:defRPr>
      </a:lvl3pPr>
      <a:lvl4pPr marL="1482725" indent="-111125" algn="l" defTabSz="914400" rtl="0" eaLnBrk="1" latinLnBrk="0" hangingPunct="1">
        <a:lnSpc>
          <a:spcPct val="100000"/>
        </a:lnSpc>
        <a:spcBef>
          <a:spcPct val="20000"/>
        </a:spcBef>
        <a:buClr>
          <a:schemeClr val="accent1">
            <a:lumMod val="20000"/>
            <a:lumOff val="80000"/>
          </a:schemeClr>
        </a:buClr>
        <a:buSzPct val="70000"/>
        <a:buFont typeface="Arial" pitchFamily="34" charset="0"/>
        <a:buChar char="•"/>
        <a:defRPr sz="2000" kern="1200">
          <a:solidFill>
            <a:schemeClr val="tx2">
              <a:lumMod val="75000"/>
            </a:schemeClr>
          </a:solidFill>
          <a:latin typeface="+mn-lt"/>
          <a:ea typeface="+mn-ea"/>
          <a:cs typeface="Segoe UI" pitchFamily="34" charset="0"/>
        </a:defRPr>
      </a:lvl4pPr>
      <a:lvl5pPr marL="1944688" indent="-115888" algn="l" defTabSz="914400" rtl="0" eaLnBrk="1" latinLnBrk="0" hangingPunct="1">
        <a:lnSpc>
          <a:spcPct val="100000"/>
        </a:lnSpc>
        <a:spcBef>
          <a:spcPct val="20000"/>
        </a:spcBef>
        <a:buClr>
          <a:schemeClr val="accent1">
            <a:lumMod val="20000"/>
            <a:lumOff val="80000"/>
          </a:schemeClr>
        </a:buClr>
        <a:buSzPct val="70000"/>
        <a:buFont typeface="Arial" pitchFamily="34" charset="0"/>
        <a:buChar char="•"/>
        <a:defRPr sz="2000" kern="1200">
          <a:solidFill>
            <a:schemeClr val="tx2">
              <a:lumMod val="75000"/>
            </a:schemeClr>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youtu.be/TCwzYXUZmwA" TargetMode="Externa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yammer.com/"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dirty="0" smtClean="0">
                <a:solidFill>
                  <a:schemeClr val="tx2"/>
                </a:solidFill>
                <a:latin typeface="Sakkal Majalla" panose="02000000000000000000" pitchFamily="2" charset="-78"/>
                <a:cs typeface="Sakkal Majalla" panose="02000000000000000000" pitchFamily="2" charset="-78"/>
              </a:rPr>
              <a:t>اقتصاديات الإعلام الجديد</a:t>
            </a:r>
            <a:endParaRPr lang="en-US" dirty="0">
              <a:solidFill>
                <a:schemeClr val="tx2"/>
              </a:solidFill>
              <a:latin typeface="Sakkal Majalla" panose="02000000000000000000" pitchFamily="2" charset="-78"/>
              <a:cs typeface="Sakkal Majalla" panose="02000000000000000000" pitchFamily="2" charset="-78"/>
            </a:endParaRPr>
          </a:p>
        </p:txBody>
      </p:sp>
      <p:sp>
        <p:nvSpPr>
          <p:cNvPr id="3" name="Subtitle 2"/>
          <p:cNvSpPr>
            <a:spLocks noGrp="1"/>
          </p:cNvSpPr>
          <p:nvPr>
            <p:ph type="subTitle" idx="1"/>
          </p:nvPr>
        </p:nvSpPr>
        <p:spPr/>
        <p:txBody>
          <a:bodyPr/>
          <a:lstStyle/>
          <a:p>
            <a:r>
              <a:rPr lang="ar-SA" dirty="0" smtClean="0">
                <a:latin typeface="Sakkal Majalla" panose="02000000000000000000" pitchFamily="2" charset="-78"/>
                <a:cs typeface="Sakkal Majalla" panose="02000000000000000000" pitchFamily="2" charset="-78"/>
              </a:rPr>
              <a:t>المحاضرة الخامسة</a:t>
            </a:r>
            <a:endParaRPr lang="en-US" b="1" dirty="0">
              <a:latin typeface="Sakkal Majalla" panose="02000000000000000000" pitchFamily="2" charset="-78"/>
              <a:cs typeface="Sakkal Majalla" panose="02000000000000000000" pitchFamily="2" charset="-78"/>
            </a:endParaRPr>
          </a:p>
        </p:txBody>
      </p:sp>
      <p:sp>
        <p:nvSpPr>
          <p:cNvPr id="4" name="TextBox 3"/>
          <p:cNvSpPr txBox="1"/>
          <p:nvPr/>
        </p:nvSpPr>
        <p:spPr>
          <a:xfrm>
            <a:off x="6705600" y="6019800"/>
            <a:ext cx="2362200" cy="228600"/>
          </a:xfrm>
          <a:prstGeom prst="rect">
            <a:avLst/>
          </a:prstGeom>
        </p:spPr>
        <p:txBody>
          <a:bodyPr vert="horz" wrap="square" lIns="91440" tIns="45720" rIns="91440" bIns="45720" rtlCol="0" anchor="ctr">
            <a:normAutofit fontScale="47500" lnSpcReduction="20000"/>
          </a:bodyPr>
          <a:lstStyle/>
          <a:p>
            <a:pPr>
              <a:spcBef>
                <a:spcPct val="0"/>
              </a:spcBef>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sp>
        <p:nvSpPr>
          <p:cNvPr id="3" name="Content Placeholder 2"/>
          <p:cNvSpPr>
            <a:spLocks noGrp="1"/>
          </p:cNvSpPr>
          <p:nvPr>
            <p:ph idx="1"/>
          </p:nvPr>
        </p:nvSpPr>
        <p:spPr>
          <a:xfrm>
            <a:off x="755576" y="1556792"/>
            <a:ext cx="8208912" cy="4608512"/>
          </a:xfrm>
        </p:spPr>
        <p:txBody>
          <a:bodyPr/>
          <a:lstStyle/>
          <a:p>
            <a:pPr algn="just" rtl="1">
              <a:buNone/>
            </a:pPr>
            <a:r>
              <a:rPr lang="en-US" sz="4000" b="1" dirty="0" smtClean="0">
                <a:latin typeface="Sakkal Majalla" panose="02000000000000000000" pitchFamily="2" charset="-78"/>
                <a:cs typeface="Sakkal Majalla" panose="02000000000000000000" pitchFamily="2" charset="-78"/>
              </a:rPr>
              <a:t>(CPA) </a:t>
            </a:r>
            <a:r>
              <a:rPr lang="en-US" sz="4000" b="1" dirty="0" smtClean="0">
                <a:latin typeface="Sakkal Majalla" panose="02000000000000000000" pitchFamily="2" charset="-78"/>
                <a:cs typeface="Sakkal Majalla" panose="02000000000000000000" pitchFamily="2" charset="-78"/>
              </a:rPr>
              <a:t>COST PER ACTION</a:t>
            </a:r>
            <a:r>
              <a:rPr lang="ar-SA" sz="4000" b="1" dirty="0" smtClean="0">
                <a:latin typeface="Sakkal Majalla" panose="02000000000000000000" pitchFamily="2" charset="-78"/>
                <a:cs typeface="Sakkal Majalla" panose="02000000000000000000" pitchFamily="2" charset="-78"/>
              </a:rPr>
              <a:t> :</a:t>
            </a:r>
          </a:p>
          <a:p>
            <a:pPr algn="just" rtl="1">
              <a:buNone/>
            </a:pPr>
            <a:r>
              <a:rPr lang="ar-SA" sz="4000" b="1" dirty="0" smtClean="0">
                <a:latin typeface="Sakkal Majalla" panose="02000000000000000000" pitchFamily="2" charset="-78"/>
                <a:cs typeface="Sakkal Majalla" panose="02000000000000000000" pitchFamily="2" charset="-78"/>
              </a:rPr>
              <a:t>حيث </a:t>
            </a:r>
            <a:r>
              <a:rPr lang="ar-SA" sz="4000" b="1" dirty="0" smtClean="0">
                <a:latin typeface="Sakkal Majalla" panose="02000000000000000000" pitchFamily="2" charset="-78"/>
                <a:cs typeface="Sakkal Majalla" panose="02000000000000000000" pitchFamily="2" charset="-78"/>
              </a:rPr>
              <a:t>يدفع المعلن التكلفة </a:t>
            </a:r>
            <a:r>
              <a:rPr lang="ar-SA" sz="4000" b="1" dirty="0" smtClean="0">
                <a:latin typeface="Sakkal Majalla" panose="02000000000000000000" pitchFamily="2" charset="-78"/>
                <a:cs typeface="Sakkal Majalla" panose="02000000000000000000" pitchFamily="2" charset="-78"/>
              </a:rPr>
              <a:t>على </a:t>
            </a:r>
            <a:r>
              <a:rPr lang="ar-SA" sz="4000" b="1" dirty="0" smtClean="0">
                <a:latin typeface="Sakkal Majalla" panose="02000000000000000000" pitchFamily="2" charset="-78"/>
                <a:cs typeface="Sakkal Majalla" panose="02000000000000000000" pitchFamily="2" charset="-78"/>
              </a:rPr>
              <a:t>أساس عدد المستخدمين </a:t>
            </a:r>
            <a:r>
              <a:rPr lang="ar-SA" sz="4000" b="1" dirty="0" smtClean="0">
                <a:latin typeface="Sakkal Majalla" panose="02000000000000000000" pitchFamily="2" charset="-78"/>
                <a:cs typeface="Sakkal Majalla" panose="02000000000000000000" pitchFamily="2" charset="-78"/>
              </a:rPr>
              <a:t>الذين </a:t>
            </a:r>
            <a:r>
              <a:rPr lang="ar-SA" sz="4000" b="1" dirty="0" smtClean="0">
                <a:latin typeface="Sakkal Majalla" panose="02000000000000000000" pitchFamily="2" charset="-78"/>
                <a:cs typeface="Sakkal Majalla" panose="02000000000000000000" pitchFamily="2" charset="-78"/>
              </a:rPr>
              <a:t>يستخدمون الإعلان إما </a:t>
            </a:r>
            <a:r>
              <a:rPr lang="ar-SA" sz="4000" b="1" u="sng" dirty="0" smtClean="0">
                <a:latin typeface="Sakkal Majalla" panose="02000000000000000000" pitchFamily="2" charset="-78"/>
                <a:cs typeface="Sakkal Majalla" panose="02000000000000000000" pitchFamily="2" charset="-78"/>
              </a:rPr>
              <a:t>بالنقر عليه أو الشراء به </a:t>
            </a:r>
            <a:r>
              <a:rPr lang="ar-SA" sz="4000" b="1" dirty="0" smtClean="0">
                <a:latin typeface="Sakkal Majalla" panose="02000000000000000000" pitchFamily="2" charset="-78"/>
                <a:cs typeface="Sakkal Majalla" panose="02000000000000000000" pitchFamily="2" charset="-78"/>
              </a:rPr>
              <a:t>مباشرة وليس بمجرد النظر إليه في الموقع</a:t>
            </a:r>
            <a:r>
              <a:rPr lang="ar-SA" sz="4000" b="1" dirty="0" smtClean="0">
                <a:latin typeface="Sakkal Majalla" panose="02000000000000000000" pitchFamily="2" charset="-78"/>
                <a:cs typeface="Sakkal Majalla" panose="02000000000000000000" pitchFamily="2" charset="-78"/>
              </a:rPr>
              <a:t>.</a:t>
            </a:r>
          </a:p>
          <a:p>
            <a:pPr algn="just" rtl="1">
              <a:buNone/>
            </a:pPr>
            <a:endParaRPr lang="ar-SA" sz="4000" b="1" dirty="0">
              <a:latin typeface="Sakkal Majalla" panose="02000000000000000000" pitchFamily="2" charset="-78"/>
              <a:cs typeface="Sakkal Majalla" panose="02000000000000000000" pitchFamily="2" charset="-78"/>
            </a:endParaRPr>
          </a:p>
          <a:p>
            <a:pPr algn="just" rtl="1">
              <a:buNone/>
            </a:pPr>
            <a:r>
              <a:rPr lang="ar-SA" sz="4000" b="1" dirty="0" smtClean="0">
                <a:latin typeface="Sakkal Majalla" panose="02000000000000000000" pitchFamily="2" charset="-78"/>
                <a:cs typeface="Sakkal Majalla" panose="02000000000000000000" pitchFamily="2" charset="-78"/>
              </a:rPr>
              <a:t>موقع نمشي...</a:t>
            </a:r>
            <a:endParaRPr lang="en-US" sz="4000" dirty="0" smtClean="0">
              <a:latin typeface="Sakkal Majalla" panose="02000000000000000000" pitchFamily="2" charset="-78"/>
              <a:cs typeface="Sakkal Majalla" panose="02000000000000000000" pitchFamily="2" charset="-78"/>
            </a:endParaRPr>
          </a:p>
          <a:p>
            <a:pPr algn="just" rtl="1">
              <a:buNone/>
            </a:pPr>
            <a:endParaRPr lang="en-US" sz="4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174452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611560" y="1600200"/>
            <a:ext cx="8424936" cy="4709120"/>
          </a:xfrm>
        </p:spPr>
        <p:txBody>
          <a:bodyPr/>
          <a:lstStyle/>
          <a:p>
            <a:pPr algn="r" rtl="1">
              <a:buNone/>
            </a:pPr>
            <a:r>
              <a:rPr lang="en-US" sz="4400" b="1" dirty="0" smtClean="0">
                <a:latin typeface="Sakkal Majalla" panose="02000000000000000000" pitchFamily="2" charset="-78"/>
                <a:cs typeface="Sakkal Majalla" panose="02000000000000000000" pitchFamily="2" charset="-78"/>
              </a:rPr>
              <a:t>(CPO) </a:t>
            </a:r>
            <a:r>
              <a:rPr lang="en-US" sz="4400" b="1" dirty="0" smtClean="0">
                <a:latin typeface="Sakkal Majalla" panose="02000000000000000000" pitchFamily="2" charset="-78"/>
                <a:cs typeface="Sakkal Majalla" panose="02000000000000000000" pitchFamily="2" charset="-78"/>
              </a:rPr>
              <a:t>COST PER ORDER </a:t>
            </a:r>
            <a:r>
              <a:rPr lang="ar-SA" sz="4400" b="1" dirty="0" smtClean="0">
                <a:latin typeface="Sakkal Majalla" panose="02000000000000000000" pitchFamily="2" charset="-78"/>
                <a:cs typeface="Sakkal Majalla" panose="02000000000000000000" pitchFamily="2" charset="-78"/>
              </a:rPr>
              <a:t> :</a:t>
            </a:r>
          </a:p>
          <a:p>
            <a:pPr algn="r" rtl="1">
              <a:buNone/>
            </a:pPr>
            <a:r>
              <a:rPr lang="ar-SA" sz="4400" b="1" dirty="0" smtClean="0">
                <a:latin typeface="Sakkal Majalla" panose="02000000000000000000" pitchFamily="2" charset="-78"/>
                <a:cs typeface="Sakkal Majalla" panose="02000000000000000000" pitchFamily="2" charset="-78"/>
              </a:rPr>
              <a:t>وهو نوع مماثل للنوع السابق، حيث يعتمد على الدفع في كل وقت يتم في </a:t>
            </a:r>
            <a:r>
              <a:rPr lang="ar-SA" sz="4400" b="1" u="sng" dirty="0" smtClean="0">
                <a:latin typeface="Sakkal Majalla" panose="02000000000000000000" pitchFamily="2" charset="-78"/>
                <a:cs typeface="Sakkal Majalla" panose="02000000000000000000" pitchFamily="2" charset="-78"/>
              </a:rPr>
              <a:t>إجراء طلب معين للشراء أو لطلب خدمة معينة.</a:t>
            </a:r>
            <a:endParaRPr lang="en-US" sz="4400" u="sng" dirty="0" smtClean="0">
              <a:latin typeface="Sakkal Majalla" panose="02000000000000000000" pitchFamily="2" charset="-78"/>
              <a:cs typeface="Sakkal Majalla" panose="02000000000000000000" pitchFamily="2" charset="-78"/>
            </a:endParaRPr>
          </a:p>
          <a:p>
            <a:pPr algn="r" rtl="1">
              <a:buNone/>
            </a:pPr>
            <a:endParaRPr lang="en-US" sz="44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658861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sp>
        <p:nvSpPr>
          <p:cNvPr id="3" name="Content Placeholder 2"/>
          <p:cNvSpPr>
            <a:spLocks noGrp="1"/>
          </p:cNvSpPr>
          <p:nvPr>
            <p:ph idx="1"/>
          </p:nvPr>
        </p:nvSpPr>
        <p:spPr>
          <a:xfrm>
            <a:off x="971600" y="1447800"/>
            <a:ext cx="7920880" cy="4357464"/>
          </a:xfrm>
        </p:spPr>
        <p:txBody>
          <a:bodyPr>
            <a:normAutofit/>
          </a:bodyPr>
          <a:lstStyle/>
          <a:p>
            <a:pPr algn="just" rtl="1">
              <a:buNone/>
            </a:pPr>
            <a:r>
              <a:rPr lang="en-US" sz="3600" b="1" dirty="0" smtClean="0">
                <a:latin typeface="Sakkal Majalla" panose="02000000000000000000" pitchFamily="2" charset="-78"/>
                <a:cs typeface="Sakkal Majalla" panose="02000000000000000000" pitchFamily="2" charset="-78"/>
              </a:rPr>
              <a:t>(CPC) </a:t>
            </a:r>
            <a:r>
              <a:rPr lang="en-US" sz="3600" b="1" dirty="0" smtClean="0">
                <a:latin typeface="Sakkal Majalla" panose="02000000000000000000" pitchFamily="2" charset="-78"/>
                <a:cs typeface="Sakkal Majalla" panose="02000000000000000000" pitchFamily="2" charset="-78"/>
              </a:rPr>
              <a:t>COST PER CLICK</a:t>
            </a:r>
            <a:r>
              <a:rPr lang="ar-SA" sz="3600" b="1" dirty="0" smtClean="0">
                <a:latin typeface="Sakkal Majalla" panose="02000000000000000000" pitchFamily="2" charset="-78"/>
                <a:cs typeface="Sakkal Majalla" panose="02000000000000000000" pitchFamily="2" charset="-78"/>
              </a:rPr>
              <a:t> :</a:t>
            </a:r>
          </a:p>
          <a:p>
            <a:pPr algn="just" rtl="1">
              <a:buNone/>
            </a:pPr>
            <a:r>
              <a:rPr lang="ar-SA" sz="3600" b="1" dirty="0" smtClean="0">
                <a:latin typeface="Sakkal Majalla" panose="02000000000000000000" pitchFamily="2" charset="-78"/>
                <a:cs typeface="Sakkal Majalla" panose="02000000000000000000" pitchFamily="2" charset="-78"/>
              </a:rPr>
              <a:t>وهنا يتم عرض الإعلان بافتراض أن الكثيرين سيرونه في موقع ما، وإنهم سينقرون عليه، وفي الحالة الأخيرة فقط يتم الدفع، وليس مقابل نشره في الموقع أي مقابل عدد المرات التي يتم فيها </a:t>
            </a:r>
            <a:r>
              <a:rPr lang="ar-SA" sz="3600" b="1" u="sng" dirty="0" smtClean="0">
                <a:latin typeface="Sakkal Majalla" panose="02000000000000000000" pitchFamily="2" charset="-78"/>
                <a:cs typeface="Sakkal Majalla" panose="02000000000000000000" pitchFamily="2" charset="-78"/>
              </a:rPr>
              <a:t>النقر وليس بالضرورة الطلب أو الشراء</a:t>
            </a:r>
            <a:r>
              <a:rPr lang="ar-SA" sz="3600" b="1" dirty="0" smtClean="0">
                <a:latin typeface="Sakkal Majalla" panose="02000000000000000000" pitchFamily="2" charset="-78"/>
                <a:cs typeface="Sakkal Majalla" panose="02000000000000000000" pitchFamily="2" charset="-78"/>
              </a:rPr>
              <a:t>، </a:t>
            </a:r>
            <a:r>
              <a:rPr lang="ar-SA" sz="3600" b="1" dirty="0" smtClean="0">
                <a:latin typeface="Sakkal Majalla" panose="02000000000000000000" pitchFamily="2" charset="-78"/>
                <a:cs typeface="Sakkal Majalla" panose="02000000000000000000" pitchFamily="2" charset="-78"/>
              </a:rPr>
              <a:t>وهو ما يدفع الناشرين لكي يضعوا إعلاناتهم في الأماكن المناسبة فقط وليس بشكل عشوائي</a:t>
            </a:r>
            <a:r>
              <a:rPr lang="en-US" sz="3600" b="1" dirty="0" smtClean="0">
                <a:latin typeface="Sakkal Majalla" panose="02000000000000000000" pitchFamily="2" charset="-78"/>
                <a:cs typeface="Sakkal Majalla" panose="02000000000000000000" pitchFamily="2" charset="-78"/>
              </a:rPr>
              <a:t>.</a:t>
            </a:r>
            <a:endParaRPr lang="en-US" sz="3600" dirty="0" smtClean="0">
              <a:latin typeface="Sakkal Majalla" panose="02000000000000000000" pitchFamily="2" charset="-78"/>
              <a:cs typeface="Sakkal Majalla" panose="02000000000000000000" pitchFamily="2" charset="-78"/>
            </a:endParaRPr>
          </a:p>
          <a:p>
            <a:pPr algn="r" rtl="1">
              <a:buNone/>
            </a:pPr>
            <a:endParaRPr lang="en-US"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022377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endParaRPr lang="en-US" dirty="0"/>
          </a:p>
        </p:txBody>
      </p:sp>
      <p:sp>
        <p:nvSpPr>
          <p:cNvPr id="3" name="Content Placeholder 2"/>
          <p:cNvSpPr>
            <a:spLocks noGrp="1"/>
          </p:cNvSpPr>
          <p:nvPr>
            <p:ph idx="1"/>
          </p:nvPr>
        </p:nvSpPr>
        <p:spPr>
          <a:xfrm>
            <a:off x="1043608" y="1772816"/>
            <a:ext cx="7920880" cy="4475584"/>
          </a:xfrm>
        </p:spPr>
        <p:txBody>
          <a:bodyPr>
            <a:normAutofit fontScale="92500" lnSpcReduction="10000"/>
          </a:bodyPr>
          <a:lstStyle/>
          <a:p>
            <a:pPr algn="just" rtl="1">
              <a:buNone/>
            </a:pPr>
            <a:r>
              <a:rPr lang="en-US" sz="3600" b="1" dirty="0" smtClean="0">
                <a:latin typeface="Sakkal Majalla" panose="02000000000000000000" pitchFamily="2" charset="-78"/>
                <a:cs typeface="Sakkal Majalla" panose="02000000000000000000" pitchFamily="2" charset="-78"/>
              </a:rPr>
              <a:t>CPT) </a:t>
            </a:r>
            <a:r>
              <a:rPr lang="en-US" sz="3600" b="1" dirty="0" smtClean="0">
                <a:latin typeface="Sakkal Majalla" panose="02000000000000000000" pitchFamily="2" charset="-78"/>
                <a:cs typeface="Sakkal Majalla" panose="02000000000000000000" pitchFamily="2" charset="-78"/>
              </a:rPr>
              <a:t>COST PER THOUSAND</a:t>
            </a:r>
            <a:r>
              <a:rPr lang="ar-SA" sz="3600" b="1" dirty="0" smtClean="0">
                <a:latin typeface="Sakkal Majalla" panose="02000000000000000000" pitchFamily="2" charset="-78"/>
                <a:cs typeface="Sakkal Majalla" panose="02000000000000000000" pitchFamily="2" charset="-78"/>
              </a:rPr>
              <a:t> </a:t>
            </a:r>
            <a:r>
              <a:rPr lang="ar-SA" sz="3600" b="1" dirty="0" smtClean="0">
                <a:latin typeface="Sakkal Majalla" panose="02000000000000000000" pitchFamily="2" charset="-78"/>
                <a:cs typeface="Sakkal Majalla" panose="02000000000000000000" pitchFamily="2" charset="-78"/>
              </a:rPr>
              <a:t>):</a:t>
            </a:r>
            <a:endParaRPr lang="ar-SA" sz="3600" b="1" dirty="0" smtClean="0">
              <a:latin typeface="Sakkal Majalla" panose="02000000000000000000" pitchFamily="2" charset="-78"/>
              <a:cs typeface="Sakkal Majalla" panose="02000000000000000000" pitchFamily="2" charset="-78"/>
            </a:endParaRPr>
          </a:p>
          <a:p>
            <a:pPr algn="just" rtl="1">
              <a:buNone/>
            </a:pPr>
            <a:r>
              <a:rPr lang="ar-SA" sz="3600" b="1" dirty="0" smtClean="0">
                <a:latin typeface="Sakkal Majalla" panose="02000000000000000000" pitchFamily="2" charset="-78"/>
                <a:cs typeface="Sakkal Majalla" panose="02000000000000000000" pitchFamily="2" charset="-78"/>
              </a:rPr>
              <a:t>هو أكثر الأنواع انتشارا في مجال الأعمال التجارية، وهو يشبه نظم الإعلان التقليدية، فالصحيفة تجتذب الإعلان بقدر ما توزع من أعداد، كذلك مواقع الانترنت خاصة تلك الموجهة إلى قراء من نوعية معينة، ويقوم المعلن هنا بدفع قيمة إعلانه في الموقع مقابل كل </a:t>
            </a:r>
            <a:r>
              <a:rPr lang="ar-SA" sz="3600" b="1" u="sng" dirty="0" smtClean="0">
                <a:latin typeface="Sakkal Majalla" panose="02000000000000000000" pitchFamily="2" charset="-78"/>
                <a:cs typeface="Sakkal Majalla" panose="02000000000000000000" pitchFamily="2" charset="-78"/>
              </a:rPr>
              <a:t>ألف زيارة </a:t>
            </a:r>
            <a:r>
              <a:rPr lang="ar-SA" sz="3600" b="1" dirty="0" smtClean="0">
                <a:latin typeface="Sakkal Majalla" panose="02000000000000000000" pitchFamily="2" charset="-78"/>
                <a:cs typeface="Sakkal Majalla" panose="02000000000000000000" pitchFamily="2" charset="-78"/>
              </a:rPr>
              <a:t>تتم للموقع، وهذا النوع ينتشر في المواقع المشهورة التي تجذب أعدادا كبيرة من الزوار</a:t>
            </a:r>
            <a:r>
              <a:rPr lang="ar-SA" sz="3600" b="1" dirty="0" smtClean="0">
                <a:latin typeface="Sakkal Majalla" panose="02000000000000000000" pitchFamily="2" charset="-78"/>
                <a:cs typeface="Sakkal Majalla" panose="02000000000000000000" pitchFamily="2" charset="-78"/>
              </a:rPr>
              <a:t>.</a:t>
            </a:r>
          </a:p>
          <a:p>
            <a:pPr algn="just" rtl="1">
              <a:buNone/>
            </a:pPr>
            <a:endParaRPr lang="ar-SA" sz="3600" b="1" dirty="0" smtClean="0">
              <a:latin typeface="Sakkal Majalla" panose="02000000000000000000" pitchFamily="2" charset="-78"/>
              <a:cs typeface="Sakkal Majalla" panose="02000000000000000000" pitchFamily="2" charset="-78"/>
            </a:endParaRPr>
          </a:p>
          <a:p>
            <a:pPr algn="just" rtl="1">
              <a:buNone/>
            </a:pPr>
            <a:r>
              <a:rPr lang="ar-SA" sz="3600" b="1" dirty="0" smtClean="0">
                <a:latin typeface="Sakkal Majalla" panose="02000000000000000000" pitchFamily="2" charset="-78"/>
                <a:cs typeface="Sakkal Majalla" panose="02000000000000000000" pitchFamily="2" charset="-78"/>
              </a:rPr>
              <a:t>مدونات </a:t>
            </a:r>
            <a:endParaRPr lang="en-US"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318608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7498080" cy="1143000"/>
          </a:xfrm>
        </p:spPr>
        <p:txBody>
          <a:bodyPr>
            <a:noAutofit/>
          </a:bodyPr>
          <a:lstStyle/>
          <a:p>
            <a:pPr algn="r" rtl="1"/>
            <a:r>
              <a:rPr lang="ar-SA"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من أهم تطبيقات إعلانات الإنترنت</a:t>
            </a:r>
            <a:endParaRPr lang="en-US" sz="4800" i="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755576" y="1052736"/>
            <a:ext cx="8388424" cy="5271864"/>
          </a:xfrm>
        </p:spPr>
        <p:txBody>
          <a:bodyPr>
            <a:normAutofit/>
          </a:bodyPr>
          <a:lstStyle/>
          <a:p>
            <a:pPr lvl="0" algn="r" rtl="1"/>
            <a:r>
              <a:rPr lang="ar-SA" b="1" i="1" dirty="0" smtClean="0">
                <a:latin typeface="Sakkal Majalla" panose="02000000000000000000" pitchFamily="2" charset="-78"/>
                <a:cs typeface="Sakkal Majalla" panose="02000000000000000000" pitchFamily="2" charset="-78"/>
              </a:rPr>
              <a:t>إعلان الراية-</a:t>
            </a:r>
            <a:r>
              <a:rPr lang="en-US" b="1" i="1" dirty="0" smtClean="0">
                <a:latin typeface="Sakkal Majalla" panose="02000000000000000000" pitchFamily="2" charset="-78"/>
                <a:cs typeface="Sakkal Majalla" panose="02000000000000000000" pitchFamily="2" charset="-78"/>
              </a:rPr>
              <a:t>BANNER AD </a:t>
            </a:r>
            <a:r>
              <a:rPr lang="ar-SA" b="1" i="1" dirty="0" smtClean="0">
                <a:latin typeface="Sakkal Majalla" panose="02000000000000000000" pitchFamily="2" charset="-78"/>
                <a:cs typeface="Sakkal Majalla" panose="02000000000000000000" pitchFamily="2" charset="-78"/>
              </a:rPr>
              <a:t>:</a:t>
            </a:r>
            <a:endParaRPr lang="en-US" i="1" dirty="0" smtClean="0">
              <a:latin typeface="Sakkal Majalla" panose="02000000000000000000" pitchFamily="2" charset="-78"/>
              <a:cs typeface="Sakkal Majalla" panose="02000000000000000000" pitchFamily="2" charset="-78"/>
            </a:endParaRPr>
          </a:p>
          <a:p>
            <a:pPr algn="r" rtl="1">
              <a:buNone/>
            </a:pPr>
            <a:r>
              <a:rPr lang="ar-SA" b="1" dirty="0" smtClean="0">
                <a:latin typeface="Sakkal Majalla" panose="02000000000000000000" pitchFamily="2" charset="-78"/>
                <a:cs typeface="Sakkal Majalla" panose="02000000000000000000" pitchFamily="2" charset="-78"/>
              </a:rPr>
              <a:t>هو عبارة عن صورة أو رسم يتم عرضه على مواقع الويب في أحجام مختلفة، لكنه في أغلب الأحيان يكون في شكل مستطيلات.</a:t>
            </a:r>
            <a:r>
              <a:rPr lang="ar-SA" dirty="0" smtClean="0">
                <a:latin typeface="Sakkal Majalla" panose="02000000000000000000" pitchFamily="2" charset="-78"/>
                <a:cs typeface="Sakkal Majalla" panose="02000000000000000000" pitchFamily="2" charset="-78"/>
              </a:rPr>
              <a:t> أو إعلان </a:t>
            </a:r>
            <a:r>
              <a:rPr lang="ar-SA" dirty="0" err="1" smtClean="0">
                <a:latin typeface="Sakkal Majalla" panose="02000000000000000000" pitchFamily="2" charset="-78"/>
                <a:cs typeface="Sakkal Majalla" panose="02000000000000000000" pitchFamily="2" charset="-78"/>
              </a:rPr>
              <a:t>الترويسة</a:t>
            </a:r>
            <a:r>
              <a:rPr lang="ar-SA" dirty="0" smtClean="0">
                <a:latin typeface="Sakkal Majalla" panose="02000000000000000000" pitchFamily="2" charset="-78"/>
                <a:cs typeface="Sakkal Majalla" panose="02000000000000000000" pitchFamily="2" charset="-78"/>
              </a:rPr>
              <a:t> </a:t>
            </a:r>
            <a:r>
              <a:rPr lang="ar-SA" dirty="0" err="1" smtClean="0">
                <a:latin typeface="Sakkal Majalla" panose="02000000000000000000" pitchFamily="2" charset="-78"/>
                <a:cs typeface="Sakkal Majalla" panose="02000000000000000000" pitchFamily="2" charset="-78"/>
              </a:rPr>
              <a:t>او</a:t>
            </a:r>
            <a:r>
              <a:rPr lang="ar-SA" dirty="0" smtClean="0">
                <a:latin typeface="Sakkal Majalla" panose="02000000000000000000" pitchFamily="2" charset="-78"/>
                <a:cs typeface="Sakkal Majalla" panose="02000000000000000000" pitchFamily="2" charset="-78"/>
              </a:rPr>
              <a:t> اللافتة هو عبارة عن مساحة في بعض المواقع تحتوي على مادة إعلانية, ما أن يقوم المتصفح بالنقر على هذه المساحة حتى تأخذه إلى المعلن </a:t>
            </a:r>
            <a:r>
              <a:rPr lang="ar-SA" dirty="0" err="1" smtClean="0">
                <a:latin typeface="Sakkal Majalla" panose="02000000000000000000" pitchFamily="2" charset="-78"/>
                <a:cs typeface="Sakkal Majalla" panose="02000000000000000000" pitchFamily="2" charset="-78"/>
              </a:rPr>
              <a:t>او</a:t>
            </a:r>
            <a:r>
              <a:rPr lang="ar-SA" dirty="0" smtClean="0">
                <a:latin typeface="Sakkal Majalla" panose="02000000000000000000" pitchFamily="2" charset="-78"/>
                <a:cs typeface="Sakkal Majalla" panose="02000000000000000000" pitchFamily="2" charset="-78"/>
              </a:rPr>
              <a:t> الصفحة المربوطة بهذه المادة الإعلانية وهو يعد من الأساليب الفعالة جدا في التسويق الإلكتروني فهو يقدم إحصاءات دقيقة على كل من قام بالإطلاع على الإعلان.وكم الذين شاهدوا الإعلان ومن قام فعلا بالشراء</a:t>
            </a:r>
            <a:endParaRPr lang="ar-SA" b="1" dirty="0" smtClean="0">
              <a:latin typeface="Sakkal Majalla" panose="02000000000000000000" pitchFamily="2" charset="-78"/>
              <a:cs typeface="Sakkal Majalla" panose="02000000000000000000" pitchFamily="2" charset="-78"/>
            </a:endParaRPr>
          </a:p>
          <a:p>
            <a:pPr algn="r" rtl="1">
              <a:buNone/>
            </a:pPr>
            <a:endParaRPr lang="en-US" dirty="0" smtClean="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784098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sample-houseboat-advertising-vertical-banner.jpg"/>
          <p:cNvPicPr>
            <a:picLocks noGrp="1" noChangeAspect="1"/>
          </p:cNvPicPr>
          <p:nvPr>
            <p:ph idx="4294967295"/>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218477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anner-ad-examples.jpg"/>
          <p:cNvPicPr>
            <a:picLocks noChangeAspect="1"/>
          </p:cNvPicPr>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58594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04800" y="1447800"/>
            <a:ext cx="8628888" cy="4800600"/>
          </a:xfrm>
        </p:spPr>
        <p:txBody>
          <a:bodyPr/>
          <a:lstStyle/>
          <a:p>
            <a:pPr lvl="0" algn="r" rtl="1"/>
            <a:r>
              <a:rPr lang="ar-SA" sz="4000" b="1" i="1" dirty="0" smtClean="0">
                <a:latin typeface="Sakkal Majalla" panose="02000000000000000000" pitchFamily="2" charset="-78"/>
                <a:cs typeface="Sakkal Majalla" panose="02000000000000000000" pitchFamily="2" charset="-78"/>
              </a:rPr>
              <a:t>الإعلان العائم- </a:t>
            </a:r>
            <a:r>
              <a:rPr lang="en-US" sz="4000" b="1" i="1" dirty="0" smtClean="0">
                <a:latin typeface="Sakkal Majalla" panose="02000000000000000000" pitchFamily="2" charset="-78"/>
                <a:cs typeface="Sakkal Majalla" panose="02000000000000000000" pitchFamily="2" charset="-78"/>
              </a:rPr>
              <a:t>FLOATINGAD</a:t>
            </a:r>
            <a:endParaRPr lang="en-US" sz="4000" i="1" dirty="0" smtClean="0">
              <a:latin typeface="Sakkal Majalla" panose="02000000000000000000" pitchFamily="2" charset="-78"/>
              <a:cs typeface="Sakkal Majalla" panose="02000000000000000000" pitchFamily="2" charset="-78"/>
            </a:endParaRPr>
          </a:p>
          <a:p>
            <a:pPr algn="r" rtl="1">
              <a:buNone/>
            </a:pPr>
            <a:r>
              <a:rPr lang="ar-SA" sz="4000" b="1" dirty="0" smtClean="0">
                <a:latin typeface="Sakkal Majalla" panose="02000000000000000000" pitchFamily="2" charset="-78"/>
                <a:cs typeface="Sakkal Majalla" panose="02000000000000000000" pitchFamily="2" charset="-78"/>
              </a:rPr>
              <a:t>هو عبارة عن إعلان يتحرك عبر صفحة الانترنت أو يطفو فوق محتواها.</a:t>
            </a:r>
          </a:p>
        </p:txBody>
      </p:sp>
    </p:spTree>
    <p:extLst>
      <p:ext uri="{BB962C8B-B14F-4D97-AF65-F5344CB8AC3E}">
        <p14:creationId xmlns:p14="http://schemas.microsoft.com/office/powerpoint/2010/main" val="6732519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web-advertising-floating-ad.gif"/>
          <p:cNvPicPr>
            <a:picLocks noGrp="1" noChangeAspect="1"/>
          </p:cNvPicPr>
          <p:nvPr>
            <p:ph idx="1"/>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14330558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447800"/>
            <a:ext cx="8933688" cy="4800600"/>
          </a:xfrm>
        </p:spPr>
        <p:txBody>
          <a:bodyPr/>
          <a:lstStyle/>
          <a:p>
            <a:pPr algn="r" rtl="1">
              <a:buNone/>
            </a:pPr>
            <a:endParaRPr lang="en-US" sz="3600" dirty="0" smtClean="0">
              <a:latin typeface="Sakkal Majalla" panose="02000000000000000000" pitchFamily="2" charset="-78"/>
              <a:cs typeface="Sakkal Majalla" panose="02000000000000000000" pitchFamily="2" charset="-78"/>
            </a:endParaRPr>
          </a:p>
          <a:p>
            <a:pPr lvl="0" algn="r" rtl="1"/>
            <a:r>
              <a:rPr lang="ar-SA" sz="3600" b="1" i="1" dirty="0" smtClean="0">
                <a:latin typeface="Sakkal Majalla" panose="02000000000000000000" pitchFamily="2" charset="-78"/>
                <a:cs typeface="Sakkal Majalla" panose="02000000000000000000" pitchFamily="2" charset="-78"/>
              </a:rPr>
              <a:t>الإعلان المتمدد- </a:t>
            </a:r>
            <a:r>
              <a:rPr lang="en-US" sz="3600" b="1" i="1" dirty="0" smtClean="0">
                <a:latin typeface="Sakkal Majalla" panose="02000000000000000000" pitchFamily="2" charset="-78"/>
                <a:cs typeface="Sakkal Majalla" panose="02000000000000000000" pitchFamily="2" charset="-78"/>
              </a:rPr>
              <a:t>EXPANDING AD</a:t>
            </a:r>
            <a:endParaRPr lang="en-US" sz="3600" i="1" dirty="0" smtClean="0">
              <a:latin typeface="Sakkal Majalla" panose="02000000000000000000" pitchFamily="2" charset="-78"/>
              <a:cs typeface="Sakkal Majalla" panose="02000000000000000000" pitchFamily="2" charset="-78"/>
            </a:endParaRPr>
          </a:p>
          <a:p>
            <a:pPr algn="r" rtl="1">
              <a:buNone/>
            </a:pPr>
            <a:r>
              <a:rPr lang="ar-SA" sz="3600" b="1" dirty="0" smtClean="0">
                <a:latin typeface="Sakkal Majalla" panose="02000000000000000000" pitchFamily="2" charset="-78"/>
                <a:cs typeface="Sakkal Majalla" panose="02000000000000000000" pitchFamily="2" charset="-78"/>
              </a:rPr>
              <a:t>   هو نوع الإعلان الذي يغير حجمه ويعدل   محتويات صفحة الويب</a:t>
            </a:r>
            <a:endParaRPr lang="en-US" sz="3600" dirty="0" smtClean="0">
              <a:latin typeface="Sakkal Majalla" panose="02000000000000000000" pitchFamily="2" charset="-78"/>
              <a:cs typeface="Sakkal Majalla" panose="02000000000000000000" pitchFamily="2" charset="-78"/>
            </a:endParaRPr>
          </a:p>
          <a:p>
            <a:endParaRPr lang="en-US"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96151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a:xfrm>
            <a:off x="899592" y="1700808"/>
            <a:ext cx="7945760" cy="4165925"/>
          </a:xfrm>
        </p:spPr>
        <p:txBody>
          <a:bodyPr/>
          <a:lstStyle/>
          <a:p>
            <a:pPr marL="0" indent="0" algn="r" rtl="1">
              <a:buNone/>
            </a:pPr>
            <a:r>
              <a:rPr lang="ar-SA" dirty="0" smtClean="0">
                <a:latin typeface="Sakkal Majalla" panose="02000000000000000000" pitchFamily="2" charset="-78"/>
                <a:cs typeface="Sakkal Majalla" panose="02000000000000000000" pitchFamily="2" charset="-78"/>
              </a:rPr>
              <a:t>نشأ الإعلام الجديد وتوسع، وبنيت العديد من مواقعه الكبيرة على أيدي شباب لديهم إيمان بوجوب إتاحة التقنية للجميع، و قد وقفوا ضد الشركات الكبرى التي جعلت الأجهزة والبرامج حكراً على من لديه القدرة المادية .</a:t>
            </a:r>
          </a:p>
          <a:p>
            <a:pPr marL="0" indent="0" algn="r" rtl="1">
              <a:buNone/>
            </a:pPr>
            <a:r>
              <a:rPr lang="ar-SA" dirty="0" smtClean="0">
                <a:latin typeface="Sakkal Majalla" panose="02000000000000000000" pitchFamily="2" charset="-78"/>
                <a:cs typeface="Sakkal Majalla" panose="02000000000000000000" pitchFamily="2" charset="-78"/>
              </a:rPr>
              <a:t>و لذا نجد أن كثير من المواقع في الإعلام الجديد إنما تعتمد على فكرة المجانية في المحتوى</a:t>
            </a:r>
          </a:p>
          <a:p>
            <a:pPr marL="0" indent="0" algn="r" rtl="1">
              <a:buNone/>
            </a:pPr>
            <a:endParaRPr lang="ar-SA" dirty="0">
              <a:latin typeface="Sakkal Majalla" panose="02000000000000000000" pitchFamily="2" charset="-78"/>
              <a:cs typeface="Sakkal Majalla" panose="02000000000000000000" pitchFamily="2" charset="-78"/>
            </a:endParaRPr>
          </a:p>
          <a:p>
            <a:pPr marL="0" indent="0" algn="r" rtl="1">
              <a:buNone/>
            </a:pPr>
            <a:r>
              <a:rPr lang="ar-SA" dirty="0" smtClean="0">
                <a:latin typeface="Sakkal Majalla" panose="02000000000000000000" pitchFamily="2" charset="-78"/>
                <a:cs typeface="Sakkal Majalla" panose="02000000000000000000" pitchFamily="2" charset="-78"/>
              </a:rPr>
              <a:t>الكثرة والانتشار:</a:t>
            </a:r>
          </a:p>
          <a:p>
            <a:pPr marL="0" indent="0" algn="r" rtl="1">
              <a:buNone/>
            </a:pPr>
            <a:r>
              <a:rPr lang="ar-SA" dirty="0" smtClean="0">
                <a:latin typeface="Sakkal Majalla" panose="02000000000000000000" pitchFamily="2" charset="-78"/>
                <a:cs typeface="Sakkal Majalla" panose="02000000000000000000" pitchFamily="2" charset="-78"/>
              </a:rPr>
              <a:t>اعتمادها على فكرة كثرة المستخدمين، </a:t>
            </a:r>
            <a:r>
              <a:rPr lang="ar-SA" dirty="0" smtClean="0">
                <a:latin typeface="Sakkal Majalla" panose="02000000000000000000" pitchFamily="2" charset="-78"/>
                <a:cs typeface="Sakkal Majalla" panose="02000000000000000000" pitchFamily="2" charset="-78"/>
              </a:rPr>
              <a:t>أو الجماهير، </a:t>
            </a:r>
            <a:r>
              <a:rPr lang="ar-SA" dirty="0" smtClean="0">
                <a:latin typeface="Sakkal Majalla" panose="02000000000000000000" pitchFamily="2" charset="-78"/>
                <a:cs typeface="Sakkal Majalla" panose="02000000000000000000" pitchFamily="2" charset="-78"/>
              </a:rPr>
              <a:t>وهذا يحقق عوائد ضخمة ، آتية من شركات الإعلان، أو حتى من الاشتراكات البسيطة</a:t>
            </a:r>
          </a:p>
          <a:p>
            <a:pPr marL="0" indent="0" algn="r" rtl="1">
              <a:buNone/>
            </a:pPr>
            <a:endParaRPr lang="ar-SA" dirty="0">
              <a:latin typeface="Sakkal Majalla" panose="02000000000000000000" pitchFamily="2" charset="-78"/>
              <a:cs typeface="Sakkal Majalla" panose="02000000000000000000" pitchFamily="2" charset="-78"/>
            </a:endParaRPr>
          </a:p>
          <a:p>
            <a:pPr marL="0" indent="0" algn="r" rtl="1">
              <a:buNone/>
            </a:pPr>
            <a:r>
              <a:rPr lang="ar-SA" dirty="0" smtClean="0">
                <a:latin typeface="Sakkal Majalla" panose="02000000000000000000" pitchFamily="2" charset="-78"/>
                <a:cs typeface="Sakkal Majalla" panose="02000000000000000000" pitchFamily="2" charset="-78"/>
              </a:rPr>
              <a:t> </a:t>
            </a:r>
          </a:p>
        </p:txBody>
      </p:sp>
      <p:sp>
        <p:nvSpPr>
          <p:cNvPr id="18" name="Text Placeholder 17"/>
          <p:cNvSpPr>
            <a:spLocks noGrp="1"/>
          </p:cNvSpPr>
          <p:nvPr>
            <p:ph type="body" sz="quarter" idx="13"/>
          </p:nvPr>
        </p:nvSpPr>
        <p:spPr/>
        <p:txBody>
          <a:bodyPr/>
          <a:lstStyle/>
          <a:p>
            <a:pPr algn="r"/>
            <a:r>
              <a:rPr lang="ar-SA" dirty="0" smtClean="0">
                <a:latin typeface="Sakkal Majalla" panose="02000000000000000000" pitchFamily="2" charset="-78"/>
                <a:cs typeface="Sakkal Majalla" panose="02000000000000000000" pitchFamily="2" charset="-78"/>
              </a:rPr>
              <a:t>المجانية</a:t>
            </a:r>
            <a:endParaRPr lang="en-GB" dirty="0">
              <a:latin typeface="Sakkal Majalla" panose="02000000000000000000" pitchFamily="2" charset="-78"/>
              <a:cs typeface="Sakkal Majalla" panose="02000000000000000000" pitchFamily="2" charset="-78"/>
            </a:endParaRPr>
          </a:p>
        </p:txBody>
      </p:sp>
      <p:sp>
        <p:nvSpPr>
          <p:cNvPr id="15" name="Title 14"/>
          <p:cNvSpPr>
            <a:spLocks noGrp="1"/>
          </p:cNvSpPr>
          <p:nvPr>
            <p:ph type="title"/>
          </p:nvPr>
        </p:nvSpPr>
        <p:spPr/>
        <p:txBody>
          <a:bodyPr/>
          <a:lstStyle/>
          <a:p>
            <a:pPr algn="r"/>
            <a:r>
              <a:rPr lang="ar-SA" dirty="0" smtClean="0">
                <a:latin typeface="Sakkal Majalla" panose="02000000000000000000" pitchFamily="2" charset="-78"/>
                <a:cs typeface="Sakkal Majalla" panose="02000000000000000000" pitchFamily="2" charset="-78"/>
              </a:rPr>
              <a:t>النموذج الاقتصادي المتبع في الإعلام الجديد</a:t>
            </a:r>
            <a:endParaRPr lang="en-GB" dirty="0"/>
          </a:p>
        </p:txBody>
      </p:sp>
    </p:spTree>
    <p:extLst>
      <p:ext uri="{BB962C8B-B14F-4D97-AF65-F5344CB8AC3E}">
        <p14:creationId xmlns:p14="http://schemas.microsoft.com/office/powerpoint/2010/main" val="13236890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476672"/>
            <a:ext cx="7920880" cy="5843736"/>
          </a:xfrm>
        </p:spPr>
      </p:pic>
    </p:spTree>
    <p:extLst>
      <p:ext uri="{BB962C8B-B14F-4D97-AF65-F5344CB8AC3E}">
        <p14:creationId xmlns:p14="http://schemas.microsoft.com/office/powerpoint/2010/main" val="23252190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228600"/>
            <a:ext cx="7812360" cy="5936704"/>
          </a:xfrm>
        </p:spPr>
        <p:txBody>
          <a:bodyPr/>
          <a:lstStyle/>
          <a:p>
            <a:pPr lvl="0" algn="just" rtl="1"/>
            <a:r>
              <a:rPr lang="ar-SA" sz="4000" b="1" dirty="0" smtClean="0">
                <a:latin typeface="Sakkal Majalla" panose="02000000000000000000" pitchFamily="2" charset="-78"/>
                <a:cs typeface="Sakkal Majalla" panose="02000000000000000000" pitchFamily="2" charset="-78"/>
              </a:rPr>
              <a:t>الإعلان المؤدب- </a:t>
            </a:r>
            <a:r>
              <a:rPr lang="en-US" sz="4000" b="1" dirty="0" smtClean="0">
                <a:latin typeface="Sakkal Majalla" panose="02000000000000000000" pitchFamily="2" charset="-78"/>
                <a:cs typeface="Sakkal Majalla" panose="02000000000000000000" pitchFamily="2" charset="-78"/>
              </a:rPr>
              <a:t>POLIT AD</a:t>
            </a:r>
            <a:r>
              <a:rPr lang="ar-SA" sz="4000" b="1" dirty="0" smtClean="0">
                <a:latin typeface="Sakkal Majalla" panose="02000000000000000000" pitchFamily="2" charset="-78"/>
                <a:cs typeface="Sakkal Majalla" panose="02000000000000000000" pitchFamily="2" charset="-78"/>
              </a:rPr>
              <a:t>:</a:t>
            </a:r>
            <a:endParaRPr lang="en-US" sz="4000" dirty="0" smtClean="0">
              <a:latin typeface="Sakkal Majalla" panose="02000000000000000000" pitchFamily="2" charset="-78"/>
              <a:cs typeface="Sakkal Majalla" panose="02000000000000000000" pitchFamily="2" charset="-78"/>
            </a:endParaRPr>
          </a:p>
          <a:p>
            <a:pPr algn="just" rtl="1">
              <a:buNone/>
            </a:pPr>
            <a:r>
              <a:rPr lang="ar-SA" sz="4000" b="1" dirty="0" smtClean="0">
                <a:latin typeface="Sakkal Majalla" panose="02000000000000000000" pitchFamily="2" charset="-78"/>
                <a:cs typeface="Sakkal Majalla" panose="02000000000000000000" pitchFamily="2" charset="-78"/>
              </a:rPr>
              <a:t>يشبه هذا الإعلان اسمه</a:t>
            </a:r>
            <a:r>
              <a:rPr lang="en-US" sz="4000" b="1" dirty="0" smtClean="0">
                <a:latin typeface="Sakkal Majalla" panose="02000000000000000000" pitchFamily="2" charset="-78"/>
                <a:cs typeface="Sakkal Majalla" panose="02000000000000000000" pitchFamily="2" charset="-78"/>
              </a:rPr>
              <a:t>  </a:t>
            </a:r>
            <a:r>
              <a:rPr lang="ar-SA" sz="4000" b="1" dirty="0" smtClean="0">
                <a:latin typeface="Sakkal Majalla" panose="02000000000000000000" pitchFamily="2" charset="-78"/>
                <a:cs typeface="Sakkal Majalla" panose="02000000000000000000" pitchFamily="2" charset="-78"/>
              </a:rPr>
              <a:t>تماما إذ يتم تحميل الإعلان الكبير بأجزاء صغيرة لتقليل حالة صرف النظر عن محتوى الصفحة التي عرض فيها هذا الإعلان.</a:t>
            </a:r>
          </a:p>
        </p:txBody>
      </p:sp>
    </p:spTree>
    <p:extLst>
      <p:ext uri="{BB962C8B-B14F-4D97-AF65-F5344CB8AC3E}">
        <p14:creationId xmlns:p14="http://schemas.microsoft.com/office/powerpoint/2010/main" val="28540980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dirty="0" smtClean="0"/>
              <a:t>إعلان مؤدب</a:t>
            </a:r>
            <a:br>
              <a:rPr lang="ar-SA" dirty="0" smtClean="0"/>
            </a:br>
            <a:endParaRPr lang="ar-SA" dirty="0"/>
          </a:p>
        </p:txBody>
      </p:sp>
      <p:pic>
        <p:nvPicPr>
          <p:cNvPr id="4" name="عنصر نائب للمحتوى 3" descr="lg_otv_peelback_example.jpg"/>
          <p:cNvPicPr>
            <a:picLocks noGrp="1" noChangeAspect="1"/>
          </p:cNvPicPr>
          <p:nvPr>
            <p:ph idx="1"/>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805139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3608" y="332656"/>
            <a:ext cx="7341567" cy="5915744"/>
          </a:xfrm>
        </p:spPr>
      </p:pic>
    </p:spTree>
    <p:extLst>
      <p:ext uri="{BB962C8B-B14F-4D97-AF65-F5344CB8AC3E}">
        <p14:creationId xmlns:p14="http://schemas.microsoft.com/office/powerpoint/2010/main" val="41766602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980728"/>
            <a:ext cx="8322128" cy="6105872"/>
          </a:xfrm>
        </p:spPr>
        <p:txBody>
          <a:bodyPr>
            <a:normAutofit/>
          </a:bodyPr>
          <a:lstStyle/>
          <a:p>
            <a:pPr lvl="0" algn="just" rtl="1"/>
            <a:r>
              <a:rPr lang="ar-SA" sz="4000" b="1" dirty="0" smtClean="0">
                <a:latin typeface="Sakkal Majalla" panose="02000000000000000000" pitchFamily="2" charset="-78"/>
                <a:cs typeface="Sakkal Majalla" panose="02000000000000000000" pitchFamily="2" charset="-78"/>
              </a:rPr>
              <a:t>الراية الخادعة- </a:t>
            </a:r>
            <a:r>
              <a:rPr lang="en-US" sz="4000" b="1" dirty="0" smtClean="0">
                <a:latin typeface="Sakkal Majalla" panose="02000000000000000000" pitchFamily="2" charset="-78"/>
                <a:cs typeface="Sakkal Majalla" panose="02000000000000000000" pitchFamily="2" charset="-78"/>
              </a:rPr>
              <a:t>TRICK BANNER</a:t>
            </a:r>
            <a:r>
              <a:rPr lang="ar-SA" sz="4000" b="1" dirty="0" smtClean="0">
                <a:latin typeface="Sakkal Majalla" panose="02000000000000000000" pitchFamily="2" charset="-78"/>
                <a:cs typeface="Sakkal Majalla" panose="02000000000000000000" pitchFamily="2" charset="-78"/>
              </a:rPr>
              <a:t> :</a:t>
            </a:r>
          </a:p>
          <a:p>
            <a:pPr lvl="0" algn="just" rtl="1">
              <a:buNone/>
            </a:pPr>
            <a:r>
              <a:rPr lang="ar-SA" sz="4000" b="1" dirty="0" smtClean="0">
                <a:latin typeface="Sakkal Majalla" panose="02000000000000000000" pitchFamily="2" charset="-78"/>
                <a:cs typeface="Sakkal Majalla" panose="02000000000000000000" pitchFamily="2" charset="-78"/>
              </a:rPr>
              <a:t>هو نوع من الإعلان يقلد موقعا أو صورة أو رسما أو صندوق حوار بالأزرار بما يخدع الزائر الذي ينقر عليه متصورا شيئا آخر فتقوده الراية إلى الغرض الذي يطلبه المعلن.</a:t>
            </a:r>
          </a:p>
          <a:p>
            <a:pPr algn="r" rtl="1"/>
            <a:endParaRPr lang="en-US" sz="4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06998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congrats-makeover.png"/>
          <p:cNvPicPr>
            <a:picLocks noGrp="1" noChangeAspect="1"/>
          </p:cNvPicPr>
          <p:nvPr>
            <p:ph idx="1"/>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9519279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SA" sz="54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الإعلانات القافزة</a:t>
            </a:r>
            <a:endParaRPr lang="ar-SA" sz="5400" i="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endParaRPr>
          </a:p>
        </p:txBody>
      </p:sp>
      <p:sp>
        <p:nvSpPr>
          <p:cNvPr id="4" name="Rectangle 3"/>
          <p:cNvSpPr/>
          <p:nvPr/>
        </p:nvSpPr>
        <p:spPr>
          <a:xfrm>
            <a:off x="395536" y="1447799"/>
            <a:ext cx="8604448" cy="5078313"/>
          </a:xfrm>
          <a:prstGeom prst="rect">
            <a:avLst/>
          </a:prstGeom>
        </p:spPr>
        <p:txBody>
          <a:bodyPr wrap="square">
            <a:spAutoFit/>
          </a:bodyPr>
          <a:lstStyle/>
          <a:p>
            <a:pPr algn="r" rtl="1">
              <a:buNone/>
            </a:pPr>
            <a:r>
              <a:rPr lang="ar-SA" sz="3600" dirty="0" smtClean="0">
                <a:latin typeface="Sakkal Majalla" panose="02000000000000000000" pitchFamily="2" charset="-78"/>
                <a:cs typeface="Sakkal Majalla" panose="02000000000000000000" pitchFamily="2" charset="-78"/>
              </a:rPr>
              <a:t>الإعلانات القافزة أو إعلانات </a:t>
            </a:r>
            <a:r>
              <a:rPr lang="ar-SA" sz="3600" dirty="0" err="1" smtClean="0">
                <a:latin typeface="Sakkal Majalla" panose="02000000000000000000" pitchFamily="2" charset="-78"/>
                <a:cs typeface="Sakkal Majalla" panose="02000000000000000000" pitchFamily="2" charset="-78"/>
              </a:rPr>
              <a:t>البوب</a:t>
            </a:r>
            <a:r>
              <a:rPr lang="ar-SA" sz="3600" dirty="0" smtClean="0">
                <a:latin typeface="Sakkal Majalla" panose="02000000000000000000" pitchFamily="2" charset="-78"/>
                <a:cs typeface="Sakkal Majalla" panose="02000000000000000000" pitchFamily="2" charset="-78"/>
              </a:rPr>
              <a:t> </a:t>
            </a:r>
            <a:r>
              <a:rPr lang="ar-SA" sz="3600" dirty="0" err="1" smtClean="0">
                <a:latin typeface="Sakkal Majalla" panose="02000000000000000000" pitchFamily="2" charset="-78"/>
                <a:cs typeface="Sakkal Majalla" panose="02000000000000000000" pitchFamily="2" charset="-78"/>
              </a:rPr>
              <a:t>اب</a:t>
            </a:r>
            <a:r>
              <a:rPr lang="ar-SA" sz="3600" dirty="0" smtClean="0">
                <a:latin typeface="Sakkal Majalla" panose="02000000000000000000" pitchFamily="2" charset="-78"/>
                <a:cs typeface="Sakkal Majalla" panose="02000000000000000000" pitchFamily="2" charset="-78"/>
              </a:rPr>
              <a:t> </a:t>
            </a:r>
            <a:r>
              <a:rPr lang="en-US" sz="3600" dirty="0" smtClean="0">
                <a:latin typeface="Sakkal Majalla" panose="02000000000000000000" pitchFamily="2" charset="-78"/>
                <a:cs typeface="Sakkal Majalla" panose="02000000000000000000" pitchFamily="2" charset="-78"/>
              </a:rPr>
              <a:t>Pop ups</a:t>
            </a:r>
            <a:r>
              <a:rPr lang="ar-SA" sz="3600" dirty="0" smtClean="0">
                <a:latin typeface="Sakkal Majalla" panose="02000000000000000000" pitchFamily="2" charset="-78"/>
                <a:cs typeface="Sakkal Majalla" panose="02000000000000000000" pitchFamily="2" charset="-78"/>
              </a:rPr>
              <a:t> .</a:t>
            </a:r>
          </a:p>
          <a:p>
            <a:pPr algn="r" rtl="1">
              <a:buNone/>
            </a:pPr>
            <a:endParaRPr lang="ar-SA" sz="3600" dirty="0" smtClean="0">
              <a:latin typeface="Sakkal Majalla" panose="02000000000000000000" pitchFamily="2" charset="-78"/>
              <a:cs typeface="Sakkal Majalla" panose="02000000000000000000" pitchFamily="2" charset="-78"/>
            </a:endParaRPr>
          </a:p>
          <a:p>
            <a:pPr algn="r" rtl="1">
              <a:buNone/>
            </a:pPr>
            <a:r>
              <a:rPr lang="ar-SA" sz="3600" dirty="0" smtClean="0">
                <a:latin typeface="Sakkal Majalla" panose="02000000000000000000" pitchFamily="2" charset="-78"/>
                <a:cs typeface="Sakkal Majalla" panose="02000000000000000000" pitchFamily="2" charset="-78"/>
              </a:rPr>
              <a:t>هذا النوع من الإعلانات يعمل </a:t>
            </a:r>
            <a:r>
              <a:rPr lang="ar-SA" sz="3600" u="sng" dirty="0" smtClean="0">
                <a:latin typeface="Sakkal Majalla" panose="02000000000000000000" pitchFamily="2" charset="-78"/>
                <a:cs typeface="Sakkal Majalla" panose="02000000000000000000" pitchFamily="2" charset="-78"/>
              </a:rPr>
              <a:t>بمجرد فتح</a:t>
            </a:r>
            <a:r>
              <a:rPr lang="ar-SA" sz="3600" dirty="0" smtClean="0">
                <a:latin typeface="Sakkal Majalla" panose="02000000000000000000" pitchFamily="2" charset="-78"/>
                <a:cs typeface="Sakkal Majalla" panose="02000000000000000000" pitchFamily="2" charset="-78"/>
              </a:rPr>
              <a:t> موقع أو صفحة على صلة بموضوع الإعلان في شكل نافذة بحجم الصفحة أو أقل بقليل منها أو نصفها </a:t>
            </a:r>
            <a:r>
              <a:rPr lang="ar-SA" sz="3600" dirty="0" err="1" smtClean="0">
                <a:latin typeface="Sakkal Majalla" panose="02000000000000000000" pitchFamily="2" charset="-78"/>
                <a:cs typeface="Sakkal Majalla" panose="02000000000000000000" pitchFamily="2" charset="-78"/>
              </a:rPr>
              <a:t>او</a:t>
            </a:r>
            <a:r>
              <a:rPr lang="ar-SA" sz="3600" dirty="0" smtClean="0">
                <a:latin typeface="Sakkal Majalla" panose="02000000000000000000" pitchFamily="2" charset="-78"/>
                <a:cs typeface="Sakkal Majalla" panose="02000000000000000000" pitchFamily="2" charset="-78"/>
              </a:rPr>
              <a:t> اقل بقليل من النصف وأحيانا يفتح موقع كامل بمجرد فتح زيارة صفحة معينة وهذا النوع اكتسب أهميته لأنه لا يمكن بأي حال إغفال رؤيته</a:t>
            </a:r>
            <a:r>
              <a:rPr lang="en-US" sz="3600" dirty="0" smtClean="0">
                <a:latin typeface="Sakkal Majalla" panose="02000000000000000000" pitchFamily="2" charset="-78"/>
                <a:cs typeface="Sakkal Majalla" panose="02000000000000000000" pitchFamily="2" charset="-78"/>
              </a:rPr>
              <a:t>,</a:t>
            </a:r>
            <a:r>
              <a:rPr lang="ar-SA" sz="3600" dirty="0" smtClean="0">
                <a:latin typeface="Sakkal Majalla" panose="02000000000000000000" pitchFamily="2" charset="-78"/>
                <a:cs typeface="Sakkal Majalla" panose="02000000000000000000" pitchFamily="2" charset="-78"/>
              </a:rPr>
              <a:t> ويتم توليده بواسطة </a:t>
            </a:r>
            <a:r>
              <a:rPr lang="ar-SA" sz="3600" dirty="0" err="1" smtClean="0">
                <a:latin typeface="Sakkal Majalla" panose="02000000000000000000" pitchFamily="2" charset="-78"/>
                <a:cs typeface="Sakkal Majalla" panose="02000000000000000000" pitchFamily="2" charset="-78"/>
              </a:rPr>
              <a:t>الجافا</a:t>
            </a:r>
            <a:r>
              <a:rPr lang="ar-SA" sz="3600" dirty="0" smtClean="0">
                <a:latin typeface="Sakkal Majalla" panose="02000000000000000000" pitchFamily="2" charset="-78"/>
                <a:cs typeface="Sakkal Majalla" panose="02000000000000000000" pitchFamily="2" charset="-78"/>
              </a:rPr>
              <a:t> </a:t>
            </a:r>
            <a:r>
              <a:rPr lang="ar-SA" sz="3600" dirty="0" err="1" smtClean="0">
                <a:latin typeface="Sakkal Majalla" panose="02000000000000000000" pitchFamily="2" charset="-78"/>
                <a:cs typeface="Sakkal Majalla" panose="02000000000000000000" pitchFamily="2" charset="-78"/>
              </a:rPr>
              <a:t>سكريبت</a:t>
            </a:r>
            <a:r>
              <a:rPr lang="ar-SA" sz="3600" dirty="0" smtClean="0">
                <a:latin typeface="Sakkal Majalla" panose="02000000000000000000" pitchFamily="2" charset="-78"/>
                <a:cs typeface="Sakkal Majalla" panose="02000000000000000000" pitchFamily="2" charset="-78"/>
              </a:rPr>
              <a:t> وغيره من الوسائل.</a:t>
            </a:r>
          </a:p>
          <a:p>
            <a:pPr algn="r" rtl="1">
              <a:buNone/>
            </a:pPr>
            <a:endParaRPr lang="ar-SA"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337952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عنصر نائب للمحتوى 3" descr="Pop-up_ads.jpg"/>
          <p:cNvPicPr>
            <a:picLocks noChangeAspect="1"/>
          </p:cNvPicPr>
          <p:nvPr/>
        </p:nvPicPr>
        <p:blipFill>
          <a:blip r:embed="rId2" cstate="print"/>
          <a:stretch>
            <a:fillRect/>
          </a:stretch>
        </p:blipFill>
        <p:spPr>
          <a:xfrm>
            <a:off x="0" y="0"/>
            <a:ext cx="9143999"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054428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dove-videoegg-expanded.jpg"/>
          <p:cNvPicPr>
            <a:picLocks noGrp="1" noChangeAspect="1"/>
          </p:cNvPicPr>
          <p:nvPr>
            <p:ph idx="1"/>
          </p:nvPr>
        </p:nvPicPr>
        <p:blipFill>
          <a:blip r:embed="rId2" cstate="print"/>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15044042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الإعلان </a:t>
            </a:r>
            <a:r>
              <a:rPr lang="ar-SA"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السياقي</a:t>
            </a:r>
            <a:endParaRPr lang="en-US" dirty="0"/>
          </a:p>
        </p:txBody>
      </p:sp>
      <p:sp>
        <p:nvSpPr>
          <p:cNvPr id="3" name="عنصر نائب للمحتوى 2"/>
          <p:cNvSpPr>
            <a:spLocks noGrp="1"/>
          </p:cNvSpPr>
          <p:nvPr>
            <p:ph idx="1"/>
          </p:nvPr>
        </p:nvSpPr>
        <p:spPr>
          <a:xfrm>
            <a:off x="1331640" y="1196752"/>
            <a:ext cx="7498080" cy="5483696"/>
          </a:xfrm>
        </p:spPr>
        <p:txBody>
          <a:bodyPr>
            <a:noAutofit/>
          </a:bodyPr>
          <a:lstStyle/>
          <a:p>
            <a:pPr algn="r"/>
            <a:r>
              <a:rPr lang="ar-SA" dirty="0">
                <a:latin typeface="Sakkal Majalla" panose="02000000000000000000" pitchFamily="2" charset="-78"/>
                <a:cs typeface="Sakkal Majalla" panose="02000000000000000000" pitchFamily="2" charset="-78"/>
              </a:rPr>
              <a:t>هي شكل من أشكال الإعلانات التي تظهر على شبكة </a:t>
            </a:r>
            <a:r>
              <a:rPr lang="ar-SA" dirty="0" smtClean="0">
                <a:latin typeface="Sakkal Majalla" panose="02000000000000000000" pitchFamily="2" charset="-78"/>
                <a:cs typeface="Sakkal Majalla" panose="02000000000000000000" pitchFamily="2" charset="-78"/>
              </a:rPr>
              <a:t>الإنترنت. </a:t>
            </a:r>
            <a:r>
              <a:rPr lang="ar-SA" dirty="0">
                <a:latin typeface="Sakkal Majalla" panose="02000000000000000000" pitchFamily="2" charset="-78"/>
                <a:cs typeface="Sakkal Majalla" panose="02000000000000000000" pitchFamily="2" charset="-78"/>
              </a:rPr>
              <a:t>ويتم </a:t>
            </a:r>
            <a:r>
              <a:rPr lang="ar-SA" dirty="0">
                <a:latin typeface="Sakkal Majalla" panose="02000000000000000000" pitchFamily="2" charset="-78"/>
                <a:cs typeface="Sakkal Majalla" panose="02000000000000000000" pitchFamily="2" charset="-78"/>
              </a:rPr>
              <a:t>اختيار وخدم الإعلانات من قبل نظام اتوماتيكي يعتمد على المضمون الذي يعرض على المستخدم .. وهو أن يقوم أصحاب المواقع بالسماح لمحركات البحث بوضع </a:t>
            </a:r>
            <a:r>
              <a:rPr lang="ar-SA" dirty="0" err="1">
                <a:latin typeface="Sakkal Majalla" panose="02000000000000000000" pitchFamily="2" charset="-78"/>
                <a:cs typeface="Sakkal Majalla" panose="02000000000000000000" pitchFamily="2" charset="-78"/>
              </a:rPr>
              <a:t>إعلانتها</a:t>
            </a:r>
            <a:r>
              <a:rPr lang="ar-SA" dirty="0">
                <a:latin typeface="Sakkal Majalla" panose="02000000000000000000" pitchFamily="2" charset="-78"/>
                <a:cs typeface="Sakkal Majalla" panose="02000000000000000000" pitchFamily="2" charset="-78"/>
              </a:rPr>
              <a:t> التي لها صله بمحتويات هذه المواقع على مواقعهم , ويتم دفع هذه الإعلانات من قبل المعلنين الذين يريدون لرسائلهم أن تظهر على الويب ، والإيرادات الناتجة من هذه الإعلانات تكون منقسمة بين محركات البحث وبين أصحاب المواقع , وفي أكثر الأحيان أصحاب المواقع يحصلون على أكثر من نصف هذه الإيرادات .</a:t>
            </a:r>
          </a:p>
          <a:p>
            <a:pPr algn="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74922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a:xfrm>
            <a:off x="899592" y="1700808"/>
            <a:ext cx="7945760" cy="4165925"/>
          </a:xfrm>
        </p:spPr>
        <p:txBody>
          <a:bodyPr/>
          <a:lstStyle/>
          <a:p>
            <a:pPr algn="r" rtl="1">
              <a:buFont typeface="Wingdings" panose="05000000000000000000" pitchFamily="2" charset="2"/>
              <a:buChar char="v"/>
            </a:pPr>
            <a:endParaRPr lang="ar-SA" dirty="0">
              <a:latin typeface="Sakkal Majalla" panose="02000000000000000000" pitchFamily="2" charset="-78"/>
              <a:cs typeface="Sakkal Majalla" panose="02000000000000000000" pitchFamily="2" charset="-78"/>
            </a:endParaRPr>
          </a:p>
          <a:p>
            <a:pPr marL="0" indent="0" algn="r" rtl="1">
              <a:buNone/>
            </a:pPr>
            <a:r>
              <a:rPr lang="ar-SA" dirty="0" smtClean="0">
                <a:latin typeface="Sakkal Majalla" panose="02000000000000000000" pitchFamily="2" charset="-78"/>
                <a:cs typeface="Sakkal Majalla" panose="02000000000000000000" pitchFamily="2" charset="-78"/>
              </a:rPr>
              <a:t>1.الإعلام المؤسساتي:</a:t>
            </a:r>
          </a:p>
          <a:p>
            <a:pPr marL="0" indent="0" algn="r" rtl="1">
              <a:buNone/>
            </a:pPr>
            <a:r>
              <a:rPr lang="ar-SA" dirty="0" smtClean="0">
                <a:latin typeface="Sakkal Majalla" panose="02000000000000000000" pitchFamily="2" charset="-78"/>
                <a:cs typeface="Sakkal Majalla" panose="02000000000000000000" pitchFamily="2" charset="-78"/>
              </a:rPr>
              <a:t>إعلام ذا ملكية حكومية                 تمويل حكومي +بدون عائدات ربحية</a:t>
            </a:r>
          </a:p>
          <a:p>
            <a:pPr marL="0" indent="0" algn="r" rtl="1">
              <a:buNone/>
            </a:pPr>
            <a:endParaRPr lang="ar-SA" dirty="0" smtClean="0">
              <a:latin typeface="Sakkal Majalla" panose="02000000000000000000" pitchFamily="2" charset="-78"/>
              <a:cs typeface="Sakkal Majalla" panose="02000000000000000000" pitchFamily="2" charset="-78"/>
            </a:endParaRPr>
          </a:p>
          <a:p>
            <a:pPr marL="0" indent="0" algn="r" rtl="1">
              <a:buNone/>
            </a:pPr>
            <a:r>
              <a:rPr lang="ar-SA" dirty="0" smtClean="0">
                <a:latin typeface="Sakkal Majalla" panose="02000000000000000000" pitchFamily="2" charset="-78"/>
                <a:cs typeface="Sakkal Majalla" panose="02000000000000000000" pitchFamily="2" charset="-78"/>
              </a:rPr>
              <a:t>إعلام ذا ملكية خاصة                تمويل تجاري+ عائدات ربحية</a:t>
            </a:r>
          </a:p>
          <a:p>
            <a:pPr marL="0" indent="0" algn="r" rtl="1">
              <a:buNone/>
            </a:pPr>
            <a:endParaRPr lang="ar-SA" dirty="0" smtClean="0">
              <a:latin typeface="Sakkal Majalla" panose="02000000000000000000" pitchFamily="2" charset="-78"/>
              <a:cs typeface="Sakkal Majalla" panose="02000000000000000000" pitchFamily="2" charset="-78"/>
            </a:endParaRPr>
          </a:p>
          <a:p>
            <a:pPr marL="0" indent="0" algn="r" rtl="1">
              <a:buNone/>
            </a:pPr>
            <a:endParaRPr lang="ar-SA" dirty="0" smtClean="0">
              <a:latin typeface="Sakkal Majalla" panose="02000000000000000000" pitchFamily="2" charset="-78"/>
              <a:cs typeface="Sakkal Majalla" panose="02000000000000000000" pitchFamily="2" charset="-78"/>
            </a:endParaRPr>
          </a:p>
          <a:p>
            <a:pPr marL="0" indent="0" algn="r" rtl="1">
              <a:buNone/>
            </a:pPr>
            <a:r>
              <a:rPr lang="ar-SA" dirty="0" smtClean="0">
                <a:latin typeface="Sakkal Majalla" panose="02000000000000000000" pitchFamily="2" charset="-78"/>
                <a:cs typeface="Sakkal Majalla" panose="02000000000000000000" pitchFamily="2" charset="-78"/>
              </a:rPr>
              <a:t>3.إعلام الأفراد                         لا يخضع للتمويل، والملكية للأفراد</a:t>
            </a:r>
            <a:endParaRPr lang="en-GB" dirty="0">
              <a:latin typeface="Sakkal Majalla" panose="02000000000000000000" pitchFamily="2" charset="-78"/>
              <a:cs typeface="Sakkal Majalla" panose="02000000000000000000" pitchFamily="2" charset="-78"/>
            </a:endParaRPr>
          </a:p>
        </p:txBody>
      </p:sp>
      <p:sp>
        <p:nvSpPr>
          <p:cNvPr id="18" name="Text Placeholder 17"/>
          <p:cNvSpPr>
            <a:spLocks noGrp="1"/>
          </p:cNvSpPr>
          <p:nvPr>
            <p:ph type="body" sz="quarter" idx="13"/>
          </p:nvPr>
        </p:nvSpPr>
        <p:spPr/>
        <p:txBody>
          <a:bodyPr/>
          <a:lstStyle/>
          <a:p>
            <a:endParaRPr lang="en-GB"/>
          </a:p>
        </p:txBody>
      </p:sp>
      <p:sp>
        <p:nvSpPr>
          <p:cNvPr id="15" name="Title 14"/>
          <p:cNvSpPr>
            <a:spLocks noGrp="1"/>
          </p:cNvSpPr>
          <p:nvPr>
            <p:ph type="title"/>
          </p:nvPr>
        </p:nvSpPr>
        <p:spPr/>
        <p:txBody>
          <a:bodyPr/>
          <a:lstStyle/>
          <a:p>
            <a:pPr algn="r" rtl="1"/>
            <a:r>
              <a:rPr lang="ar-SA" dirty="0" smtClean="0">
                <a:latin typeface="Sakkal Majalla" pitchFamily="2" charset="-78"/>
                <a:cs typeface="Sakkal Majalla" pitchFamily="2" charset="-78"/>
              </a:rPr>
              <a:t>الملكية في الإعلام الجديد</a:t>
            </a:r>
            <a:endParaRPr lang="en-GB" dirty="0">
              <a:latin typeface="Sakkal Majalla" pitchFamily="2" charset="-78"/>
              <a:cs typeface="Sakkal Majalla" pitchFamily="2" charset="-78"/>
            </a:endParaRPr>
          </a:p>
        </p:txBody>
      </p:sp>
      <p:sp>
        <p:nvSpPr>
          <p:cNvPr id="19" name="Right Arrow 18"/>
          <p:cNvSpPr/>
          <p:nvPr/>
        </p:nvSpPr>
        <p:spPr>
          <a:xfrm rot="10800000">
            <a:off x="5724128" y="2492896"/>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Arrow 19"/>
          <p:cNvSpPr/>
          <p:nvPr/>
        </p:nvSpPr>
        <p:spPr>
          <a:xfrm rot="10800000">
            <a:off x="5940152" y="3356992"/>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ight Arrow 6"/>
          <p:cNvSpPr/>
          <p:nvPr/>
        </p:nvSpPr>
        <p:spPr>
          <a:xfrm rot="10800000">
            <a:off x="6228184" y="4437112"/>
            <a:ext cx="86409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الإعلان </a:t>
            </a:r>
            <a:r>
              <a:rPr lang="ar-SA"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السياقي</a:t>
            </a:r>
            <a:endParaRPr lang="ar-SA" dirty="0"/>
          </a:p>
        </p:txBody>
      </p:sp>
      <p:sp>
        <p:nvSpPr>
          <p:cNvPr id="3" name="عنصر نائب للمحتوى 2"/>
          <p:cNvSpPr>
            <a:spLocks noGrp="1"/>
          </p:cNvSpPr>
          <p:nvPr>
            <p:ph idx="1"/>
          </p:nvPr>
        </p:nvSpPr>
        <p:spPr/>
        <p:txBody>
          <a:bodyPr>
            <a:normAutofit lnSpcReduction="10000"/>
          </a:bodyPr>
          <a:lstStyle/>
          <a:p>
            <a:pPr algn="r"/>
            <a:r>
              <a:rPr lang="ar-SA" dirty="0">
                <a:latin typeface="Sakkal Majalla" panose="02000000000000000000" pitchFamily="2" charset="-78"/>
                <a:cs typeface="Sakkal Majalla" panose="02000000000000000000" pitchFamily="2" charset="-78"/>
              </a:rPr>
              <a:t>أصحاب المواقع ليست لديهم السيطرة الكاملة على الإعلانات التي تظهر على مواقعهم ، كذلك المعلنون ليست لديهم السيطرة الكاملة على أماكن عرض إعلاناتهم , وفي أي المواقع ستعرض . محركات البحث تستخدم أدوات مختلفة مثل "تحليل الكلمات" و "تشابه الكلمات" حتى تضمن ظهور الإعلانات ذات الصلة والمناسبة فقط . ولهذه الأسباب فإن "مصطلحات شبكات الإعلان" غالباً ما تسمى "تسويق </a:t>
            </a:r>
            <a:r>
              <a:rPr lang="ar-SA" dirty="0" err="1">
                <a:latin typeface="Sakkal Majalla" panose="02000000000000000000" pitchFamily="2" charset="-78"/>
                <a:cs typeface="Sakkal Majalla" panose="02000000000000000000" pitchFamily="2" charset="-78"/>
              </a:rPr>
              <a:t>السياق"وذلك</a:t>
            </a:r>
            <a:r>
              <a:rPr lang="ar-SA" dirty="0">
                <a:latin typeface="Sakkal Majalla" panose="02000000000000000000" pitchFamily="2" charset="-78"/>
                <a:cs typeface="Sakkal Majalla" panose="02000000000000000000" pitchFamily="2" charset="-78"/>
              </a:rPr>
              <a:t> بسبب الجهد المبذول لفهم السياق لمعرفة أين سيتم عرض هذا الإعلان, و الإعلانات السياقية هي من أهم أسباب نمو وتزايد ايرادات محركات البحث</a:t>
            </a:r>
            <a:endParaRPr lang="ar-SA" dirty="0"/>
          </a:p>
        </p:txBody>
      </p:sp>
    </p:spTree>
    <p:extLst>
      <p:ext uri="{BB962C8B-B14F-4D97-AF65-F5344CB8AC3E}">
        <p14:creationId xmlns:p14="http://schemas.microsoft.com/office/powerpoint/2010/main" val="4959344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SA" dirty="0" smtClean="0"/>
              <a:t>مثلا</a:t>
            </a:r>
            <a:endParaRPr lang="en-US" dirty="0"/>
          </a:p>
        </p:txBody>
      </p:sp>
      <p:sp>
        <p:nvSpPr>
          <p:cNvPr id="3" name="عنصر نائب للمحتوى 2"/>
          <p:cNvSpPr>
            <a:spLocks noGrp="1"/>
          </p:cNvSpPr>
          <p:nvPr>
            <p:ph idx="1"/>
          </p:nvPr>
        </p:nvSpPr>
        <p:spPr/>
        <p:txBody>
          <a:bodyPr/>
          <a:lstStyle/>
          <a:p>
            <a:pPr algn="r"/>
            <a:r>
              <a:rPr lang="ar-SA" dirty="0">
                <a:latin typeface="Sakkal Majalla" panose="02000000000000000000" pitchFamily="2" charset="-78"/>
                <a:cs typeface="Sakkal Majalla" panose="02000000000000000000" pitchFamily="2" charset="-78"/>
              </a:rPr>
              <a:t> إذا كان المستخدم يقوم بعرض موقع خاص بالرياضة وهذا الموقع يستخدم الإعلانات </a:t>
            </a:r>
            <a:r>
              <a:rPr lang="ar-SA" dirty="0" smtClean="0">
                <a:latin typeface="Sakkal Majalla" panose="02000000000000000000" pitchFamily="2" charset="-78"/>
                <a:cs typeface="Sakkal Majalla" panose="02000000000000000000" pitchFamily="2" charset="-78"/>
              </a:rPr>
              <a:t>السياقية</a:t>
            </a:r>
            <a:r>
              <a:rPr lang="ar-SA" dirty="0">
                <a:latin typeface="Sakkal Majalla" panose="02000000000000000000" pitchFamily="2" charset="-78"/>
                <a:cs typeface="Sakkal Majalla" panose="02000000000000000000" pitchFamily="2" charset="-78"/>
              </a:rPr>
              <a:t> </a:t>
            </a:r>
            <a:r>
              <a:rPr lang="ar-SA" dirty="0" smtClean="0">
                <a:latin typeface="Sakkal Majalla" panose="02000000000000000000" pitchFamily="2" charset="-78"/>
                <a:cs typeface="Sakkal Majalla" panose="02000000000000000000" pitchFamily="2" charset="-78"/>
              </a:rPr>
              <a:t>بإمكان </a:t>
            </a:r>
            <a:r>
              <a:rPr lang="ar-SA" dirty="0">
                <a:latin typeface="Sakkal Majalla" panose="02000000000000000000" pitchFamily="2" charset="-78"/>
                <a:cs typeface="Sakkal Majalla" panose="02000000000000000000" pitchFamily="2" charset="-78"/>
              </a:rPr>
              <a:t>المستخدم من رؤية إعلانات الشركات التي لها علاقة بالرياضة مثلاً شركات بيع </a:t>
            </a:r>
            <a:r>
              <a:rPr lang="ar-SA" dirty="0" err="1" smtClean="0">
                <a:latin typeface="Sakkal Majalla" panose="02000000000000000000" pitchFamily="2" charset="-78"/>
                <a:cs typeface="Sakkal Majalla" panose="02000000000000000000" pitchFamily="2" charset="-78"/>
              </a:rPr>
              <a:t>التذاكر،أو</a:t>
            </a:r>
            <a:r>
              <a:rPr lang="ar-SA" dirty="0" smtClean="0">
                <a:latin typeface="Sakkal Majalla" panose="02000000000000000000" pitchFamily="2" charset="-78"/>
                <a:cs typeface="Sakkal Majalla" panose="02000000000000000000" pitchFamily="2" charset="-78"/>
              </a:rPr>
              <a:t> المنتجات الرياضية .</a:t>
            </a:r>
            <a:endParaRPr lang="en-US" dirty="0">
              <a:latin typeface="Sakkal Majalla" panose="02000000000000000000" pitchFamily="2" charset="-78"/>
              <a:cs typeface="Sakkal Majalla" panose="02000000000000000000" pitchFamily="2" charset="-78"/>
            </a:endParaRPr>
          </a:p>
          <a:p>
            <a:pPr algn="r"/>
            <a:endParaRPr lang="en-US" dirty="0"/>
          </a:p>
        </p:txBody>
      </p:sp>
    </p:spTree>
    <p:extLst>
      <p:ext uri="{BB962C8B-B14F-4D97-AF65-F5344CB8AC3E}">
        <p14:creationId xmlns:p14="http://schemas.microsoft.com/office/powerpoint/2010/main" val="14706794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648" y="332656"/>
            <a:ext cx="7498080" cy="1143000"/>
          </a:xfrm>
        </p:spPr>
        <p:txBody>
          <a:bodyPr/>
          <a:lstStyle/>
          <a:p>
            <a:pPr algn="r" rtl="1"/>
            <a:r>
              <a:rPr lang="ar-SA"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برنامج </a:t>
            </a:r>
            <a:r>
              <a:rPr lang="ar-SA" sz="4800" i="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جوجل</a:t>
            </a:r>
            <a:r>
              <a:rPr lang="ar-SA"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 للمساحات الإعلانية</a:t>
            </a:r>
            <a:r>
              <a:rPr lang="en-US"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
            </a:r>
            <a:br>
              <a:rPr lang="en-US"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br>
            <a:endParaRPr lang="en-US" sz="4800" i="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539552" y="1484784"/>
            <a:ext cx="8394136" cy="4763616"/>
          </a:xfrm>
        </p:spPr>
        <p:txBody>
          <a:bodyPr/>
          <a:lstStyle/>
          <a:p>
            <a:pPr algn="r" rtl="1">
              <a:buNone/>
            </a:pPr>
            <a:r>
              <a:rPr lang="ar-SA" sz="4400" b="1" dirty="0" smtClean="0">
                <a:latin typeface="Sakkal Majalla" panose="02000000000000000000" pitchFamily="2" charset="-78"/>
                <a:cs typeface="Sakkal Majalla" panose="02000000000000000000" pitchFamily="2" charset="-78"/>
              </a:rPr>
              <a:t>يقدم </a:t>
            </a:r>
            <a:r>
              <a:rPr lang="ar-SA" sz="4400" b="1" dirty="0" err="1" smtClean="0">
                <a:latin typeface="Sakkal Majalla" panose="02000000000000000000" pitchFamily="2" charset="-78"/>
                <a:cs typeface="Sakkal Majalla" panose="02000000000000000000" pitchFamily="2" charset="-78"/>
              </a:rPr>
              <a:t>جوجل</a:t>
            </a:r>
            <a:r>
              <a:rPr lang="ar-SA" sz="4400" b="1" dirty="0" smtClean="0">
                <a:latin typeface="Sakkal Majalla" panose="02000000000000000000" pitchFamily="2" charset="-78"/>
                <a:cs typeface="Sakkal Majalla" panose="02000000000000000000" pitchFamily="2" charset="-78"/>
              </a:rPr>
              <a:t> خدمة  </a:t>
            </a:r>
            <a:r>
              <a:rPr lang="en-US" sz="4400" b="1" dirty="0" smtClean="0">
                <a:latin typeface="Sakkal Majalla" panose="02000000000000000000" pitchFamily="2" charset="-78"/>
                <a:cs typeface="Sakkal Majalla" panose="02000000000000000000" pitchFamily="2" charset="-78"/>
              </a:rPr>
              <a:t>ADSENSE</a:t>
            </a:r>
            <a:r>
              <a:rPr lang="ar-SA" sz="4400" b="1" dirty="0" smtClean="0">
                <a:latin typeface="Sakkal Majalla" panose="02000000000000000000" pitchFamily="2" charset="-78"/>
                <a:cs typeface="Sakkal Majalla" panose="02000000000000000000" pitchFamily="2" charset="-78"/>
              </a:rPr>
              <a:t> الإعلانية، وهي تتيح للإعلان الوصول </a:t>
            </a:r>
            <a:r>
              <a:rPr lang="ar-SA" sz="4400" b="1" dirty="0" smtClean="0">
                <a:latin typeface="Sakkal Majalla" panose="02000000000000000000" pitchFamily="2" charset="-78"/>
                <a:cs typeface="Sakkal Majalla" panose="02000000000000000000" pitchFamily="2" charset="-78"/>
              </a:rPr>
              <a:t>في أماكن </a:t>
            </a:r>
            <a:r>
              <a:rPr lang="ar-SA" sz="4400" b="1" dirty="0" smtClean="0">
                <a:latin typeface="Sakkal Majalla" panose="02000000000000000000" pitchFamily="2" charset="-78"/>
                <a:cs typeface="Sakkal Majalla" panose="02000000000000000000" pitchFamily="2" charset="-78"/>
              </a:rPr>
              <a:t>لا يعلم صاحب الإعلان أن إعلانه قد يظهر فيها،</a:t>
            </a:r>
            <a:endParaRPr lang="en-US" sz="4400" dirty="0">
              <a:latin typeface="Sakkal Majalla" panose="02000000000000000000" pitchFamily="2" charset="-78"/>
              <a:cs typeface="Sakkal Majalla" panose="02000000000000000000" pitchFamily="2" charset="-78"/>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3717032"/>
            <a:ext cx="3028950" cy="2376264"/>
          </a:xfrm>
          <a:prstGeom prst="rect">
            <a:avLst/>
          </a:prstGeom>
        </p:spPr>
      </p:pic>
    </p:spTree>
    <p:extLst>
      <p:ext uri="{BB962C8B-B14F-4D97-AF65-F5344CB8AC3E}">
        <p14:creationId xmlns:p14="http://schemas.microsoft.com/office/powerpoint/2010/main" val="1787580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0"/>
            <a:ext cx="8682168" cy="6309320"/>
          </a:xfrm>
        </p:spPr>
        <p:txBody>
          <a:bodyPr>
            <a:normAutofit/>
          </a:bodyPr>
          <a:lstStyle/>
          <a:p>
            <a:pPr algn="just" rtl="1"/>
            <a:r>
              <a:rPr lang="ar-SA" b="1" dirty="0" smtClean="0">
                <a:latin typeface="Sakkal Majalla" panose="02000000000000000000" pitchFamily="2" charset="-78"/>
                <a:cs typeface="Sakkal Majalla" panose="02000000000000000000" pitchFamily="2" charset="-78"/>
              </a:rPr>
              <a:t>وفكرة هذا الإعلان :</a:t>
            </a:r>
          </a:p>
          <a:p>
            <a:pPr algn="r" rtl="1">
              <a:buNone/>
            </a:pPr>
            <a:r>
              <a:rPr lang="ar-SA" b="1" dirty="0" smtClean="0">
                <a:latin typeface="Sakkal Majalla" panose="02000000000000000000" pitchFamily="2" charset="-78"/>
                <a:cs typeface="Sakkal Majalla" panose="02000000000000000000" pitchFamily="2" charset="-78"/>
              </a:rPr>
              <a:t>تقوم على طلب مقدم من أصحاب المواقع المختلفة للانضمام لعملاء </a:t>
            </a:r>
            <a:r>
              <a:rPr lang="en-US" b="1" dirty="0" smtClean="0">
                <a:latin typeface="Sakkal Majalla" panose="02000000000000000000" pitchFamily="2" charset="-78"/>
                <a:cs typeface="Sakkal Majalla" panose="02000000000000000000" pitchFamily="2" charset="-78"/>
              </a:rPr>
              <a:t>ADSENSE</a:t>
            </a:r>
            <a:r>
              <a:rPr lang="ar-SA" b="1" dirty="0" smtClean="0">
                <a:latin typeface="Sakkal Majalla" panose="02000000000000000000" pitchFamily="2" charset="-78"/>
                <a:cs typeface="Sakkal Majalla" panose="02000000000000000000" pitchFamily="2" charset="-78"/>
              </a:rPr>
              <a:t> من خلال تقديم مساحات إعلانية على مواقعهم، تستغلها </a:t>
            </a:r>
            <a:r>
              <a:rPr lang="en-US" b="1" dirty="0" smtClean="0">
                <a:latin typeface="Sakkal Majalla" panose="02000000000000000000" pitchFamily="2" charset="-78"/>
                <a:cs typeface="Sakkal Majalla" panose="02000000000000000000" pitchFamily="2" charset="-78"/>
              </a:rPr>
              <a:t>ADSENSE</a:t>
            </a:r>
            <a:r>
              <a:rPr lang="ar-SA" b="1" dirty="0" smtClean="0">
                <a:latin typeface="Sakkal Majalla" panose="02000000000000000000" pitchFamily="2" charset="-78"/>
                <a:cs typeface="Sakkal Majalla" panose="02000000000000000000" pitchFamily="2" charset="-78"/>
              </a:rPr>
              <a:t> لنشر إعلاناتها، وبعد مصادقة الشركة على انضمام صاحب موقع معين للخدمة يحصل المشترك على حساب يشبه البريد الإلكتروني بهدف إدارة الإعلانات التي يريد عرضها في موقعه، بحيث توفر الشركة عدة أحجام وألوان للإعلانات، وبعد أن يقوم صاحب الموقع باختيار حجم الإعلان والمميزات الخاصة </a:t>
            </a:r>
            <a:r>
              <a:rPr lang="ar-SA" b="1" dirty="0" err="1" smtClean="0">
                <a:latin typeface="Sakkal Majalla" panose="02000000000000000000" pitchFamily="2" charset="-78"/>
                <a:cs typeface="Sakkal Majalla" panose="02000000000000000000" pitchFamily="2" charset="-78"/>
              </a:rPr>
              <a:t>به</a:t>
            </a:r>
            <a:r>
              <a:rPr lang="ar-SA" b="1" dirty="0" smtClean="0">
                <a:latin typeface="Sakkal Majalla" panose="02000000000000000000" pitchFamily="2" charset="-78"/>
                <a:cs typeface="Sakkal Majalla" panose="02000000000000000000" pitchFamily="2" charset="-78"/>
              </a:rPr>
              <a:t>، يحصل على شفرة صغيرة يضعها في موقعه لتظهر إعلانات شركة </a:t>
            </a:r>
            <a:r>
              <a:rPr lang="ar-SA" b="1" dirty="0" err="1" smtClean="0">
                <a:latin typeface="Sakkal Majalla" panose="02000000000000000000" pitchFamily="2" charset="-78"/>
                <a:cs typeface="Sakkal Majalla" panose="02000000000000000000" pitchFamily="2" charset="-78"/>
              </a:rPr>
              <a:t>جوجل</a:t>
            </a:r>
            <a:r>
              <a:rPr lang="ar-SA" b="1" dirty="0" smtClean="0">
                <a:latin typeface="Sakkal Majalla" panose="02000000000000000000" pitchFamily="2" charset="-78"/>
                <a:cs typeface="Sakkal Majalla" panose="02000000000000000000" pitchFamily="2" charset="-78"/>
              </a:rPr>
              <a:t> فيها، أي أن الإعلانات تظهر على موقع صاحب الموقع.</a:t>
            </a: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0045865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sp>
        <p:nvSpPr>
          <p:cNvPr id="3" name="Content Placeholder 2"/>
          <p:cNvSpPr>
            <a:spLocks noGrp="1"/>
          </p:cNvSpPr>
          <p:nvPr>
            <p:ph idx="1"/>
          </p:nvPr>
        </p:nvSpPr>
        <p:spPr>
          <a:xfrm>
            <a:off x="467544" y="1484784"/>
            <a:ext cx="8466144" cy="4763616"/>
          </a:xfrm>
        </p:spPr>
        <p:txBody>
          <a:bodyPr/>
          <a:lstStyle/>
          <a:p>
            <a:pPr algn="r" rtl="1">
              <a:buNone/>
            </a:pPr>
            <a:r>
              <a:rPr lang="ar-SA" sz="3600" b="1" dirty="0" smtClean="0">
                <a:latin typeface="Sakkal Majalla" panose="02000000000000000000" pitchFamily="2" charset="-78"/>
                <a:cs typeface="Sakkal Majalla" panose="02000000000000000000" pitchFamily="2" charset="-78"/>
              </a:rPr>
              <a:t>وتقوم </a:t>
            </a:r>
            <a:r>
              <a:rPr lang="ar-SA" sz="3600" b="1" dirty="0" err="1" smtClean="0">
                <a:latin typeface="Sakkal Majalla" panose="02000000000000000000" pitchFamily="2" charset="-78"/>
                <a:cs typeface="Sakkal Majalla" panose="02000000000000000000" pitchFamily="2" charset="-78"/>
              </a:rPr>
              <a:t>جوجل</a:t>
            </a:r>
            <a:r>
              <a:rPr lang="ar-SA" sz="3600" b="1" dirty="0" smtClean="0">
                <a:latin typeface="Sakkal Majalla" panose="02000000000000000000" pitchFamily="2" charset="-78"/>
                <a:cs typeface="Sakkal Majalla" panose="02000000000000000000" pitchFamily="2" charset="-78"/>
              </a:rPr>
              <a:t> بالدفع لأصحاب المواقع على حسب عدد المرات التي يضغط </a:t>
            </a:r>
            <a:r>
              <a:rPr lang="ar-SA" sz="3600" b="1" dirty="0" err="1" smtClean="0">
                <a:latin typeface="Sakkal Majalla" panose="02000000000000000000" pitchFamily="2" charset="-78"/>
                <a:cs typeface="Sakkal Majalla" panose="02000000000000000000" pitchFamily="2" charset="-78"/>
              </a:rPr>
              <a:t>بها</a:t>
            </a:r>
            <a:r>
              <a:rPr lang="ar-SA" sz="3600" b="1" dirty="0" smtClean="0">
                <a:latin typeface="Sakkal Majalla" panose="02000000000000000000" pitchFamily="2" charset="-78"/>
                <a:cs typeface="Sakkal Majalla" panose="02000000000000000000" pitchFamily="2" charset="-78"/>
              </a:rPr>
              <a:t> زوار الموقع على الإعلانات، وتفرض </a:t>
            </a:r>
            <a:r>
              <a:rPr lang="ar-SA" sz="3600" b="1" dirty="0" err="1" smtClean="0">
                <a:latin typeface="Sakkal Majalla" panose="02000000000000000000" pitchFamily="2" charset="-78"/>
                <a:cs typeface="Sakkal Majalla" panose="02000000000000000000" pitchFamily="2" charset="-78"/>
              </a:rPr>
              <a:t>جوجل</a:t>
            </a:r>
            <a:r>
              <a:rPr lang="ar-SA" sz="3600" b="1" dirty="0" smtClean="0">
                <a:latin typeface="Sakkal Majalla" panose="02000000000000000000" pitchFamily="2" charset="-78"/>
                <a:cs typeface="Sakkal Majalla" panose="02000000000000000000" pitchFamily="2" charset="-78"/>
              </a:rPr>
              <a:t> رقابة محكمة لمنع الضغط المتكرر من قبل صاحب الموقع.</a:t>
            </a:r>
            <a:endParaRPr lang="en-US" sz="3600" dirty="0" smtClean="0">
              <a:latin typeface="Sakkal Majalla" panose="02000000000000000000" pitchFamily="2" charset="-78"/>
              <a:cs typeface="Sakkal Majalla" panose="02000000000000000000" pitchFamily="2" charset="-78"/>
            </a:endParaRPr>
          </a:p>
          <a:p>
            <a:pPr algn="r" rtl="1">
              <a:buNone/>
            </a:pPr>
            <a:r>
              <a:rPr lang="ar-SA" sz="3600" b="1" dirty="0" smtClean="0">
                <a:latin typeface="Sakkal Majalla" panose="02000000000000000000" pitchFamily="2" charset="-78"/>
                <a:cs typeface="Sakkal Majalla" panose="02000000000000000000" pitchFamily="2" charset="-78"/>
              </a:rPr>
              <a:t> </a:t>
            </a:r>
            <a:endParaRPr lang="en-US" sz="3600" dirty="0" smtClean="0">
              <a:latin typeface="Sakkal Majalla" panose="02000000000000000000" pitchFamily="2" charset="-78"/>
              <a:cs typeface="Sakkal Majalla" panose="02000000000000000000" pitchFamily="2" charset="-78"/>
            </a:endParaRPr>
          </a:p>
          <a:p>
            <a:pPr algn="r" rtl="1">
              <a:buNone/>
            </a:pPr>
            <a:endParaRPr lang="en-US"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306028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sz="4800" i="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rPr>
              <a:t>إعلان البريد الإلكتروني</a:t>
            </a:r>
            <a:endParaRPr lang="en-US" sz="4800" i="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899592" y="1484784"/>
            <a:ext cx="8034096" cy="4763616"/>
          </a:xfrm>
        </p:spPr>
        <p:txBody>
          <a:bodyPr/>
          <a:lstStyle/>
          <a:p>
            <a:pPr algn="just" rtl="1">
              <a:buNone/>
            </a:pPr>
            <a:r>
              <a:rPr lang="ar-SA" sz="3600" b="1" dirty="0" smtClean="0">
                <a:latin typeface="Sakkal Majalla" panose="02000000000000000000" pitchFamily="2" charset="-78"/>
                <a:cs typeface="Sakkal Majalla" panose="02000000000000000000" pitchFamily="2" charset="-78"/>
              </a:rPr>
              <a:t>يطلق على إعلان البريد الإلكتروني القانوني في أغلب الأحيان </a:t>
            </a:r>
            <a:r>
              <a:rPr lang="ar-SA" sz="3600" b="1" u="sng" dirty="0" smtClean="0">
                <a:latin typeface="Sakkal Majalla" panose="02000000000000000000" pitchFamily="2" charset="-78"/>
                <a:cs typeface="Sakkal Majalla" panose="02000000000000000000" pitchFamily="2" charset="-78"/>
              </a:rPr>
              <a:t>إعلان البريد الإلكتروني الاختياري </a:t>
            </a:r>
            <a:r>
              <a:rPr lang="ar-SA" sz="3600" b="1" dirty="0" smtClean="0">
                <a:latin typeface="Sakkal Majalla" panose="02000000000000000000" pitchFamily="2" charset="-78"/>
                <a:cs typeface="Sakkal Majalla" panose="02000000000000000000" pitchFamily="2" charset="-78"/>
              </a:rPr>
              <a:t>للتفرقة بينه وبين الرسائل </a:t>
            </a:r>
            <a:r>
              <a:rPr lang="ar-SA" sz="3600" b="1" dirty="0" err="1" smtClean="0">
                <a:latin typeface="Sakkal Majalla" panose="02000000000000000000" pitchFamily="2" charset="-78"/>
                <a:cs typeface="Sakkal Majalla" panose="02000000000000000000" pitchFamily="2" charset="-78"/>
              </a:rPr>
              <a:t>الإغراقية</a:t>
            </a:r>
            <a:r>
              <a:rPr lang="ar-SA" sz="3600" b="1" dirty="0" smtClean="0">
                <a:latin typeface="Sakkal Majalla" panose="02000000000000000000" pitchFamily="2" charset="-78"/>
                <a:cs typeface="Sakkal Majalla" panose="02000000000000000000" pitchFamily="2" charset="-78"/>
              </a:rPr>
              <a:t> (</a:t>
            </a:r>
            <a:r>
              <a:rPr lang="en-US" sz="3600" b="1" dirty="0" smtClean="0">
                <a:latin typeface="Sakkal Majalla" panose="02000000000000000000" pitchFamily="2" charset="-78"/>
                <a:cs typeface="Sakkal Majalla" panose="02000000000000000000" pitchFamily="2" charset="-78"/>
              </a:rPr>
              <a:t>(SPAM</a:t>
            </a:r>
            <a:r>
              <a:rPr lang="ar-SA" sz="3600" b="1" dirty="0" smtClean="0">
                <a:latin typeface="Sakkal Majalla" panose="02000000000000000000" pitchFamily="2" charset="-78"/>
                <a:cs typeface="Sakkal Majalla" panose="02000000000000000000" pitchFamily="2" charset="-78"/>
              </a:rPr>
              <a:t> </a:t>
            </a:r>
            <a:endParaRPr lang="en-US" sz="3600" dirty="0" smtClean="0">
              <a:latin typeface="Sakkal Majalla" panose="02000000000000000000" pitchFamily="2" charset="-78"/>
              <a:cs typeface="Sakkal Majalla" panose="02000000000000000000" pitchFamily="2" charset="-78"/>
            </a:endParaRPr>
          </a:p>
          <a:p>
            <a:pPr algn="r" rtl="1"/>
            <a:endParaRPr lang="en-US" sz="36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2261285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endParaRPr lang="en-US" dirty="0"/>
          </a:p>
        </p:txBody>
      </p:sp>
      <p:sp>
        <p:nvSpPr>
          <p:cNvPr id="3" name="Content Placeholder 2"/>
          <p:cNvSpPr>
            <a:spLocks noGrp="1"/>
          </p:cNvSpPr>
          <p:nvPr>
            <p:ph idx="1"/>
          </p:nvPr>
        </p:nvSpPr>
        <p:spPr>
          <a:xfrm>
            <a:off x="827584" y="1556792"/>
            <a:ext cx="8316416" cy="4615408"/>
          </a:xfrm>
        </p:spPr>
        <p:txBody>
          <a:bodyPr/>
          <a:lstStyle/>
          <a:p>
            <a:pPr algn="just" rtl="1"/>
            <a:r>
              <a:rPr lang="ar-SA" sz="4000" b="1" dirty="0" smtClean="0">
                <a:latin typeface="Sakkal Majalla" panose="02000000000000000000" pitchFamily="2" charset="-78"/>
                <a:cs typeface="Sakkal Majalla" panose="02000000000000000000" pitchFamily="2" charset="-78"/>
              </a:rPr>
              <a:t>يقوم هذا النوع من الإعلان على إرسال الإعلان على شخص ما وموافقة هذا الشخص على استلامه ضمن مجموعة من الطرق التي تم تطويرها من قبل المسوقين لإزالة الأضرار الناتجة عن التسويق بالبريد الإلكتروني غير المرغوب فيه.</a:t>
            </a:r>
            <a:endParaRPr lang="en-US" sz="4000" dirty="0" smtClean="0">
              <a:latin typeface="Sakkal Majalla" panose="02000000000000000000" pitchFamily="2" charset="-78"/>
              <a:cs typeface="Sakkal Majalla" panose="02000000000000000000" pitchFamily="2" charset="-78"/>
            </a:endParaRPr>
          </a:p>
          <a:p>
            <a:pPr algn="just" rtl="1"/>
            <a:endParaRPr lang="en-US" sz="4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7552531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908720"/>
            <a:ext cx="8244408" cy="4577680"/>
          </a:xfrm>
        </p:spPr>
        <p:txBody>
          <a:bodyPr>
            <a:normAutofit/>
          </a:bodyPr>
          <a:lstStyle/>
          <a:p>
            <a:pPr algn="r" rtl="1">
              <a:buNone/>
            </a:pPr>
            <a:r>
              <a:rPr lang="ar-SA" sz="4000" b="1" dirty="0" smtClean="0">
                <a:latin typeface="Sakkal Majalla" panose="02000000000000000000" pitchFamily="2" charset="-78"/>
                <a:cs typeface="Sakkal Majalla" panose="02000000000000000000" pitchFamily="2" charset="-78"/>
              </a:rPr>
              <a:t>أبسط نماذج الإعلان الاختياري عبر البريد الالكتروني، هي تلك النشرات البريدية</a:t>
            </a:r>
            <a:r>
              <a:rPr lang="en-US" sz="4000" b="1" dirty="0" smtClean="0">
                <a:latin typeface="Sakkal Majalla" panose="02000000000000000000" pitchFamily="2" charset="-78"/>
                <a:cs typeface="Sakkal Majalla" panose="02000000000000000000" pitchFamily="2" charset="-78"/>
              </a:rPr>
              <a:t>NEWSLETTERS  </a:t>
            </a:r>
            <a:r>
              <a:rPr lang="ar-SA" sz="4000" b="1" dirty="0" smtClean="0">
                <a:latin typeface="Sakkal Majalla" panose="02000000000000000000" pitchFamily="2" charset="-78"/>
                <a:cs typeface="Sakkal Majalla" panose="02000000000000000000" pitchFamily="2" charset="-78"/>
              </a:rPr>
              <a:t>والتي تقوم الشركات بإرسالها لزبائنها لإطلاعهم على أخبارها ومنتجاتها، وعادة ما تقوم الشركة بسؤال الزبائن إذا كانوا يرغبون في استلام نشرات بريدية، وتطلب منهم إلغاء الاشتراك في حال رغبوا في عدم استمرار تلقيها.</a:t>
            </a:r>
            <a:endParaRPr lang="en-US" sz="4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999175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ownload.jpg">
            <a:hlinkClick r:id="rId2"/>
          </p:cNvPr>
          <p:cNvPicPr>
            <a:picLocks noChangeAspect="1"/>
          </p:cNvPicPr>
          <p:nvPr/>
        </p:nvPicPr>
        <p:blipFill>
          <a:blip r:embed="rId3" cstate="print"/>
          <a:stretch>
            <a:fillRect/>
          </a:stretch>
        </p:blipFill>
        <p:spPr>
          <a:xfrm>
            <a:off x="1475656" y="2276872"/>
            <a:ext cx="3275806" cy="3275806"/>
          </a:xfrm>
          <a:prstGeom prst="rect">
            <a:avLst/>
          </a:prstGeom>
        </p:spPr>
      </p:pic>
      <p:sp>
        <p:nvSpPr>
          <p:cNvPr id="3" name="Title 1"/>
          <p:cNvSpPr txBox="1">
            <a:spLocks/>
          </p:cNvSpPr>
          <p:nvPr/>
        </p:nvSpPr>
        <p:spPr>
          <a:xfrm>
            <a:off x="2195388" y="764704"/>
            <a:ext cx="6121028" cy="4176464"/>
          </a:xfrm>
          <a:prstGeom prst="rect">
            <a:avLst/>
          </a:prstGeom>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SA"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Sakkal Majalla" panose="02000000000000000000" pitchFamily="2" charset="-78"/>
                <a:ea typeface="+mj-ea"/>
                <a:cs typeface="Sakkal Majalla" panose="02000000000000000000" pitchFamily="2" charset="-78"/>
              </a:rPr>
              <a:t>موقع لإيقاف الإعلان المزعجة</a:t>
            </a:r>
            <a:endParaRPr kumimoji="0" lang="en-US"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Sakkal Majalla" panose="02000000000000000000" pitchFamily="2" charset="-78"/>
              <a:ea typeface="+mj-ea"/>
              <a:cs typeface="Sakkal Majalla" panose="02000000000000000000"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defRPr/>
            </a:pPr>
            <a:endParaRPr lang="en-US" sz="4400" b="1" kern="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mj-cs"/>
            </a:endParaRPr>
          </a:p>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a:p>
            <a:pPr marL="0" marR="0" lvl="0" indent="0" algn="r" defTabSz="914400" rtl="1" eaLnBrk="1" fontAlgn="base" latinLnBrk="0" hangingPunct="1">
              <a:lnSpc>
                <a:spcPct val="100000"/>
              </a:lnSpc>
              <a:spcBef>
                <a:spcPct val="0"/>
              </a:spcBef>
              <a:spcAft>
                <a:spcPct val="0"/>
              </a:spcAft>
              <a:buClrTx/>
              <a:buSzTx/>
              <a:buFontTx/>
              <a:buNone/>
              <a:tabLst/>
              <a:defRPr/>
            </a:pPr>
            <a:r>
              <a:rPr kumimoji="0" lang="ar-SA"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rPr>
              <a:t> </a:t>
            </a:r>
          </a:p>
          <a:p>
            <a:pPr algn="r" rtl="1"/>
            <a:r>
              <a:rPr lang="en-US" sz="4400" dirty="0" err="1"/>
              <a:t>Adblock</a:t>
            </a:r>
            <a:r>
              <a:rPr lang="en-US" sz="4400" dirty="0"/>
              <a:t> </a:t>
            </a:r>
            <a:r>
              <a:rPr lang="en-US" sz="4400" dirty="0" smtClean="0"/>
              <a:t>Plus</a:t>
            </a:r>
          </a:p>
          <a:p>
            <a:pPr algn="r" rtl="1"/>
            <a:endParaRPr lang="en-US" sz="4400" dirty="0"/>
          </a:p>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a:p>
            <a:pPr marL="0" marR="0" lvl="0" indent="0" algn="r" defTabSz="914400" rtl="1" eaLnBrk="1" fontAlgn="base" latinLnBrk="0" hangingPunct="1">
              <a:lnSpc>
                <a:spcPct val="100000"/>
              </a:lnSpc>
              <a:spcBef>
                <a:spcPct val="0"/>
              </a:spcBef>
              <a:spcAft>
                <a:spcPct val="0"/>
              </a:spcAft>
              <a:buClrTx/>
              <a:buSzTx/>
              <a:buFontTx/>
              <a:buNone/>
              <a:tabLst/>
              <a:defRPr/>
            </a:pPr>
            <a:endParaRPr kumimoji="0" lang="en-US" sz="4400" b="1" i="0" u="none" strike="noStrike" kern="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p:txBody>
      </p:sp>
    </p:spTree>
    <p:extLst>
      <p:ext uri="{BB962C8B-B14F-4D97-AF65-F5344CB8AC3E}">
        <p14:creationId xmlns:p14="http://schemas.microsoft.com/office/powerpoint/2010/main" val="10087211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ar-SA" dirty="0" smtClean="0"/>
              <a:t> </a:t>
            </a:r>
            <a:r>
              <a:rPr lang="ar-SA" dirty="0" smtClean="0">
                <a:latin typeface="Sakkal Majalla" panose="02000000000000000000" pitchFamily="2" charset="-78"/>
                <a:cs typeface="Sakkal Majalla" panose="02000000000000000000" pitchFamily="2" charset="-78"/>
              </a:rPr>
              <a:t>تم استخدام الإعلام الجديد كوسلية لبيع المنتجات و الخدمات،بأشكال و طرق مختلفة، وقد أنتج هذا العديد من الأسواق الإلكترونية، و المحلات الموجودة على الشبكات الاجتماعية.</a:t>
            </a:r>
          </a:p>
          <a:p>
            <a:pPr algn="r" rtl="1"/>
            <a:r>
              <a:rPr lang="ar-SA" dirty="0" smtClean="0">
                <a:latin typeface="Sakkal Majalla" panose="02000000000000000000" pitchFamily="2" charset="-78"/>
                <a:cs typeface="Sakkal Majalla" panose="02000000000000000000" pitchFamily="2" charset="-78"/>
              </a:rPr>
              <a:t>وقد أضاف التسوق عبر الإنترنت ميزة نظام التعقب، حيث تدرس مواقع التسويق المستهلك بشكل أكبر,,</a:t>
            </a:r>
            <a:endParaRPr lang="ar-SA" dirty="0">
              <a:latin typeface="Sakkal Majalla" panose="02000000000000000000" pitchFamily="2" charset="-78"/>
              <a:cs typeface="Sakkal Majalla" panose="02000000000000000000" pitchFamily="2" charset="-78"/>
            </a:endParaRPr>
          </a:p>
          <a:p>
            <a:pPr algn="r" rtl="1"/>
            <a:r>
              <a:rPr lang="ar-SA" dirty="0" smtClean="0">
                <a:latin typeface="Sakkal Majalla" panose="02000000000000000000" pitchFamily="2" charset="-78"/>
                <a:cs typeface="Sakkal Majalla" panose="02000000000000000000" pitchFamily="2" charset="-78"/>
              </a:rPr>
              <a:t>و أشهرها:</a:t>
            </a:r>
          </a:p>
          <a:p>
            <a:pPr algn="r" rtl="1"/>
            <a:r>
              <a:rPr lang="ar-SA" dirty="0" smtClean="0">
                <a:latin typeface="Sakkal Majalla" panose="02000000000000000000" pitchFamily="2" charset="-78"/>
                <a:cs typeface="Sakkal Majalla" panose="02000000000000000000" pitchFamily="2" charset="-78"/>
              </a:rPr>
              <a:t>-</a:t>
            </a:r>
            <a:r>
              <a:rPr lang="en-GB" dirty="0" smtClean="0">
                <a:latin typeface="Sakkal Majalla" panose="02000000000000000000" pitchFamily="2" charset="-78"/>
                <a:cs typeface="Sakkal Majalla" panose="02000000000000000000" pitchFamily="2" charset="-78"/>
              </a:rPr>
              <a:t>www.</a:t>
            </a:r>
            <a:r>
              <a:rPr lang="en-GB" dirty="0" smtClean="0">
                <a:latin typeface="+mj-lt"/>
                <a:cs typeface="Sakkal Majalla" panose="02000000000000000000" pitchFamily="2" charset="-78"/>
              </a:rPr>
              <a:t>amazon.com</a:t>
            </a:r>
          </a:p>
          <a:p>
            <a:pPr algn="r" rtl="1"/>
            <a:r>
              <a:rPr lang="en-GB" dirty="0" smtClean="0">
                <a:latin typeface="+mj-lt"/>
                <a:cs typeface="Sakkal Majalla" panose="02000000000000000000" pitchFamily="2" charset="-78"/>
              </a:rPr>
              <a:t>www.Ebay</a:t>
            </a:r>
            <a:r>
              <a:rPr lang="en-GB" dirty="0" smtClean="0">
                <a:latin typeface="+mj-lt"/>
              </a:rPr>
              <a:t>.com</a:t>
            </a:r>
            <a:endParaRPr lang="en-GB" dirty="0" smtClean="0">
              <a:latin typeface="+mj-lt"/>
            </a:endParaRPr>
          </a:p>
          <a:p>
            <a:pPr algn="r" rtl="1"/>
            <a:r>
              <a:rPr lang="en-GB" dirty="0">
                <a:latin typeface="+mj-lt"/>
              </a:rPr>
              <a:t>https://www.freelancer.com/</a:t>
            </a:r>
            <a:endParaRPr lang="en-GB" dirty="0" smtClean="0">
              <a:latin typeface="+mj-lt"/>
            </a:endParaRPr>
          </a:p>
          <a:p>
            <a:pPr algn="r" rtl="1"/>
            <a:endParaRPr lang="en-GB" dirty="0" smtClean="0">
              <a:latin typeface="+mj-lt"/>
            </a:endParaRPr>
          </a:p>
        </p:txBody>
      </p:sp>
      <p:sp>
        <p:nvSpPr>
          <p:cNvPr id="3" name="Text Placeholder 2"/>
          <p:cNvSpPr>
            <a:spLocks noGrp="1"/>
          </p:cNvSpPr>
          <p:nvPr>
            <p:ph type="body" sz="quarter" idx="13"/>
          </p:nvPr>
        </p:nvSpPr>
        <p:spPr/>
        <p:txBody>
          <a:bodyPr/>
          <a:lstStyle/>
          <a:p>
            <a:endParaRPr lang="en-GB" dirty="0"/>
          </a:p>
        </p:txBody>
      </p:sp>
      <p:sp>
        <p:nvSpPr>
          <p:cNvPr id="4" name="Title 3"/>
          <p:cNvSpPr>
            <a:spLocks noGrp="1"/>
          </p:cNvSpPr>
          <p:nvPr>
            <p:ph type="title"/>
          </p:nvPr>
        </p:nvSpPr>
        <p:spPr/>
        <p:txBody>
          <a:bodyPr/>
          <a:lstStyle/>
          <a:p>
            <a:pPr algn="r"/>
            <a:r>
              <a:rPr lang="ar-SA" dirty="0" smtClean="0">
                <a:solidFill>
                  <a:srgbClr val="FF0000"/>
                </a:solidFill>
                <a:latin typeface="Sakkal Majalla" panose="02000000000000000000" pitchFamily="2" charset="-78"/>
                <a:cs typeface="Sakkal Majalla" panose="02000000000000000000" pitchFamily="2" charset="-78"/>
              </a:rPr>
              <a:t>أسواق بيع الخدمات والمنتجات</a:t>
            </a:r>
            <a:endParaRPr lang="en-GB" dirty="0">
              <a:solidFill>
                <a:srgbClr val="FF000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0518783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568" y="1772816"/>
            <a:ext cx="8172400" cy="4281340"/>
          </a:xfrm>
        </p:spPr>
        <p:txBody>
          <a:bodyPr>
            <a:normAutofit/>
          </a:bodyPr>
          <a:lstStyle/>
          <a:p>
            <a:pPr algn="r" rtl="1"/>
            <a:r>
              <a:rPr lang="ar-SA" dirty="0" smtClean="0">
                <a:latin typeface="Sakkal Majalla" panose="02000000000000000000" pitchFamily="2" charset="-78"/>
                <a:cs typeface="Sakkal Majalla" panose="02000000000000000000" pitchFamily="2" charset="-78"/>
              </a:rPr>
              <a:t>ينقسم التمويل في مؤسسات الإعلام الجديد إلى قسمين:</a:t>
            </a:r>
          </a:p>
          <a:p>
            <a:pPr algn="r" rtl="1">
              <a:buNone/>
            </a:pPr>
            <a:r>
              <a:rPr lang="ar-SA" dirty="0" smtClean="0">
                <a:latin typeface="Sakkal Majalla" panose="02000000000000000000" pitchFamily="2" charset="-78"/>
                <a:cs typeface="Sakkal Majalla" panose="02000000000000000000" pitchFamily="2" charset="-78"/>
              </a:rPr>
              <a:t>1.المؤسسات الإعلامية:</a:t>
            </a:r>
          </a:p>
          <a:p>
            <a:pPr algn="r" rtl="1">
              <a:buNone/>
            </a:pPr>
            <a:r>
              <a:rPr lang="ar-SA" dirty="0" smtClean="0">
                <a:latin typeface="Sakkal Majalla" panose="02000000000000000000" pitchFamily="2" charset="-78"/>
                <a:cs typeface="Sakkal Majalla" panose="02000000000000000000" pitchFamily="2" charset="-78"/>
              </a:rPr>
              <a:t>وتعتمد المؤسسات الإعلامية على نفس مبادئ صناعة المحتوى التلفزيوني، حيث تحقق الأرباح من الإعلانات و بيع المواد الإعلامية، و تحتاج المؤسسات إلى رؤوس أموال كبيرة.</a:t>
            </a:r>
          </a:p>
          <a:p>
            <a:pPr algn="r" rtl="1">
              <a:buNone/>
            </a:pPr>
            <a:endParaRPr lang="ar-SA" dirty="0" smtClean="0">
              <a:latin typeface="Sakkal Majalla" panose="02000000000000000000" pitchFamily="2" charset="-78"/>
              <a:cs typeface="Sakkal Majalla" panose="02000000000000000000" pitchFamily="2" charset="-78"/>
            </a:endParaRPr>
          </a:p>
          <a:p>
            <a:pPr algn="r" rtl="1">
              <a:buNone/>
            </a:pPr>
            <a:endParaRPr lang="ar-SA" dirty="0" smtClean="0">
              <a:latin typeface="Sakkal Majalla" panose="02000000000000000000" pitchFamily="2" charset="-78"/>
              <a:cs typeface="Sakkal Majalla" panose="02000000000000000000" pitchFamily="2" charset="-78"/>
            </a:endParaRPr>
          </a:p>
          <a:p>
            <a:pPr algn="r" rtl="1">
              <a:buNone/>
            </a:pPr>
            <a:r>
              <a:rPr lang="ar-SA" dirty="0" smtClean="0">
                <a:latin typeface="Sakkal Majalla" panose="02000000000000000000" pitchFamily="2" charset="-78"/>
                <a:cs typeface="Sakkal Majalla" panose="02000000000000000000" pitchFamily="2" charset="-78"/>
              </a:rPr>
              <a:t>2.الأفراد:</a:t>
            </a:r>
          </a:p>
          <a:p>
            <a:pPr algn="r" rtl="1">
              <a:buNone/>
            </a:pPr>
            <a:r>
              <a:rPr lang="ar-SA" dirty="0" smtClean="0">
                <a:latin typeface="Sakkal Majalla" panose="02000000000000000000" pitchFamily="2" charset="-78"/>
                <a:cs typeface="Sakkal Majalla" panose="02000000000000000000" pitchFamily="2" charset="-78"/>
              </a:rPr>
              <a:t>لا يحتاج الأفراد لرؤوس أموال كبيرة ، ويحققون العوائد من الإعلانات.</a:t>
            </a:r>
          </a:p>
          <a:p>
            <a:pPr algn="r" rtl="1">
              <a:buNone/>
            </a:pPr>
            <a:endParaRPr lang="ar-SA" dirty="0" smtClean="0">
              <a:latin typeface="Sakkal Majalla" panose="02000000000000000000" pitchFamily="2" charset="-78"/>
              <a:cs typeface="Sakkal Majalla" panose="02000000000000000000" pitchFamily="2" charset="-78"/>
            </a:endParaRPr>
          </a:p>
          <a:p>
            <a:pPr algn="r" rtl="1">
              <a:buNone/>
            </a:pPr>
            <a:endParaRPr lang="ar-SA" dirty="0">
              <a:latin typeface="Sakkal Majalla" panose="02000000000000000000" pitchFamily="2" charset="-78"/>
              <a:cs typeface="Sakkal Majalla" panose="02000000000000000000" pitchFamily="2" charset="-78"/>
            </a:endParaRPr>
          </a:p>
        </p:txBody>
      </p:sp>
      <p:sp>
        <p:nvSpPr>
          <p:cNvPr id="3" name="Text Placeholder 2"/>
          <p:cNvSpPr>
            <a:spLocks noGrp="1"/>
          </p:cNvSpPr>
          <p:nvPr>
            <p:ph type="body" sz="quarter" idx="13"/>
          </p:nvPr>
        </p:nvSpPr>
        <p:spPr/>
        <p:txBody>
          <a:bodyPr/>
          <a:lstStyle/>
          <a:p>
            <a:endParaRPr lang="en-GB"/>
          </a:p>
        </p:txBody>
      </p:sp>
      <p:sp>
        <p:nvSpPr>
          <p:cNvPr id="4" name="Title 3"/>
          <p:cNvSpPr>
            <a:spLocks noGrp="1"/>
          </p:cNvSpPr>
          <p:nvPr>
            <p:ph type="title"/>
          </p:nvPr>
        </p:nvSpPr>
        <p:spPr/>
        <p:txBody>
          <a:bodyPr/>
          <a:lstStyle/>
          <a:p>
            <a:pPr algn="ctr"/>
            <a:r>
              <a:rPr lang="ar-SA" dirty="0" smtClean="0">
                <a:latin typeface="Sakkal Majalla" panose="02000000000000000000" pitchFamily="2" charset="-78"/>
                <a:cs typeface="Sakkal Majalla" panose="02000000000000000000" pitchFamily="2" charset="-78"/>
              </a:rPr>
              <a:t>التمويل في الإعلام الجديد</a:t>
            </a:r>
            <a:endParaRPr lang="en-GB" dirty="0"/>
          </a:p>
        </p:txBody>
      </p:sp>
    </p:spTree>
    <p:extLst>
      <p:ext uri="{BB962C8B-B14F-4D97-AF65-F5344CB8AC3E}">
        <p14:creationId xmlns:p14="http://schemas.microsoft.com/office/powerpoint/2010/main" val="33931170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rtl="1">
              <a:buNone/>
            </a:pPr>
            <a:r>
              <a:rPr lang="ar-SA" dirty="0" smtClean="0">
                <a:latin typeface="Sakkal Majalla" panose="02000000000000000000" pitchFamily="2" charset="-78"/>
                <a:cs typeface="Sakkal Majalla" panose="02000000000000000000" pitchFamily="2" charset="-78"/>
              </a:rPr>
              <a:t>ظهرت العديد من الشبكات الإجتماعية، والخاصة بالأعمال التجارية،و قد تنوعت أنشطتها لتبدأ من التمويل، إلى تكوين المجموعات، والتوظيف، وتناقش الأفكار وتقديم الخدمات المتنوعة,</a:t>
            </a:r>
          </a:p>
          <a:p>
            <a:pPr marL="0" indent="0" algn="ctr" rtl="1">
              <a:buNone/>
            </a:pPr>
            <a:endParaRPr lang="ar-SA" dirty="0">
              <a:latin typeface="Sakkal Majalla" panose="02000000000000000000" pitchFamily="2" charset="-78"/>
              <a:cs typeface="Sakkal Majalla" panose="02000000000000000000" pitchFamily="2" charset="-78"/>
            </a:endParaRPr>
          </a:p>
          <a:p>
            <a:pPr marL="0" indent="0" algn="ctr" rtl="1">
              <a:buNone/>
            </a:pPr>
            <a:endParaRPr lang="ar-SA" dirty="0" smtClean="0">
              <a:latin typeface="Sakkal Majalla" panose="02000000000000000000" pitchFamily="2" charset="-78"/>
              <a:cs typeface="Sakkal Majalla" panose="02000000000000000000" pitchFamily="2" charset="-78"/>
            </a:endParaRPr>
          </a:p>
          <a:p>
            <a:pPr marL="0" indent="0" algn="ctr" rtl="1">
              <a:buNone/>
            </a:pPr>
            <a:r>
              <a:rPr lang="en-GB" dirty="0" smtClean="0">
                <a:latin typeface="Sakkal Majalla" panose="02000000000000000000" pitchFamily="2" charset="-78"/>
                <a:cs typeface="Sakkal Majalla" panose="02000000000000000000" pitchFamily="2" charset="-78"/>
              </a:rPr>
              <a:t>www.linked in.com</a:t>
            </a:r>
          </a:p>
          <a:p>
            <a:pPr marL="0" indent="0" algn="ctr" rtl="1">
              <a:buNone/>
            </a:pPr>
            <a:r>
              <a:rPr lang="en-GB" dirty="0" smtClean="0">
                <a:latin typeface="Sakkal Majalla" panose="02000000000000000000" pitchFamily="2" charset="-78"/>
                <a:cs typeface="Sakkal Majalla" panose="02000000000000000000" pitchFamily="2" charset="-78"/>
                <a:hlinkClick r:id="rId2"/>
              </a:rPr>
              <a:t>https</a:t>
            </a:r>
            <a:r>
              <a:rPr lang="en-GB" dirty="0">
                <a:latin typeface="Sakkal Majalla" panose="02000000000000000000" pitchFamily="2" charset="-78"/>
                <a:cs typeface="Sakkal Majalla" panose="02000000000000000000" pitchFamily="2" charset="-78"/>
                <a:hlinkClick r:id="rId2"/>
              </a:rPr>
              <a:t>://www.yammer.com</a:t>
            </a:r>
            <a:r>
              <a:rPr lang="en-GB" dirty="0" smtClean="0">
                <a:latin typeface="Sakkal Majalla" panose="02000000000000000000" pitchFamily="2" charset="-78"/>
                <a:cs typeface="Sakkal Majalla" panose="02000000000000000000" pitchFamily="2" charset="-78"/>
                <a:hlinkClick r:id="rId2"/>
              </a:rPr>
              <a:t>/</a:t>
            </a:r>
            <a:endParaRPr lang="en-GB" dirty="0" smtClean="0">
              <a:latin typeface="Sakkal Majalla" panose="02000000000000000000" pitchFamily="2" charset="-78"/>
              <a:cs typeface="Sakkal Majalla" panose="02000000000000000000" pitchFamily="2" charset="-78"/>
            </a:endParaRPr>
          </a:p>
          <a:p>
            <a:pPr marL="0" indent="0" algn="ctr" rtl="1">
              <a:buNone/>
            </a:pPr>
            <a:endParaRPr lang="en-GB" dirty="0">
              <a:latin typeface="Sakkal Majalla" panose="02000000000000000000" pitchFamily="2" charset="-78"/>
              <a:cs typeface="Sakkal Majalla" panose="02000000000000000000" pitchFamily="2" charset="-78"/>
            </a:endParaRPr>
          </a:p>
        </p:txBody>
      </p:sp>
      <p:sp>
        <p:nvSpPr>
          <p:cNvPr id="3" name="Text Placeholder 2"/>
          <p:cNvSpPr>
            <a:spLocks noGrp="1"/>
          </p:cNvSpPr>
          <p:nvPr>
            <p:ph type="body" sz="quarter" idx="13"/>
          </p:nvPr>
        </p:nvSpPr>
        <p:spPr/>
        <p:txBody>
          <a:bodyPr/>
          <a:lstStyle/>
          <a:p>
            <a:endParaRPr lang="en-GB"/>
          </a:p>
        </p:txBody>
      </p:sp>
      <p:sp>
        <p:nvSpPr>
          <p:cNvPr id="4" name="Title 3"/>
          <p:cNvSpPr>
            <a:spLocks noGrp="1"/>
          </p:cNvSpPr>
          <p:nvPr>
            <p:ph type="title"/>
          </p:nvPr>
        </p:nvSpPr>
        <p:spPr/>
        <p:txBody>
          <a:bodyPr/>
          <a:lstStyle/>
          <a:p>
            <a:pPr algn="r"/>
            <a:r>
              <a:rPr lang="ar-SA" dirty="0" smtClean="0">
                <a:solidFill>
                  <a:srgbClr val="FF0000"/>
                </a:solidFill>
                <a:latin typeface="Sakkal Majalla" panose="02000000000000000000" pitchFamily="2" charset="-78"/>
                <a:cs typeface="Sakkal Majalla" panose="02000000000000000000" pitchFamily="2" charset="-78"/>
              </a:rPr>
              <a:t>الشبكات الاجتماعية الخاصة بالأعمال</a:t>
            </a:r>
            <a:endParaRPr lang="en-GB" dirty="0">
              <a:solidFill>
                <a:srgbClr val="FF000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9278452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55576" y="1556792"/>
            <a:ext cx="8305800" cy="4525965"/>
          </a:xfrm>
        </p:spPr>
        <p:txBody>
          <a:bodyPr>
            <a:normAutofit/>
          </a:bodyPr>
          <a:lstStyle/>
          <a:p>
            <a:pPr algn="r">
              <a:lnSpc>
                <a:spcPct val="100000"/>
              </a:lnSpc>
            </a:pPr>
            <a:r>
              <a:rPr lang="ar-SA" sz="3200" dirty="0" smtClean="0">
                <a:latin typeface="Sakkal Majalla" panose="02000000000000000000" pitchFamily="2" charset="-78"/>
                <a:cs typeface="Sakkal Majalla" panose="02000000000000000000" pitchFamily="2" charset="-78"/>
              </a:rPr>
              <a:t>قامت شركة (بار) بابتكار منتج خاص بالطلاب ، يسمح لهم بالكتابة على الورق، ومن ثم يتم تسجيل ما كتب الكترونيا في أي جهاز إلكتروني، و عند قيامهم بالحملة التسويقيةـ قاموا بتسويقه في كل المواقع الإلكترونية الت لها علاقة بالتقنية، إلا أن الحملة الإعلانية لم تأتي ثمارها،، برأيك أين هي المشكلة</a:t>
            </a:r>
            <a:endParaRPr lang="en-GB" sz="3200" dirty="0">
              <a:latin typeface="Sakkal Majalla" panose="02000000000000000000" pitchFamily="2" charset="-78"/>
              <a:cs typeface="Sakkal Majalla" panose="02000000000000000000" pitchFamily="2" charset="-78"/>
            </a:endParaRPr>
          </a:p>
        </p:txBody>
      </p:sp>
      <p:sp>
        <p:nvSpPr>
          <p:cNvPr id="3" name="Text Placeholder 2"/>
          <p:cNvSpPr>
            <a:spLocks noGrp="1"/>
          </p:cNvSpPr>
          <p:nvPr>
            <p:ph type="body" sz="quarter" idx="13"/>
          </p:nvPr>
        </p:nvSpPr>
        <p:spPr/>
        <p:txBody>
          <a:bodyPr/>
          <a:lstStyle/>
          <a:p>
            <a:endParaRPr lang="en-GB"/>
          </a:p>
        </p:txBody>
      </p:sp>
      <p:sp>
        <p:nvSpPr>
          <p:cNvPr id="4" name="Title 3"/>
          <p:cNvSpPr>
            <a:spLocks noGrp="1"/>
          </p:cNvSpPr>
          <p:nvPr>
            <p:ph type="title"/>
          </p:nvPr>
        </p:nvSpPr>
        <p:spPr/>
        <p:txBody>
          <a:bodyPr/>
          <a:lstStyle/>
          <a:p>
            <a:pPr algn="r"/>
            <a:r>
              <a:rPr lang="ar-SA" dirty="0" smtClean="0">
                <a:latin typeface="Sakkal Majalla" panose="02000000000000000000" pitchFamily="2" charset="-78"/>
                <a:cs typeface="Sakkal Majalla" panose="02000000000000000000" pitchFamily="2" charset="-78"/>
              </a:rPr>
              <a:t>دراسة حالة</a:t>
            </a:r>
            <a:endParaRPr lang="en-GB"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107706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552688" cy="1143000"/>
          </a:xfrm>
        </p:spPr>
        <p:txBody>
          <a:bodyPr>
            <a:normAutofit/>
          </a:bodyPr>
          <a:lstStyle/>
          <a:p>
            <a:pPr algn="ctr" rtl="1"/>
            <a:r>
              <a:rPr lang="ar-SA" sz="4000" i="0" dirty="0" smtClean="0">
                <a:solidFill>
                  <a:schemeClr val="accent3">
                    <a:lumMod val="50000"/>
                  </a:schemeClr>
                </a:solidFill>
                <a:latin typeface="Sakkal Majalla" panose="02000000000000000000" pitchFamily="2" charset="-78"/>
                <a:cs typeface="Sakkal Majalla" panose="02000000000000000000" pitchFamily="2" charset="-78"/>
              </a:rPr>
              <a:t>الإعلانات في الإعلام الجديد</a:t>
            </a:r>
            <a:endParaRPr lang="en-US" sz="4000" i="0" dirty="0">
              <a:solidFill>
                <a:schemeClr val="accent3">
                  <a:lumMod val="50000"/>
                </a:schemeClr>
              </a:solidFill>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611560" y="1844824"/>
            <a:ext cx="8136904" cy="4080520"/>
          </a:xfrm>
        </p:spPr>
        <p:txBody>
          <a:bodyPr>
            <a:normAutofit lnSpcReduction="10000"/>
          </a:bodyPr>
          <a:lstStyle/>
          <a:p>
            <a:pPr marL="0" indent="0" algn="just" rtl="1"/>
            <a:r>
              <a:rPr lang="ar-SA" b="1" dirty="0" smtClean="0">
                <a:latin typeface="Sakkal Majalla" panose="02000000000000000000" pitchFamily="2" charset="-78"/>
                <a:cs typeface="Sakkal Majalla" panose="02000000000000000000" pitchFamily="2" charset="-78"/>
              </a:rPr>
              <a:t>الإعلان الإلكتروني: هو حملات أو إعلانات تجارية ، تقام على شبكة الإنترنت، وتتنوع بتنوع التطبيقات المختلفة.</a:t>
            </a:r>
          </a:p>
          <a:p>
            <a:pPr marL="0" indent="0" algn="just" rtl="1">
              <a:buNone/>
            </a:pPr>
            <a:endParaRPr lang="ar-SA" b="1" dirty="0" smtClean="0">
              <a:latin typeface="Sakkal Majalla" panose="02000000000000000000" pitchFamily="2" charset="-78"/>
              <a:cs typeface="Sakkal Majalla" panose="02000000000000000000" pitchFamily="2" charset="-78"/>
            </a:endParaRPr>
          </a:p>
          <a:p>
            <a:pPr marL="0" indent="0" algn="just" rtl="1">
              <a:buNone/>
            </a:pPr>
            <a:endParaRPr lang="ar-SA" b="1" dirty="0" smtClean="0">
              <a:latin typeface="Sakkal Majalla" panose="02000000000000000000" pitchFamily="2" charset="-78"/>
              <a:cs typeface="Sakkal Majalla" panose="02000000000000000000" pitchFamily="2" charset="-78"/>
            </a:endParaRPr>
          </a:p>
          <a:p>
            <a:pPr marL="0" indent="0" algn="just" rtl="1"/>
            <a:r>
              <a:rPr lang="ar-SA" b="1" dirty="0" smtClean="0">
                <a:latin typeface="Sakkal Majalla" panose="02000000000000000000" pitchFamily="2" charset="-78"/>
                <a:cs typeface="Sakkal Majalla" panose="02000000000000000000" pitchFamily="2" charset="-78"/>
              </a:rPr>
              <a:t>أبرز ميزة للإعلان في الإعلام الجديد، هو وجود خاصيةالتعقب،، وتعني : القدرة على تحديد الشريحة بالضبط، وعدد المشاهدين للإعلان، أو المهتمين به.</a:t>
            </a:r>
          </a:p>
          <a:p>
            <a:pPr marL="0" indent="0" rtl="1"/>
            <a:r>
              <a:rPr lang="ar-SA" b="1" dirty="0" smtClean="0">
                <a:latin typeface="Sakkal Majalla" panose="02000000000000000000" pitchFamily="2" charset="-78"/>
                <a:cs typeface="Sakkal Majalla" panose="02000000000000000000" pitchFamily="2" charset="-78"/>
              </a:rPr>
              <a:t>(قنديلجي،2015)</a:t>
            </a:r>
            <a:endParaRPr lang="en-US" dirty="0" smtClean="0">
              <a:latin typeface="Sakkal Majalla" panose="02000000000000000000" pitchFamily="2" charset="-78"/>
              <a:cs typeface="Sakkal Majalla" panose="02000000000000000000" pitchFamily="2" charset="-78"/>
            </a:endParaRPr>
          </a:p>
          <a:p>
            <a:pPr algn="r" rtl="1"/>
            <a:endParaRPr lang="en-US" dirty="0">
              <a:latin typeface="Sakkal Majalla" panose="02000000000000000000" pitchFamily="2" charset="-78"/>
              <a:cs typeface="Sakkal Majalla" panose="02000000000000000000" pitchFamily="2" charset="-78"/>
            </a:endParaRPr>
          </a:p>
        </p:txBody>
      </p:sp>
      <p:graphicFrame>
        <p:nvGraphicFramePr>
          <p:cNvPr id="4" name="رسم تخطيطي 3"/>
          <p:cNvGraphicFramePr/>
          <p:nvPr>
            <p:extLst>
              <p:ext uri="{D42A27DB-BD31-4B8C-83A1-F6EECF244321}">
                <p14:modId xmlns:p14="http://schemas.microsoft.com/office/powerpoint/2010/main" val="3709411172"/>
              </p:ext>
            </p:extLst>
          </p:nvPr>
        </p:nvGraphicFramePr>
        <p:xfrm>
          <a:off x="611560" y="2636912"/>
          <a:ext cx="7620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93866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sz="4000" i="0" dirty="0" smtClean="0">
                <a:solidFill>
                  <a:schemeClr val="accent3">
                    <a:lumMod val="50000"/>
                  </a:schemeClr>
                </a:solidFill>
                <a:latin typeface="Sakkal Majalla" panose="02000000000000000000" pitchFamily="2" charset="-78"/>
                <a:cs typeface="Sakkal Majalla" panose="02000000000000000000" pitchFamily="2" charset="-78"/>
              </a:rPr>
              <a:t>كيفية الإعلان في الإعلام الجديد</a:t>
            </a:r>
            <a:endParaRPr lang="en-US" sz="4000" i="0" dirty="0">
              <a:solidFill>
                <a:schemeClr val="accent3">
                  <a:lumMod val="50000"/>
                </a:schemeClr>
              </a:solidFill>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ar-SA" b="1" dirty="0" smtClean="0">
                <a:latin typeface="Sakkal Majalla" panose="02000000000000000000" pitchFamily="2" charset="-78"/>
                <a:cs typeface="Sakkal Majalla" panose="02000000000000000000" pitchFamily="2" charset="-78"/>
              </a:rPr>
              <a:t> </a:t>
            </a:r>
            <a:endParaRPr lang="en-US" dirty="0" smtClean="0">
              <a:latin typeface="Sakkal Majalla" panose="02000000000000000000" pitchFamily="2" charset="-78"/>
              <a:cs typeface="Sakkal Majalla" panose="02000000000000000000" pitchFamily="2" charset="-78"/>
            </a:endParaRPr>
          </a:p>
          <a:p>
            <a:pPr algn="just" rtl="1"/>
            <a:r>
              <a:rPr lang="ar-SA" dirty="0" smtClean="0">
                <a:latin typeface="Sakkal Majalla" panose="02000000000000000000" pitchFamily="2" charset="-78"/>
                <a:cs typeface="Sakkal Majalla" panose="02000000000000000000" pitchFamily="2" charset="-78"/>
              </a:rPr>
              <a:t>1.التواجد في </a:t>
            </a:r>
            <a:r>
              <a:rPr lang="ar-SA" dirty="0" smtClean="0">
                <a:latin typeface="Sakkal Majalla" panose="02000000000000000000" pitchFamily="2" charset="-78"/>
                <a:cs typeface="Sakkal Majalla" panose="02000000000000000000" pitchFamily="2" charset="-78"/>
              </a:rPr>
              <a:t>الإنترنت، </a:t>
            </a:r>
            <a:r>
              <a:rPr lang="ar-SA" dirty="0" smtClean="0">
                <a:latin typeface="Sakkal Majalla" panose="02000000000000000000" pitchFamily="2" charset="-78"/>
                <a:cs typeface="Sakkal Majalla" panose="02000000000000000000" pitchFamily="2" charset="-78"/>
              </a:rPr>
              <a:t>مع الحرص على تحقيق أرقام دخول مرتفعة.</a:t>
            </a:r>
          </a:p>
          <a:p>
            <a:pPr algn="just" rtl="1"/>
            <a:r>
              <a:rPr lang="ar-SA" dirty="0" smtClean="0">
                <a:latin typeface="Sakkal Majalla" panose="02000000000000000000" pitchFamily="2" charset="-78"/>
                <a:cs typeface="Sakkal Majalla" panose="02000000000000000000" pitchFamily="2" charset="-78"/>
              </a:rPr>
              <a:t>2.وضع اللافتات الإعلانية</a:t>
            </a:r>
          </a:p>
          <a:p>
            <a:pPr algn="just" rtl="1"/>
            <a:r>
              <a:rPr lang="ar-SA" dirty="0" smtClean="0">
                <a:latin typeface="Sakkal Majalla" panose="02000000000000000000" pitchFamily="2" charset="-78"/>
                <a:cs typeface="Sakkal Majalla" panose="02000000000000000000" pitchFamily="2" charset="-78"/>
              </a:rPr>
              <a:t>3.الربط بمحركات البحث.</a:t>
            </a:r>
          </a:p>
          <a:p>
            <a:pPr algn="just" rtl="1"/>
            <a:r>
              <a:rPr lang="ar-SA" dirty="0" smtClean="0">
                <a:latin typeface="Sakkal Majalla" panose="02000000000000000000" pitchFamily="2" charset="-78"/>
                <a:cs typeface="Sakkal Majalla" panose="02000000000000000000" pitchFamily="2" charset="-78"/>
              </a:rPr>
              <a:t>4.الإعلان عبر الشبكات الاجتماعية</a:t>
            </a:r>
            <a:endParaRPr lang="en-US"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913671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smtClean="0">
                <a:latin typeface="Sakkal Majalla" pitchFamily="2" charset="-78"/>
                <a:cs typeface="Sakkal Majalla" pitchFamily="2" charset="-78"/>
              </a:rPr>
              <a:t>عناصر الإعلان في الإعلام الجديد</a:t>
            </a:r>
            <a:endParaRPr lang="ar-SA" dirty="0">
              <a:latin typeface="Sakkal Majalla" pitchFamily="2" charset="-78"/>
              <a:cs typeface="Sakkal Majalla" pitchFamily="2" charset="-78"/>
            </a:endParaRPr>
          </a:p>
        </p:txBody>
      </p:sp>
      <p:sp>
        <p:nvSpPr>
          <p:cNvPr id="3" name="Content Placeholder 2"/>
          <p:cNvSpPr>
            <a:spLocks noGrp="1"/>
          </p:cNvSpPr>
          <p:nvPr>
            <p:ph idx="1"/>
          </p:nvPr>
        </p:nvSpPr>
        <p:spPr/>
        <p:txBody>
          <a:bodyPr/>
          <a:lstStyle/>
          <a:p>
            <a:pPr algn="r" rtl="1"/>
            <a:r>
              <a:rPr lang="ar-SA" dirty="0" smtClean="0">
                <a:latin typeface="Sakkal Majalla" pitchFamily="2" charset="-78"/>
                <a:cs typeface="Sakkal Majalla" pitchFamily="2" charset="-78"/>
              </a:rPr>
              <a:t>1.</a:t>
            </a:r>
            <a:r>
              <a:rPr lang="ar-SA" b="1" dirty="0" smtClean="0">
                <a:latin typeface="Sakkal Majalla" pitchFamily="2" charset="-78"/>
                <a:cs typeface="Sakkal Majalla" pitchFamily="2" charset="-78"/>
              </a:rPr>
              <a:t>الناشر: وهو مالك الموقع ، أو الشركة التي تمتلك قاعدة المعلومات.</a:t>
            </a:r>
          </a:p>
          <a:p>
            <a:pPr algn="r" rtl="1"/>
            <a:r>
              <a:rPr lang="ar-SA" b="1" dirty="0" smtClean="0">
                <a:latin typeface="Sakkal Majalla" pitchFamily="2" charset="-78"/>
                <a:cs typeface="Sakkal Majalla" pitchFamily="2" charset="-78"/>
              </a:rPr>
              <a:t>2.المعلن: هو الجهة التي ترغب في الإعلان</a:t>
            </a:r>
          </a:p>
          <a:p>
            <a:pPr algn="r" rtl="1"/>
            <a:r>
              <a:rPr lang="ar-SA" dirty="0" smtClean="0">
                <a:latin typeface="Sakkal Majalla" pitchFamily="2" charset="-78"/>
                <a:cs typeface="Sakkal Majalla" pitchFamily="2" charset="-78"/>
              </a:rPr>
              <a:t>3.شركات الإعلان: هي الشركات التي تتعامل مع المعلنين لعمل الإعلانات</a:t>
            </a:r>
          </a:p>
          <a:p>
            <a:pPr algn="r" rtl="1"/>
            <a:r>
              <a:rPr lang="ar-SA" dirty="0" smtClean="0">
                <a:latin typeface="Sakkal Majalla" pitchFamily="2" charset="-78"/>
                <a:cs typeface="Sakkal Majalla" pitchFamily="2" charset="-78"/>
              </a:rPr>
              <a:t>4.الشركات الوسيطة تشتري المساحات الإعلانية، ثم تبيعها للمعلنين لتحقيق أسعار أفضل وعوائد أكبر</a:t>
            </a:r>
          </a:p>
          <a:p>
            <a:pPr rtl="1"/>
            <a:r>
              <a:rPr lang="ar-SA" dirty="0" smtClean="0">
                <a:latin typeface="Sakkal Majalla" pitchFamily="2" charset="-78"/>
                <a:cs typeface="Sakkal Majalla" pitchFamily="2" charset="-78"/>
              </a:rPr>
              <a:t>(قنديلجي،2015)</a:t>
            </a:r>
          </a:p>
          <a:p>
            <a:pPr algn="r" rtl="1"/>
            <a:endParaRPr lang="ar-SA" dirty="0">
              <a:latin typeface="Sakkal Majalla" pitchFamily="2" charset="-78"/>
              <a:cs typeface="Sakkal Majalla"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A" dirty="0" smtClean="0">
                <a:latin typeface="Sakkal Majalla" pitchFamily="2" charset="-78"/>
                <a:cs typeface="Sakkal Majalla" pitchFamily="2" charset="-78"/>
              </a:rPr>
              <a:t>ميزات الإعلانات في الإعلام الجديد</a:t>
            </a:r>
            <a:endParaRPr lang="ar-SA" dirty="0">
              <a:latin typeface="Sakkal Majalla" pitchFamily="2" charset="-78"/>
              <a:cs typeface="Sakkal Majalla" pitchFamily="2" charset="-78"/>
            </a:endParaRPr>
          </a:p>
        </p:txBody>
      </p:sp>
      <p:sp>
        <p:nvSpPr>
          <p:cNvPr id="3" name="Content Placeholder 2"/>
          <p:cNvSpPr>
            <a:spLocks noGrp="1"/>
          </p:cNvSpPr>
          <p:nvPr>
            <p:ph idx="1"/>
          </p:nvPr>
        </p:nvSpPr>
        <p:spPr>
          <a:xfrm>
            <a:off x="1106368" y="1484784"/>
            <a:ext cx="7498080" cy="4800600"/>
          </a:xfrm>
        </p:spPr>
        <p:txBody>
          <a:bodyPr>
            <a:normAutofit/>
          </a:bodyPr>
          <a:lstStyle/>
          <a:p>
            <a:pPr algn="r" rtl="1">
              <a:buNone/>
            </a:pPr>
            <a:r>
              <a:rPr lang="ar-SA" dirty="0" smtClean="0">
                <a:latin typeface="Sakkal Majalla" pitchFamily="2" charset="-78"/>
                <a:cs typeface="Sakkal Majalla" pitchFamily="2" charset="-78"/>
              </a:rPr>
              <a:t>1.قلة تكاليف الحملة الترويجية، والإعلانات الإلكترونية، حيث تقل من (20%-40%) عن الإعلان التقليدي.</a:t>
            </a:r>
          </a:p>
          <a:p>
            <a:pPr algn="r" rtl="1">
              <a:buNone/>
            </a:pPr>
            <a:r>
              <a:rPr lang="ar-SA" dirty="0" smtClean="0">
                <a:latin typeface="Sakkal Majalla" pitchFamily="2" charset="-78"/>
                <a:cs typeface="Sakkal Majalla" pitchFamily="2" charset="-78"/>
              </a:rPr>
              <a:t>2.سرعة رواج الإعلانات التجارية الإلكترونية لأعداد كبيرة من الناس، وبأوقات قصيرة.</a:t>
            </a:r>
          </a:p>
          <a:p>
            <a:pPr algn="r" rtl="1">
              <a:buNone/>
            </a:pPr>
            <a:r>
              <a:rPr lang="ar-SA" dirty="0" smtClean="0">
                <a:latin typeface="Sakkal Majalla" pitchFamily="2" charset="-78"/>
                <a:cs typeface="Sakkal Majalla" pitchFamily="2" charset="-78"/>
              </a:rPr>
              <a:t>3.إمكانية التفاعل الفوري مع الإعلام.</a:t>
            </a:r>
          </a:p>
          <a:p>
            <a:pPr algn="r" rtl="1">
              <a:buNone/>
            </a:pPr>
            <a:r>
              <a:rPr lang="ar-SA" dirty="0" smtClean="0">
                <a:latin typeface="Sakkal Majalla" pitchFamily="2" charset="-78"/>
                <a:cs typeface="Sakkal Majalla" pitchFamily="2" charset="-78"/>
              </a:rPr>
              <a:t>4.إمكانية قياس فعالية الإعلانات وبدقة كبيرة.</a:t>
            </a:r>
          </a:p>
          <a:p>
            <a:pPr algn="r" rtl="1">
              <a:buNone/>
            </a:pPr>
            <a:r>
              <a:rPr lang="ar-SA" dirty="0" smtClean="0">
                <a:latin typeface="Sakkal Majalla" pitchFamily="2" charset="-78"/>
                <a:cs typeface="Sakkal Majalla" pitchFamily="2" charset="-78"/>
              </a:rPr>
              <a:t>5.إمكانية استهداف الفئات المحددة.</a:t>
            </a:r>
          </a:p>
          <a:p>
            <a:pPr algn="r" rtl="1">
              <a:buNone/>
            </a:pPr>
            <a:r>
              <a:rPr lang="ar-SA" dirty="0" smtClean="0">
                <a:latin typeface="Sakkal Majalla" pitchFamily="2" charset="-78"/>
                <a:cs typeface="Sakkal Majalla" pitchFamily="2" charset="-78"/>
              </a:rPr>
              <a:t>(قندلجي،2015)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322128" cy="1084982"/>
          </a:xfrm>
        </p:spPr>
        <p:txBody>
          <a:bodyPr>
            <a:normAutofit/>
          </a:bodyPr>
          <a:lstStyle/>
          <a:p>
            <a:pPr algn="ctr" rtl="1"/>
            <a:r>
              <a:rPr lang="ar-SA" sz="4000" i="0" dirty="0">
                <a:solidFill>
                  <a:schemeClr val="accent3">
                    <a:lumMod val="50000"/>
                  </a:schemeClr>
                </a:solidFill>
                <a:latin typeface="Sakkal Majalla" panose="02000000000000000000" pitchFamily="2" charset="-78"/>
                <a:cs typeface="Sakkal Majalla" panose="02000000000000000000" pitchFamily="2" charset="-78"/>
              </a:rPr>
              <a:t>أنواع الإعلان على الإنترنت ( من حيث نظم التعقب)</a:t>
            </a:r>
            <a:endParaRPr lang="en-US" sz="4000" i="0" dirty="0">
              <a:solidFill>
                <a:schemeClr val="accent3">
                  <a:lumMod val="50000"/>
                </a:schemeClr>
              </a:solidFill>
              <a:latin typeface="Sakkal Majalla" panose="02000000000000000000" pitchFamily="2" charset="-78"/>
              <a:cs typeface="Sakkal Majalla" panose="02000000000000000000" pitchFamily="2" charset="-78"/>
            </a:endParaRPr>
          </a:p>
        </p:txBody>
      </p:sp>
      <p:sp>
        <p:nvSpPr>
          <p:cNvPr id="3" name="Content Placeholder 2"/>
          <p:cNvSpPr>
            <a:spLocks noGrp="1"/>
          </p:cNvSpPr>
          <p:nvPr>
            <p:ph idx="1"/>
          </p:nvPr>
        </p:nvSpPr>
        <p:spPr>
          <a:xfrm>
            <a:off x="611560" y="1412776"/>
            <a:ext cx="8532440" cy="4302224"/>
          </a:xfrm>
        </p:spPr>
        <p:txBody>
          <a:bodyPr/>
          <a:lstStyle/>
          <a:p>
            <a:pPr algn="just" rtl="1"/>
            <a:r>
              <a:rPr lang="ar-SA" b="1" dirty="0" smtClean="0">
                <a:latin typeface="Sakkal Majalla" panose="02000000000000000000" pitchFamily="2" charset="-78"/>
                <a:cs typeface="Sakkal Majalla" panose="02000000000000000000" pitchFamily="2" charset="-78"/>
              </a:rPr>
              <a:t>هناك طرق لتعقب نتائج الإعلان على الانترنت وهي أسهل من تلك المتبعة بالنسبة للإعلان التقليدي في الوسائل الأخرى، هذه الطرق تخدم المعلنين والناشرين في عملية تتبع نتائج الإعلان، وأكثر هذه الطرق شيوعا هي:</a:t>
            </a:r>
            <a:endParaRPr lang="en-US" dirty="0" smtClean="0">
              <a:latin typeface="Sakkal Majalla" panose="02000000000000000000" pitchFamily="2" charset="-78"/>
              <a:cs typeface="Sakkal Majalla" panose="02000000000000000000" pitchFamily="2" charset="-78"/>
            </a:endParaRPr>
          </a:p>
          <a:p>
            <a:pPr algn="r" rtl="1"/>
            <a:endParaRPr lang="en-US" dirty="0">
              <a:latin typeface="Sakkal Majalla" panose="02000000000000000000" pitchFamily="2" charset="-78"/>
              <a:cs typeface="Sakkal Majalla" panose="02000000000000000000" pitchFamily="2" charset="-78"/>
            </a:endParaRPr>
          </a:p>
        </p:txBody>
      </p:sp>
      <p:graphicFrame>
        <p:nvGraphicFramePr>
          <p:cNvPr id="4" name="رسم تخطيطي 3"/>
          <p:cNvGraphicFramePr/>
          <p:nvPr>
            <p:extLst>
              <p:ext uri="{D42A27DB-BD31-4B8C-83A1-F6EECF244321}">
                <p14:modId xmlns:p14="http://schemas.microsoft.com/office/powerpoint/2010/main" val="4140990827"/>
              </p:ext>
            </p:extLst>
          </p:nvPr>
        </p:nvGraphicFramePr>
        <p:xfrm>
          <a:off x="899592" y="2996952"/>
          <a:ext cx="7330008" cy="3505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6046626"/>
      </p:ext>
    </p:extLst>
  </p:cSld>
  <p:clrMapOvr>
    <a:masterClrMapping/>
  </p:clrMapOvr>
  <p:timing>
    <p:tnLst>
      <p:par>
        <p:cTn id="1" dur="indefinite" restart="never" nodeType="tmRoot"/>
      </p:par>
    </p:tnLst>
  </p:timing>
</p:sld>
</file>

<file path=ppt/theme/theme1.xml><?xml version="1.0" encoding="utf-8"?>
<a:theme xmlns:a="http://schemas.openxmlformats.org/drawingml/2006/main" name="PM_financial_puzzle">
  <a:themeElements>
    <a:clrScheme name="Financial Puzzle">
      <a:dk1>
        <a:srgbClr val="024E35"/>
      </a:dk1>
      <a:lt1>
        <a:srgbClr val="E4E4E4"/>
      </a:lt1>
      <a:dk2>
        <a:srgbClr val="313131"/>
      </a:dk2>
      <a:lt2>
        <a:srgbClr val="C5FDEB"/>
      </a:lt2>
      <a:accent1>
        <a:srgbClr val="FFC000"/>
      </a:accent1>
      <a:accent2>
        <a:srgbClr val="CDCDCD"/>
      </a:accent2>
      <a:accent3>
        <a:srgbClr val="5F4700"/>
      </a:accent3>
      <a:accent4>
        <a:srgbClr val="039C6D"/>
      </a:accent4>
      <a:accent5>
        <a:srgbClr val="012B1E"/>
      </a:accent5>
      <a:accent6>
        <a:srgbClr val="727272"/>
      </a:accent6>
      <a:hlink>
        <a:srgbClr val="046847"/>
      </a:hlink>
      <a:folHlink>
        <a:srgbClr val="58F9C5"/>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30CC162-325A-435D-968F-0FD3D58395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PM_financial_puzzle</Template>
  <TotalTime>711</TotalTime>
  <Words>1481</Words>
  <Application>Microsoft Office PowerPoint</Application>
  <PresentationFormat>عرض على الشاشة (3:4)‏</PresentationFormat>
  <Paragraphs>125</Paragraphs>
  <Slides>41</Slides>
  <Notes>0</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41</vt:i4>
      </vt:variant>
    </vt:vector>
  </HeadingPairs>
  <TitlesOfParts>
    <vt:vector size="50" baseType="lpstr">
      <vt:lpstr>Arial</vt:lpstr>
      <vt:lpstr>Segoe UI</vt:lpstr>
      <vt:lpstr>Sakkal Majalla</vt:lpstr>
      <vt:lpstr>Tahoma</vt:lpstr>
      <vt:lpstr>Calibri</vt:lpstr>
      <vt:lpstr>Perpetua</vt:lpstr>
      <vt:lpstr>Century Gothic</vt:lpstr>
      <vt:lpstr>Wingdings</vt:lpstr>
      <vt:lpstr>PM_financial_puzzle</vt:lpstr>
      <vt:lpstr>اقتصاديات الإعلام الجديد</vt:lpstr>
      <vt:lpstr>النموذج الاقتصادي المتبع في الإعلام الجديد</vt:lpstr>
      <vt:lpstr>الملكية في الإعلام الجديد</vt:lpstr>
      <vt:lpstr>التمويل في الإعلام الجديد</vt:lpstr>
      <vt:lpstr>الإعلانات في الإعلام الجديد</vt:lpstr>
      <vt:lpstr>كيفية الإعلان في الإعلام الجديد</vt:lpstr>
      <vt:lpstr>عناصر الإعلان في الإعلام الجديد</vt:lpstr>
      <vt:lpstr>ميزات الإعلانات في الإعلام الجديد</vt:lpstr>
      <vt:lpstr>أنواع الإعلان على الإنترنت ( من حيث نظم التعقب)</vt:lpstr>
      <vt:lpstr>عرض تقديمي في PowerPoint</vt:lpstr>
      <vt:lpstr>عرض تقديمي في PowerPoint</vt:lpstr>
      <vt:lpstr>عرض تقديمي في PowerPoint</vt:lpstr>
      <vt:lpstr>عرض تقديمي في PowerPoint</vt:lpstr>
      <vt:lpstr>من أهم تطبيقات إعلانات الإنترنت</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إعلان مؤدب </vt:lpstr>
      <vt:lpstr>عرض تقديمي في PowerPoint</vt:lpstr>
      <vt:lpstr>عرض تقديمي في PowerPoint</vt:lpstr>
      <vt:lpstr>عرض تقديمي في PowerPoint</vt:lpstr>
      <vt:lpstr>الإعلانات القافزة</vt:lpstr>
      <vt:lpstr>عرض تقديمي في PowerPoint</vt:lpstr>
      <vt:lpstr>عرض تقديمي في PowerPoint</vt:lpstr>
      <vt:lpstr>الإعلان السياقي</vt:lpstr>
      <vt:lpstr>الإعلان السياقي</vt:lpstr>
      <vt:lpstr>مثلا</vt:lpstr>
      <vt:lpstr>برنامج جوجل للمساحات الإعلانية </vt:lpstr>
      <vt:lpstr>عرض تقديمي في PowerPoint</vt:lpstr>
      <vt:lpstr>عرض تقديمي في PowerPoint</vt:lpstr>
      <vt:lpstr>إعلان البريد الإلكتروني</vt:lpstr>
      <vt:lpstr>عرض تقديمي في PowerPoint</vt:lpstr>
      <vt:lpstr>عرض تقديمي في PowerPoint</vt:lpstr>
      <vt:lpstr>عرض تقديمي في PowerPoint</vt:lpstr>
      <vt:lpstr>أسواق بيع الخدمات والمنتجات</vt:lpstr>
      <vt:lpstr>الشبكات الاجتماعية الخاصة بالأعمال</vt:lpstr>
      <vt:lpstr>دراسة حالة</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اقتصاديات الإعلام الجديد</dc:title>
  <dc:creator>lolo</dc:creator>
  <cp:lastModifiedBy>Nada Nasser Alahmari</cp:lastModifiedBy>
  <cp:revision>35</cp:revision>
  <dcterms:created xsi:type="dcterms:W3CDTF">2014-10-18T18:33:37Z</dcterms:created>
  <dcterms:modified xsi:type="dcterms:W3CDTF">2015-10-07T05:57:16Z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TC018572799991</vt:lpwstr>
  </property>
</Properties>
</file>