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72" r:id="rId1"/>
  </p:sldMasterIdLst>
  <p:notesMasterIdLst>
    <p:notesMasterId r:id="rId175"/>
  </p:notesMasterIdLst>
  <p:sldIdLst>
    <p:sldId id="256" r:id="rId2"/>
    <p:sldId id="257" r:id="rId3"/>
    <p:sldId id="259" r:id="rId4"/>
    <p:sldId id="260" r:id="rId5"/>
    <p:sldId id="435" r:id="rId6"/>
    <p:sldId id="258" r:id="rId7"/>
    <p:sldId id="261" r:id="rId8"/>
    <p:sldId id="442" r:id="rId9"/>
    <p:sldId id="443" r:id="rId10"/>
    <p:sldId id="444" r:id="rId11"/>
    <p:sldId id="445" r:id="rId12"/>
    <p:sldId id="454" r:id="rId13"/>
    <p:sldId id="455" r:id="rId14"/>
    <p:sldId id="446" r:id="rId15"/>
    <p:sldId id="447" r:id="rId16"/>
    <p:sldId id="448" r:id="rId17"/>
    <p:sldId id="449" r:id="rId18"/>
    <p:sldId id="450" r:id="rId19"/>
    <p:sldId id="451" r:id="rId20"/>
    <p:sldId id="452" r:id="rId21"/>
    <p:sldId id="453" r:id="rId22"/>
    <p:sldId id="262" r:id="rId23"/>
    <p:sldId id="263" r:id="rId24"/>
    <p:sldId id="264" r:id="rId25"/>
    <p:sldId id="265" r:id="rId26"/>
    <p:sldId id="436" r:id="rId27"/>
    <p:sldId id="437" r:id="rId28"/>
    <p:sldId id="438" r:id="rId29"/>
    <p:sldId id="439" r:id="rId30"/>
    <p:sldId id="440" r:id="rId31"/>
    <p:sldId id="456" r:id="rId32"/>
    <p:sldId id="457" r:id="rId33"/>
    <p:sldId id="280" r:id="rId34"/>
    <p:sldId id="281" r:id="rId35"/>
    <p:sldId id="282" r:id="rId36"/>
    <p:sldId id="283" r:id="rId37"/>
    <p:sldId id="284" r:id="rId38"/>
    <p:sldId id="286" r:id="rId39"/>
    <p:sldId id="287" r:id="rId40"/>
    <p:sldId id="288" r:id="rId41"/>
    <p:sldId id="289"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40" r:id="rId57"/>
    <p:sldId id="306" r:id="rId58"/>
    <p:sldId id="307" r:id="rId59"/>
    <p:sldId id="308" r:id="rId60"/>
    <p:sldId id="309" r:id="rId61"/>
    <p:sldId id="338" r:id="rId62"/>
    <p:sldId id="310" r:id="rId63"/>
    <p:sldId id="312" r:id="rId64"/>
    <p:sldId id="314" r:id="rId65"/>
    <p:sldId id="316" r:id="rId66"/>
    <p:sldId id="318" r:id="rId67"/>
    <p:sldId id="339" r:id="rId68"/>
    <p:sldId id="433" r:id="rId69"/>
    <p:sldId id="434" r:id="rId70"/>
    <p:sldId id="432" r:id="rId71"/>
    <p:sldId id="319" r:id="rId72"/>
    <p:sldId id="320" r:id="rId73"/>
    <p:sldId id="321" r:id="rId74"/>
    <p:sldId id="322" r:id="rId75"/>
    <p:sldId id="323" r:id="rId76"/>
    <p:sldId id="324" r:id="rId77"/>
    <p:sldId id="325" r:id="rId78"/>
    <p:sldId id="326" r:id="rId79"/>
    <p:sldId id="327" r:id="rId80"/>
    <p:sldId id="328" r:id="rId81"/>
    <p:sldId id="329" r:id="rId82"/>
    <p:sldId id="330" r:id="rId83"/>
    <p:sldId id="331" r:id="rId84"/>
    <p:sldId id="332" r:id="rId85"/>
    <p:sldId id="333" r:id="rId86"/>
    <p:sldId id="336" r:id="rId87"/>
    <p:sldId id="337" r:id="rId88"/>
    <p:sldId id="382" r:id="rId89"/>
    <p:sldId id="342" r:id="rId90"/>
    <p:sldId id="343" r:id="rId91"/>
    <p:sldId id="344" r:id="rId92"/>
    <p:sldId id="383" r:id="rId93"/>
    <p:sldId id="384" r:id="rId94"/>
    <p:sldId id="345" r:id="rId95"/>
    <p:sldId id="346" r:id="rId96"/>
    <p:sldId id="347" r:id="rId97"/>
    <p:sldId id="348" r:id="rId98"/>
    <p:sldId id="349" r:id="rId99"/>
    <p:sldId id="350" r:id="rId100"/>
    <p:sldId id="351" r:id="rId101"/>
    <p:sldId id="352" r:id="rId102"/>
    <p:sldId id="353" r:id="rId103"/>
    <p:sldId id="354" r:id="rId104"/>
    <p:sldId id="355" r:id="rId105"/>
    <p:sldId id="356" r:id="rId106"/>
    <p:sldId id="357" r:id="rId107"/>
    <p:sldId id="358" r:id="rId108"/>
    <p:sldId id="359" r:id="rId109"/>
    <p:sldId id="360" r:id="rId110"/>
    <p:sldId id="361" r:id="rId111"/>
    <p:sldId id="362" r:id="rId112"/>
    <p:sldId id="363" r:id="rId113"/>
    <p:sldId id="364" r:id="rId114"/>
    <p:sldId id="365" r:id="rId115"/>
    <p:sldId id="366" r:id="rId116"/>
    <p:sldId id="369" r:id="rId117"/>
    <p:sldId id="370" r:id="rId118"/>
    <p:sldId id="385" r:id="rId119"/>
    <p:sldId id="371" r:id="rId120"/>
    <p:sldId id="372" r:id="rId121"/>
    <p:sldId id="374" r:id="rId122"/>
    <p:sldId id="375" r:id="rId123"/>
    <p:sldId id="376" r:id="rId124"/>
    <p:sldId id="377" r:id="rId125"/>
    <p:sldId id="378" r:id="rId126"/>
    <p:sldId id="379" r:id="rId127"/>
    <p:sldId id="380" r:id="rId128"/>
    <p:sldId id="381" r:id="rId129"/>
    <p:sldId id="393" r:id="rId130"/>
    <p:sldId id="392" r:id="rId131"/>
    <p:sldId id="394" r:id="rId132"/>
    <p:sldId id="395" r:id="rId133"/>
    <p:sldId id="396" r:id="rId134"/>
    <p:sldId id="397" r:id="rId135"/>
    <p:sldId id="398" r:id="rId136"/>
    <p:sldId id="399" r:id="rId137"/>
    <p:sldId id="400" r:id="rId138"/>
    <p:sldId id="386" r:id="rId139"/>
    <p:sldId id="387" r:id="rId140"/>
    <p:sldId id="388" r:id="rId141"/>
    <p:sldId id="389" r:id="rId142"/>
    <p:sldId id="390" r:id="rId143"/>
    <p:sldId id="391" r:id="rId144"/>
    <p:sldId id="401" r:id="rId145"/>
    <p:sldId id="403" r:id="rId146"/>
    <p:sldId id="404" r:id="rId147"/>
    <p:sldId id="405" r:id="rId148"/>
    <p:sldId id="406" r:id="rId149"/>
    <p:sldId id="407" r:id="rId150"/>
    <p:sldId id="408" r:id="rId151"/>
    <p:sldId id="409" r:id="rId152"/>
    <p:sldId id="410" r:id="rId153"/>
    <p:sldId id="411" r:id="rId154"/>
    <p:sldId id="412" r:id="rId155"/>
    <p:sldId id="413" r:id="rId156"/>
    <p:sldId id="414" r:id="rId157"/>
    <p:sldId id="415" r:id="rId158"/>
    <p:sldId id="416" r:id="rId159"/>
    <p:sldId id="417" r:id="rId160"/>
    <p:sldId id="418" r:id="rId161"/>
    <p:sldId id="419" r:id="rId162"/>
    <p:sldId id="420" r:id="rId163"/>
    <p:sldId id="421" r:id="rId164"/>
    <p:sldId id="422" r:id="rId165"/>
    <p:sldId id="423" r:id="rId166"/>
    <p:sldId id="424" r:id="rId167"/>
    <p:sldId id="425" r:id="rId168"/>
    <p:sldId id="426" r:id="rId169"/>
    <p:sldId id="427" r:id="rId170"/>
    <p:sldId id="428" r:id="rId171"/>
    <p:sldId id="429" r:id="rId172"/>
    <p:sldId id="430" r:id="rId173"/>
    <p:sldId id="431" r:id="rId17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11" d="100"/>
          <a:sy n="111" d="100"/>
        </p:scale>
        <p:origin x="-1590"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notesMaster" Target="notesMasters/notesMaster1.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slide" Target="slides/slide168.xml"/><Relationship Id="rId177"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slide" Target="slides/slide17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tableStyles" Target="tableStyle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1"/>
  <mc:AlternateContent xmlns:mc="http://schemas.openxmlformats.org/markup-compatibility/2006">
    <mc:Choice xmlns:c14="http://schemas.microsoft.com/office/drawing/2007/8/2/chart" Requires="c14">
      <c14:style val="110"/>
    </mc:Choice>
    <mc:Fallback>
      <c:style val="10"/>
    </mc:Fallback>
  </mc:AlternateContent>
  <c:chart>
    <c:autoTitleDeleted val="0"/>
    <c:plotArea>
      <c:layout/>
      <c:lineChart>
        <c:grouping val="standard"/>
        <c:varyColors val="0"/>
        <c:ser>
          <c:idx val="0"/>
          <c:order val="0"/>
          <c:marker>
            <c:symbol val="none"/>
          </c:marker>
          <c:cat>
            <c:numRef>
              <c:f>Sheet1!$H$6:$H$15</c:f>
              <c:numCache>
                <c:formatCode>General</c:formatCode>
                <c:ptCount val="10"/>
                <c:pt idx="0">
                  <c:v>0</c:v>
                </c:pt>
                <c:pt idx="1">
                  <c:v>1</c:v>
                </c:pt>
                <c:pt idx="2">
                  <c:v>2</c:v>
                </c:pt>
                <c:pt idx="3">
                  <c:v>3</c:v>
                </c:pt>
                <c:pt idx="4">
                  <c:v>4</c:v>
                </c:pt>
                <c:pt idx="5">
                  <c:v>5</c:v>
                </c:pt>
                <c:pt idx="6">
                  <c:v>6</c:v>
                </c:pt>
                <c:pt idx="7">
                  <c:v>7</c:v>
                </c:pt>
                <c:pt idx="8">
                  <c:v>8</c:v>
                </c:pt>
                <c:pt idx="9">
                  <c:v>9</c:v>
                </c:pt>
              </c:numCache>
            </c:numRef>
          </c:cat>
          <c:val>
            <c:numRef>
              <c:f>Sheet1!$G$6:$G$15</c:f>
              <c:numCache>
                <c:formatCode>General</c:formatCode>
                <c:ptCount val="10"/>
                <c:pt idx="0">
                  <c:v>90</c:v>
                </c:pt>
                <c:pt idx="1">
                  <c:v>80</c:v>
                </c:pt>
                <c:pt idx="2">
                  <c:v>70</c:v>
                </c:pt>
                <c:pt idx="3">
                  <c:v>60</c:v>
                </c:pt>
                <c:pt idx="4">
                  <c:v>50</c:v>
                </c:pt>
                <c:pt idx="5">
                  <c:v>40</c:v>
                </c:pt>
                <c:pt idx="6">
                  <c:v>30</c:v>
                </c:pt>
                <c:pt idx="7">
                  <c:v>20</c:v>
                </c:pt>
                <c:pt idx="8">
                  <c:v>10</c:v>
                </c:pt>
                <c:pt idx="9">
                  <c:v>0</c:v>
                </c:pt>
              </c:numCache>
            </c:numRef>
          </c:val>
          <c:smooth val="0"/>
        </c:ser>
        <c:dLbls>
          <c:showLegendKey val="0"/>
          <c:showVal val="0"/>
          <c:showCatName val="0"/>
          <c:showSerName val="0"/>
          <c:showPercent val="0"/>
          <c:showBubbleSize val="0"/>
        </c:dLbls>
        <c:dropLines/>
        <c:upDownBars>
          <c:gapWidth val="150"/>
          <c:upBars/>
          <c:downBars/>
        </c:upDownBars>
        <c:marker val="1"/>
        <c:smooth val="0"/>
        <c:axId val="99120640"/>
        <c:axId val="99122560"/>
      </c:lineChart>
      <c:catAx>
        <c:axId val="99120640"/>
        <c:scaling>
          <c:orientation val="minMax"/>
        </c:scaling>
        <c:delete val="0"/>
        <c:axPos val="b"/>
        <c:title>
          <c:tx>
            <c:rich>
              <a:bodyPr/>
              <a:lstStyle/>
              <a:p>
                <a:pPr>
                  <a:defRPr/>
                </a:pPr>
                <a:r>
                  <a:rPr lang="ar-SA" dirty="0"/>
                  <a:t>عدد مرات </a:t>
                </a:r>
                <a:r>
                  <a:rPr lang="ar-SA" dirty="0" smtClean="0"/>
                  <a:t>الزيارات (</a:t>
                </a:r>
                <a:r>
                  <a:rPr lang="en-US" dirty="0" smtClean="0"/>
                  <a:t>Q</a:t>
                </a:r>
                <a:r>
                  <a:rPr lang="ar-SA" dirty="0" smtClean="0"/>
                  <a:t>)</a:t>
                </a:r>
                <a:endParaRPr lang="en-US" dirty="0"/>
              </a:p>
            </c:rich>
          </c:tx>
          <c:overlay val="0"/>
        </c:title>
        <c:numFmt formatCode="General" sourceLinked="1"/>
        <c:majorTickMark val="out"/>
        <c:minorTickMark val="none"/>
        <c:tickLblPos val="nextTo"/>
        <c:crossAx val="99122560"/>
        <c:crosses val="autoZero"/>
        <c:auto val="1"/>
        <c:lblAlgn val="ctr"/>
        <c:lblOffset val="100"/>
        <c:noMultiLvlLbl val="0"/>
      </c:catAx>
      <c:valAx>
        <c:axId val="99122560"/>
        <c:scaling>
          <c:orientation val="minMax"/>
        </c:scaling>
        <c:delete val="0"/>
        <c:axPos val="l"/>
        <c:title>
          <c:tx>
            <c:rich>
              <a:bodyPr rot="-5400000" vert="horz"/>
              <a:lstStyle/>
              <a:p>
                <a:pPr>
                  <a:defRPr/>
                </a:pPr>
                <a:r>
                  <a:rPr lang="ar-SA"/>
                  <a:t>السعر لكل زيارة</a:t>
                </a:r>
                <a:endParaRPr lang="en-US"/>
              </a:p>
            </c:rich>
          </c:tx>
          <c:overlay val="0"/>
        </c:title>
        <c:numFmt formatCode="General" sourceLinked="1"/>
        <c:majorTickMark val="out"/>
        <c:minorTickMark val="none"/>
        <c:tickLblPos val="nextTo"/>
        <c:crossAx val="99120640"/>
        <c:crosses val="autoZero"/>
        <c:crossBetween val="between"/>
      </c:valAx>
    </c:plotArea>
    <c:plotVisOnly val="1"/>
    <c:dispBlanksAs val="gap"/>
    <c:showDLblsOverMax val="0"/>
  </c:chart>
  <c:spPr>
    <a:solidFill>
      <a:schemeClr val="accent2">
        <a:lumMod val="20000"/>
        <a:lumOff val="80000"/>
        <a:alpha val="89000"/>
      </a:schemeClr>
    </a:solidFill>
    <a:ln>
      <a:solidFill>
        <a:srgbClr val="2DA2BF">
          <a:alpha val="94000"/>
        </a:srgbClr>
      </a:solidFill>
    </a:ln>
    <a:effectLst>
      <a:outerShdw blurRad="50800" dist="50800" dir="5400000" algn="ctr" rotWithShape="0">
        <a:schemeClr val="bg2"/>
      </a:outerShdw>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0"/>
    <c:plotArea>
      <c:layout/>
      <c:barChart>
        <c:barDir val="col"/>
        <c:grouping val="clustered"/>
        <c:varyColors val="0"/>
        <c:ser>
          <c:idx val="0"/>
          <c:order val="0"/>
          <c:invertIfNegative val="0"/>
          <c:cat>
            <c:numRef>
              <c:f>Sheet1!$H$6:$H$15</c:f>
              <c:numCache>
                <c:formatCode>General</c:formatCode>
                <c:ptCount val="10"/>
                <c:pt idx="0">
                  <c:v>0</c:v>
                </c:pt>
                <c:pt idx="1">
                  <c:v>1</c:v>
                </c:pt>
                <c:pt idx="2">
                  <c:v>2</c:v>
                </c:pt>
                <c:pt idx="3">
                  <c:v>3</c:v>
                </c:pt>
                <c:pt idx="4">
                  <c:v>4</c:v>
                </c:pt>
                <c:pt idx="5">
                  <c:v>5</c:v>
                </c:pt>
                <c:pt idx="6">
                  <c:v>6</c:v>
                </c:pt>
                <c:pt idx="7">
                  <c:v>7</c:v>
                </c:pt>
                <c:pt idx="8">
                  <c:v>8</c:v>
                </c:pt>
                <c:pt idx="9">
                  <c:v>9</c:v>
                </c:pt>
              </c:numCache>
            </c:numRef>
          </c:cat>
          <c:val>
            <c:numRef>
              <c:f>Sheet1!$G$6:$G$15</c:f>
              <c:numCache>
                <c:formatCode>General</c:formatCode>
                <c:ptCount val="10"/>
                <c:pt idx="0">
                  <c:v>90</c:v>
                </c:pt>
                <c:pt idx="1">
                  <c:v>80</c:v>
                </c:pt>
                <c:pt idx="2">
                  <c:v>70</c:v>
                </c:pt>
                <c:pt idx="3">
                  <c:v>60</c:v>
                </c:pt>
                <c:pt idx="4">
                  <c:v>50</c:v>
                </c:pt>
                <c:pt idx="5">
                  <c:v>40</c:v>
                </c:pt>
                <c:pt idx="6">
                  <c:v>30</c:v>
                </c:pt>
                <c:pt idx="7">
                  <c:v>20</c:v>
                </c:pt>
                <c:pt idx="8">
                  <c:v>10</c:v>
                </c:pt>
                <c:pt idx="9">
                  <c:v>0</c:v>
                </c:pt>
              </c:numCache>
            </c:numRef>
          </c:val>
        </c:ser>
        <c:dLbls>
          <c:showLegendKey val="0"/>
          <c:showVal val="0"/>
          <c:showCatName val="0"/>
          <c:showSerName val="0"/>
          <c:showPercent val="0"/>
          <c:showBubbleSize val="0"/>
        </c:dLbls>
        <c:gapWidth val="150"/>
        <c:axId val="99141120"/>
        <c:axId val="99143040"/>
      </c:barChart>
      <c:catAx>
        <c:axId val="99141120"/>
        <c:scaling>
          <c:orientation val="minMax"/>
        </c:scaling>
        <c:delete val="0"/>
        <c:axPos val="b"/>
        <c:title>
          <c:tx>
            <c:rich>
              <a:bodyPr/>
              <a:lstStyle/>
              <a:p>
                <a:pPr>
                  <a:defRPr/>
                </a:pPr>
                <a:r>
                  <a:rPr lang="ar-SA"/>
                  <a:t>عدد مرات الزيارة</a:t>
                </a:r>
                <a:endParaRPr lang="en-US"/>
              </a:p>
            </c:rich>
          </c:tx>
          <c:overlay val="0"/>
        </c:title>
        <c:numFmt formatCode="General" sourceLinked="1"/>
        <c:majorTickMark val="out"/>
        <c:minorTickMark val="none"/>
        <c:tickLblPos val="nextTo"/>
        <c:crossAx val="99143040"/>
        <c:crosses val="autoZero"/>
        <c:auto val="1"/>
        <c:lblAlgn val="ctr"/>
        <c:lblOffset val="100"/>
        <c:noMultiLvlLbl val="0"/>
      </c:catAx>
      <c:valAx>
        <c:axId val="99143040"/>
        <c:scaling>
          <c:orientation val="minMax"/>
        </c:scaling>
        <c:delete val="0"/>
        <c:axPos val="l"/>
        <c:title>
          <c:tx>
            <c:rich>
              <a:bodyPr rot="-5400000" vert="horz"/>
              <a:lstStyle/>
              <a:p>
                <a:pPr>
                  <a:defRPr/>
                </a:pPr>
                <a:r>
                  <a:rPr lang="ar-SA"/>
                  <a:t>السعر لكل زيارة</a:t>
                </a:r>
                <a:endParaRPr lang="en-US"/>
              </a:p>
            </c:rich>
          </c:tx>
          <c:overlay val="0"/>
        </c:title>
        <c:numFmt formatCode="General" sourceLinked="1"/>
        <c:majorTickMark val="out"/>
        <c:minorTickMark val="none"/>
        <c:tickLblPos val="nextTo"/>
        <c:crossAx val="99141120"/>
        <c:crosses val="autoZero"/>
        <c:crossBetween val="between"/>
      </c:valAx>
    </c:plotArea>
    <c:plotVisOnly val="1"/>
    <c:dispBlanksAs val="gap"/>
    <c:showDLblsOverMax val="0"/>
  </c:chart>
  <c:spPr>
    <a:solidFill>
      <a:srgbClr val="DA1F28">
        <a:lumMod val="20000"/>
        <a:lumOff val="80000"/>
      </a:srgbClr>
    </a:solidFill>
  </c:sp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2A68EB-6559-4081-802E-D4B49AD06EC6}" type="doc">
      <dgm:prSet loTypeId="urn:microsoft.com/office/officeart/2005/8/layout/process2" loCatId="process" qsTypeId="urn:microsoft.com/office/officeart/2005/8/quickstyle/simple3" qsCatId="simple" csTypeId="urn:microsoft.com/office/officeart/2005/8/colors/accent1_2" csCatId="accent1" phldr="1"/>
      <dgm:spPr/>
      <dgm:t>
        <a:bodyPr/>
        <a:lstStyle/>
        <a:p>
          <a:endParaRPr lang="en-US"/>
        </a:p>
      </dgm:t>
    </dgm:pt>
    <dgm:pt modelId="{F5B662F4-48C9-4145-85F5-39567358FB28}">
      <dgm:prSet phldrT="[Text]"/>
      <dgm:spPr/>
      <dgm:t>
        <a:bodyPr/>
        <a:lstStyle/>
        <a:p>
          <a:r>
            <a:rPr lang="ar-SA" dirty="0" smtClean="0"/>
            <a:t>اقتصاد الانتاج</a:t>
          </a:r>
          <a:endParaRPr lang="en-US" dirty="0"/>
        </a:p>
      </dgm:t>
    </dgm:pt>
    <dgm:pt modelId="{6C3803F2-D895-4040-9489-4E6529052DF5}" type="parTrans" cxnId="{69F1A153-EEC0-4179-B51C-AE1422F99601}">
      <dgm:prSet/>
      <dgm:spPr/>
      <dgm:t>
        <a:bodyPr/>
        <a:lstStyle/>
        <a:p>
          <a:endParaRPr lang="en-US"/>
        </a:p>
      </dgm:t>
    </dgm:pt>
    <dgm:pt modelId="{0711444A-52DA-4C86-825C-A3C84F076902}" type="sibTrans" cxnId="{69F1A153-EEC0-4179-B51C-AE1422F99601}">
      <dgm:prSet/>
      <dgm:spPr/>
      <dgm:t>
        <a:bodyPr/>
        <a:lstStyle/>
        <a:p>
          <a:endParaRPr lang="en-US"/>
        </a:p>
      </dgm:t>
    </dgm:pt>
    <dgm:pt modelId="{70EE7A60-6B9B-433C-86A5-2269D9AC0066}">
      <dgm:prSet phldrT="[Text]"/>
      <dgm:spPr/>
      <dgm:t>
        <a:bodyPr/>
        <a:lstStyle/>
        <a:p>
          <a:r>
            <a:rPr lang="ar-SA" dirty="0" smtClean="0"/>
            <a:t>اقتصاد التسويق</a:t>
          </a:r>
          <a:endParaRPr lang="en-US" dirty="0"/>
        </a:p>
      </dgm:t>
    </dgm:pt>
    <dgm:pt modelId="{13B82937-BA0C-46C4-911C-24C1CF042A93}" type="parTrans" cxnId="{B9C8C7F5-C03C-4E80-B39D-C7477B7C6BC6}">
      <dgm:prSet/>
      <dgm:spPr/>
      <dgm:t>
        <a:bodyPr/>
        <a:lstStyle/>
        <a:p>
          <a:endParaRPr lang="en-US"/>
        </a:p>
      </dgm:t>
    </dgm:pt>
    <dgm:pt modelId="{B406A4C2-AA2D-40DA-89EB-033FBCA8E360}" type="sibTrans" cxnId="{B9C8C7F5-C03C-4E80-B39D-C7477B7C6BC6}">
      <dgm:prSet/>
      <dgm:spPr/>
      <dgm:t>
        <a:bodyPr/>
        <a:lstStyle/>
        <a:p>
          <a:endParaRPr lang="en-US"/>
        </a:p>
      </dgm:t>
    </dgm:pt>
    <dgm:pt modelId="{685680D9-D568-4ECC-ADED-31CEAE5E46B6}">
      <dgm:prSet phldrT="[Text]"/>
      <dgm:spPr/>
      <dgm:t>
        <a:bodyPr/>
        <a:lstStyle/>
        <a:p>
          <a:r>
            <a:rPr lang="ar-SA" dirty="0" smtClean="0"/>
            <a:t>اقتصاد التمويل</a:t>
          </a:r>
          <a:endParaRPr lang="en-US" dirty="0"/>
        </a:p>
      </dgm:t>
    </dgm:pt>
    <dgm:pt modelId="{93561DF2-17F8-4696-9240-8AF24E226C97}" type="parTrans" cxnId="{29A8774B-1F07-479B-970B-EA6B51B1917A}">
      <dgm:prSet/>
      <dgm:spPr/>
      <dgm:t>
        <a:bodyPr/>
        <a:lstStyle/>
        <a:p>
          <a:endParaRPr lang="en-US"/>
        </a:p>
      </dgm:t>
    </dgm:pt>
    <dgm:pt modelId="{F20F9B5A-5294-4B45-A7C7-6F8D75C7844B}" type="sibTrans" cxnId="{29A8774B-1F07-479B-970B-EA6B51B1917A}">
      <dgm:prSet/>
      <dgm:spPr/>
      <dgm:t>
        <a:bodyPr/>
        <a:lstStyle/>
        <a:p>
          <a:endParaRPr lang="en-US"/>
        </a:p>
      </dgm:t>
    </dgm:pt>
    <dgm:pt modelId="{0541A118-F846-48FA-98CA-8CF915A1619B}">
      <dgm:prSet phldrT="[Text]"/>
      <dgm:spPr/>
      <dgm:t>
        <a:bodyPr/>
        <a:lstStyle/>
        <a:p>
          <a:r>
            <a:rPr lang="ar-SA" dirty="0" smtClean="0"/>
            <a:t>اقتصاد العمل</a:t>
          </a:r>
          <a:endParaRPr lang="en-US" dirty="0"/>
        </a:p>
      </dgm:t>
    </dgm:pt>
    <dgm:pt modelId="{04ADAD74-8A9C-4562-8960-A93B7F94EC5A}" type="parTrans" cxnId="{C05262E9-CF25-4D1C-9351-FE19C00A943E}">
      <dgm:prSet/>
      <dgm:spPr/>
      <dgm:t>
        <a:bodyPr/>
        <a:lstStyle/>
        <a:p>
          <a:endParaRPr lang="en-US"/>
        </a:p>
      </dgm:t>
    </dgm:pt>
    <dgm:pt modelId="{57EF2417-8591-4863-898E-3382EC4AD2AE}" type="sibTrans" cxnId="{C05262E9-CF25-4D1C-9351-FE19C00A943E}">
      <dgm:prSet/>
      <dgm:spPr/>
      <dgm:t>
        <a:bodyPr/>
        <a:lstStyle/>
        <a:p>
          <a:endParaRPr lang="en-US"/>
        </a:p>
      </dgm:t>
    </dgm:pt>
    <dgm:pt modelId="{6DB362AD-8343-479B-9BAC-4387552C76BF}" type="pres">
      <dgm:prSet presAssocID="{CD2A68EB-6559-4081-802E-D4B49AD06EC6}" presName="linearFlow" presStyleCnt="0">
        <dgm:presLayoutVars>
          <dgm:resizeHandles val="exact"/>
        </dgm:presLayoutVars>
      </dgm:prSet>
      <dgm:spPr/>
      <dgm:t>
        <a:bodyPr/>
        <a:lstStyle/>
        <a:p>
          <a:endParaRPr lang="en-US"/>
        </a:p>
      </dgm:t>
    </dgm:pt>
    <dgm:pt modelId="{4A60AA40-C170-4B7B-B9A5-3759D808D389}" type="pres">
      <dgm:prSet presAssocID="{F5B662F4-48C9-4145-85F5-39567358FB28}" presName="node" presStyleLbl="node1" presStyleIdx="0" presStyleCnt="4">
        <dgm:presLayoutVars>
          <dgm:bulletEnabled val="1"/>
        </dgm:presLayoutVars>
      </dgm:prSet>
      <dgm:spPr/>
      <dgm:t>
        <a:bodyPr/>
        <a:lstStyle/>
        <a:p>
          <a:endParaRPr lang="en-US"/>
        </a:p>
      </dgm:t>
    </dgm:pt>
    <dgm:pt modelId="{B75704BC-FE64-4527-8830-5869FCAC21DF}" type="pres">
      <dgm:prSet presAssocID="{0711444A-52DA-4C86-825C-A3C84F076902}" presName="sibTrans" presStyleLbl="sibTrans2D1" presStyleIdx="0" presStyleCnt="3"/>
      <dgm:spPr/>
      <dgm:t>
        <a:bodyPr/>
        <a:lstStyle/>
        <a:p>
          <a:endParaRPr lang="en-US"/>
        </a:p>
      </dgm:t>
    </dgm:pt>
    <dgm:pt modelId="{A21A3827-F1DC-4DF4-97D8-8A417DB30244}" type="pres">
      <dgm:prSet presAssocID="{0711444A-52DA-4C86-825C-A3C84F076902}" presName="connectorText" presStyleLbl="sibTrans2D1" presStyleIdx="0" presStyleCnt="3"/>
      <dgm:spPr/>
      <dgm:t>
        <a:bodyPr/>
        <a:lstStyle/>
        <a:p>
          <a:endParaRPr lang="en-US"/>
        </a:p>
      </dgm:t>
    </dgm:pt>
    <dgm:pt modelId="{A068F2F2-7CAA-44CA-B983-4395A7359E7F}" type="pres">
      <dgm:prSet presAssocID="{70EE7A60-6B9B-433C-86A5-2269D9AC0066}" presName="node" presStyleLbl="node1" presStyleIdx="1" presStyleCnt="4">
        <dgm:presLayoutVars>
          <dgm:bulletEnabled val="1"/>
        </dgm:presLayoutVars>
      </dgm:prSet>
      <dgm:spPr/>
      <dgm:t>
        <a:bodyPr/>
        <a:lstStyle/>
        <a:p>
          <a:endParaRPr lang="en-US"/>
        </a:p>
      </dgm:t>
    </dgm:pt>
    <dgm:pt modelId="{C35C35CE-17C1-4AE9-B4EB-CFF5070FC348}" type="pres">
      <dgm:prSet presAssocID="{B406A4C2-AA2D-40DA-89EB-033FBCA8E360}" presName="sibTrans" presStyleLbl="sibTrans2D1" presStyleIdx="1" presStyleCnt="3"/>
      <dgm:spPr/>
      <dgm:t>
        <a:bodyPr/>
        <a:lstStyle/>
        <a:p>
          <a:endParaRPr lang="en-US"/>
        </a:p>
      </dgm:t>
    </dgm:pt>
    <dgm:pt modelId="{85AE5ACD-195F-45ED-9C40-AC7EDD2BE15B}" type="pres">
      <dgm:prSet presAssocID="{B406A4C2-AA2D-40DA-89EB-033FBCA8E360}" presName="connectorText" presStyleLbl="sibTrans2D1" presStyleIdx="1" presStyleCnt="3"/>
      <dgm:spPr/>
      <dgm:t>
        <a:bodyPr/>
        <a:lstStyle/>
        <a:p>
          <a:endParaRPr lang="en-US"/>
        </a:p>
      </dgm:t>
    </dgm:pt>
    <dgm:pt modelId="{6E74DC06-8399-466F-AE43-B2AC4F455F23}" type="pres">
      <dgm:prSet presAssocID="{685680D9-D568-4ECC-ADED-31CEAE5E46B6}" presName="node" presStyleLbl="node1" presStyleIdx="2" presStyleCnt="4">
        <dgm:presLayoutVars>
          <dgm:bulletEnabled val="1"/>
        </dgm:presLayoutVars>
      </dgm:prSet>
      <dgm:spPr/>
      <dgm:t>
        <a:bodyPr/>
        <a:lstStyle/>
        <a:p>
          <a:endParaRPr lang="en-US"/>
        </a:p>
      </dgm:t>
    </dgm:pt>
    <dgm:pt modelId="{5166E481-2FFA-44CE-BF0B-841FC30CADE3}" type="pres">
      <dgm:prSet presAssocID="{F20F9B5A-5294-4B45-A7C7-6F8D75C7844B}" presName="sibTrans" presStyleLbl="sibTrans2D1" presStyleIdx="2" presStyleCnt="3"/>
      <dgm:spPr/>
      <dgm:t>
        <a:bodyPr/>
        <a:lstStyle/>
        <a:p>
          <a:endParaRPr lang="en-US"/>
        </a:p>
      </dgm:t>
    </dgm:pt>
    <dgm:pt modelId="{7273187E-AA0F-4678-8850-AF08FED946A2}" type="pres">
      <dgm:prSet presAssocID="{F20F9B5A-5294-4B45-A7C7-6F8D75C7844B}" presName="connectorText" presStyleLbl="sibTrans2D1" presStyleIdx="2" presStyleCnt="3"/>
      <dgm:spPr/>
      <dgm:t>
        <a:bodyPr/>
        <a:lstStyle/>
        <a:p>
          <a:endParaRPr lang="en-US"/>
        </a:p>
      </dgm:t>
    </dgm:pt>
    <dgm:pt modelId="{82FCBF37-1617-4EB9-98AC-14F42050EA0F}" type="pres">
      <dgm:prSet presAssocID="{0541A118-F846-48FA-98CA-8CF915A1619B}" presName="node" presStyleLbl="node1" presStyleIdx="3" presStyleCnt="4">
        <dgm:presLayoutVars>
          <dgm:bulletEnabled val="1"/>
        </dgm:presLayoutVars>
      </dgm:prSet>
      <dgm:spPr/>
      <dgm:t>
        <a:bodyPr/>
        <a:lstStyle/>
        <a:p>
          <a:endParaRPr lang="en-US"/>
        </a:p>
      </dgm:t>
    </dgm:pt>
  </dgm:ptLst>
  <dgm:cxnLst>
    <dgm:cxn modelId="{A50B62BE-CEEF-41B6-89DC-528FF85132CF}" type="presOf" srcId="{0711444A-52DA-4C86-825C-A3C84F076902}" destId="{B75704BC-FE64-4527-8830-5869FCAC21DF}" srcOrd="0" destOrd="0" presId="urn:microsoft.com/office/officeart/2005/8/layout/process2"/>
    <dgm:cxn modelId="{29A8774B-1F07-479B-970B-EA6B51B1917A}" srcId="{CD2A68EB-6559-4081-802E-D4B49AD06EC6}" destId="{685680D9-D568-4ECC-ADED-31CEAE5E46B6}" srcOrd="2" destOrd="0" parTransId="{93561DF2-17F8-4696-9240-8AF24E226C97}" sibTransId="{F20F9B5A-5294-4B45-A7C7-6F8D75C7844B}"/>
    <dgm:cxn modelId="{333F43D8-D004-403C-AC7F-CAE0BDA2213C}" type="presOf" srcId="{0711444A-52DA-4C86-825C-A3C84F076902}" destId="{A21A3827-F1DC-4DF4-97D8-8A417DB30244}" srcOrd="1" destOrd="0" presId="urn:microsoft.com/office/officeart/2005/8/layout/process2"/>
    <dgm:cxn modelId="{794559ED-1B0E-432E-BE9D-9CC03A563CDC}" type="presOf" srcId="{B406A4C2-AA2D-40DA-89EB-033FBCA8E360}" destId="{85AE5ACD-195F-45ED-9C40-AC7EDD2BE15B}" srcOrd="1" destOrd="0" presId="urn:microsoft.com/office/officeart/2005/8/layout/process2"/>
    <dgm:cxn modelId="{69F1A153-EEC0-4179-B51C-AE1422F99601}" srcId="{CD2A68EB-6559-4081-802E-D4B49AD06EC6}" destId="{F5B662F4-48C9-4145-85F5-39567358FB28}" srcOrd="0" destOrd="0" parTransId="{6C3803F2-D895-4040-9489-4E6529052DF5}" sibTransId="{0711444A-52DA-4C86-825C-A3C84F076902}"/>
    <dgm:cxn modelId="{8B2A5A9B-CF06-42C2-BB67-18649499B32D}" type="presOf" srcId="{F20F9B5A-5294-4B45-A7C7-6F8D75C7844B}" destId="{7273187E-AA0F-4678-8850-AF08FED946A2}" srcOrd="1" destOrd="0" presId="urn:microsoft.com/office/officeart/2005/8/layout/process2"/>
    <dgm:cxn modelId="{309B9A32-FAEC-412E-8658-B62FD719456E}" type="presOf" srcId="{CD2A68EB-6559-4081-802E-D4B49AD06EC6}" destId="{6DB362AD-8343-479B-9BAC-4387552C76BF}" srcOrd="0" destOrd="0" presId="urn:microsoft.com/office/officeart/2005/8/layout/process2"/>
    <dgm:cxn modelId="{B9C8C7F5-C03C-4E80-B39D-C7477B7C6BC6}" srcId="{CD2A68EB-6559-4081-802E-D4B49AD06EC6}" destId="{70EE7A60-6B9B-433C-86A5-2269D9AC0066}" srcOrd="1" destOrd="0" parTransId="{13B82937-BA0C-46C4-911C-24C1CF042A93}" sibTransId="{B406A4C2-AA2D-40DA-89EB-033FBCA8E360}"/>
    <dgm:cxn modelId="{D7EE77AD-710E-45BC-9CA7-689A7B01E28C}" type="presOf" srcId="{B406A4C2-AA2D-40DA-89EB-033FBCA8E360}" destId="{C35C35CE-17C1-4AE9-B4EB-CFF5070FC348}" srcOrd="0" destOrd="0" presId="urn:microsoft.com/office/officeart/2005/8/layout/process2"/>
    <dgm:cxn modelId="{C966E4B4-FE07-4E88-A08B-02EEAEDA6DFD}" type="presOf" srcId="{685680D9-D568-4ECC-ADED-31CEAE5E46B6}" destId="{6E74DC06-8399-466F-AE43-B2AC4F455F23}" srcOrd="0" destOrd="0" presId="urn:microsoft.com/office/officeart/2005/8/layout/process2"/>
    <dgm:cxn modelId="{C05262E9-CF25-4D1C-9351-FE19C00A943E}" srcId="{CD2A68EB-6559-4081-802E-D4B49AD06EC6}" destId="{0541A118-F846-48FA-98CA-8CF915A1619B}" srcOrd="3" destOrd="0" parTransId="{04ADAD74-8A9C-4562-8960-A93B7F94EC5A}" sibTransId="{57EF2417-8591-4863-898E-3382EC4AD2AE}"/>
    <dgm:cxn modelId="{D6511CE6-2CDC-4ABE-BC74-D40E29204F00}" type="presOf" srcId="{F20F9B5A-5294-4B45-A7C7-6F8D75C7844B}" destId="{5166E481-2FFA-44CE-BF0B-841FC30CADE3}" srcOrd="0" destOrd="0" presId="urn:microsoft.com/office/officeart/2005/8/layout/process2"/>
    <dgm:cxn modelId="{DC7C9F70-7A12-4F97-9DFE-0BD38E8E400A}" type="presOf" srcId="{70EE7A60-6B9B-433C-86A5-2269D9AC0066}" destId="{A068F2F2-7CAA-44CA-B983-4395A7359E7F}" srcOrd="0" destOrd="0" presId="urn:microsoft.com/office/officeart/2005/8/layout/process2"/>
    <dgm:cxn modelId="{9A3F3253-5D31-4E75-94B8-6D95E32D6CFA}" type="presOf" srcId="{0541A118-F846-48FA-98CA-8CF915A1619B}" destId="{82FCBF37-1617-4EB9-98AC-14F42050EA0F}" srcOrd="0" destOrd="0" presId="urn:microsoft.com/office/officeart/2005/8/layout/process2"/>
    <dgm:cxn modelId="{29CD4B54-D063-48C4-9F86-63602EAC716F}" type="presOf" srcId="{F5B662F4-48C9-4145-85F5-39567358FB28}" destId="{4A60AA40-C170-4B7B-B9A5-3759D808D389}" srcOrd="0" destOrd="0" presId="urn:microsoft.com/office/officeart/2005/8/layout/process2"/>
    <dgm:cxn modelId="{B7FCDDAE-5493-4261-9759-D40D4463ABCC}" type="presParOf" srcId="{6DB362AD-8343-479B-9BAC-4387552C76BF}" destId="{4A60AA40-C170-4B7B-B9A5-3759D808D389}" srcOrd="0" destOrd="0" presId="urn:microsoft.com/office/officeart/2005/8/layout/process2"/>
    <dgm:cxn modelId="{1EF6FC83-C737-42AA-B3C2-E386F3ABA1B6}" type="presParOf" srcId="{6DB362AD-8343-479B-9BAC-4387552C76BF}" destId="{B75704BC-FE64-4527-8830-5869FCAC21DF}" srcOrd="1" destOrd="0" presId="urn:microsoft.com/office/officeart/2005/8/layout/process2"/>
    <dgm:cxn modelId="{54B1DB9E-DBDD-439D-A5A1-2CDCD4D2859D}" type="presParOf" srcId="{B75704BC-FE64-4527-8830-5869FCAC21DF}" destId="{A21A3827-F1DC-4DF4-97D8-8A417DB30244}" srcOrd="0" destOrd="0" presId="urn:microsoft.com/office/officeart/2005/8/layout/process2"/>
    <dgm:cxn modelId="{91C1F128-B4C1-4C14-B5A0-C9A6FB399B9F}" type="presParOf" srcId="{6DB362AD-8343-479B-9BAC-4387552C76BF}" destId="{A068F2F2-7CAA-44CA-B983-4395A7359E7F}" srcOrd="2" destOrd="0" presId="urn:microsoft.com/office/officeart/2005/8/layout/process2"/>
    <dgm:cxn modelId="{993CC4C9-5D6C-403E-9928-722080384693}" type="presParOf" srcId="{6DB362AD-8343-479B-9BAC-4387552C76BF}" destId="{C35C35CE-17C1-4AE9-B4EB-CFF5070FC348}" srcOrd="3" destOrd="0" presId="urn:microsoft.com/office/officeart/2005/8/layout/process2"/>
    <dgm:cxn modelId="{CDB14AE4-280A-4701-A32F-282A4639B9DA}" type="presParOf" srcId="{C35C35CE-17C1-4AE9-B4EB-CFF5070FC348}" destId="{85AE5ACD-195F-45ED-9C40-AC7EDD2BE15B}" srcOrd="0" destOrd="0" presId="urn:microsoft.com/office/officeart/2005/8/layout/process2"/>
    <dgm:cxn modelId="{A344BDC3-EB0A-4F1A-937A-A6A1DC4B43CF}" type="presParOf" srcId="{6DB362AD-8343-479B-9BAC-4387552C76BF}" destId="{6E74DC06-8399-466F-AE43-B2AC4F455F23}" srcOrd="4" destOrd="0" presId="urn:microsoft.com/office/officeart/2005/8/layout/process2"/>
    <dgm:cxn modelId="{194CCCD7-D952-436D-85D1-E25FB5780AD4}" type="presParOf" srcId="{6DB362AD-8343-479B-9BAC-4387552C76BF}" destId="{5166E481-2FFA-44CE-BF0B-841FC30CADE3}" srcOrd="5" destOrd="0" presId="urn:microsoft.com/office/officeart/2005/8/layout/process2"/>
    <dgm:cxn modelId="{C1561A2B-6CD5-4454-8AFB-BC236AB7702E}" type="presParOf" srcId="{5166E481-2FFA-44CE-BF0B-841FC30CADE3}" destId="{7273187E-AA0F-4678-8850-AF08FED946A2}" srcOrd="0" destOrd="0" presId="urn:microsoft.com/office/officeart/2005/8/layout/process2"/>
    <dgm:cxn modelId="{5405BC42-63E5-4900-8E5F-0C070D2A0BA3}" type="presParOf" srcId="{6DB362AD-8343-479B-9BAC-4387552C76BF}" destId="{82FCBF37-1617-4EB9-98AC-14F42050EA0F}" srcOrd="6"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2A68EB-6559-4081-802E-D4B49AD06EC6}" type="doc">
      <dgm:prSet loTypeId="urn:microsoft.com/office/officeart/2005/8/layout/process2" loCatId="process" qsTypeId="urn:microsoft.com/office/officeart/2005/8/quickstyle/simple3" qsCatId="simple" csTypeId="urn:microsoft.com/office/officeart/2005/8/colors/accent1_2" csCatId="accent1" phldr="1"/>
      <dgm:spPr/>
      <dgm:t>
        <a:bodyPr/>
        <a:lstStyle/>
        <a:p>
          <a:endParaRPr lang="en-US"/>
        </a:p>
      </dgm:t>
    </dgm:pt>
    <dgm:pt modelId="{F5B662F4-48C9-4145-85F5-39567358FB28}">
      <dgm:prSet phldrT="[Text]"/>
      <dgm:spPr/>
      <dgm:t>
        <a:bodyPr/>
        <a:lstStyle/>
        <a:p>
          <a:r>
            <a:rPr lang="ar-SA" dirty="0" smtClean="0"/>
            <a:t>المكان</a:t>
          </a:r>
          <a:endParaRPr lang="en-US" dirty="0"/>
        </a:p>
      </dgm:t>
    </dgm:pt>
    <dgm:pt modelId="{6C3803F2-D895-4040-9489-4E6529052DF5}" type="parTrans" cxnId="{69F1A153-EEC0-4179-B51C-AE1422F99601}">
      <dgm:prSet/>
      <dgm:spPr/>
      <dgm:t>
        <a:bodyPr/>
        <a:lstStyle/>
        <a:p>
          <a:endParaRPr lang="en-US"/>
        </a:p>
      </dgm:t>
    </dgm:pt>
    <dgm:pt modelId="{0711444A-52DA-4C86-825C-A3C84F076902}" type="sibTrans" cxnId="{69F1A153-EEC0-4179-B51C-AE1422F99601}">
      <dgm:prSet/>
      <dgm:spPr/>
      <dgm:t>
        <a:bodyPr/>
        <a:lstStyle/>
        <a:p>
          <a:endParaRPr lang="en-US"/>
        </a:p>
      </dgm:t>
    </dgm:pt>
    <dgm:pt modelId="{70EE7A60-6B9B-433C-86A5-2269D9AC0066}">
      <dgm:prSet phldrT="[Text]"/>
      <dgm:spPr/>
      <dgm:t>
        <a:bodyPr/>
        <a:lstStyle/>
        <a:p>
          <a:r>
            <a:rPr lang="ar-SA" dirty="0" smtClean="0"/>
            <a:t>الموقع</a:t>
          </a:r>
          <a:endParaRPr lang="en-US" dirty="0"/>
        </a:p>
      </dgm:t>
    </dgm:pt>
    <dgm:pt modelId="{13B82937-BA0C-46C4-911C-24C1CF042A93}" type="parTrans" cxnId="{B9C8C7F5-C03C-4E80-B39D-C7477B7C6BC6}">
      <dgm:prSet/>
      <dgm:spPr/>
      <dgm:t>
        <a:bodyPr/>
        <a:lstStyle/>
        <a:p>
          <a:endParaRPr lang="en-US"/>
        </a:p>
      </dgm:t>
    </dgm:pt>
    <dgm:pt modelId="{B406A4C2-AA2D-40DA-89EB-033FBCA8E360}" type="sibTrans" cxnId="{B9C8C7F5-C03C-4E80-B39D-C7477B7C6BC6}">
      <dgm:prSet/>
      <dgm:spPr/>
      <dgm:t>
        <a:bodyPr/>
        <a:lstStyle/>
        <a:p>
          <a:endParaRPr lang="en-US"/>
        </a:p>
      </dgm:t>
    </dgm:pt>
    <dgm:pt modelId="{685680D9-D568-4ECC-ADED-31CEAE5E46B6}">
      <dgm:prSet phldrT="[Text]"/>
      <dgm:spPr/>
      <dgm:t>
        <a:bodyPr/>
        <a:lstStyle/>
        <a:p>
          <a:r>
            <a:rPr lang="ar-SA" dirty="0" smtClean="0"/>
            <a:t>االمناخ</a:t>
          </a:r>
          <a:endParaRPr lang="en-US" dirty="0"/>
        </a:p>
      </dgm:t>
    </dgm:pt>
    <dgm:pt modelId="{93561DF2-17F8-4696-9240-8AF24E226C97}" type="parTrans" cxnId="{29A8774B-1F07-479B-970B-EA6B51B1917A}">
      <dgm:prSet/>
      <dgm:spPr/>
      <dgm:t>
        <a:bodyPr/>
        <a:lstStyle/>
        <a:p>
          <a:endParaRPr lang="en-US"/>
        </a:p>
      </dgm:t>
    </dgm:pt>
    <dgm:pt modelId="{F20F9B5A-5294-4B45-A7C7-6F8D75C7844B}" type="sibTrans" cxnId="{29A8774B-1F07-479B-970B-EA6B51B1917A}">
      <dgm:prSet/>
      <dgm:spPr/>
      <dgm:t>
        <a:bodyPr/>
        <a:lstStyle/>
        <a:p>
          <a:endParaRPr lang="en-US"/>
        </a:p>
      </dgm:t>
    </dgm:pt>
    <dgm:pt modelId="{6DB362AD-8343-479B-9BAC-4387552C76BF}" type="pres">
      <dgm:prSet presAssocID="{CD2A68EB-6559-4081-802E-D4B49AD06EC6}" presName="linearFlow" presStyleCnt="0">
        <dgm:presLayoutVars>
          <dgm:resizeHandles val="exact"/>
        </dgm:presLayoutVars>
      </dgm:prSet>
      <dgm:spPr/>
      <dgm:t>
        <a:bodyPr/>
        <a:lstStyle/>
        <a:p>
          <a:endParaRPr lang="en-US"/>
        </a:p>
      </dgm:t>
    </dgm:pt>
    <dgm:pt modelId="{4A60AA40-C170-4B7B-B9A5-3759D808D389}" type="pres">
      <dgm:prSet presAssocID="{F5B662F4-48C9-4145-85F5-39567358FB28}" presName="node" presStyleLbl="node1" presStyleIdx="0" presStyleCnt="3">
        <dgm:presLayoutVars>
          <dgm:bulletEnabled val="1"/>
        </dgm:presLayoutVars>
      </dgm:prSet>
      <dgm:spPr/>
      <dgm:t>
        <a:bodyPr/>
        <a:lstStyle/>
        <a:p>
          <a:endParaRPr lang="en-US"/>
        </a:p>
      </dgm:t>
    </dgm:pt>
    <dgm:pt modelId="{B75704BC-FE64-4527-8830-5869FCAC21DF}" type="pres">
      <dgm:prSet presAssocID="{0711444A-52DA-4C86-825C-A3C84F076902}" presName="sibTrans" presStyleLbl="sibTrans2D1" presStyleIdx="0" presStyleCnt="2"/>
      <dgm:spPr/>
      <dgm:t>
        <a:bodyPr/>
        <a:lstStyle/>
        <a:p>
          <a:endParaRPr lang="en-US"/>
        </a:p>
      </dgm:t>
    </dgm:pt>
    <dgm:pt modelId="{A21A3827-F1DC-4DF4-97D8-8A417DB30244}" type="pres">
      <dgm:prSet presAssocID="{0711444A-52DA-4C86-825C-A3C84F076902}" presName="connectorText" presStyleLbl="sibTrans2D1" presStyleIdx="0" presStyleCnt="2"/>
      <dgm:spPr/>
      <dgm:t>
        <a:bodyPr/>
        <a:lstStyle/>
        <a:p>
          <a:endParaRPr lang="en-US"/>
        </a:p>
      </dgm:t>
    </dgm:pt>
    <dgm:pt modelId="{A068F2F2-7CAA-44CA-B983-4395A7359E7F}" type="pres">
      <dgm:prSet presAssocID="{70EE7A60-6B9B-433C-86A5-2269D9AC0066}" presName="node" presStyleLbl="node1" presStyleIdx="1" presStyleCnt="3">
        <dgm:presLayoutVars>
          <dgm:bulletEnabled val="1"/>
        </dgm:presLayoutVars>
      </dgm:prSet>
      <dgm:spPr/>
      <dgm:t>
        <a:bodyPr/>
        <a:lstStyle/>
        <a:p>
          <a:endParaRPr lang="en-US"/>
        </a:p>
      </dgm:t>
    </dgm:pt>
    <dgm:pt modelId="{C35C35CE-17C1-4AE9-B4EB-CFF5070FC348}" type="pres">
      <dgm:prSet presAssocID="{B406A4C2-AA2D-40DA-89EB-033FBCA8E360}" presName="sibTrans" presStyleLbl="sibTrans2D1" presStyleIdx="1" presStyleCnt="2"/>
      <dgm:spPr/>
      <dgm:t>
        <a:bodyPr/>
        <a:lstStyle/>
        <a:p>
          <a:endParaRPr lang="en-US"/>
        </a:p>
      </dgm:t>
    </dgm:pt>
    <dgm:pt modelId="{85AE5ACD-195F-45ED-9C40-AC7EDD2BE15B}" type="pres">
      <dgm:prSet presAssocID="{B406A4C2-AA2D-40DA-89EB-033FBCA8E360}" presName="connectorText" presStyleLbl="sibTrans2D1" presStyleIdx="1" presStyleCnt="2"/>
      <dgm:spPr/>
      <dgm:t>
        <a:bodyPr/>
        <a:lstStyle/>
        <a:p>
          <a:endParaRPr lang="en-US"/>
        </a:p>
      </dgm:t>
    </dgm:pt>
    <dgm:pt modelId="{6E74DC06-8399-466F-AE43-B2AC4F455F23}" type="pres">
      <dgm:prSet presAssocID="{685680D9-D568-4ECC-ADED-31CEAE5E46B6}" presName="node" presStyleLbl="node1" presStyleIdx="2" presStyleCnt="3">
        <dgm:presLayoutVars>
          <dgm:bulletEnabled val="1"/>
        </dgm:presLayoutVars>
      </dgm:prSet>
      <dgm:spPr/>
      <dgm:t>
        <a:bodyPr/>
        <a:lstStyle/>
        <a:p>
          <a:endParaRPr lang="en-US"/>
        </a:p>
      </dgm:t>
    </dgm:pt>
  </dgm:ptLst>
  <dgm:cxnLst>
    <dgm:cxn modelId="{B9C8C7F5-C03C-4E80-B39D-C7477B7C6BC6}" srcId="{CD2A68EB-6559-4081-802E-D4B49AD06EC6}" destId="{70EE7A60-6B9B-433C-86A5-2269D9AC0066}" srcOrd="1" destOrd="0" parTransId="{13B82937-BA0C-46C4-911C-24C1CF042A93}" sibTransId="{B406A4C2-AA2D-40DA-89EB-033FBCA8E360}"/>
    <dgm:cxn modelId="{E20F5FE1-CF36-4C34-A4FF-D9F03E059C96}" type="presOf" srcId="{70EE7A60-6B9B-433C-86A5-2269D9AC0066}" destId="{A068F2F2-7CAA-44CA-B983-4395A7359E7F}" srcOrd="0" destOrd="0" presId="urn:microsoft.com/office/officeart/2005/8/layout/process2"/>
    <dgm:cxn modelId="{29A8774B-1F07-479B-970B-EA6B51B1917A}" srcId="{CD2A68EB-6559-4081-802E-D4B49AD06EC6}" destId="{685680D9-D568-4ECC-ADED-31CEAE5E46B6}" srcOrd="2" destOrd="0" parTransId="{93561DF2-17F8-4696-9240-8AF24E226C97}" sibTransId="{F20F9B5A-5294-4B45-A7C7-6F8D75C7844B}"/>
    <dgm:cxn modelId="{8C214A91-EC18-4314-A625-6CAB7752FB0D}" type="presOf" srcId="{0711444A-52DA-4C86-825C-A3C84F076902}" destId="{B75704BC-FE64-4527-8830-5869FCAC21DF}" srcOrd="0" destOrd="0" presId="urn:microsoft.com/office/officeart/2005/8/layout/process2"/>
    <dgm:cxn modelId="{067F3364-D12E-416A-9931-A678449B77F9}" type="presOf" srcId="{CD2A68EB-6559-4081-802E-D4B49AD06EC6}" destId="{6DB362AD-8343-479B-9BAC-4387552C76BF}" srcOrd="0" destOrd="0" presId="urn:microsoft.com/office/officeart/2005/8/layout/process2"/>
    <dgm:cxn modelId="{69F1A153-EEC0-4179-B51C-AE1422F99601}" srcId="{CD2A68EB-6559-4081-802E-D4B49AD06EC6}" destId="{F5B662F4-48C9-4145-85F5-39567358FB28}" srcOrd="0" destOrd="0" parTransId="{6C3803F2-D895-4040-9489-4E6529052DF5}" sibTransId="{0711444A-52DA-4C86-825C-A3C84F076902}"/>
    <dgm:cxn modelId="{B9311765-F407-44BC-AF6E-11878B419E23}" type="presOf" srcId="{B406A4C2-AA2D-40DA-89EB-033FBCA8E360}" destId="{C35C35CE-17C1-4AE9-B4EB-CFF5070FC348}" srcOrd="0" destOrd="0" presId="urn:microsoft.com/office/officeart/2005/8/layout/process2"/>
    <dgm:cxn modelId="{1D217FE2-09B9-4321-A728-B7650071D002}" type="presOf" srcId="{F5B662F4-48C9-4145-85F5-39567358FB28}" destId="{4A60AA40-C170-4B7B-B9A5-3759D808D389}" srcOrd="0" destOrd="0" presId="urn:microsoft.com/office/officeart/2005/8/layout/process2"/>
    <dgm:cxn modelId="{2CB1E020-77DB-4AA4-A539-2EFB52641D49}" type="presOf" srcId="{0711444A-52DA-4C86-825C-A3C84F076902}" destId="{A21A3827-F1DC-4DF4-97D8-8A417DB30244}" srcOrd="1" destOrd="0" presId="urn:microsoft.com/office/officeart/2005/8/layout/process2"/>
    <dgm:cxn modelId="{9583DED1-D17B-475A-9046-D5A97F135221}" type="presOf" srcId="{685680D9-D568-4ECC-ADED-31CEAE5E46B6}" destId="{6E74DC06-8399-466F-AE43-B2AC4F455F23}" srcOrd="0" destOrd="0" presId="urn:microsoft.com/office/officeart/2005/8/layout/process2"/>
    <dgm:cxn modelId="{96557B99-29BD-4CC5-A3FA-583E1AEA64AE}" type="presOf" srcId="{B406A4C2-AA2D-40DA-89EB-033FBCA8E360}" destId="{85AE5ACD-195F-45ED-9C40-AC7EDD2BE15B}" srcOrd="1" destOrd="0" presId="urn:microsoft.com/office/officeart/2005/8/layout/process2"/>
    <dgm:cxn modelId="{2E90F483-2A44-485A-8B32-6D88E9EB3DFD}" type="presParOf" srcId="{6DB362AD-8343-479B-9BAC-4387552C76BF}" destId="{4A60AA40-C170-4B7B-B9A5-3759D808D389}" srcOrd="0" destOrd="0" presId="urn:microsoft.com/office/officeart/2005/8/layout/process2"/>
    <dgm:cxn modelId="{4DF2639E-2AF2-45FF-9F83-1D1829E29360}" type="presParOf" srcId="{6DB362AD-8343-479B-9BAC-4387552C76BF}" destId="{B75704BC-FE64-4527-8830-5869FCAC21DF}" srcOrd="1" destOrd="0" presId="urn:microsoft.com/office/officeart/2005/8/layout/process2"/>
    <dgm:cxn modelId="{D4306E43-18A8-47A5-82D8-21313C43019C}" type="presParOf" srcId="{B75704BC-FE64-4527-8830-5869FCAC21DF}" destId="{A21A3827-F1DC-4DF4-97D8-8A417DB30244}" srcOrd="0" destOrd="0" presId="urn:microsoft.com/office/officeart/2005/8/layout/process2"/>
    <dgm:cxn modelId="{CE49237D-6282-48FD-A4BD-4B9CCE6516DA}" type="presParOf" srcId="{6DB362AD-8343-479B-9BAC-4387552C76BF}" destId="{A068F2F2-7CAA-44CA-B983-4395A7359E7F}" srcOrd="2" destOrd="0" presId="urn:microsoft.com/office/officeart/2005/8/layout/process2"/>
    <dgm:cxn modelId="{B4DA5348-A7D1-44EB-B521-E3142BBB3850}" type="presParOf" srcId="{6DB362AD-8343-479B-9BAC-4387552C76BF}" destId="{C35C35CE-17C1-4AE9-B4EB-CFF5070FC348}" srcOrd="3" destOrd="0" presId="urn:microsoft.com/office/officeart/2005/8/layout/process2"/>
    <dgm:cxn modelId="{6D896164-28D9-4D49-8855-04F043A7CD47}" type="presParOf" srcId="{C35C35CE-17C1-4AE9-B4EB-CFF5070FC348}" destId="{85AE5ACD-195F-45ED-9C40-AC7EDD2BE15B}" srcOrd="0" destOrd="0" presId="urn:microsoft.com/office/officeart/2005/8/layout/process2"/>
    <dgm:cxn modelId="{FCC5CAEA-3327-4BB1-B118-26C343A78EB6}" type="presParOf" srcId="{6DB362AD-8343-479B-9BAC-4387552C76BF}" destId="{6E74DC06-8399-466F-AE43-B2AC4F455F23}"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D2A68EB-6559-4081-802E-D4B49AD06EC6}" type="doc">
      <dgm:prSet loTypeId="urn:microsoft.com/office/officeart/2005/8/layout/process2" loCatId="process" qsTypeId="urn:microsoft.com/office/officeart/2005/8/quickstyle/simple3" qsCatId="simple" csTypeId="urn:microsoft.com/office/officeart/2005/8/colors/accent1_2" csCatId="accent1" phldr="1"/>
      <dgm:spPr/>
      <dgm:t>
        <a:bodyPr/>
        <a:lstStyle/>
        <a:p>
          <a:endParaRPr lang="en-US"/>
        </a:p>
      </dgm:t>
    </dgm:pt>
    <dgm:pt modelId="{F5B662F4-48C9-4145-85F5-39567358FB28}">
      <dgm:prSet phldrT="[Text]"/>
      <dgm:spPr/>
      <dgm:t>
        <a:bodyPr/>
        <a:lstStyle/>
        <a:p>
          <a:r>
            <a:rPr lang="ar-SA" dirty="0" smtClean="0"/>
            <a:t>االمكان</a:t>
          </a:r>
          <a:endParaRPr lang="en-US" dirty="0"/>
        </a:p>
      </dgm:t>
    </dgm:pt>
    <dgm:pt modelId="{6C3803F2-D895-4040-9489-4E6529052DF5}" type="parTrans" cxnId="{69F1A153-EEC0-4179-B51C-AE1422F99601}">
      <dgm:prSet/>
      <dgm:spPr/>
      <dgm:t>
        <a:bodyPr/>
        <a:lstStyle/>
        <a:p>
          <a:endParaRPr lang="en-US"/>
        </a:p>
      </dgm:t>
    </dgm:pt>
    <dgm:pt modelId="{0711444A-52DA-4C86-825C-A3C84F076902}" type="sibTrans" cxnId="{69F1A153-EEC0-4179-B51C-AE1422F99601}">
      <dgm:prSet/>
      <dgm:spPr/>
      <dgm:t>
        <a:bodyPr/>
        <a:lstStyle/>
        <a:p>
          <a:endParaRPr lang="en-US"/>
        </a:p>
      </dgm:t>
    </dgm:pt>
    <dgm:pt modelId="{70EE7A60-6B9B-433C-86A5-2269D9AC0066}">
      <dgm:prSet phldrT="[Text]"/>
      <dgm:spPr/>
      <dgm:t>
        <a:bodyPr/>
        <a:lstStyle/>
        <a:p>
          <a:r>
            <a:rPr lang="ar-SA" dirty="0" smtClean="0"/>
            <a:t>االتوقيت</a:t>
          </a:r>
          <a:endParaRPr lang="en-US" dirty="0"/>
        </a:p>
      </dgm:t>
    </dgm:pt>
    <dgm:pt modelId="{13B82937-BA0C-46C4-911C-24C1CF042A93}" type="parTrans" cxnId="{B9C8C7F5-C03C-4E80-B39D-C7477B7C6BC6}">
      <dgm:prSet/>
      <dgm:spPr/>
      <dgm:t>
        <a:bodyPr/>
        <a:lstStyle/>
        <a:p>
          <a:endParaRPr lang="en-US"/>
        </a:p>
      </dgm:t>
    </dgm:pt>
    <dgm:pt modelId="{B406A4C2-AA2D-40DA-89EB-033FBCA8E360}" type="sibTrans" cxnId="{B9C8C7F5-C03C-4E80-B39D-C7477B7C6BC6}">
      <dgm:prSet/>
      <dgm:spPr/>
      <dgm:t>
        <a:bodyPr/>
        <a:lstStyle/>
        <a:p>
          <a:endParaRPr lang="en-US"/>
        </a:p>
      </dgm:t>
    </dgm:pt>
    <dgm:pt modelId="{685680D9-D568-4ECC-ADED-31CEAE5E46B6}">
      <dgm:prSet phldrT="[Text]"/>
      <dgm:spPr/>
      <dgm:t>
        <a:bodyPr/>
        <a:lstStyle/>
        <a:p>
          <a:r>
            <a:rPr lang="ar-SA" dirty="0" smtClean="0"/>
            <a:t>الانشطة</a:t>
          </a:r>
          <a:endParaRPr lang="en-US" dirty="0"/>
        </a:p>
      </dgm:t>
    </dgm:pt>
    <dgm:pt modelId="{93561DF2-17F8-4696-9240-8AF24E226C97}" type="parTrans" cxnId="{29A8774B-1F07-479B-970B-EA6B51B1917A}">
      <dgm:prSet/>
      <dgm:spPr/>
      <dgm:t>
        <a:bodyPr/>
        <a:lstStyle/>
        <a:p>
          <a:endParaRPr lang="en-US"/>
        </a:p>
      </dgm:t>
    </dgm:pt>
    <dgm:pt modelId="{F20F9B5A-5294-4B45-A7C7-6F8D75C7844B}" type="sibTrans" cxnId="{29A8774B-1F07-479B-970B-EA6B51B1917A}">
      <dgm:prSet/>
      <dgm:spPr/>
      <dgm:t>
        <a:bodyPr/>
        <a:lstStyle/>
        <a:p>
          <a:endParaRPr lang="en-US"/>
        </a:p>
      </dgm:t>
    </dgm:pt>
    <dgm:pt modelId="{0541A118-F846-48FA-98CA-8CF915A1619B}">
      <dgm:prSet phldrT="[Text]"/>
      <dgm:spPr/>
      <dgm:t>
        <a:bodyPr/>
        <a:lstStyle/>
        <a:p>
          <a:r>
            <a:rPr lang="ar-SA" dirty="0" smtClean="0"/>
            <a:t>التكاليف والاسعار</a:t>
          </a:r>
          <a:endParaRPr lang="en-US" dirty="0"/>
        </a:p>
      </dgm:t>
    </dgm:pt>
    <dgm:pt modelId="{04ADAD74-8A9C-4562-8960-A93B7F94EC5A}" type="parTrans" cxnId="{C05262E9-CF25-4D1C-9351-FE19C00A943E}">
      <dgm:prSet/>
      <dgm:spPr/>
      <dgm:t>
        <a:bodyPr/>
        <a:lstStyle/>
        <a:p>
          <a:endParaRPr lang="en-US"/>
        </a:p>
      </dgm:t>
    </dgm:pt>
    <dgm:pt modelId="{57EF2417-8591-4863-898E-3382EC4AD2AE}" type="sibTrans" cxnId="{C05262E9-CF25-4D1C-9351-FE19C00A943E}">
      <dgm:prSet/>
      <dgm:spPr/>
      <dgm:t>
        <a:bodyPr/>
        <a:lstStyle/>
        <a:p>
          <a:endParaRPr lang="en-US"/>
        </a:p>
      </dgm:t>
    </dgm:pt>
    <dgm:pt modelId="{C020D80F-72BD-47E8-A8B5-3EE6DE0DA6C0}">
      <dgm:prSet phldrT="[Text]"/>
      <dgm:spPr/>
      <dgm:t>
        <a:bodyPr/>
        <a:lstStyle/>
        <a:p>
          <a:r>
            <a:rPr lang="ar-SA" dirty="0" smtClean="0"/>
            <a:t>السائح</a:t>
          </a:r>
          <a:endParaRPr lang="en-US" dirty="0"/>
        </a:p>
      </dgm:t>
    </dgm:pt>
    <dgm:pt modelId="{6ECA9F9F-A54B-4132-B7EC-2636DCDDD78F}" type="parTrans" cxnId="{B36F28E3-50E0-4DC4-A218-F4C40FB8F32F}">
      <dgm:prSet/>
      <dgm:spPr/>
      <dgm:t>
        <a:bodyPr/>
        <a:lstStyle/>
        <a:p>
          <a:endParaRPr lang="en-US"/>
        </a:p>
      </dgm:t>
    </dgm:pt>
    <dgm:pt modelId="{5559AE73-4092-4D00-BD7B-5A26167C7351}" type="sibTrans" cxnId="{B36F28E3-50E0-4DC4-A218-F4C40FB8F32F}">
      <dgm:prSet/>
      <dgm:spPr/>
      <dgm:t>
        <a:bodyPr/>
        <a:lstStyle/>
        <a:p>
          <a:endParaRPr lang="en-US"/>
        </a:p>
      </dgm:t>
    </dgm:pt>
    <dgm:pt modelId="{6DB362AD-8343-479B-9BAC-4387552C76BF}" type="pres">
      <dgm:prSet presAssocID="{CD2A68EB-6559-4081-802E-D4B49AD06EC6}" presName="linearFlow" presStyleCnt="0">
        <dgm:presLayoutVars>
          <dgm:resizeHandles val="exact"/>
        </dgm:presLayoutVars>
      </dgm:prSet>
      <dgm:spPr/>
      <dgm:t>
        <a:bodyPr/>
        <a:lstStyle/>
        <a:p>
          <a:endParaRPr lang="en-US"/>
        </a:p>
      </dgm:t>
    </dgm:pt>
    <dgm:pt modelId="{4A60AA40-C170-4B7B-B9A5-3759D808D389}" type="pres">
      <dgm:prSet presAssocID="{F5B662F4-48C9-4145-85F5-39567358FB28}" presName="node" presStyleLbl="node1" presStyleIdx="0" presStyleCnt="5">
        <dgm:presLayoutVars>
          <dgm:bulletEnabled val="1"/>
        </dgm:presLayoutVars>
      </dgm:prSet>
      <dgm:spPr/>
      <dgm:t>
        <a:bodyPr/>
        <a:lstStyle/>
        <a:p>
          <a:endParaRPr lang="en-US"/>
        </a:p>
      </dgm:t>
    </dgm:pt>
    <dgm:pt modelId="{B75704BC-FE64-4527-8830-5869FCAC21DF}" type="pres">
      <dgm:prSet presAssocID="{0711444A-52DA-4C86-825C-A3C84F076902}" presName="sibTrans" presStyleLbl="sibTrans2D1" presStyleIdx="0" presStyleCnt="4"/>
      <dgm:spPr/>
      <dgm:t>
        <a:bodyPr/>
        <a:lstStyle/>
        <a:p>
          <a:endParaRPr lang="en-US"/>
        </a:p>
      </dgm:t>
    </dgm:pt>
    <dgm:pt modelId="{A21A3827-F1DC-4DF4-97D8-8A417DB30244}" type="pres">
      <dgm:prSet presAssocID="{0711444A-52DA-4C86-825C-A3C84F076902}" presName="connectorText" presStyleLbl="sibTrans2D1" presStyleIdx="0" presStyleCnt="4"/>
      <dgm:spPr/>
      <dgm:t>
        <a:bodyPr/>
        <a:lstStyle/>
        <a:p>
          <a:endParaRPr lang="en-US"/>
        </a:p>
      </dgm:t>
    </dgm:pt>
    <dgm:pt modelId="{A068F2F2-7CAA-44CA-B983-4395A7359E7F}" type="pres">
      <dgm:prSet presAssocID="{70EE7A60-6B9B-433C-86A5-2269D9AC0066}" presName="node" presStyleLbl="node1" presStyleIdx="1" presStyleCnt="5">
        <dgm:presLayoutVars>
          <dgm:bulletEnabled val="1"/>
        </dgm:presLayoutVars>
      </dgm:prSet>
      <dgm:spPr/>
      <dgm:t>
        <a:bodyPr/>
        <a:lstStyle/>
        <a:p>
          <a:endParaRPr lang="en-US"/>
        </a:p>
      </dgm:t>
    </dgm:pt>
    <dgm:pt modelId="{C35C35CE-17C1-4AE9-B4EB-CFF5070FC348}" type="pres">
      <dgm:prSet presAssocID="{B406A4C2-AA2D-40DA-89EB-033FBCA8E360}" presName="sibTrans" presStyleLbl="sibTrans2D1" presStyleIdx="1" presStyleCnt="4"/>
      <dgm:spPr/>
      <dgm:t>
        <a:bodyPr/>
        <a:lstStyle/>
        <a:p>
          <a:endParaRPr lang="en-US"/>
        </a:p>
      </dgm:t>
    </dgm:pt>
    <dgm:pt modelId="{85AE5ACD-195F-45ED-9C40-AC7EDD2BE15B}" type="pres">
      <dgm:prSet presAssocID="{B406A4C2-AA2D-40DA-89EB-033FBCA8E360}" presName="connectorText" presStyleLbl="sibTrans2D1" presStyleIdx="1" presStyleCnt="4"/>
      <dgm:spPr/>
      <dgm:t>
        <a:bodyPr/>
        <a:lstStyle/>
        <a:p>
          <a:endParaRPr lang="en-US"/>
        </a:p>
      </dgm:t>
    </dgm:pt>
    <dgm:pt modelId="{6E74DC06-8399-466F-AE43-B2AC4F455F23}" type="pres">
      <dgm:prSet presAssocID="{685680D9-D568-4ECC-ADED-31CEAE5E46B6}" presName="node" presStyleLbl="node1" presStyleIdx="2" presStyleCnt="5">
        <dgm:presLayoutVars>
          <dgm:bulletEnabled val="1"/>
        </dgm:presLayoutVars>
      </dgm:prSet>
      <dgm:spPr/>
      <dgm:t>
        <a:bodyPr/>
        <a:lstStyle/>
        <a:p>
          <a:endParaRPr lang="en-US"/>
        </a:p>
      </dgm:t>
    </dgm:pt>
    <dgm:pt modelId="{5166E481-2FFA-44CE-BF0B-841FC30CADE3}" type="pres">
      <dgm:prSet presAssocID="{F20F9B5A-5294-4B45-A7C7-6F8D75C7844B}" presName="sibTrans" presStyleLbl="sibTrans2D1" presStyleIdx="2" presStyleCnt="4"/>
      <dgm:spPr/>
      <dgm:t>
        <a:bodyPr/>
        <a:lstStyle/>
        <a:p>
          <a:endParaRPr lang="en-US"/>
        </a:p>
      </dgm:t>
    </dgm:pt>
    <dgm:pt modelId="{7273187E-AA0F-4678-8850-AF08FED946A2}" type="pres">
      <dgm:prSet presAssocID="{F20F9B5A-5294-4B45-A7C7-6F8D75C7844B}" presName="connectorText" presStyleLbl="sibTrans2D1" presStyleIdx="2" presStyleCnt="4"/>
      <dgm:spPr/>
      <dgm:t>
        <a:bodyPr/>
        <a:lstStyle/>
        <a:p>
          <a:endParaRPr lang="en-US"/>
        </a:p>
      </dgm:t>
    </dgm:pt>
    <dgm:pt modelId="{82FCBF37-1617-4EB9-98AC-14F42050EA0F}" type="pres">
      <dgm:prSet presAssocID="{0541A118-F846-48FA-98CA-8CF915A1619B}" presName="node" presStyleLbl="node1" presStyleIdx="3" presStyleCnt="5">
        <dgm:presLayoutVars>
          <dgm:bulletEnabled val="1"/>
        </dgm:presLayoutVars>
      </dgm:prSet>
      <dgm:spPr/>
      <dgm:t>
        <a:bodyPr/>
        <a:lstStyle/>
        <a:p>
          <a:endParaRPr lang="en-US"/>
        </a:p>
      </dgm:t>
    </dgm:pt>
    <dgm:pt modelId="{601F6992-B61F-4B09-AEE5-301430DAAF61}" type="pres">
      <dgm:prSet presAssocID="{57EF2417-8591-4863-898E-3382EC4AD2AE}" presName="sibTrans" presStyleLbl="sibTrans2D1" presStyleIdx="3" presStyleCnt="4"/>
      <dgm:spPr/>
      <dgm:t>
        <a:bodyPr/>
        <a:lstStyle/>
        <a:p>
          <a:endParaRPr lang="en-US"/>
        </a:p>
      </dgm:t>
    </dgm:pt>
    <dgm:pt modelId="{858EF680-3EA6-4B1C-9459-F960180633AA}" type="pres">
      <dgm:prSet presAssocID="{57EF2417-8591-4863-898E-3382EC4AD2AE}" presName="connectorText" presStyleLbl="sibTrans2D1" presStyleIdx="3" presStyleCnt="4"/>
      <dgm:spPr/>
      <dgm:t>
        <a:bodyPr/>
        <a:lstStyle/>
        <a:p>
          <a:endParaRPr lang="en-US"/>
        </a:p>
      </dgm:t>
    </dgm:pt>
    <dgm:pt modelId="{BC555C2C-B96E-409B-987F-A7C82C42E7DF}" type="pres">
      <dgm:prSet presAssocID="{C020D80F-72BD-47E8-A8B5-3EE6DE0DA6C0}" presName="node" presStyleLbl="node1" presStyleIdx="4" presStyleCnt="5">
        <dgm:presLayoutVars>
          <dgm:bulletEnabled val="1"/>
        </dgm:presLayoutVars>
      </dgm:prSet>
      <dgm:spPr/>
      <dgm:t>
        <a:bodyPr/>
        <a:lstStyle/>
        <a:p>
          <a:endParaRPr lang="en-US"/>
        </a:p>
      </dgm:t>
    </dgm:pt>
  </dgm:ptLst>
  <dgm:cxnLst>
    <dgm:cxn modelId="{45877826-2FD9-445A-A613-BB2067A54C43}" type="presOf" srcId="{685680D9-D568-4ECC-ADED-31CEAE5E46B6}" destId="{6E74DC06-8399-466F-AE43-B2AC4F455F23}" srcOrd="0" destOrd="0" presId="urn:microsoft.com/office/officeart/2005/8/layout/process2"/>
    <dgm:cxn modelId="{80C93D57-966C-41DD-93FA-334FE5F275A9}" type="presOf" srcId="{F5B662F4-48C9-4145-85F5-39567358FB28}" destId="{4A60AA40-C170-4B7B-B9A5-3759D808D389}" srcOrd="0" destOrd="0" presId="urn:microsoft.com/office/officeart/2005/8/layout/process2"/>
    <dgm:cxn modelId="{25D62B2E-1DD8-423C-B770-7B306A97A3F8}" type="presOf" srcId="{F20F9B5A-5294-4B45-A7C7-6F8D75C7844B}" destId="{7273187E-AA0F-4678-8850-AF08FED946A2}" srcOrd="1" destOrd="0" presId="urn:microsoft.com/office/officeart/2005/8/layout/process2"/>
    <dgm:cxn modelId="{52971DF6-7883-47D7-B5E1-43BE0085CF39}" type="presOf" srcId="{70EE7A60-6B9B-433C-86A5-2269D9AC0066}" destId="{A068F2F2-7CAA-44CA-B983-4395A7359E7F}" srcOrd="0" destOrd="0" presId="urn:microsoft.com/office/officeart/2005/8/layout/process2"/>
    <dgm:cxn modelId="{29A8774B-1F07-479B-970B-EA6B51B1917A}" srcId="{CD2A68EB-6559-4081-802E-D4B49AD06EC6}" destId="{685680D9-D568-4ECC-ADED-31CEAE5E46B6}" srcOrd="2" destOrd="0" parTransId="{93561DF2-17F8-4696-9240-8AF24E226C97}" sibTransId="{F20F9B5A-5294-4B45-A7C7-6F8D75C7844B}"/>
    <dgm:cxn modelId="{69F1A153-EEC0-4179-B51C-AE1422F99601}" srcId="{CD2A68EB-6559-4081-802E-D4B49AD06EC6}" destId="{F5B662F4-48C9-4145-85F5-39567358FB28}" srcOrd="0" destOrd="0" parTransId="{6C3803F2-D895-4040-9489-4E6529052DF5}" sibTransId="{0711444A-52DA-4C86-825C-A3C84F076902}"/>
    <dgm:cxn modelId="{05931572-FE05-44D7-B500-4988DDD62D40}" type="presOf" srcId="{CD2A68EB-6559-4081-802E-D4B49AD06EC6}" destId="{6DB362AD-8343-479B-9BAC-4387552C76BF}" srcOrd="0" destOrd="0" presId="urn:microsoft.com/office/officeart/2005/8/layout/process2"/>
    <dgm:cxn modelId="{B36F28E3-50E0-4DC4-A218-F4C40FB8F32F}" srcId="{CD2A68EB-6559-4081-802E-D4B49AD06EC6}" destId="{C020D80F-72BD-47E8-A8B5-3EE6DE0DA6C0}" srcOrd="4" destOrd="0" parTransId="{6ECA9F9F-A54B-4132-B7EC-2636DCDDD78F}" sibTransId="{5559AE73-4092-4D00-BD7B-5A26167C7351}"/>
    <dgm:cxn modelId="{B102820A-4353-4721-8A75-08E8E2B747C6}" type="presOf" srcId="{F20F9B5A-5294-4B45-A7C7-6F8D75C7844B}" destId="{5166E481-2FFA-44CE-BF0B-841FC30CADE3}" srcOrd="0" destOrd="0" presId="urn:microsoft.com/office/officeart/2005/8/layout/process2"/>
    <dgm:cxn modelId="{3092DA56-7FA9-47ED-96B6-A18DE215E7E6}" type="presOf" srcId="{B406A4C2-AA2D-40DA-89EB-033FBCA8E360}" destId="{85AE5ACD-195F-45ED-9C40-AC7EDD2BE15B}" srcOrd="1" destOrd="0" presId="urn:microsoft.com/office/officeart/2005/8/layout/process2"/>
    <dgm:cxn modelId="{D624FB74-6657-4A8F-ADF7-EF3EAC63F4F6}" type="presOf" srcId="{C020D80F-72BD-47E8-A8B5-3EE6DE0DA6C0}" destId="{BC555C2C-B96E-409B-987F-A7C82C42E7DF}" srcOrd="0" destOrd="0" presId="urn:microsoft.com/office/officeart/2005/8/layout/process2"/>
    <dgm:cxn modelId="{B9C8C7F5-C03C-4E80-B39D-C7477B7C6BC6}" srcId="{CD2A68EB-6559-4081-802E-D4B49AD06EC6}" destId="{70EE7A60-6B9B-433C-86A5-2269D9AC0066}" srcOrd="1" destOrd="0" parTransId="{13B82937-BA0C-46C4-911C-24C1CF042A93}" sibTransId="{B406A4C2-AA2D-40DA-89EB-033FBCA8E360}"/>
    <dgm:cxn modelId="{32B3A04D-C0C4-494D-9AC9-CB96FC2138D9}" type="presOf" srcId="{57EF2417-8591-4863-898E-3382EC4AD2AE}" destId="{601F6992-B61F-4B09-AEE5-301430DAAF61}" srcOrd="0" destOrd="0" presId="urn:microsoft.com/office/officeart/2005/8/layout/process2"/>
    <dgm:cxn modelId="{1C1B01C0-BD35-4FD6-B59C-6932A79C466D}" type="presOf" srcId="{0711444A-52DA-4C86-825C-A3C84F076902}" destId="{A21A3827-F1DC-4DF4-97D8-8A417DB30244}" srcOrd="1" destOrd="0" presId="urn:microsoft.com/office/officeart/2005/8/layout/process2"/>
    <dgm:cxn modelId="{3C8EA40E-A672-4DA0-9D70-3A9383BB7906}" type="presOf" srcId="{57EF2417-8591-4863-898E-3382EC4AD2AE}" destId="{858EF680-3EA6-4B1C-9459-F960180633AA}" srcOrd="1" destOrd="0" presId="urn:microsoft.com/office/officeart/2005/8/layout/process2"/>
    <dgm:cxn modelId="{C05262E9-CF25-4D1C-9351-FE19C00A943E}" srcId="{CD2A68EB-6559-4081-802E-D4B49AD06EC6}" destId="{0541A118-F846-48FA-98CA-8CF915A1619B}" srcOrd="3" destOrd="0" parTransId="{04ADAD74-8A9C-4562-8960-A93B7F94EC5A}" sibTransId="{57EF2417-8591-4863-898E-3382EC4AD2AE}"/>
    <dgm:cxn modelId="{D141CDB5-D262-4C8E-B451-EE49A7C56A2A}" type="presOf" srcId="{B406A4C2-AA2D-40DA-89EB-033FBCA8E360}" destId="{C35C35CE-17C1-4AE9-B4EB-CFF5070FC348}" srcOrd="0" destOrd="0" presId="urn:microsoft.com/office/officeart/2005/8/layout/process2"/>
    <dgm:cxn modelId="{48A71D2D-82AC-43DB-9FD8-F1E635B79528}" type="presOf" srcId="{0711444A-52DA-4C86-825C-A3C84F076902}" destId="{B75704BC-FE64-4527-8830-5869FCAC21DF}" srcOrd="0" destOrd="0" presId="urn:microsoft.com/office/officeart/2005/8/layout/process2"/>
    <dgm:cxn modelId="{64D04819-A0D4-482F-91CD-779AC9027AD4}" type="presOf" srcId="{0541A118-F846-48FA-98CA-8CF915A1619B}" destId="{82FCBF37-1617-4EB9-98AC-14F42050EA0F}" srcOrd="0" destOrd="0" presId="urn:microsoft.com/office/officeart/2005/8/layout/process2"/>
    <dgm:cxn modelId="{89253B23-76DE-42B8-A1BF-9DFC2D34223C}" type="presParOf" srcId="{6DB362AD-8343-479B-9BAC-4387552C76BF}" destId="{4A60AA40-C170-4B7B-B9A5-3759D808D389}" srcOrd="0" destOrd="0" presId="urn:microsoft.com/office/officeart/2005/8/layout/process2"/>
    <dgm:cxn modelId="{EC02BD3E-63B9-4B86-8CC6-37007E7E4090}" type="presParOf" srcId="{6DB362AD-8343-479B-9BAC-4387552C76BF}" destId="{B75704BC-FE64-4527-8830-5869FCAC21DF}" srcOrd="1" destOrd="0" presId="urn:microsoft.com/office/officeart/2005/8/layout/process2"/>
    <dgm:cxn modelId="{71CBBD4E-11B3-4EBA-8800-90BAEA0FF04C}" type="presParOf" srcId="{B75704BC-FE64-4527-8830-5869FCAC21DF}" destId="{A21A3827-F1DC-4DF4-97D8-8A417DB30244}" srcOrd="0" destOrd="0" presId="urn:microsoft.com/office/officeart/2005/8/layout/process2"/>
    <dgm:cxn modelId="{D3AA2E50-4F2B-4DA8-B6F4-2D31735E49D5}" type="presParOf" srcId="{6DB362AD-8343-479B-9BAC-4387552C76BF}" destId="{A068F2F2-7CAA-44CA-B983-4395A7359E7F}" srcOrd="2" destOrd="0" presId="urn:microsoft.com/office/officeart/2005/8/layout/process2"/>
    <dgm:cxn modelId="{1CBBC71C-3C2E-42FD-9D2C-D883ACBF4C7F}" type="presParOf" srcId="{6DB362AD-8343-479B-9BAC-4387552C76BF}" destId="{C35C35CE-17C1-4AE9-B4EB-CFF5070FC348}" srcOrd="3" destOrd="0" presId="urn:microsoft.com/office/officeart/2005/8/layout/process2"/>
    <dgm:cxn modelId="{1E05A99B-41AD-41B1-B73B-EBDB5FE66317}" type="presParOf" srcId="{C35C35CE-17C1-4AE9-B4EB-CFF5070FC348}" destId="{85AE5ACD-195F-45ED-9C40-AC7EDD2BE15B}" srcOrd="0" destOrd="0" presId="urn:microsoft.com/office/officeart/2005/8/layout/process2"/>
    <dgm:cxn modelId="{5E431CE5-20C0-4C2E-9BC9-4EB60470C8AA}" type="presParOf" srcId="{6DB362AD-8343-479B-9BAC-4387552C76BF}" destId="{6E74DC06-8399-466F-AE43-B2AC4F455F23}" srcOrd="4" destOrd="0" presId="urn:microsoft.com/office/officeart/2005/8/layout/process2"/>
    <dgm:cxn modelId="{60339119-64EE-45CA-8811-6BEDC67056E6}" type="presParOf" srcId="{6DB362AD-8343-479B-9BAC-4387552C76BF}" destId="{5166E481-2FFA-44CE-BF0B-841FC30CADE3}" srcOrd="5" destOrd="0" presId="urn:microsoft.com/office/officeart/2005/8/layout/process2"/>
    <dgm:cxn modelId="{FA246049-4C73-48C8-8ECE-04A15D784723}" type="presParOf" srcId="{5166E481-2FFA-44CE-BF0B-841FC30CADE3}" destId="{7273187E-AA0F-4678-8850-AF08FED946A2}" srcOrd="0" destOrd="0" presId="urn:microsoft.com/office/officeart/2005/8/layout/process2"/>
    <dgm:cxn modelId="{A6EADD69-EA51-421D-8DC6-00F028AC2ED5}" type="presParOf" srcId="{6DB362AD-8343-479B-9BAC-4387552C76BF}" destId="{82FCBF37-1617-4EB9-98AC-14F42050EA0F}" srcOrd="6" destOrd="0" presId="urn:microsoft.com/office/officeart/2005/8/layout/process2"/>
    <dgm:cxn modelId="{8602136E-838A-4E5C-9AAA-D978E413BE84}" type="presParOf" srcId="{6DB362AD-8343-479B-9BAC-4387552C76BF}" destId="{601F6992-B61F-4B09-AEE5-301430DAAF61}" srcOrd="7" destOrd="0" presId="urn:microsoft.com/office/officeart/2005/8/layout/process2"/>
    <dgm:cxn modelId="{F9EA9A83-107F-4C65-AF4B-B733C0E023E0}" type="presParOf" srcId="{601F6992-B61F-4B09-AEE5-301430DAAF61}" destId="{858EF680-3EA6-4B1C-9459-F960180633AA}" srcOrd="0" destOrd="0" presId="urn:microsoft.com/office/officeart/2005/8/layout/process2"/>
    <dgm:cxn modelId="{882AD75F-888F-46F7-852A-230664C8B241}" type="presParOf" srcId="{6DB362AD-8343-479B-9BAC-4387552C76BF}" destId="{BC555C2C-B96E-409B-987F-A7C82C42E7DF}" srcOrd="8"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60AA40-C170-4B7B-B9A5-3759D808D389}">
      <dsp:nvSpPr>
        <dsp:cNvPr id="0" name=""/>
        <dsp:cNvSpPr/>
      </dsp:nvSpPr>
      <dsp:spPr>
        <a:xfrm>
          <a:off x="2685241" y="781"/>
          <a:ext cx="725517" cy="290661"/>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ar-SA" sz="1000" kern="1200" dirty="0" smtClean="0"/>
            <a:t>اقتصاد الانتاج</a:t>
          </a:r>
          <a:endParaRPr lang="en-US" sz="1000" kern="1200" dirty="0"/>
        </a:p>
      </dsp:txBody>
      <dsp:txXfrm>
        <a:off x="2693754" y="9294"/>
        <a:ext cx="708491" cy="273635"/>
      </dsp:txXfrm>
    </dsp:sp>
    <dsp:sp modelId="{B75704BC-FE64-4527-8830-5869FCAC21DF}">
      <dsp:nvSpPr>
        <dsp:cNvPr id="0" name=""/>
        <dsp:cNvSpPr/>
      </dsp:nvSpPr>
      <dsp:spPr>
        <a:xfrm rot="5400000">
          <a:off x="2993501" y="298709"/>
          <a:ext cx="108997" cy="130797"/>
        </a:xfrm>
        <a:prstGeom prst="rightArrow">
          <a:avLst>
            <a:gd name="adj1" fmla="val 60000"/>
            <a:gd name="adj2" fmla="val 50000"/>
          </a:avLst>
        </a:prstGeom>
        <a:gradFill rotWithShape="0">
          <a:gsLst>
            <a:gs pos="0">
              <a:schemeClr val="accent1">
                <a:tint val="60000"/>
                <a:hueOff val="0"/>
                <a:satOff val="0"/>
                <a:lumOff val="0"/>
                <a:alphaOff val="0"/>
                <a:tint val="62000"/>
                <a:satMod val="180000"/>
              </a:schemeClr>
            </a:gs>
            <a:gs pos="65000">
              <a:schemeClr val="accent1">
                <a:tint val="60000"/>
                <a:hueOff val="0"/>
                <a:satOff val="0"/>
                <a:lumOff val="0"/>
                <a:alphaOff val="0"/>
                <a:tint val="32000"/>
                <a:satMod val="250000"/>
              </a:schemeClr>
            </a:gs>
            <a:gs pos="100000">
              <a:schemeClr val="accent1">
                <a:tint val="60000"/>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3008761" y="309609"/>
        <a:ext cx="78479" cy="76298"/>
      </dsp:txXfrm>
    </dsp:sp>
    <dsp:sp modelId="{A068F2F2-7CAA-44CA-B983-4395A7359E7F}">
      <dsp:nvSpPr>
        <dsp:cNvPr id="0" name=""/>
        <dsp:cNvSpPr/>
      </dsp:nvSpPr>
      <dsp:spPr>
        <a:xfrm>
          <a:off x="2685241" y="436773"/>
          <a:ext cx="725517" cy="290661"/>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ar-SA" sz="1000" kern="1200" dirty="0" smtClean="0"/>
            <a:t>اقتصاد التسويق</a:t>
          </a:r>
          <a:endParaRPr lang="en-US" sz="1000" kern="1200" dirty="0"/>
        </a:p>
      </dsp:txBody>
      <dsp:txXfrm>
        <a:off x="2693754" y="445286"/>
        <a:ext cx="708491" cy="273635"/>
      </dsp:txXfrm>
    </dsp:sp>
    <dsp:sp modelId="{C35C35CE-17C1-4AE9-B4EB-CFF5070FC348}">
      <dsp:nvSpPr>
        <dsp:cNvPr id="0" name=""/>
        <dsp:cNvSpPr/>
      </dsp:nvSpPr>
      <dsp:spPr>
        <a:xfrm rot="5400000">
          <a:off x="2993501" y="734701"/>
          <a:ext cx="108997" cy="130797"/>
        </a:xfrm>
        <a:prstGeom prst="rightArrow">
          <a:avLst>
            <a:gd name="adj1" fmla="val 60000"/>
            <a:gd name="adj2" fmla="val 50000"/>
          </a:avLst>
        </a:prstGeom>
        <a:gradFill rotWithShape="0">
          <a:gsLst>
            <a:gs pos="0">
              <a:schemeClr val="accent1">
                <a:tint val="60000"/>
                <a:hueOff val="0"/>
                <a:satOff val="0"/>
                <a:lumOff val="0"/>
                <a:alphaOff val="0"/>
                <a:tint val="62000"/>
                <a:satMod val="180000"/>
              </a:schemeClr>
            </a:gs>
            <a:gs pos="65000">
              <a:schemeClr val="accent1">
                <a:tint val="60000"/>
                <a:hueOff val="0"/>
                <a:satOff val="0"/>
                <a:lumOff val="0"/>
                <a:alphaOff val="0"/>
                <a:tint val="32000"/>
                <a:satMod val="250000"/>
              </a:schemeClr>
            </a:gs>
            <a:gs pos="100000">
              <a:schemeClr val="accent1">
                <a:tint val="60000"/>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3008761" y="745601"/>
        <a:ext cx="78479" cy="76298"/>
      </dsp:txXfrm>
    </dsp:sp>
    <dsp:sp modelId="{6E74DC06-8399-466F-AE43-B2AC4F455F23}">
      <dsp:nvSpPr>
        <dsp:cNvPr id="0" name=""/>
        <dsp:cNvSpPr/>
      </dsp:nvSpPr>
      <dsp:spPr>
        <a:xfrm>
          <a:off x="2685241" y="872765"/>
          <a:ext cx="725517" cy="290661"/>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ar-SA" sz="1000" kern="1200" dirty="0" smtClean="0"/>
            <a:t>اقتصاد التمويل</a:t>
          </a:r>
          <a:endParaRPr lang="en-US" sz="1000" kern="1200" dirty="0"/>
        </a:p>
      </dsp:txBody>
      <dsp:txXfrm>
        <a:off x="2693754" y="881278"/>
        <a:ext cx="708491" cy="273635"/>
      </dsp:txXfrm>
    </dsp:sp>
    <dsp:sp modelId="{5166E481-2FFA-44CE-BF0B-841FC30CADE3}">
      <dsp:nvSpPr>
        <dsp:cNvPr id="0" name=""/>
        <dsp:cNvSpPr/>
      </dsp:nvSpPr>
      <dsp:spPr>
        <a:xfrm rot="5400000">
          <a:off x="2993501" y="1170693"/>
          <a:ext cx="108997" cy="130797"/>
        </a:xfrm>
        <a:prstGeom prst="rightArrow">
          <a:avLst>
            <a:gd name="adj1" fmla="val 60000"/>
            <a:gd name="adj2" fmla="val 50000"/>
          </a:avLst>
        </a:prstGeom>
        <a:gradFill rotWithShape="0">
          <a:gsLst>
            <a:gs pos="0">
              <a:schemeClr val="accent1">
                <a:tint val="60000"/>
                <a:hueOff val="0"/>
                <a:satOff val="0"/>
                <a:lumOff val="0"/>
                <a:alphaOff val="0"/>
                <a:tint val="62000"/>
                <a:satMod val="180000"/>
              </a:schemeClr>
            </a:gs>
            <a:gs pos="65000">
              <a:schemeClr val="accent1">
                <a:tint val="60000"/>
                <a:hueOff val="0"/>
                <a:satOff val="0"/>
                <a:lumOff val="0"/>
                <a:alphaOff val="0"/>
                <a:tint val="32000"/>
                <a:satMod val="250000"/>
              </a:schemeClr>
            </a:gs>
            <a:gs pos="100000">
              <a:schemeClr val="accent1">
                <a:tint val="60000"/>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3008761" y="1181593"/>
        <a:ext cx="78479" cy="76298"/>
      </dsp:txXfrm>
    </dsp:sp>
    <dsp:sp modelId="{82FCBF37-1617-4EB9-98AC-14F42050EA0F}">
      <dsp:nvSpPr>
        <dsp:cNvPr id="0" name=""/>
        <dsp:cNvSpPr/>
      </dsp:nvSpPr>
      <dsp:spPr>
        <a:xfrm>
          <a:off x="2685241" y="1308757"/>
          <a:ext cx="725517" cy="290661"/>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ar-SA" sz="1000" kern="1200" dirty="0" smtClean="0"/>
            <a:t>اقتصاد العمل</a:t>
          </a:r>
          <a:endParaRPr lang="en-US" sz="1000" kern="1200" dirty="0"/>
        </a:p>
      </dsp:txBody>
      <dsp:txXfrm>
        <a:off x="2693754" y="1317270"/>
        <a:ext cx="708491" cy="2736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60AA40-C170-4B7B-B9A5-3759D808D389}">
      <dsp:nvSpPr>
        <dsp:cNvPr id="0" name=""/>
        <dsp:cNvSpPr/>
      </dsp:nvSpPr>
      <dsp:spPr>
        <a:xfrm>
          <a:off x="2687955" y="0"/>
          <a:ext cx="720089" cy="400049"/>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ar-SA" sz="1400" kern="1200" dirty="0" smtClean="0"/>
            <a:t>المكان</a:t>
          </a:r>
          <a:endParaRPr lang="en-US" sz="1400" kern="1200" dirty="0"/>
        </a:p>
      </dsp:txBody>
      <dsp:txXfrm>
        <a:off x="2699672" y="11717"/>
        <a:ext cx="696655" cy="376615"/>
      </dsp:txXfrm>
    </dsp:sp>
    <dsp:sp modelId="{B75704BC-FE64-4527-8830-5869FCAC21DF}">
      <dsp:nvSpPr>
        <dsp:cNvPr id="0" name=""/>
        <dsp:cNvSpPr/>
      </dsp:nvSpPr>
      <dsp:spPr>
        <a:xfrm rot="5400000">
          <a:off x="2972990" y="410051"/>
          <a:ext cx="150018" cy="180022"/>
        </a:xfrm>
        <a:prstGeom prst="rightArrow">
          <a:avLst>
            <a:gd name="adj1" fmla="val 60000"/>
            <a:gd name="adj2" fmla="val 50000"/>
          </a:avLst>
        </a:prstGeom>
        <a:gradFill rotWithShape="0">
          <a:gsLst>
            <a:gs pos="0">
              <a:schemeClr val="accent1">
                <a:tint val="60000"/>
                <a:hueOff val="0"/>
                <a:satOff val="0"/>
                <a:lumOff val="0"/>
                <a:alphaOff val="0"/>
                <a:tint val="62000"/>
                <a:satMod val="180000"/>
              </a:schemeClr>
            </a:gs>
            <a:gs pos="65000">
              <a:schemeClr val="accent1">
                <a:tint val="60000"/>
                <a:hueOff val="0"/>
                <a:satOff val="0"/>
                <a:lumOff val="0"/>
                <a:alphaOff val="0"/>
                <a:tint val="32000"/>
                <a:satMod val="250000"/>
              </a:schemeClr>
            </a:gs>
            <a:gs pos="100000">
              <a:schemeClr val="accent1">
                <a:tint val="60000"/>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2993993" y="425053"/>
        <a:ext cx="108014" cy="105013"/>
      </dsp:txXfrm>
    </dsp:sp>
    <dsp:sp modelId="{A068F2F2-7CAA-44CA-B983-4395A7359E7F}">
      <dsp:nvSpPr>
        <dsp:cNvPr id="0" name=""/>
        <dsp:cNvSpPr/>
      </dsp:nvSpPr>
      <dsp:spPr>
        <a:xfrm>
          <a:off x="2687955" y="600075"/>
          <a:ext cx="720089" cy="400049"/>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ar-SA" sz="1400" kern="1200" dirty="0" smtClean="0"/>
            <a:t>الموقع</a:t>
          </a:r>
          <a:endParaRPr lang="en-US" sz="1400" kern="1200" dirty="0"/>
        </a:p>
      </dsp:txBody>
      <dsp:txXfrm>
        <a:off x="2699672" y="611792"/>
        <a:ext cx="696655" cy="376615"/>
      </dsp:txXfrm>
    </dsp:sp>
    <dsp:sp modelId="{C35C35CE-17C1-4AE9-B4EB-CFF5070FC348}">
      <dsp:nvSpPr>
        <dsp:cNvPr id="0" name=""/>
        <dsp:cNvSpPr/>
      </dsp:nvSpPr>
      <dsp:spPr>
        <a:xfrm rot="5400000">
          <a:off x="2972990" y="1010126"/>
          <a:ext cx="150018" cy="180022"/>
        </a:xfrm>
        <a:prstGeom prst="rightArrow">
          <a:avLst>
            <a:gd name="adj1" fmla="val 60000"/>
            <a:gd name="adj2" fmla="val 50000"/>
          </a:avLst>
        </a:prstGeom>
        <a:gradFill rotWithShape="0">
          <a:gsLst>
            <a:gs pos="0">
              <a:schemeClr val="accent1">
                <a:tint val="60000"/>
                <a:hueOff val="0"/>
                <a:satOff val="0"/>
                <a:lumOff val="0"/>
                <a:alphaOff val="0"/>
                <a:tint val="62000"/>
                <a:satMod val="180000"/>
              </a:schemeClr>
            </a:gs>
            <a:gs pos="65000">
              <a:schemeClr val="accent1">
                <a:tint val="60000"/>
                <a:hueOff val="0"/>
                <a:satOff val="0"/>
                <a:lumOff val="0"/>
                <a:alphaOff val="0"/>
                <a:tint val="32000"/>
                <a:satMod val="250000"/>
              </a:schemeClr>
            </a:gs>
            <a:gs pos="100000">
              <a:schemeClr val="accent1">
                <a:tint val="60000"/>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2993993" y="1025128"/>
        <a:ext cx="108014" cy="105013"/>
      </dsp:txXfrm>
    </dsp:sp>
    <dsp:sp modelId="{6E74DC06-8399-466F-AE43-B2AC4F455F23}">
      <dsp:nvSpPr>
        <dsp:cNvPr id="0" name=""/>
        <dsp:cNvSpPr/>
      </dsp:nvSpPr>
      <dsp:spPr>
        <a:xfrm>
          <a:off x="2687955" y="1200150"/>
          <a:ext cx="720089" cy="400049"/>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ar-SA" sz="1400" kern="1200" dirty="0" smtClean="0"/>
            <a:t>االمناخ</a:t>
          </a:r>
          <a:endParaRPr lang="en-US" sz="1400" kern="1200" dirty="0"/>
        </a:p>
      </dsp:txBody>
      <dsp:txXfrm>
        <a:off x="2699672" y="1211867"/>
        <a:ext cx="696655" cy="37661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60AA40-C170-4B7B-B9A5-3759D808D389}">
      <dsp:nvSpPr>
        <dsp:cNvPr id="0" name=""/>
        <dsp:cNvSpPr/>
      </dsp:nvSpPr>
      <dsp:spPr>
        <a:xfrm>
          <a:off x="2479904" y="334"/>
          <a:ext cx="1136191" cy="391790"/>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ar-SA" sz="1400" kern="1200" dirty="0" smtClean="0"/>
            <a:t>االمكان</a:t>
          </a:r>
          <a:endParaRPr lang="en-US" sz="1400" kern="1200" dirty="0"/>
        </a:p>
      </dsp:txBody>
      <dsp:txXfrm>
        <a:off x="2491379" y="11809"/>
        <a:ext cx="1113241" cy="368840"/>
      </dsp:txXfrm>
    </dsp:sp>
    <dsp:sp modelId="{B75704BC-FE64-4527-8830-5869FCAC21DF}">
      <dsp:nvSpPr>
        <dsp:cNvPr id="0" name=""/>
        <dsp:cNvSpPr/>
      </dsp:nvSpPr>
      <dsp:spPr>
        <a:xfrm rot="5400000">
          <a:off x="2974539" y="401919"/>
          <a:ext cx="146921" cy="176305"/>
        </a:xfrm>
        <a:prstGeom prst="rightArrow">
          <a:avLst>
            <a:gd name="adj1" fmla="val 60000"/>
            <a:gd name="adj2" fmla="val 50000"/>
          </a:avLst>
        </a:prstGeom>
        <a:gradFill rotWithShape="0">
          <a:gsLst>
            <a:gs pos="0">
              <a:schemeClr val="accent1">
                <a:tint val="60000"/>
                <a:hueOff val="0"/>
                <a:satOff val="0"/>
                <a:lumOff val="0"/>
                <a:alphaOff val="0"/>
                <a:tint val="62000"/>
                <a:satMod val="180000"/>
              </a:schemeClr>
            </a:gs>
            <a:gs pos="65000">
              <a:schemeClr val="accent1">
                <a:tint val="60000"/>
                <a:hueOff val="0"/>
                <a:satOff val="0"/>
                <a:lumOff val="0"/>
                <a:alphaOff val="0"/>
                <a:tint val="32000"/>
                <a:satMod val="250000"/>
              </a:schemeClr>
            </a:gs>
            <a:gs pos="100000">
              <a:schemeClr val="accent1">
                <a:tint val="60000"/>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2995108" y="416611"/>
        <a:ext cx="105783" cy="102845"/>
      </dsp:txXfrm>
    </dsp:sp>
    <dsp:sp modelId="{A068F2F2-7CAA-44CA-B983-4395A7359E7F}">
      <dsp:nvSpPr>
        <dsp:cNvPr id="0" name=""/>
        <dsp:cNvSpPr/>
      </dsp:nvSpPr>
      <dsp:spPr>
        <a:xfrm>
          <a:off x="2479904" y="588019"/>
          <a:ext cx="1136191" cy="391790"/>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ar-SA" sz="1400" kern="1200" dirty="0" smtClean="0"/>
            <a:t>االتوقيت</a:t>
          </a:r>
          <a:endParaRPr lang="en-US" sz="1400" kern="1200" dirty="0"/>
        </a:p>
      </dsp:txBody>
      <dsp:txXfrm>
        <a:off x="2491379" y="599494"/>
        <a:ext cx="1113241" cy="368840"/>
      </dsp:txXfrm>
    </dsp:sp>
    <dsp:sp modelId="{C35C35CE-17C1-4AE9-B4EB-CFF5070FC348}">
      <dsp:nvSpPr>
        <dsp:cNvPr id="0" name=""/>
        <dsp:cNvSpPr/>
      </dsp:nvSpPr>
      <dsp:spPr>
        <a:xfrm rot="5400000">
          <a:off x="2974539" y="989604"/>
          <a:ext cx="146921" cy="176305"/>
        </a:xfrm>
        <a:prstGeom prst="rightArrow">
          <a:avLst>
            <a:gd name="adj1" fmla="val 60000"/>
            <a:gd name="adj2" fmla="val 50000"/>
          </a:avLst>
        </a:prstGeom>
        <a:gradFill rotWithShape="0">
          <a:gsLst>
            <a:gs pos="0">
              <a:schemeClr val="accent1">
                <a:tint val="60000"/>
                <a:hueOff val="0"/>
                <a:satOff val="0"/>
                <a:lumOff val="0"/>
                <a:alphaOff val="0"/>
                <a:tint val="62000"/>
                <a:satMod val="180000"/>
              </a:schemeClr>
            </a:gs>
            <a:gs pos="65000">
              <a:schemeClr val="accent1">
                <a:tint val="60000"/>
                <a:hueOff val="0"/>
                <a:satOff val="0"/>
                <a:lumOff val="0"/>
                <a:alphaOff val="0"/>
                <a:tint val="32000"/>
                <a:satMod val="250000"/>
              </a:schemeClr>
            </a:gs>
            <a:gs pos="100000">
              <a:schemeClr val="accent1">
                <a:tint val="60000"/>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2995108" y="1004296"/>
        <a:ext cx="105783" cy="102845"/>
      </dsp:txXfrm>
    </dsp:sp>
    <dsp:sp modelId="{6E74DC06-8399-466F-AE43-B2AC4F455F23}">
      <dsp:nvSpPr>
        <dsp:cNvPr id="0" name=""/>
        <dsp:cNvSpPr/>
      </dsp:nvSpPr>
      <dsp:spPr>
        <a:xfrm>
          <a:off x="2479904" y="1175704"/>
          <a:ext cx="1136191" cy="391790"/>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ar-SA" sz="1400" kern="1200" dirty="0" smtClean="0"/>
            <a:t>الانشطة</a:t>
          </a:r>
          <a:endParaRPr lang="en-US" sz="1400" kern="1200" dirty="0"/>
        </a:p>
      </dsp:txBody>
      <dsp:txXfrm>
        <a:off x="2491379" y="1187179"/>
        <a:ext cx="1113241" cy="368840"/>
      </dsp:txXfrm>
    </dsp:sp>
    <dsp:sp modelId="{5166E481-2FFA-44CE-BF0B-841FC30CADE3}">
      <dsp:nvSpPr>
        <dsp:cNvPr id="0" name=""/>
        <dsp:cNvSpPr/>
      </dsp:nvSpPr>
      <dsp:spPr>
        <a:xfrm rot="5400000">
          <a:off x="2974539" y="1577289"/>
          <a:ext cx="146921" cy="176305"/>
        </a:xfrm>
        <a:prstGeom prst="rightArrow">
          <a:avLst>
            <a:gd name="adj1" fmla="val 60000"/>
            <a:gd name="adj2" fmla="val 50000"/>
          </a:avLst>
        </a:prstGeom>
        <a:gradFill rotWithShape="0">
          <a:gsLst>
            <a:gs pos="0">
              <a:schemeClr val="accent1">
                <a:tint val="60000"/>
                <a:hueOff val="0"/>
                <a:satOff val="0"/>
                <a:lumOff val="0"/>
                <a:alphaOff val="0"/>
                <a:tint val="62000"/>
                <a:satMod val="180000"/>
              </a:schemeClr>
            </a:gs>
            <a:gs pos="65000">
              <a:schemeClr val="accent1">
                <a:tint val="60000"/>
                <a:hueOff val="0"/>
                <a:satOff val="0"/>
                <a:lumOff val="0"/>
                <a:alphaOff val="0"/>
                <a:tint val="32000"/>
                <a:satMod val="250000"/>
              </a:schemeClr>
            </a:gs>
            <a:gs pos="100000">
              <a:schemeClr val="accent1">
                <a:tint val="60000"/>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2995108" y="1591981"/>
        <a:ext cx="105783" cy="102845"/>
      </dsp:txXfrm>
    </dsp:sp>
    <dsp:sp modelId="{82FCBF37-1617-4EB9-98AC-14F42050EA0F}">
      <dsp:nvSpPr>
        <dsp:cNvPr id="0" name=""/>
        <dsp:cNvSpPr/>
      </dsp:nvSpPr>
      <dsp:spPr>
        <a:xfrm>
          <a:off x="2479904" y="1763390"/>
          <a:ext cx="1136191" cy="391790"/>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ar-SA" sz="1400" kern="1200" dirty="0" smtClean="0"/>
            <a:t>التكاليف والاسعار</a:t>
          </a:r>
          <a:endParaRPr lang="en-US" sz="1400" kern="1200" dirty="0"/>
        </a:p>
      </dsp:txBody>
      <dsp:txXfrm>
        <a:off x="2491379" y="1774865"/>
        <a:ext cx="1113241" cy="368840"/>
      </dsp:txXfrm>
    </dsp:sp>
    <dsp:sp modelId="{601F6992-B61F-4B09-AEE5-301430DAAF61}">
      <dsp:nvSpPr>
        <dsp:cNvPr id="0" name=""/>
        <dsp:cNvSpPr/>
      </dsp:nvSpPr>
      <dsp:spPr>
        <a:xfrm rot="5400000">
          <a:off x="2974539" y="2164974"/>
          <a:ext cx="146921" cy="176305"/>
        </a:xfrm>
        <a:prstGeom prst="rightArrow">
          <a:avLst>
            <a:gd name="adj1" fmla="val 60000"/>
            <a:gd name="adj2" fmla="val 50000"/>
          </a:avLst>
        </a:prstGeom>
        <a:gradFill rotWithShape="0">
          <a:gsLst>
            <a:gs pos="0">
              <a:schemeClr val="accent1">
                <a:tint val="60000"/>
                <a:hueOff val="0"/>
                <a:satOff val="0"/>
                <a:lumOff val="0"/>
                <a:alphaOff val="0"/>
                <a:tint val="62000"/>
                <a:satMod val="180000"/>
              </a:schemeClr>
            </a:gs>
            <a:gs pos="65000">
              <a:schemeClr val="accent1">
                <a:tint val="60000"/>
                <a:hueOff val="0"/>
                <a:satOff val="0"/>
                <a:lumOff val="0"/>
                <a:alphaOff val="0"/>
                <a:tint val="32000"/>
                <a:satMod val="250000"/>
              </a:schemeClr>
            </a:gs>
            <a:gs pos="100000">
              <a:schemeClr val="accent1">
                <a:tint val="60000"/>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2995108" y="2179666"/>
        <a:ext cx="105783" cy="102845"/>
      </dsp:txXfrm>
    </dsp:sp>
    <dsp:sp modelId="{BC555C2C-B96E-409B-987F-A7C82C42E7DF}">
      <dsp:nvSpPr>
        <dsp:cNvPr id="0" name=""/>
        <dsp:cNvSpPr/>
      </dsp:nvSpPr>
      <dsp:spPr>
        <a:xfrm>
          <a:off x="2479904" y="2351075"/>
          <a:ext cx="1136191" cy="391790"/>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ar-SA" sz="1400" kern="1200" dirty="0" smtClean="0"/>
            <a:t>السائح</a:t>
          </a:r>
          <a:endParaRPr lang="en-US" sz="1400" kern="1200" dirty="0"/>
        </a:p>
      </dsp:txBody>
      <dsp:txXfrm>
        <a:off x="2491379" y="2362550"/>
        <a:ext cx="1113241" cy="368840"/>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4" Type="http://schemas.openxmlformats.org/officeDocument/2006/relationships/image" Target="../media/image30.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wmf"/><Relationship Id="rId1" Type="http://schemas.openxmlformats.org/officeDocument/2006/relationships/image" Target="../media/image34.wmf"/><Relationship Id="rId5" Type="http://schemas.openxmlformats.org/officeDocument/2006/relationships/image" Target="../media/image38.wmf"/><Relationship Id="rId4" Type="http://schemas.openxmlformats.org/officeDocument/2006/relationships/image" Target="../media/image37.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1.wmf"/><Relationship Id="rId6" Type="http://schemas.openxmlformats.org/officeDocument/2006/relationships/image" Target="../media/image42.wmf"/><Relationship Id="rId5" Type="http://schemas.openxmlformats.org/officeDocument/2006/relationships/image" Target="../media/image41.wmf"/><Relationship Id="rId4" Type="http://schemas.openxmlformats.org/officeDocument/2006/relationships/image" Target="../media/image32.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44.wmf"/><Relationship Id="rId1" Type="http://schemas.openxmlformats.org/officeDocument/2006/relationships/image" Target="../media/image43.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image" Target="../media/image49.wmf"/><Relationship Id="rId1" Type="http://schemas.openxmlformats.org/officeDocument/2006/relationships/image" Target="../media/image48.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53.wmf"/><Relationship Id="rId1" Type="http://schemas.openxmlformats.org/officeDocument/2006/relationships/image" Target="../media/image5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10.wmf"/><Relationship Id="rId1" Type="http://schemas.openxmlformats.org/officeDocument/2006/relationships/image" Target="../media/image8.wmf"/><Relationship Id="rId4"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593FEA7-6FC6-4A6C-AA7F-59DBE18ED209}" type="datetimeFigureOut">
              <a:rPr lang="ar-SA" smtClean="0"/>
              <a:pPr/>
              <a:t>11/01/1439</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A79EADF-E7C3-4272-A989-37D1BC4FC7DB}" type="slidenum">
              <a:rPr lang="ar-SA" smtClean="0"/>
              <a:pPr/>
              <a:t>‹#›</a:t>
            </a:fld>
            <a:endParaRPr lang="ar-SA"/>
          </a:p>
        </p:txBody>
      </p:sp>
    </p:spTree>
    <p:extLst>
      <p:ext uri="{BB962C8B-B14F-4D97-AF65-F5344CB8AC3E}">
        <p14:creationId xmlns:p14="http://schemas.microsoft.com/office/powerpoint/2010/main" val="91600003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4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6868"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E4364524-65E4-4454-94BD-D21AF93C7220}" type="slidenum">
              <a:rPr lang="en-US" sz="1200">
                <a:latin typeface="+mn-lt"/>
                <a:cs typeface="+mn-cs"/>
              </a:rPr>
              <a:pPr algn="r">
                <a:defRPr/>
              </a:pPr>
              <a:t>151</a:t>
            </a:fld>
            <a:endParaRPr lang="en-US" sz="1200">
              <a:latin typeface="+mn-lt"/>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0A3ECB1-EF4B-4ECF-B6E6-95004CF20FA0}" type="datetime1">
              <a:rPr lang="ar-SA" smtClean="0"/>
              <a:pPr/>
              <a:t>11/01/1439</a:t>
            </a:fld>
            <a:endParaRPr lang="ar-S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ar-SA" smtClean="0"/>
              <a:t>اقتصاديات السياحة البيئية</a:t>
            </a:r>
            <a:endParaRPr lang="ar-S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1256247-FA1A-4ED4-9C3E-75F47BD09EE7}"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712CCE4-9AD3-490E-8D21-5A3596A2943E}" type="datetime1">
              <a:rPr lang="ar-SA" smtClean="0"/>
              <a:pPr/>
              <a:t>11/01/1439</a:t>
            </a:fld>
            <a:endParaRPr lang="ar-SA"/>
          </a:p>
        </p:txBody>
      </p:sp>
      <p:sp>
        <p:nvSpPr>
          <p:cNvPr id="5" name="Footer Placeholder 4"/>
          <p:cNvSpPr>
            <a:spLocks noGrp="1"/>
          </p:cNvSpPr>
          <p:nvPr>
            <p:ph type="ftr" sz="quarter" idx="11"/>
          </p:nvPr>
        </p:nvSpPr>
        <p:spPr/>
        <p:txBody>
          <a:bodyPr/>
          <a:lstStyle>
            <a:extLst/>
          </a:lstStyle>
          <a:p>
            <a:r>
              <a:rPr lang="ar-SA" smtClean="0"/>
              <a:t>اقتصاديات السياحة البيئية</a:t>
            </a:r>
            <a:endParaRPr lang="ar-SA"/>
          </a:p>
        </p:txBody>
      </p:sp>
      <p:sp>
        <p:nvSpPr>
          <p:cNvPr id="6" name="Slide Number Placeholder 5"/>
          <p:cNvSpPr>
            <a:spLocks noGrp="1"/>
          </p:cNvSpPr>
          <p:nvPr>
            <p:ph type="sldNum" sz="quarter" idx="12"/>
          </p:nvPr>
        </p:nvSpPr>
        <p:spPr/>
        <p:txBody>
          <a:bodyPr/>
          <a:lstStyle>
            <a:extLst/>
          </a:lstStyle>
          <a:p>
            <a:fld id="{B1256247-FA1A-4ED4-9C3E-75F47BD09EE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4140488-A55C-46AE-997C-DF45E42140C0}" type="datetime1">
              <a:rPr lang="ar-SA" smtClean="0"/>
              <a:pPr/>
              <a:t>11/01/1439</a:t>
            </a:fld>
            <a:endParaRPr lang="ar-SA"/>
          </a:p>
        </p:txBody>
      </p:sp>
      <p:sp>
        <p:nvSpPr>
          <p:cNvPr id="5" name="Footer Placeholder 4"/>
          <p:cNvSpPr>
            <a:spLocks noGrp="1"/>
          </p:cNvSpPr>
          <p:nvPr>
            <p:ph type="ftr" sz="quarter" idx="11"/>
          </p:nvPr>
        </p:nvSpPr>
        <p:spPr/>
        <p:txBody>
          <a:bodyPr/>
          <a:lstStyle>
            <a:extLst/>
          </a:lstStyle>
          <a:p>
            <a:r>
              <a:rPr lang="ar-SA" smtClean="0"/>
              <a:t>اقتصاديات السياحة البيئية</a:t>
            </a:r>
            <a:endParaRPr lang="ar-SA"/>
          </a:p>
        </p:txBody>
      </p:sp>
      <p:sp>
        <p:nvSpPr>
          <p:cNvPr id="6" name="Slide Number Placeholder 5"/>
          <p:cNvSpPr>
            <a:spLocks noGrp="1"/>
          </p:cNvSpPr>
          <p:nvPr>
            <p:ph type="sldNum" sz="quarter" idx="12"/>
          </p:nvPr>
        </p:nvSpPr>
        <p:spPr/>
        <p:txBody>
          <a:bodyPr/>
          <a:lstStyle>
            <a:extLst/>
          </a:lstStyle>
          <a:p>
            <a:fld id="{B1256247-FA1A-4ED4-9C3E-75F47BD09EE7}"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81138"/>
            <a:ext cx="4038600" cy="4525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481138"/>
            <a:ext cx="4038600" cy="21859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819525"/>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9"/>
          <p:cNvSpPr>
            <a:spLocks noGrp="1"/>
          </p:cNvSpPr>
          <p:nvPr>
            <p:ph type="dt" sz="half" idx="10"/>
          </p:nvPr>
        </p:nvSpPr>
        <p:spPr/>
        <p:txBody>
          <a:bodyPr/>
          <a:lstStyle>
            <a:lvl1pPr>
              <a:defRPr/>
            </a:lvl1pPr>
          </a:lstStyle>
          <a:p>
            <a:pPr>
              <a:defRPr/>
            </a:pPr>
            <a:fld id="{0FC462EA-AC29-4FE1-9B27-C39F2231E5C8}" type="datetime1">
              <a:rPr lang="en-US"/>
              <a:pPr>
                <a:defRPr/>
              </a:pPr>
              <a:t>1/10/2017</a:t>
            </a:fld>
            <a:endParaRPr lang="en-US"/>
          </a:p>
        </p:txBody>
      </p:sp>
      <p:sp>
        <p:nvSpPr>
          <p:cNvPr id="7" name="Footer Placeholder 21"/>
          <p:cNvSpPr>
            <a:spLocks noGrp="1"/>
          </p:cNvSpPr>
          <p:nvPr>
            <p:ph type="ftr" sz="quarter" idx="11"/>
          </p:nvPr>
        </p:nvSpPr>
        <p:spPr/>
        <p:txBody>
          <a:bodyPr/>
          <a:lstStyle>
            <a:lvl1pPr>
              <a:defRPr/>
            </a:lvl1pPr>
          </a:lstStyle>
          <a:p>
            <a:pPr>
              <a:defRPr/>
            </a:pPr>
            <a:endParaRPr lang="en-US"/>
          </a:p>
        </p:txBody>
      </p:sp>
      <p:sp>
        <p:nvSpPr>
          <p:cNvPr id="8" name="Slide Number Placeholder 17"/>
          <p:cNvSpPr>
            <a:spLocks noGrp="1"/>
          </p:cNvSpPr>
          <p:nvPr>
            <p:ph type="sldNum" sz="quarter" idx="12"/>
          </p:nvPr>
        </p:nvSpPr>
        <p:spPr/>
        <p:txBody>
          <a:bodyPr/>
          <a:lstStyle>
            <a:lvl1pPr>
              <a:defRPr/>
            </a:lvl1pPr>
          </a:lstStyle>
          <a:p>
            <a:pPr>
              <a:defRPr/>
            </a:pPr>
            <a:fld id="{2BCE39D9-FEBE-4803-A21C-357693EAC86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BEA7AF3-DF61-49D9-B826-FDEAEE7921CC}" type="datetime1">
              <a:rPr lang="ar-SA" smtClean="0"/>
              <a:pPr/>
              <a:t>11/01/1439</a:t>
            </a:fld>
            <a:endParaRPr lang="ar-SA"/>
          </a:p>
        </p:txBody>
      </p:sp>
      <p:sp>
        <p:nvSpPr>
          <p:cNvPr id="5" name="Footer Placeholder 4"/>
          <p:cNvSpPr>
            <a:spLocks noGrp="1"/>
          </p:cNvSpPr>
          <p:nvPr>
            <p:ph type="ftr" sz="quarter" idx="11"/>
          </p:nvPr>
        </p:nvSpPr>
        <p:spPr/>
        <p:txBody>
          <a:bodyPr/>
          <a:lstStyle>
            <a:extLst/>
          </a:lstStyle>
          <a:p>
            <a:r>
              <a:rPr lang="ar-SA" smtClean="0"/>
              <a:t>اقتصاديات السياحة البيئية</a:t>
            </a:r>
            <a:endParaRPr lang="ar-SA"/>
          </a:p>
        </p:txBody>
      </p:sp>
      <p:sp>
        <p:nvSpPr>
          <p:cNvPr id="6" name="Slide Number Placeholder 5"/>
          <p:cNvSpPr>
            <a:spLocks noGrp="1"/>
          </p:cNvSpPr>
          <p:nvPr>
            <p:ph type="sldNum" sz="quarter" idx="12"/>
          </p:nvPr>
        </p:nvSpPr>
        <p:spPr/>
        <p:txBody>
          <a:bodyPr/>
          <a:lstStyle>
            <a:extLst/>
          </a:lstStyle>
          <a:p>
            <a:fld id="{B1256247-FA1A-4ED4-9C3E-75F47BD09EE7}" type="slidenum">
              <a:rPr lang="ar-SA" smtClean="0"/>
              <a:pPr/>
              <a:t>‹#›</a:t>
            </a:fld>
            <a:endParaRPr lang="ar-S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345FDF9-0CE9-4A96-B37F-26D5CB0CEA6E}" type="datetime1">
              <a:rPr lang="ar-SA" smtClean="0"/>
              <a:pPr/>
              <a:t>11/01/1439</a:t>
            </a:fld>
            <a:endParaRPr lang="ar-SA"/>
          </a:p>
        </p:txBody>
      </p:sp>
      <p:sp>
        <p:nvSpPr>
          <p:cNvPr id="5" name="Footer Placeholder 4"/>
          <p:cNvSpPr>
            <a:spLocks noGrp="1"/>
          </p:cNvSpPr>
          <p:nvPr>
            <p:ph type="ftr" sz="quarter" idx="11"/>
          </p:nvPr>
        </p:nvSpPr>
        <p:spPr/>
        <p:txBody>
          <a:bodyPr/>
          <a:lstStyle>
            <a:extLst/>
          </a:lstStyle>
          <a:p>
            <a:r>
              <a:rPr lang="ar-SA" smtClean="0"/>
              <a:t>اقتصاديات السياحة البيئية</a:t>
            </a:r>
            <a:endParaRPr lang="ar-SA"/>
          </a:p>
        </p:txBody>
      </p:sp>
      <p:sp>
        <p:nvSpPr>
          <p:cNvPr id="6" name="Slide Number Placeholder 5"/>
          <p:cNvSpPr>
            <a:spLocks noGrp="1"/>
          </p:cNvSpPr>
          <p:nvPr>
            <p:ph type="sldNum" sz="quarter" idx="12"/>
          </p:nvPr>
        </p:nvSpPr>
        <p:spPr/>
        <p:txBody>
          <a:bodyPr/>
          <a:lstStyle>
            <a:extLst/>
          </a:lstStyle>
          <a:p>
            <a:fld id="{B1256247-FA1A-4ED4-9C3E-75F47BD09EE7}" type="slidenum">
              <a:rPr lang="ar-SA" smtClean="0"/>
              <a:pPr/>
              <a:t>‹#›</a:t>
            </a:fld>
            <a:endParaRPr lang="ar-S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11C9B9E-F04B-4145-918E-6CE4DACB7178}" type="datetime1">
              <a:rPr lang="ar-SA" smtClean="0"/>
              <a:pPr/>
              <a:t>11/01/1439</a:t>
            </a:fld>
            <a:endParaRPr lang="ar-SA"/>
          </a:p>
        </p:txBody>
      </p:sp>
      <p:sp>
        <p:nvSpPr>
          <p:cNvPr id="6" name="Footer Placeholder 5"/>
          <p:cNvSpPr>
            <a:spLocks noGrp="1"/>
          </p:cNvSpPr>
          <p:nvPr>
            <p:ph type="ftr" sz="quarter" idx="11"/>
          </p:nvPr>
        </p:nvSpPr>
        <p:spPr/>
        <p:txBody>
          <a:bodyPr/>
          <a:lstStyle>
            <a:extLst/>
          </a:lstStyle>
          <a:p>
            <a:r>
              <a:rPr lang="ar-SA" smtClean="0"/>
              <a:t>اقتصاديات السياحة البيئية</a:t>
            </a:r>
            <a:endParaRPr lang="ar-SA"/>
          </a:p>
        </p:txBody>
      </p:sp>
      <p:sp>
        <p:nvSpPr>
          <p:cNvPr id="7" name="Slide Number Placeholder 6"/>
          <p:cNvSpPr>
            <a:spLocks noGrp="1"/>
          </p:cNvSpPr>
          <p:nvPr>
            <p:ph type="sldNum" sz="quarter" idx="12"/>
          </p:nvPr>
        </p:nvSpPr>
        <p:spPr/>
        <p:txBody>
          <a:bodyPr/>
          <a:lstStyle>
            <a:extLst/>
          </a:lstStyle>
          <a:p>
            <a:fld id="{B1256247-FA1A-4ED4-9C3E-75F47BD09EE7}" type="slidenum">
              <a:rPr lang="ar-SA" smtClean="0"/>
              <a:pPr/>
              <a:t>‹#›</a:t>
            </a:fld>
            <a:endParaRPr lang="ar-S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34441AF-190E-4B34-ABE0-71C96363CA64}" type="datetime1">
              <a:rPr lang="ar-SA" smtClean="0"/>
              <a:pPr/>
              <a:t>11/01/1439</a:t>
            </a:fld>
            <a:endParaRPr lang="ar-SA"/>
          </a:p>
        </p:txBody>
      </p:sp>
      <p:sp>
        <p:nvSpPr>
          <p:cNvPr id="8" name="Footer Placeholder 7"/>
          <p:cNvSpPr>
            <a:spLocks noGrp="1"/>
          </p:cNvSpPr>
          <p:nvPr>
            <p:ph type="ftr" sz="quarter" idx="11"/>
          </p:nvPr>
        </p:nvSpPr>
        <p:spPr/>
        <p:txBody>
          <a:bodyPr/>
          <a:lstStyle>
            <a:extLst/>
          </a:lstStyle>
          <a:p>
            <a:r>
              <a:rPr lang="ar-SA" smtClean="0"/>
              <a:t>اقتصاديات السياحة البيئية</a:t>
            </a:r>
            <a:endParaRPr lang="ar-SA"/>
          </a:p>
        </p:txBody>
      </p:sp>
      <p:sp>
        <p:nvSpPr>
          <p:cNvPr id="9" name="Slide Number Placeholder 8"/>
          <p:cNvSpPr>
            <a:spLocks noGrp="1"/>
          </p:cNvSpPr>
          <p:nvPr>
            <p:ph type="sldNum" sz="quarter" idx="12"/>
          </p:nvPr>
        </p:nvSpPr>
        <p:spPr/>
        <p:txBody>
          <a:bodyPr/>
          <a:lstStyle>
            <a:extLst/>
          </a:lstStyle>
          <a:p>
            <a:fld id="{B1256247-FA1A-4ED4-9C3E-75F47BD09EE7}"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676AEF67-F663-426E-87F5-4B3E4E8E8459}" type="datetime1">
              <a:rPr lang="ar-SA" smtClean="0"/>
              <a:pPr/>
              <a:t>11/01/1439</a:t>
            </a:fld>
            <a:endParaRPr lang="ar-SA"/>
          </a:p>
        </p:txBody>
      </p:sp>
      <p:sp>
        <p:nvSpPr>
          <p:cNvPr id="4" name="Footer Placeholder 3"/>
          <p:cNvSpPr>
            <a:spLocks noGrp="1"/>
          </p:cNvSpPr>
          <p:nvPr>
            <p:ph type="ftr" sz="quarter" idx="11"/>
          </p:nvPr>
        </p:nvSpPr>
        <p:spPr/>
        <p:txBody>
          <a:bodyPr/>
          <a:lstStyle>
            <a:extLst/>
          </a:lstStyle>
          <a:p>
            <a:r>
              <a:rPr lang="ar-SA" smtClean="0"/>
              <a:t>اقتصاديات السياحة البيئية</a:t>
            </a:r>
            <a:endParaRPr lang="ar-SA"/>
          </a:p>
        </p:txBody>
      </p:sp>
      <p:sp>
        <p:nvSpPr>
          <p:cNvPr id="5" name="Slide Number Placeholder 4"/>
          <p:cNvSpPr>
            <a:spLocks noGrp="1"/>
          </p:cNvSpPr>
          <p:nvPr>
            <p:ph type="sldNum" sz="quarter" idx="12"/>
          </p:nvPr>
        </p:nvSpPr>
        <p:spPr/>
        <p:txBody>
          <a:bodyPr/>
          <a:lstStyle>
            <a:extLst/>
          </a:lstStyle>
          <a:p>
            <a:fld id="{B1256247-FA1A-4ED4-9C3E-75F47BD09EE7}" type="slidenum">
              <a:rPr lang="ar-SA" smtClean="0"/>
              <a:pPr/>
              <a:t>‹#›</a:t>
            </a:fld>
            <a:endParaRPr lang="ar-S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37E0612-11D3-49E5-B6F3-E06DF1452A56}" type="datetime1">
              <a:rPr lang="ar-SA" smtClean="0"/>
              <a:pPr/>
              <a:t>11/01/1439</a:t>
            </a:fld>
            <a:endParaRPr lang="ar-SA"/>
          </a:p>
        </p:txBody>
      </p:sp>
      <p:sp>
        <p:nvSpPr>
          <p:cNvPr id="3" name="Footer Placeholder 2"/>
          <p:cNvSpPr>
            <a:spLocks noGrp="1"/>
          </p:cNvSpPr>
          <p:nvPr>
            <p:ph type="ftr" sz="quarter" idx="11"/>
          </p:nvPr>
        </p:nvSpPr>
        <p:spPr/>
        <p:txBody>
          <a:bodyPr/>
          <a:lstStyle>
            <a:extLst/>
          </a:lstStyle>
          <a:p>
            <a:r>
              <a:rPr lang="ar-SA" smtClean="0"/>
              <a:t>اقتصاديات السياحة البيئية</a:t>
            </a:r>
            <a:endParaRPr lang="ar-SA"/>
          </a:p>
        </p:txBody>
      </p:sp>
      <p:sp>
        <p:nvSpPr>
          <p:cNvPr id="4" name="Slide Number Placeholder 3"/>
          <p:cNvSpPr>
            <a:spLocks noGrp="1"/>
          </p:cNvSpPr>
          <p:nvPr>
            <p:ph type="sldNum" sz="quarter" idx="12"/>
          </p:nvPr>
        </p:nvSpPr>
        <p:spPr/>
        <p:txBody>
          <a:bodyPr/>
          <a:lstStyle>
            <a:extLst/>
          </a:lstStyle>
          <a:p>
            <a:fld id="{B1256247-FA1A-4ED4-9C3E-75F47BD09EE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65457CA-3812-44F6-A96D-0CA394662099}" type="datetime1">
              <a:rPr lang="ar-SA" smtClean="0"/>
              <a:pPr/>
              <a:t>11/01/1439</a:t>
            </a:fld>
            <a:endParaRPr lang="ar-SA"/>
          </a:p>
        </p:txBody>
      </p:sp>
      <p:sp>
        <p:nvSpPr>
          <p:cNvPr id="6" name="Footer Placeholder 5"/>
          <p:cNvSpPr>
            <a:spLocks noGrp="1"/>
          </p:cNvSpPr>
          <p:nvPr>
            <p:ph type="ftr" sz="quarter" idx="11"/>
          </p:nvPr>
        </p:nvSpPr>
        <p:spPr/>
        <p:txBody>
          <a:bodyPr/>
          <a:lstStyle>
            <a:extLst/>
          </a:lstStyle>
          <a:p>
            <a:r>
              <a:rPr lang="ar-SA" smtClean="0"/>
              <a:t>اقتصاديات السياحة البيئية</a:t>
            </a:r>
            <a:endParaRPr lang="ar-SA"/>
          </a:p>
        </p:txBody>
      </p:sp>
      <p:sp>
        <p:nvSpPr>
          <p:cNvPr id="7" name="Slide Number Placeholder 6"/>
          <p:cNvSpPr>
            <a:spLocks noGrp="1"/>
          </p:cNvSpPr>
          <p:nvPr>
            <p:ph type="sldNum" sz="quarter" idx="12"/>
          </p:nvPr>
        </p:nvSpPr>
        <p:spPr/>
        <p:txBody>
          <a:bodyPr/>
          <a:lstStyle>
            <a:extLst/>
          </a:lstStyle>
          <a:p>
            <a:fld id="{B1256247-FA1A-4ED4-9C3E-75F47BD09EE7}"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0336AF85-78D9-4498-83A4-69B20C9B39EA}" type="datetime1">
              <a:rPr lang="ar-SA" smtClean="0"/>
              <a:pPr/>
              <a:t>11/01/1439</a:t>
            </a:fld>
            <a:endParaRPr lang="ar-S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ar-SA" smtClean="0"/>
              <a:t>اقتصاديات السياحة البيئية</a:t>
            </a:r>
            <a:endParaRPr lang="ar-S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1256247-FA1A-4ED4-9C3E-75F47BD09EE7}" type="slidenum">
              <a:rPr lang="ar-SA" smtClean="0"/>
              <a:pPr/>
              <a:t>‹#›</a:t>
            </a:fld>
            <a:endParaRPr lang="ar-S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BF4342E-DDC5-49C2-B449-BA88A5E6D432}" type="datetime1">
              <a:rPr lang="ar-SA" smtClean="0"/>
              <a:pPr/>
              <a:t>11/01/1439</a:t>
            </a:fld>
            <a:endParaRPr lang="ar-S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ar-SA" smtClean="0"/>
              <a:t>اقتصاديات السياحة البيئية</a:t>
            </a:r>
            <a:endParaRPr lang="ar-S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1256247-FA1A-4ED4-9C3E-75F47BD09EE7}"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dt="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4.wmf"/><Relationship Id="rId5" Type="http://schemas.openxmlformats.org/officeDocument/2006/relationships/oleObject" Target="../embeddings/oleObject25.bin"/><Relationship Id="rId4" Type="http://schemas.openxmlformats.org/officeDocument/2006/relationships/image" Target="../media/image23.wmf"/></Relationships>
</file>

<file path=ppt/slides/_rels/slide101.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26.wmf"/><Relationship Id="rId5" Type="http://schemas.openxmlformats.org/officeDocument/2006/relationships/oleObject" Target="../embeddings/oleObject27.bin"/><Relationship Id="rId4" Type="http://schemas.openxmlformats.org/officeDocument/2006/relationships/image" Target="../media/image25.wmf"/></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8" Type="http://schemas.openxmlformats.org/officeDocument/2006/relationships/image" Target="../media/image29.wmf"/><Relationship Id="rId3" Type="http://schemas.openxmlformats.org/officeDocument/2006/relationships/oleObject" Target="../embeddings/oleObject28.bin"/><Relationship Id="rId7"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28.wmf"/><Relationship Id="rId5" Type="http://schemas.openxmlformats.org/officeDocument/2006/relationships/oleObject" Target="../embeddings/oleObject29.bin"/><Relationship Id="rId10" Type="http://schemas.openxmlformats.org/officeDocument/2006/relationships/image" Target="../media/image30.wmf"/><Relationship Id="rId4" Type="http://schemas.openxmlformats.org/officeDocument/2006/relationships/image" Target="../media/image27.wmf"/><Relationship Id="rId9" Type="http://schemas.openxmlformats.org/officeDocument/2006/relationships/oleObject" Target="../embeddings/oleObject31.bin"/></Relationships>
</file>

<file path=ppt/slides/_rels/slide105.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oleObject" Target="../embeddings/oleObject32.bin"/><Relationship Id="rId7"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32.wmf"/><Relationship Id="rId5" Type="http://schemas.openxmlformats.org/officeDocument/2006/relationships/oleObject" Target="../embeddings/oleObject33.bin"/><Relationship Id="rId4" Type="http://schemas.openxmlformats.org/officeDocument/2006/relationships/image" Target="../media/image31.wmf"/></Relationships>
</file>

<file path=ppt/slides/_rels/slide106.xml.rels><?xml version="1.0" encoding="UTF-8" standalone="yes"?>
<Relationships xmlns="http://schemas.openxmlformats.org/package/2006/relationships"><Relationship Id="rId8" Type="http://schemas.openxmlformats.org/officeDocument/2006/relationships/image" Target="../media/image36.wmf"/><Relationship Id="rId3" Type="http://schemas.openxmlformats.org/officeDocument/2006/relationships/oleObject" Target="../embeddings/oleObject35.bin"/><Relationship Id="rId7" Type="http://schemas.openxmlformats.org/officeDocument/2006/relationships/oleObject" Target="../embeddings/oleObject37.bin"/><Relationship Id="rId12" Type="http://schemas.openxmlformats.org/officeDocument/2006/relationships/image" Target="../media/image38.wmf"/><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35.wmf"/><Relationship Id="rId11" Type="http://schemas.openxmlformats.org/officeDocument/2006/relationships/oleObject" Target="../embeddings/oleObject39.bin"/><Relationship Id="rId5" Type="http://schemas.openxmlformats.org/officeDocument/2006/relationships/oleObject" Target="../embeddings/oleObject36.bin"/><Relationship Id="rId10" Type="http://schemas.openxmlformats.org/officeDocument/2006/relationships/image" Target="../media/image37.wmf"/><Relationship Id="rId4" Type="http://schemas.openxmlformats.org/officeDocument/2006/relationships/image" Target="../media/image34.wmf"/><Relationship Id="rId9" Type="http://schemas.openxmlformats.org/officeDocument/2006/relationships/oleObject" Target="../embeddings/oleObject38.bin"/></Relationships>
</file>

<file path=ppt/slides/_rels/slide107.xml.rels><?xml version="1.0" encoding="UTF-8" standalone="yes"?>
<Relationships xmlns="http://schemas.openxmlformats.org/package/2006/relationships"><Relationship Id="rId8" Type="http://schemas.openxmlformats.org/officeDocument/2006/relationships/image" Target="../media/image40.wmf"/><Relationship Id="rId13" Type="http://schemas.openxmlformats.org/officeDocument/2006/relationships/oleObject" Target="../embeddings/oleObject45.bin"/><Relationship Id="rId3" Type="http://schemas.openxmlformats.org/officeDocument/2006/relationships/oleObject" Target="../embeddings/oleObject40.bin"/><Relationship Id="rId7" Type="http://schemas.openxmlformats.org/officeDocument/2006/relationships/oleObject" Target="../embeddings/oleObject42.bin"/><Relationship Id="rId12" Type="http://schemas.openxmlformats.org/officeDocument/2006/relationships/image" Target="../media/image41.wmf"/><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39.wmf"/><Relationship Id="rId11" Type="http://schemas.openxmlformats.org/officeDocument/2006/relationships/oleObject" Target="../embeddings/oleObject44.bin"/><Relationship Id="rId5" Type="http://schemas.openxmlformats.org/officeDocument/2006/relationships/oleObject" Target="../embeddings/oleObject41.bin"/><Relationship Id="rId15" Type="http://schemas.openxmlformats.org/officeDocument/2006/relationships/image" Target="../media/image42.wmf"/><Relationship Id="rId10" Type="http://schemas.openxmlformats.org/officeDocument/2006/relationships/image" Target="../media/image32.wmf"/><Relationship Id="rId4" Type="http://schemas.openxmlformats.org/officeDocument/2006/relationships/image" Target="../media/image31.wmf"/><Relationship Id="rId9" Type="http://schemas.openxmlformats.org/officeDocument/2006/relationships/oleObject" Target="../embeddings/oleObject43.bin"/><Relationship Id="rId14" Type="http://schemas.openxmlformats.org/officeDocument/2006/relationships/oleObject" Target="../embeddings/oleObject46.bin"/></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52.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44.wmf"/><Relationship Id="rId5" Type="http://schemas.openxmlformats.org/officeDocument/2006/relationships/oleObject" Target="../embeddings/oleObject48.bin"/><Relationship Id="rId4" Type="http://schemas.openxmlformats.org/officeDocument/2006/relationships/image" Target="../media/image43.wmf"/></Relationships>
</file>

<file path=ppt/slides/_rels/slide153.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45.wmf"/></Relationships>
</file>

<file path=ppt/slides/_rels/slide154.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46.wmf"/></Relationships>
</file>

<file path=ppt/slides/_rels/slide155.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47.wmf"/></Relationships>
</file>

<file path=ppt/slides/_rels/slide156.xml.rels><?xml version="1.0" encoding="UTF-8" standalone="yes"?>
<Relationships xmlns="http://schemas.openxmlformats.org/package/2006/relationships"><Relationship Id="rId8" Type="http://schemas.openxmlformats.org/officeDocument/2006/relationships/image" Target="../media/image50.wmf"/><Relationship Id="rId3" Type="http://schemas.openxmlformats.org/officeDocument/2006/relationships/oleObject" Target="../embeddings/oleObject52.bin"/><Relationship Id="rId7" Type="http://schemas.openxmlformats.org/officeDocument/2006/relationships/oleObject" Target="../embeddings/oleObject54.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49.wmf"/><Relationship Id="rId5" Type="http://schemas.openxmlformats.org/officeDocument/2006/relationships/oleObject" Target="../embeddings/oleObject53.bin"/><Relationship Id="rId4" Type="http://schemas.openxmlformats.org/officeDocument/2006/relationships/image" Target="../media/image48.wmf"/></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image" Target="../media/image51.wmf"/></Relationships>
</file>

<file path=ppt/slides/_rels/slide169.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53.wmf"/><Relationship Id="rId5" Type="http://schemas.openxmlformats.org/officeDocument/2006/relationships/oleObject" Target="../embeddings/oleObject57.bin"/><Relationship Id="rId4" Type="http://schemas.openxmlformats.org/officeDocument/2006/relationships/image" Target="../media/image52.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feedo.net/FirstAid1/Earthquakes/FirstAidForEarthquakes.htm" TargetMode="External"/><Relationship Id="rId2" Type="http://schemas.openxmlformats.org/officeDocument/2006/relationships/hyperlink" Target="http://www.feedo.net/Environment/Pollution/SoilPollution.htm" TargetMode="External"/><Relationship Id="rId1" Type="http://schemas.openxmlformats.org/officeDocument/2006/relationships/slideLayout" Target="../slideLayouts/slideLayout2.xml"/><Relationship Id="rId5" Type="http://schemas.openxmlformats.org/officeDocument/2006/relationships/hyperlink" Target="http://www.feedo.net/Environment/Pollution/WaterPollution.htm" TargetMode="External"/><Relationship Id="rId4" Type="http://schemas.openxmlformats.org/officeDocument/2006/relationships/hyperlink" Target="http://www.feedo.net/Environment/Pollution/AirPollution.htm" TargetMode="Externa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hyperlink" Target="http://ar.wikipedia.org/w/index.php?title=%D8%A5%D9%8A%D8%B1%D8%A7%D8%AF%D8%A7%D8%AA&amp;action=edit&amp;redlink=1" TargetMode="External"/><Relationship Id="rId2" Type="http://schemas.openxmlformats.org/officeDocument/2006/relationships/hyperlink" Target="http://ar.wikipedia.org/w/index.php?title=%D8%AF%D9%8A%D9%86_(%D9%85%D8%B9%D8%A7%D9%85%D9%84%D8%A7%D8%AA)&amp;action=edit&amp;redlink=1" TargetMode="Externa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6.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w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5.wmf"/><Relationship Id="rId4" Type="http://schemas.openxmlformats.org/officeDocument/2006/relationships/image" Target="../media/image2.wmf"/><Relationship Id="rId9" Type="http://schemas.openxmlformats.org/officeDocument/2006/relationships/oleObject" Target="../embeddings/oleObject4.bin"/><Relationship Id="rId14" Type="http://schemas.openxmlformats.org/officeDocument/2006/relationships/image" Target="../media/image7.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9.wmf"/><Relationship Id="rId5" Type="http://schemas.openxmlformats.org/officeDocument/2006/relationships/oleObject" Target="../embeddings/oleObject8.bin"/><Relationship Id="rId4" Type="http://schemas.openxmlformats.org/officeDocument/2006/relationships/image" Target="../media/image8.wmf"/></Relationships>
</file>

<file path=ppt/slides/_rels/slide82.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oleObject" Target="../embeddings/oleObject9.bin"/><Relationship Id="rId7"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0.wmf"/><Relationship Id="rId5" Type="http://schemas.openxmlformats.org/officeDocument/2006/relationships/oleObject" Target="../embeddings/oleObject10.bin"/><Relationship Id="rId10" Type="http://schemas.openxmlformats.org/officeDocument/2006/relationships/image" Target="../media/image11.wmf"/><Relationship Id="rId4" Type="http://schemas.openxmlformats.org/officeDocument/2006/relationships/image" Target="../media/image8.wmf"/><Relationship Id="rId9" Type="http://schemas.openxmlformats.org/officeDocument/2006/relationships/oleObject" Target="../embeddings/oleObject12.bin"/></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oleObject" Target="../embeddings/oleObject13.bin"/><Relationship Id="rId7"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3.wmf"/><Relationship Id="rId5" Type="http://schemas.openxmlformats.org/officeDocument/2006/relationships/oleObject" Target="../embeddings/oleObject14.bin"/><Relationship Id="rId4" Type="http://schemas.openxmlformats.org/officeDocument/2006/relationships/image" Target="../media/image12.wmf"/></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6.wmf"/><Relationship Id="rId5" Type="http://schemas.openxmlformats.org/officeDocument/2006/relationships/oleObject" Target="../embeddings/oleObject17.bin"/><Relationship Id="rId4" Type="http://schemas.openxmlformats.org/officeDocument/2006/relationships/image" Target="../media/image15.wmf"/></Relationships>
</file>

<file path=ppt/slides/_rels/slide9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9.wmf"/><Relationship Id="rId5" Type="http://schemas.openxmlformats.org/officeDocument/2006/relationships/oleObject" Target="../embeddings/oleObject20.bin"/><Relationship Id="rId4" Type="http://schemas.openxmlformats.org/officeDocument/2006/relationships/image" Target="../media/image18.wmf"/></Relationships>
</file>

<file path=ppt/slides/_rels/slide99.x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oleObject" Target="../embeddings/oleObject21.bin"/><Relationship Id="rId7"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1.wmf"/><Relationship Id="rId5" Type="http://schemas.openxmlformats.org/officeDocument/2006/relationships/oleObject" Target="../embeddings/oleObject22.bin"/><Relationship Id="rId4" Type="http://schemas.openxmlformats.org/officeDocument/2006/relationships/image" Target="../media/image20.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ar-SA" dirty="0" smtClean="0"/>
              <a:t>اقتصاديات السياحة البيئية</a:t>
            </a:r>
            <a:br>
              <a:rPr lang="ar-SA" dirty="0" smtClean="0"/>
            </a:br>
            <a:r>
              <a:rPr lang="ar-SA" dirty="0" smtClean="0"/>
              <a:t> 423 قصر</a:t>
            </a:r>
            <a:endParaRPr lang="ar-SA" dirty="0"/>
          </a:p>
        </p:txBody>
      </p:sp>
      <p:sp>
        <p:nvSpPr>
          <p:cNvPr id="3" name="Subtitle 2"/>
          <p:cNvSpPr>
            <a:spLocks noGrp="1"/>
          </p:cNvSpPr>
          <p:nvPr>
            <p:ph type="subTitle" idx="1"/>
          </p:nvPr>
        </p:nvSpPr>
        <p:spPr/>
        <p:txBody>
          <a:bodyPr/>
          <a:lstStyle/>
          <a:p>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rmAutofit fontScale="92500" lnSpcReduction="10000"/>
          </a:bodyPr>
          <a:lstStyle/>
          <a:p>
            <a:pPr hangingPunct="0">
              <a:buNone/>
            </a:pPr>
            <a:r>
              <a:rPr lang="ar-SA" dirty="0" smtClean="0"/>
              <a:t>مر مفهوم السياحة البيئية تاريخياً بثلاث مراحل هي:</a:t>
            </a:r>
            <a:endParaRPr lang="en-US" dirty="0" smtClean="0"/>
          </a:p>
          <a:p>
            <a:pPr hangingPunct="0">
              <a:buNone/>
            </a:pPr>
            <a:r>
              <a:rPr lang="ar-SA" u="sng" dirty="0" smtClean="0"/>
              <a:t>المرحلة الأولى:</a:t>
            </a:r>
            <a:r>
              <a:rPr lang="ar-SA" dirty="0" smtClean="0"/>
              <a:t> </a:t>
            </a:r>
            <a:r>
              <a:rPr lang="ar-SA" b="1" dirty="0" smtClean="0"/>
              <a:t>مرحلة حماية السائح من التلوث</a:t>
            </a:r>
            <a:r>
              <a:rPr lang="ar-SA" dirty="0" smtClean="0"/>
              <a:t> من خلال توجيهه للمناطق التي لاتحتوي على تهديد له أو تعرضه لأخطار التلوث خاصة في المناطق البعيدة عن العمران، الاّ أن هذه المرحلة صاحبها أخطار هددت البيئة نفسها نتيجة لبعض السلبيات التي مارسها السائح والشركات السياحية مما أدى لفقدان المناطق الطبيعية صلاحيتها وتهديد الأحياء الطبيعية فيها.</a:t>
            </a:r>
            <a:endParaRPr lang="en-US" dirty="0" smtClean="0"/>
          </a:p>
          <a:p>
            <a:pPr hangingPunct="0">
              <a:buNone/>
            </a:pPr>
            <a:r>
              <a:rPr lang="ar-SA" u="sng" dirty="0" smtClean="0"/>
              <a:t>المرحلة الثانية:</a:t>
            </a:r>
            <a:r>
              <a:rPr lang="ar-SA" dirty="0" smtClean="0"/>
              <a:t> </a:t>
            </a:r>
            <a:r>
              <a:rPr lang="ar-SA" b="1" dirty="0" smtClean="0"/>
              <a:t>مرحلة وقف الهدر البيئي</a:t>
            </a:r>
            <a:r>
              <a:rPr lang="ar-SA" dirty="0" smtClean="0"/>
              <a:t> من خلال استخدام سياحة وأنشطة سياحية لا تسبب أي هدر أو تلوث وبالتالي تحافظ على ماهو قائم وموجود في الموقع البيئي.</a:t>
            </a:r>
            <a:endParaRPr lang="en-US" dirty="0" smtClean="0"/>
          </a:p>
          <a:p>
            <a:pPr>
              <a:buNone/>
            </a:pPr>
            <a:r>
              <a:rPr lang="ar-SA" u="sng" dirty="0" smtClean="0"/>
              <a:t>المرحلة الثالثة:</a:t>
            </a:r>
            <a:r>
              <a:rPr lang="ar-SA" dirty="0" smtClean="0"/>
              <a:t> </a:t>
            </a:r>
            <a:r>
              <a:rPr lang="ar-SA" b="1" dirty="0" smtClean="0"/>
              <a:t>مرحلة التعامل مع أوضاع البيئة القائمة</a:t>
            </a:r>
            <a:r>
              <a:rPr lang="ar-SA" dirty="0" smtClean="0"/>
              <a:t>  من خلال إصلاح الهدر البيئي ومعالجة التلوث البيئي وإصلاح ماسبق أن قام الإنسان بإفساده وإرجاع الأوضاع لما كانت عليه أو معالجة الاختلالات البيئية لتصبح أفضل وأحسن</a:t>
            </a:r>
            <a:endParaRPr lang="ar-SA" dirty="0"/>
          </a:p>
        </p:txBody>
      </p:sp>
      <p:sp>
        <p:nvSpPr>
          <p:cNvPr id="3" name="Title 2"/>
          <p:cNvSpPr>
            <a:spLocks noGrp="1"/>
          </p:cNvSpPr>
          <p:nvPr>
            <p:ph type="title"/>
          </p:nvPr>
        </p:nvSpPr>
        <p:spPr/>
        <p:txBody>
          <a:bodyPr>
            <a:normAutofit/>
          </a:bodyPr>
          <a:lstStyle/>
          <a:p>
            <a:pPr algn="r"/>
            <a:r>
              <a:rPr lang="ar-SA" dirty="0" smtClean="0"/>
              <a:t>مفهوم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solidFill>
                  <a:prstClr val="black"/>
                </a:solidFill>
              </a:rPr>
              <a:pPr/>
              <a:t>10</a:t>
            </a:fld>
            <a:endParaRPr lang="ar-SA">
              <a:solidFill>
                <a:prstClr val="black"/>
              </a:solidFill>
            </a:endParaRPr>
          </a:p>
        </p:txBody>
      </p:sp>
      <p:sp>
        <p:nvSpPr>
          <p:cNvPr id="5" name="Footer Placeholder 4"/>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spTree>
    <p:extLst>
      <p:ext uri="{BB962C8B-B14F-4D97-AF65-F5344CB8AC3E}">
        <p14:creationId xmlns:p14="http://schemas.microsoft.com/office/powerpoint/2010/main" val="2717581927"/>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itle 1"/>
          <p:cNvSpPr>
            <a:spLocks noGrp="1"/>
          </p:cNvSpPr>
          <p:nvPr>
            <p:ph type="title"/>
          </p:nvPr>
        </p:nvSpPr>
        <p:spPr/>
        <p:txBody>
          <a:bodyPr/>
          <a:lstStyle/>
          <a:p>
            <a:pPr algn="r" rtl="1" eaLnBrk="1" hangingPunct="1"/>
            <a:r>
              <a:rPr lang="ar-SA" smtClean="0">
                <a:latin typeface="Traditional Arabic" pitchFamily="2" charset="-78"/>
                <a:cs typeface="Traditional Arabic" pitchFamily="2" charset="-78"/>
              </a:rPr>
              <a:t>اثر الميل الحدي للتصدير والاستيراد :-</a:t>
            </a:r>
            <a:endParaRPr lang="en-US" smtClean="0">
              <a:latin typeface="Traditional Arabic" pitchFamily="2" charset="-78"/>
              <a:cs typeface="Traditional Arabic" pitchFamily="2" charset="-78"/>
            </a:endParaRPr>
          </a:p>
        </p:txBody>
      </p:sp>
      <p:sp>
        <p:nvSpPr>
          <p:cNvPr id="3" name="Content Placeholder 2"/>
          <p:cNvSpPr>
            <a:spLocks noGrp="1"/>
          </p:cNvSpPr>
          <p:nvPr>
            <p:ph idx="1"/>
          </p:nvPr>
        </p:nvSpPr>
        <p:spPr/>
        <p:txBody>
          <a:bodyPr rtlCol="0">
            <a:normAutofit fontScale="85000" lnSpcReduction="20000"/>
          </a:bodyPr>
          <a:lstStyle/>
          <a:p>
            <a:pPr algn="r" rtl="1" eaLnBrk="1" fontAlgn="auto" hangingPunct="1">
              <a:spcAft>
                <a:spcPts val="0"/>
              </a:spcAft>
              <a:buFont typeface="Arial" pitchFamily="34" charset="0"/>
              <a:buNone/>
              <a:defRPr/>
            </a:pPr>
            <a:r>
              <a:rPr lang="ar-SA" dirty="0" smtClean="0">
                <a:latin typeface="Arial" pitchFamily="34" charset="0"/>
                <a:cs typeface="Arial" pitchFamily="34" charset="0"/>
              </a:rPr>
              <a:t>- كمية الإنفاق </a:t>
            </a:r>
            <a:r>
              <a:rPr lang="ar-SA" dirty="0">
                <a:latin typeface="Arial" pitchFamily="34" charset="0"/>
                <a:cs typeface="Arial" pitchFamily="34" charset="0"/>
              </a:rPr>
              <a:t>على الاستيراد تكون محكومة بمقدار الميل الحدي للاستيراد </a:t>
            </a:r>
            <a:r>
              <a:rPr lang="ar-SA" dirty="0" smtClean="0">
                <a:latin typeface="Arial" pitchFamily="34" charset="0"/>
                <a:cs typeface="Arial" pitchFamily="34" charset="0"/>
              </a:rPr>
              <a:t>(</a:t>
            </a:r>
            <a:r>
              <a:rPr lang="en-US" dirty="0" smtClean="0">
                <a:latin typeface="Arial" pitchFamily="34" charset="0"/>
                <a:cs typeface="Arial" pitchFamily="34" charset="0"/>
              </a:rPr>
              <a:t>M.P.M</a:t>
            </a:r>
            <a:r>
              <a:rPr lang="ar-SA" dirty="0" smtClean="0">
                <a:latin typeface="Arial" pitchFamily="34" charset="0"/>
                <a:cs typeface="Arial" pitchFamily="34" charset="0"/>
              </a:rPr>
              <a:t>)والذي </a:t>
            </a:r>
            <a:r>
              <a:rPr lang="ar-SA" dirty="0">
                <a:latin typeface="Arial" pitchFamily="34" charset="0"/>
                <a:cs typeface="Arial" pitchFamily="34" charset="0"/>
              </a:rPr>
              <a:t>يعرف على أنه </a:t>
            </a:r>
            <a:r>
              <a:rPr lang="ar-SA" dirty="0" smtClean="0">
                <a:latin typeface="Arial" pitchFamily="34" charset="0"/>
                <a:cs typeface="Arial" pitchFamily="34" charset="0"/>
              </a:rPr>
              <a:t>(النسبة </a:t>
            </a:r>
            <a:r>
              <a:rPr lang="ar-SA" dirty="0">
                <a:latin typeface="Arial" pitchFamily="34" charset="0"/>
                <a:cs typeface="Arial" pitchFamily="34" charset="0"/>
              </a:rPr>
              <a:t>بين </a:t>
            </a:r>
            <a:r>
              <a:rPr lang="ar-SA" dirty="0" smtClean="0">
                <a:latin typeface="Arial" pitchFamily="34" charset="0"/>
                <a:cs typeface="Arial" pitchFamily="34" charset="0"/>
              </a:rPr>
              <a:t>التغير </a:t>
            </a:r>
            <a:r>
              <a:rPr lang="ar-SA" dirty="0">
                <a:latin typeface="Arial" pitchFamily="34" charset="0"/>
                <a:cs typeface="Arial" pitchFamily="34" charset="0"/>
              </a:rPr>
              <a:t>في الاستيراد </a:t>
            </a:r>
            <a:r>
              <a:rPr lang="ar-SA" dirty="0" smtClean="0">
                <a:latin typeface="Arial" pitchFamily="34" charset="0"/>
                <a:cs typeface="Arial" pitchFamily="34" charset="0"/>
              </a:rPr>
              <a:t>الناتجة عن التغير </a:t>
            </a:r>
            <a:r>
              <a:rPr lang="ar-SA" dirty="0">
                <a:latin typeface="Arial" pitchFamily="34" charset="0"/>
                <a:cs typeface="Arial" pitchFamily="34" charset="0"/>
              </a:rPr>
              <a:t>في الدخل </a:t>
            </a:r>
            <a:r>
              <a:rPr lang="ar-SA" dirty="0" smtClean="0">
                <a:latin typeface="Arial" pitchFamily="34" charset="0"/>
                <a:cs typeface="Arial" pitchFamily="34" charset="0"/>
              </a:rPr>
              <a:t>):</a:t>
            </a:r>
          </a:p>
          <a:p>
            <a:pPr algn="r" rtl="1" eaLnBrk="1" fontAlgn="auto" hangingPunct="1">
              <a:spcAft>
                <a:spcPts val="0"/>
              </a:spcAft>
              <a:buFont typeface="Arial" pitchFamily="34" charset="0"/>
              <a:buNone/>
              <a:defRPr/>
            </a:pPr>
            <a:endParaRPr lang="ar-SA" dirty="0" smtClean="0">
              <a:latin typeface="Arial" pitchFamily="34" charset="0"/>
              <a:cs typeface="Arial" pitchFamily="34" charset="0"/>
            </a:endParaRPr>
          </a:p>
          <a:p>
            <a:pPr algn="r" rtl="1" eaLnBrk="1" fontAlgn="auto" hangingPunct="1">
              <a:spcAft>
                <a:spcPts val="0"/>
              </a:spcAft>
              <a:buFont typeface="Arial" pitchFamily="34" charset="0"/>
              <a:buNone/>
              <a:defRPr/>
            </a:pP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en-US" dirty="0">
                <a:latin typeface="Arial" pitchFamily="34" charset="0"/>
                <a:cs typeface="Arial" pitchFamily="34" charset="0"/>
              </a:rPr>
              <a:t>M.P.M</a:t>
            </a:r>
            <a:r>
              <a:rPr lang="ar-SA" dirty="0">
                <a:latin typeface="Arial" pitchFamily="34" charset="0"/>
                <a:cs typeface="Arial" pitchFamily="34" charset="0"/>
              </a:rPr>
              <a:t> الميل الحدي للاستيراد</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en-US" dirty="0">
                <a:latin typeface="Arial" pitchFamily="34" charset="0"/>
                <a:cs typeface="Arial" pitchFamily="34" charset="0"/>
              </a:rPr>
              <a:t>∆M</a:t>
            </a:r>
            <a:r>
              <a:rPr lang="ar-SA" dirty="0">
                <a:latin typeface="Arial" pitchFamily="34" charset="0"/>
                <a:cs typeface="Arial" pitchFamily="34" charset="0"/>
              </a:rPr>
              <a:t> التغير في الاستيراد</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a:latin typeface="Arial" pitchFamily="34" charset="0"/>
                <a:cs typeface="Arial" pitchFamily="34" charset="0"/>
              </a:rPr>
              <a:t> </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smtClean="0">
                <a:latin typeface="Arial" pitchFamily="34" charset="0"/>
                <a:cs typeface="Arial" pitchFamily="34" charset="0"/>
              </a:rPr>
              <a:t>- كمية </a:t>
            </a:r>
            <a:r>
              <a:rPr lang="ar-SA" dirty="0">
                <a:latin typeface="Arial" pitchFamily="34" charset="0"/>
                <a:cs typeface="Arial" pitchFamily="34" charset="0"/>
              </a:rPr>
              <a:t>التصدير تكون محكومة بالميل الحدي للتصدير (</a:t>
            </a:r>
            <a:r>
              <a:rPr lang="en-US" dirty="0">
                <a:latin typeface="Arial" pitchFamily="34" charset="0"/>
                <a:cs typeface="Arial" pitchFamily="34" charset="0"/>
              </a:rPr>
              <a:t>M.P.X</a:t>
            </a:r>
            <a:r>
              <a:rPr lang="ar-SA" dirty="0">
                <a:latin typeface="Arial" pitchFamily="34" charset="0"/>
                <a:cs typeface="Arial" pitchFamily="34" charset="0"/>
              </a:rPr>
              <a:t>) والذي يعرف على ان (النسبة بين </a:t>
            </a:r>
            <a:r>
              <a:rPr lang="ar-SA" dirty="0" smtClean="0">
                <a:latin typeface="Arial" pitchFamily="34" charset="0"/>
                <a:cs typeface="Arial" pitchFamily="34" charset="0"/>
              </a:rPr>
              <a:t>التغير </a:t>
            </a:r>
            <a:r>
              <a:rPr lang="ar-SA" dirty="0">
                <a:latin typeface="Arial" pitchFamily="34" charset="0"/>
                <a:cs typeface="Arial" pitchFamily="34" charset="0"/>
              </a:rPr>
              <a:t>في التصدير الناتجة عن </a:t>
            </a:r>
            <a:r>
              <a:rPr lang="ar-SA" dirty="0" smtClean="0">
                <a:latin typeface="Arial" pitchFamily="34" charset="0"/>
                <a:cs typeface="Arial" pitchFamily="34" charset="0"/>
              </a:rPr>
              <a:t>التغير </a:t>
            </a:r>
            <a:r>
              <a:rPr lang="ar-SA" dirty="0">
                <a:latin typeface="Arial" pitchFamily="34" charset="0"/>
                <a:cs typeface="Arial" pitchFamily="34" charset="0"/>
              </a:rPr>
              <a:t>في الدخل</a:t>
            </a:r>
            <a:r>
              <a:rPr lang="ar-SA" dirty="0" smtClean="0">
                <a:latin typeface="Arial" pitchFamily="34" charset="0"/>
                <a:cs typeface="Arial" pitchFamily="34" charset="0"/>
              </a:rPr>
              <a:t>):</a:t>
            </a:r>
          </a:p>
          <a:p>
            <a:pPr algn="r" rtl="1" eaLnBrk="1" fontAlgn="auto" hangingPunct="1">
              <a:spcAft>
                <a:spcPts val="0"/>
              </a:spcAft>
              <a:buFont typeface="Arial" pitchFamily="34" charset="0"/>
              <a:buNone/>
              <a:defRPr/>
            </a:pPr>
            <a:endParaRPr lang="ar-SA" dirty="0" smtClean="0">
              <a:latin typeface="Arial" pitchFamily="34" charset="0"/>
              <a:cs typeface="Arial" pitchFamily="34" charset="0"/>
            </a:endParaRPr>
          </a:p>
          <a:p>
            <a:pPr algn="r" rtl="1" eaLnBrk="1" fontAlgn="auto" hangingPunct="1">
              <a:spcAft>
                <a:spcPts val="0"/>
              </a:spcAft>
              <a:buFont typeface="Arial" pitchFamily="34" charset="0"/>
              <a:buNone/>
              <a:defRPr/>
            </a:pP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en-US" dirty="0">
                <a:latin typeface="Arial" pitchFamily="34" charset="0"/>
                <a:cs typeface="Arial" pitchFamily="34" charset="0"/>
              </a:rPr>
              <a:t>M.P.X</a:t>
            </a:r>
            <a:r>
              <a:rPr lang="ar-SA" dirty="0">
                <a:latin typeface="Arial" pitchFamily="34" charset="0"/>
                <a:cs typeface="Arial" pitchFamily="34" charset="0"/>
              </a:rPr>
              <a:t> الميل الحدي للتصدير</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en-US" dirty="0">
                <a:latin typeface="Arial" pitchFamily="34" charset="0"/>
                <a:cs typeface="Arial" pitchFamily="34" charset="0"/>
              </a:rPr>
              <a:t>∆X</a:t>
            </a:r>
            <a:r>
              <a:rPr lang="ar-SA" dirty="0">
                <a:latin typeface="Arial" pitchFamily="34" charset="0"/>
                <a:cs typeface="Arial" pitchFamily="34" charset="0"/>
              </a:rPr>
              <a:t> التغير في التصدير</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endParaRPr lang="en-US" dirty="0">
              <a:latin typeface="Arial" pitchFamily="34" charset="0"/>
              <a:cs typeface="Arial" pitchFamily="34" charset="0"/>
            </a:endParaRPr>
          </a:p>
        </p:txBody>
      </p:sp>
      <p:sp>
        <p:nvSpPr>
          <p:cNvPr id="5126"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graphicFrame>
        <p:nvGraphicFramePr>
          <p:cNvPr id="5122" name="Object 1"/>
          <p:cNvGraphicFramePr>
            <a:graphicFrameLocks noChangeAspect="1"/>
          </p:cNvGraphicFramePr>
          <p:nvPr/>
        </p:nvGraphicFramePr>
        <p:xfrm>
          <a:off x="3962400" y="2209800"/>
          <a:ext cx="1854200" cy="723900"/>
        </p:xfrm>
        <a:graphic>
          <a:graphicData uri="http://schemas.openxmlformats.org/presentationml/2006/ole">
            <mc:AlternateContent xmlns:mc="http://schemas.openxmlformats.org/markup-compatibility/2006">
              <mc:Choice xmlns:v="urn:schemas-microsoft-com:vml" Requires="v">
                <p:oleObj spid="_x0000_s92216" name="معادلة" r:id="rId3" imgW="1256755" imgH="393529" progId="Equation.3">
                  <p:embed/>
                </p:oleObj>
              </mc:Choice>
              <mc:Fallback>
                <p:oleObj name="معادلة" r:id="rId3" imgW="1256755" imgH="393529"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2209800"/>
                        <a:ext cx="1854200"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27"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graphicFrame>
        <p:nvGraphicFramePr>
          <p:cNvPr id="5123" name="Object 3"/>
          <p:cNvGraphicFramePr>
            <a:graphicFrameLocks noChangeAspect="1"/>
          </p:cNvGraphicFramePr>
          <p:nvPr/>
        </p:nvGraphicFramePr>
        <p:xfrm>
          <a:off x="3276600" y="4800600"/>
          <a:ext cx="1714500" cy="681037"/>
        </p:xfrm>
        <a:graphic>
          <a:graphicData uri="http://schemas.openxmlformats.org/presentationml/2006/ole">
            <mc:AlternateContent xmlns:mc="http://schemas.openxmlformats.org/markup-compatibility/2006">
              <mc:Choice xmlns:v="urn:schemas-microsoft-com:vml" Requires="v">
                <p:oleObj spid="_x0000_s92217" name="معادلة" r:id="rId5" imgW="1167893" imgH="393529" progId="Equation.3">
                  <p:embed/>
                </p:oleObj>
              </mc:Choice>
              <mc:Fallback>
                <p:oleObj name="معادلة" r:id="rId5" imgW="1167893" imgH="393529"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6600" y="4800600"/>
                        <a:ext cx="1714500" cy="6810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Slide Number Placeholder 7"/>
          <p:cNvSpPr>
            <a:spLocks noGrp="1"/>
          </p:cNvSpPr>
          <p:nvPr>
            <p:ph type="sldNum" sz="quarter" idx="12"/>
          </p:nvPr>
        </p:nvSpPr>
        <p:spPr/>
        <p:txBody>
          <a:bodyPr/>
          <a:lstStyle/>
          <a:p>
            <a:fld id="{B1256247-FA1A-4ED4-9C3E-75F47BD09EE7}" type="slidenum">
              <a:rPr lang="ar-SA" smtClean="0"/>
              <a:pPr/>
              <a:t>100</a:t>
            </a:fld>
            <a:endParaRPr lang="ar-SA"/>
          </a:p>
        </p:txBody>
      </p:sp>
      <p:sp>
        <p:nvSpPr>
          <p:cNvPr id="9" name="Footer Placeholder 8"/>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
          <p:cNvSpPr>
            <a:spLocks noGrp="1"/>
          </p:cNvSpPr>
          <p:nvPr>
            <p:ph type="title"/>
          </p:nvPr>
        </p:nvSpPr>
        <p:spPr/>
        <p:txBody>
          <a:bodyPr/>
          <a:lstStyle/>
          <a:p>
            <a:pPr algn="r" rtl="1" eaLnBrk="1" hangingPunct="1"/>
            <a:endParaRPr lang="ar-SA" dirty="0" smtClean="0">
              <a:latin typeface="Traditional Arabic" pitchFamily="2" charset="-78"/>
              <a:cs typeface="Traditional Arabic" pitchFamily="2" charset="-78"/>
            </a:endParaRPr>
          </a:p>
        </p:txBody>
      </p:sp>
      <p:sp>
        <p:nvSpPr>
          <p:cNvPr id="6149" name="Content Placeholder 2"/>
          <p:cNvSpPr>
            <a:spLocks noGrp="1"/>
          </p:cNvSpPr>
          <p:nvPr>
            <p:ph idx="1"/>
          </p:nvPr>
        </p:nvSpPr>
        <p:spPr>
          <a:xfrm>
            <a:off x="457200" y="1295400"/>
            <a:ext cx="8229600" cy="4711891"/>
          </a:xfrm>
        </p:spPr>
        <p:txBody>
          <a:bodyPr/>
          <a:lstStyle/>
          <a:p>
            <a:pPr algn="r" rtl="1" eaLnBrk="1" hangingPunct="1">
              <a:buFont typeface="Arial" pitchFamily="34" charset="0"/>
              <a:buNone/>
            </a:pPr>
            <a:r>
              <a:rPr lang="ar-SA" dirty="0" smtClean="0">
                <a:latin typeface="Arial" pitchFamily="34" charset="0"/>
                <a:cs typeface="Arial" pitchFamily="34" charset="0"/>
              </a:rPr>
              <a:t>- لتبيان اثر الميل الحدي للتصدير والاستيراد في المضاعف السياحي  بصيغة الميل الحدي للاستهلاك نستخدم المعادلة التالية:</a:t>
            </a:r>
          </a:p>
          <a:p>
            <a:pPr algn="r" rtl="1" eaLnBrk="1" hangingPunct="1">
              <a:buFont typeface="Arial" pitchFamily="34" charset="0"/>
              <a:buNone/>
            </a:pPr>
            <a:endParaRPr lang="en-US" dirty="0" smtClean="0">
              <a:latin typeface="Arial" pitchFamily="34" charset="0"/>
              <a:cs typeface="Arial" pitchFamily="34" charset="0"/>
            </a:endParaRPr>
          </a:p>
          <a:p>
            <a:pPr>
              <a:buNone/>
            </a:pPr>
            <a:r>
              <a:rPr lang="ar-SA" dirty="0" smtClean="0">
                <a:latin typeface="Arial" pitchFamily="34" charset="0"/>
                <a:cs typeface="Arial" pitchFamily="34" charset="0"/>
              </a:rPr>
              <a:t>- ولتبيان اثر الميل الحدي للتصدير والاستيراد في المضاعف السياحي بصيغة الميل الحدي للادخار نستخدم المعادلة التالية :</a:t>
            </a:r>
            <a:endParaRPr lang="en-US" dirty="0" smtClean="0">
              <a:latin typeface="Arial" pitchFamily="34" charset="0"/>
              <a:cs typeface="Arial" pitchFamily="34" charset="0"/>
            </a:endParaRPr>
          </a:p>
          <a:p>
            <a:pPr algn="r" rtl="1" eaLnBrk="1" hangingPunct="1">
              <a:buFont typeface="Arial" pitchFamily="34" charset="0"/>
              <a:buNone/>
            </a:pPr>
            <a:r>
              <a:rPr lang="ar-SA" dirty="0" smtClean="0">
                <a:latin typeface="Arial" pitchFamily="34" charset="0"/>
                <a:cs typeface="Arial" pitchFamily="34" charset="0"/>
              </a:rPr>
              <a:t> </a:t>
            </a:r>
            <a:endParaRPr lang="en-US" dirty="0" smtClean="0">
              <a:latin typeface="Arial" pitchFamily="34" charset="0"/>
              <a:cs typeface="Arial" pitchFamily="34" charset="0"/>
            </a:endParaRPr>
          </a:p>
          <a:p>
            <a:pPr algn="r" rtl="1" eaLnBrk="1" hangingPunct="1">
              <a:buFont typeface="Arial" pitchFamily="34" charset="0"/>
              <a:buNone/>
            </a:pPr>
            <a:endParaRPr lang="ar-SA" dirty="0" smtClean="0">
              <a:latin typeface="Arial" pitchFamily="34" charset="0"/>
              <a:cs typeface="Arial" pitchFamily="34" charset="0"/>
            </a:endParaRPr>
          </a:p>
          <a:p>
            <a:pPr algn="r" rtl="1" eaLnBrk="1" hangingPunct="1">
              <a:buFont typeface="Arial" pitchFamily="34" charset="0"/>
              <a:buNone/>
            </a:pPr>
            <a:r>
              <a:rPr lang="ar-SA" dirty="0" smtClean="0">
                <a:latin typeface="Arial" pitchFamily="34" charset="0"/>
                <a:cs typeface="Arial" pitchFamily="34" charset="0"/>
              </a:rPr>
              <a:t>*وهكذا يتضح ان تأثير الميل الحدي للتصدير في المضاعف السياحي تأثيراً إيجابياً، والميل الحدي للاستيراد تأثيراً سلبياً.</a:t>
            </a:r>
            <a:endParaRPr lang="en-US" dirty="0" smtClean="0">
              <a:latin typeface="Arial" pitchFamily="34" charset="0"/>
              <a:cs typeface="Arial" pitchFamily="34" charset="0"/>
            </a:endParaRPr>
          </a:p>
        </p:txBody>
      </p:sp>
      <p:sp>
        <p:nvSpPr>
          <p:cNvPr id="6150"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graphicFrame>
        <p:nvGraphicFramePr>
          <p:cNvPr id="6146" name="Object 1"/>
          <p:cNvGraphicFramePr>
            <a:graphicFrameLocks noChangeAspect="1"/>
          </p:cNvGraphicFramePr>
          <p:nvPr/>
        </p:nvGraphicFramePr>
        <p:xfrm>
          <a:off x="3276600" y="2057400"/>
          <a:ext cx="1766887" cy="647700"/>
        </p:xfrm>
        <a:graphic>
          <a:graphicData uri="http://schemas.openxmlformats.org/presentationml/2006/ole">
            <mc:AlternateContent xmlns:mc="http://schemas.openxmlformats.org/markup-compatibility/2006">
              <mc:Choice xmlns:v="urn:schemas-microsoft-com:vml" Requires="v">
                <p:oleObj spid="_x0000_s93240" name="معادلة" r:id="rId3" imgW="1256755" imgH="406224" progId="Equation.3">
                  <p:embed/>
                </p:oleObj>
              </mc:Choice>
              <mc:Fallback>
                <p:oleObj name="معادلة" r:id="rId3" imgW="1256755" imgH="406224"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2057400"/>
                        <a:ext cx="1766887"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51"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graphicFrame>
        <p:nvGraphicFramePr>
          <p:cNvPr id="6147" name="Object 3"/>
          <p:cNvGraphicFramePr>
            <a:graphicFrameLocks noChangeAspect="1"/>
          </p:cNvGraphicFramePr>
          <p:nvPr/>
        </p:nvGraphicFramePr>
        <p:xfrm>
          <a:off x="3200400" y="3581400"/>
          <a:ext cx="1752600" cy="685800"/>
        </p:xfrm>
        <a:graphic>
          <a:graphicData uri="http://schemas.openxmlformats.org/presentationml/2006/ole">
            <mc:AlternateContent xmlns:mc="http://schemas.openxmlformats.org/markup-compatibility/2006">
              <mc:Choice xmlns:v="urn:schemas-microsoft-com:vml" Requires="v">
                <p:oleObj spid="_x0000_s93241" name="معادلة" r:id="rId5" imgW="1053643" imgH="406224" progId="Equation.3">
                  <p:embed/>
                </p:oleObj>
              </mc:Choice>
              <mc:Fallback>
                <p:oleObj name="معادلة" r:id="rId5" imgW="1053643" imgH="406224"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0400" y="3581400"/>
                        <a:ext cx="17526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Slide Number Placeholder 7"/>
          <p:cNvSpPr>
            <a:spLocks noGrp="1"/>
          </p:cNvSpPr>
          <p:nvPr>
            <p:ph type="sldNum" sz="quarter" idx="12"/>
          </p:nvPr>
        </p:nvSpPr>
        <p:spPr/>
        <p:txBody>
          <a:bodyPr/>
          <a:lstStyle/>
          <a:p>
            <a:fld id="{B1256247-FA1A-4ED4-9C3E-75F47BD09EE7}" type="slidenum">
              <a:rPr lang="ar-SA" smtClean="0"/>
              <a:pPr/>
              <a:t>101</a:t>
            </a:fld>
            <a:endParaRPr lang="ar-SA"/>
          </a:p>
        </p:txBody>
      </p:sp>
      <p:sp>
        <p:nvSpPr>
          <p:cNvPr id="9" name="Footer Placeholder 8"/>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اثر التضخم النقدي</a:t>
            </a:r>
            <a:endParaRPr lang="en-US" dirty="0" smtClean="0">
              <a:latin typeface="Arial" pitchFamily="34" charset="0"/>
              <a:cs typeface="Arial" pitchFamily="34" charset="0"/>
            </a:endParaRPr>
          </a:p>
        </p:txBody>
      </p:sp>
      <p:sp>
        <p:nvSpPr>
          <p:cNvPr id="3" name="Content Placeholder 2"/>
          <p:cNvSpPr>
            <a:spLocks noGrp="1"/>
          </p:cNvSpPr>
          <p:nvPr>
            <p:ph idx="1"/>
          </p:nvPr>
        </p:nvSpPr>
        <p:spPr/>
        <p:txBody>
          <a:bodyPr rtlCol="0">
            <a:normAutofit/>
          </a:bodyPr>
          <a:lstStyle/>
          <a:p>
            <a:pPr algn="r" rtl="1" eaLnBrk="1" fontAlgn="auto" hangingPunct="1">
              <a:spcAft>
                <a:spcPts val="0"/>
              </a:spcAft>
              <a:buFont typeface="Arial" pitchFamily="34" charset="0"/>
              <a:buNone/>
              <a:defRPr/>
            </a:pPr>
            <a:r>
              <a:rPr lang="ar-SA" dirty="0">
                <a:latin typeface="Arial" pitchFamily="34" charset="0"/>
                <a:cs typeface="Arial" pitchFamily="34" charset="0"/>
              </a:rPr>
              <a:t>لإيضاح التضخم النقدي بالمضاعف السياحي سوف تستخدم المثال الفرضي </a:t>
            </a:r>
            <a:r>
              <a:rPr lang="ar-SA" dirty="0" smtClean="0">
                <a:latin typeface="Arial" pitchFamily="34" charset="0"/>
                <a:cs typeface="Arial" pitchFamily="34" charset="0"/>
              </a:rPr>
              <a:t>الآتي:</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b="1" dirty="0">
                <a:latin typeface="Arial" pitchFamily="34" charset="0"/>
                <a:cs typeface="Arial" pitchFamily="34" charset="0"/>
              </a:rPr>
              <a:t>مثال :</a:t>
            </a:r>
            <a:endParaRPr lang="en-US" b="1"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smtClean="0">
                <a:latin typeface="Arial" pitchFamily="34" charset="0"/>
                <a:cs typeface="Arial" pitchFamily="34" charset="0"/>
              </a:rPr>
              <a:t>افترض بأنه </a:t>
            </a:r>
            <a:r>
              <a:rPr lang="ar-SA" dirty="0">
                <a:latin typeface="Arial" pitchFamily="34" charset="0"/>
                <a:cs typeface="Arial" pitchFamily="34" charset="0"/>
              </a:rPr>
              <a:t>تحقق </a:t>
            </a:r>
            <a:r>
              <a:rPr lang="ar-SA" dirty="0" smtClean="0">
                <a:latin typeface="Arial" pitchFamily="34" charset="0"/>
                <a:cs typeface="Arial" pitchFamily="34" charset="0"/>
              </a:rPr>
              <a:t>إنفاق </a:t>
            </a:r>
            <a:r>
              <a:rPr lang="ar-SA" dirty="0">
                <a:latin typeface="Arial" pitchFamily="34" charset="0"/>
                <a:cs typeface="Arial" pitchFamily="34" charset="0"/>
              </a:rPr>
              <a:t>سياحي </a:t>
            </a:r>
            <a:r>
              <a:rPr lang="ar-SA" dirty="0" smtClean="0">
                <a:latin typeface="Arial" pitchFamily="34" charset="0"/>
                <a:cs typeface="Arial" pitchFamily="34" charset="0"/>
              </a:rPr>
              <a:t>أولي </a:t>
            </a:r>
            <a:r>
              <a:rPr lang="ar-SA" dirty="0">
                <a:latin typeface="Arial" pitchFamily="34" charset="0"/>
                <a:cs typeface="Arial" pitchFamily="34" charset="0"/>
              </a:rPr>
              <a:t>بمقدار (100) مليون ريال في أحد </a:t>
            </a:r>
            <a:r>
              <a:rPr lang="ar-SA" dirty="0" smtClean="0">
                <a:latin typeface="Arial" pitchFamily="34" charset="0"/>
                <a:cs typeface="Arial" pitchFamily="34" charset="0"/>
              </a:rPr>
              <a:t>الإقاليم </a:t>
            </a:r>
            <a:r>
              <a:rPr lang="ar-SA" dirty="0">
                <a:latin typeface="Arial" pitchFamily="34" charset="0"/>
                <a:cs typeface="Arial" pitchFamily="34" charset="0"/>
              </a:rPr>
              <a:t>, وكانت قيمة المضاعف السياحي في تلك السنة (</a:t>
            </a:r>
            <a:r>
              <a:rPr lang="ar-SA" dirty="0" smtClean="0">
                <a:latin typeface="Arial" pitchFamily="34" charset="0"/>
                <a:cs typeface="Arial" pitchFamily="34" charset="0"/>
              </a:rPr>
              <a:t>5) ، اذن من </a:t>
            </a:r>
            <a:r>
              <a:rPr lang="ar-SA" dirty="0">
                <a:latin typeface="Arial" pitchFamily="34" charset="0"/>
                <a:cs typeface="Arial" pitchFamily="34" charset="0"/>
              </a:rPr>
              <a:t>الطبيعي ان الزيادة الكلية في الدخل القومي الناتجة عن النشاط السياحي ستكون:</a:t>
            </a:r>
            <a:endParaRPr lang="en-US" dirty="0">
              <a:latin typeface="Arial" pitchFamily="34" charset="0"/>
              <a:cs typeface="Arial" pitchFamily="34" charset="0"/>
            </a:endParaRPr>
          </a:p>
          <a:p>
            <a:pPr algn="ctr" rtl="1" eaLnBrk="1" fontAlgn="auto" hangingPunct="1">
              <a:spcAft>
                <a:spcPts val="0"/>
              </a:spcAft>
              <a:buFont typeface="Arial" pitchFamily="34" charset="0"/>
              <a:buNone/>
              <a:defRPr/>
            </a:pPr>
            <a:r>
              <a:rPr lang="ar-SA" dirty="0">
                <a:latin typeface="Arial" pitchFamily="34" charset="0"/>
                <a:cs typeface="Arial" pitchFamily="34" charset="0"/>
              </a:rPr>
              <a:t> </a:t>
            </a:r>
            <a:r>
              <a:rPr lang="en-US" dirty="0">
                <a:latin typeface="Arial" pitchFamily="34" charset="0"/>
                <a:cs typeface="Arial" pitchFamily="34" charset="0"/>
              </a:rPr>
              <a:t>∆Y=Kt x ∆I</a:t>
            </a:r>
          </a:p>
          <a:p>
            <a:pPr algn="ctr" rtl="1" eaLnBrk="1" fontAlgn="auto" hangingPunct="1">
              <a:spcAft>
                <a:spcPts val="0"/>
              </a:spcAft>
              <a:buFont typeface="Arial" pitchFamily="34" charset="0"/>
              <a:buNone/>
              <a:defRPr/>
            </a:pPr>
            <a:r>
              <a:rPr lang="en-US" dirty="0">
                <a:latin typeface="Arial" pitchFamily="34" charset="0"/>
                <a:cs typeface="Arial" pitchFamily="34" charset="0"/>
              </a:rPr>
              <a:t>= 5 x 100</a:t>
            </a:r>
          </a:p>
          <a:p>
            <a:pPr algn="ctr" rtl="1" eaLnBrk="1" fontAlgn="auto" hangingPunct="1">
              <a:spcAft>
                <a:spcPts val="0"/>
              </a:spcAft>
              <a:buFont typeface="Arial" pitchFamily="34" charset="0"/>
              <a:buNone/>
              <a:defRPr/>
            </a:pPr>
            <a:r>
              <a:rPr lang="en-US" dirty="0">
                <a:latin typeface="Arial" pitchFamily="34" charset="0"/>
                <a:cs typeface="Arial" pitchFamily="34" charset="0"/>
              </a:rPr>
              <a:t>= 500 </a:t>
            </a:r>
            <a:r>
              <a:rPr lang="ar-SA" dirty="0">
                <a:latin typeface="Arial" pitchFamily="34" charset="0"/>
                <a:cs typeface="Arial" pitchFamily="34" charset="0"/>
              </a:rPr>
              <a:t>مليون ريال</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102</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14375"/>
            <a:ext cx="8229600" cy="5411788"/>
          </a:xfrm>
        </p:spPr>
        <p:txBody>
          <a:bodyPr rtlCol="0">
            <a:normAutofit/>
          </a:bodyPr>
          <a:lstStyle/>
          <a:p>
            <a:pPr algn="r" rtl="1" eaLnBrk="1" fontAlgn="auto" hangingPunct="1">
              <a:spcAft>
                <a:spcPts val="0"/>
              </a:spcAft>
              <a:buFont typeface="Arial" pitchFamily="34" charset="0"/>
              <a:buNone/>
              <a:defRPr/>
            </a:pPr>
            <a:r>
              <a:rPr lang="ar-SA" dirty="0" smtClean="0">
                <a:latin typeface="Arial" pitchFamily="34" charset="0"/>
                <a:cs typeface="Arial" pitchFamily="34" charset="0"/>
              </a:rPr>
              <a:t>-على </a:t>
            </a:r>
            <a:r>
              <a:rPr lang="ar-SA" dirty="0">
                <a:latin typeface="Arial" pitchFamily="34" charset="0"/>
                <a:cs typeface="Arial" pitchFamily="34" charset="0"/>
              </a:rPr>
              <a:t>فرض انه في نفس السنة حدث تضخم نقدي بنسبة (20%) فكيف يؤثر هذا في المضاعف السياحي ؟ وكيف يؤثر على الزيادة الحقيقية في الدخل القومي في نهاية </a:t>
            </a:r>
            <a:r>
              <a:rPr lang="ar-SA" dirty="0" smtClean="0">
                <a:latin typeface="Arial" pitchFamily="34" charset="0"/>
                <a:cs typeface="Arial" pitchFamily="34" charset="0"/>
              </a:rPr>
              <a:t>السنة؟</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a:latin typeface="Arial" pitchFamily="34" charset="0"/>
                <a:cs typeface="Arial" pitchFamily="34" charset="0"/>
              </a:rPr>
              <a:t>يمكن احتساب ذلك باستخدام المعادلة الآتية :</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en-US" dirty="0">
                <a:latin typeface="Arial" pitchFamily="34" charset="0"/>
                <a:cs typeface="Arial" pitchFamily="34" charset="0"/>
              </a:rPr>
              <a:t> </a:t>
            </a:r>
          </a:p>
          <a:p>
            <a:pPr algn="r" rtl="1" eaLnBrk="1" fontAlgn="auto" hangingPunct="1">
              <a:spcAft>
                <a:spcPts val="0"/>
              </a:spcAft>
              <a:buFont typeface="Arial" pitchFamily="34" charset="0"/>
              <a:buNone/>
              <a:defRPr/>
            </a:pPr>
            <a:r>
              <a:rPr lang="ar-SA" dirty="0">
                <a:latin typeface="Arial" pitchFamily="34" charset="0"/>
                <a:cs typeface="Arial" pitchFamily="34" charset="0"/>
              </a:rPr>
              <a:t>الزيادة الحقيقية في الدخل القومي بفعل </a:t>
            </a:r>
            <a:r>
              <a:rPr lang="ar-SA" dirty="0" smtClean="0">
                <a:latin typeface="Arial" pitchFamily="34" charset="0"/>
                <a:cs typeface="Arial" pitchFamily="34" charset="0"/>
              </a:rPr>
              <a:t>السياحة=</a:t>
            </a:r>
            <a:r>
              <a:rPr lang="en-US" dirty="0" smtClean="0">
                <a:latin typeface="Arial" pitchFamily="34" charset="0"/>
                <a:cs typeface="Arial" pitchFamily="34" charset="0"/>
              </a:rPr>
              <a:t>(1-n) x ∆I x Kt </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smtClean="0">
                <a:latin typeface="Arial" pitchFamily="34" charset="0"/>
                <a:cs typeface="Arial" pitchFamily="34" charset="0"/>
              </a:rPr>
              <a:t>حيث </a:t>
            </a:r>
            <a:r>
              <a:rPr lang="en-US" dirty="0" smtClean="0">
                <a:latin typeface="Arial" pitchFamily="34" charset="0"/>
                <a:cs typeface="Arial" pitchFamily="34" charset="0"/>
              </a:rPr>
              <a:t>n</a:t>
            </a:r>
            <a:r>
              <a:rPr lang="ar-SA" dirty="0" smtClean="0">
                <a:latin typeface="Arial" pitchFamily="34" charset="0"/>
                <a:cs typeface="Arial" pitchFamily="34" charset="0"/>
              </a:rPr>
              <a:t> هي نسبة التضخم:</a:t>
            </a:r>
            <a:endParaRPr lang="en-US" dirty="0">
              <a:latin typeface="Arial" pitchFamily="34" charset="0"/>
              <a:cs typeface="Arial" pitchFamily="34" charset="0"/>
            </a:endParaRPr>
          </a:p>
          <a:p>
            <a:pPr algn="ctr" rtl="1" eaLnBrk="1" fontAlgn="auto" hangingPunct="1">
              <a:spcAft>
                <a:spcPts val="0"/>
              </a:spcAft>
              <a:buFont typeface="Arial" pitchFamily="34" charset="0"/>
              <a:buNone/>
              <a:defRPr/>
            </a:pPr>
            <a:r>
              <a:rPr lang="en-US" dirty="0" smtClean="0">
                <a:latin typeface="Arial" pitchFamily="34" charset="0"/>
                <a:cs typeface="Arial" pitchFamily="34" charset="0"/>
              </a:rPr>
              <a:t>=(1-0.2) </a:t>
            </a:r>
            <a:r>
              <a:rPr lang="en-US" dirty="0">
                <a:latin typeface="Arial" pitchFamily="34" charset="0"/>
                <a:cs typeface="Arial" pitchFamily="34" charset="0"/>
              </a:rPr>
              <a:t>x </a:t>
            </a:r>
            <a:r>
              <a:rPr lang="en-US" dirty="0" smtClean="0">
                <a:latin typeface="Arial" pitchFamily="34" charset="0"/>
                <a:cs typeface="Arial" pitchFamily="34" charset="0"/>
              </a:rPr>
              <a:t>100 x 5</a:t>
            </a:r>
            <a:endParaRPr lang="en-US" dirty="0">
              <a:latin typeface="Arial" pitchFamily="34" charset="0"/>
              <a:cs typeface="Arial" pitchFamily="34" charset="0"/>
            </a:endParaRPr>
          </a:p>
          <a:p>
            <a:pPr algn="ctr" rtl="1" eaLnBrk="1" fontAlgn="auto" hangingPunct="1">
              <a:spcAft>
                <a:spcPts val="0"/>
              </a:spcAft>
              <a:buFont typeface="Arial" pitchFamily="34" charset="0"/>
              <a:buNone/>
              <a:defRPr/>
            </a:pPr>
            <a:r>
              <a:rPr lang="en-US" dirty="0">
                <a:latin typeface="Arial" pitchFamily="34" charset="0"/>
                <a:cs typeface="Arial" pitchFamily="34" charset="0"/>
              </a:rPr>
              <a:t>= 4 x 100 </a:t>
            </a:r>
          </a:p>
          <a:p>
            <a:pPr algn="ctr" rtl="1" eaLnBrk="1" fontAlgn="auto" hangingPunct="1">
              <a:spcAft>
                <a:spcPts val="0"/>
              </a:spcAft>
              <a:buFont typeface="Arial" pitchFamily="34" charset="0"/>
              <a:buNone/>
              <a:defRPr/>
            </a:pPr>
            <a:r>
              <a:rPr lang="en-US" dirty="0">
                <a:latin typeface="Arial" pitchFamily="34" charset="0"/>
                <a:cs typeface="Arial" pitchFamily="34" charset="0"/>
              </a:rPr>
              <a:t>= 400 </a:t>
            </a:r>
            <a:r>
              <a:rPr lang="ar-SA" dirty="0" smtClean="0">
                <a:latin typeface="Arial" pitchFamily="34" charset="0"/>
                <a:cs typeface="Arial" pitchFamily="34" charset="0"/>
              </a:rPr>
              <a:t> مليون ريال</a:t>
            </a:r>
          </a:p>
          <a:p>
            <a:pPr algn="ctr" rtl="1" eaLnBrk="1" fontAlgn="auto" hangingPunct="1">
              <a:spcAft>
                <a:spcPts val="0"/>
              </a:spcAft>
              <a:buFont typeface="Arial" pitchFamily="34" charset="0"/>
              <a:buNone/>
              <a:defRPr/>
            </a:pPr>
            <a:r>
              <a:rPr lang="ar-SA" dirty="0" smtClean="0">
                <a:latin typeface="Arial" pitchFamily="34" charset="0"/>
                <a:cs typeface="Arial" pitchFamily="34" charset="0"/>
              </a:rPr>
              <a:t>إذن </a:t>
            </a:r>
            <a:r>
              <a:rPr lang="ar-SA" dirty="0">
                <a:latin typeface="Arial" pitchFamily="34" charset="0"/>
                <a:cs typeface="Arial" pitchFamily="34" charset="0"/>
              </a:rPr>
              <a:t>التضخم النقدي </a:t>
            </a:r>
            <a:r>
              <a:rPr lang="ar-SA" dirty="0" smtClean="0">
                <a:latin typeface="Arial" pitchFamily="34" charset="0"/>
                <a:cs typeface="Arial" pitchFamily="34" charset="0"/>
              </a:rPr>
              <a:t>له تأثير سلبي علي المضاعف </a:t>
            </a:r>
            <a:r>
              <a:rPr lang="ar-SA" dirty="0">
                <a:latin typeface="Arial" pitchFamily="34" charset="0"/>
                <a:cs typeface="Arial" pitchFamily="34" charset="0"/>
              </a:rPr>
              <a:t>السياحي.</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103</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Title 1"/>
          <p:cNvSpPr>
            <a:spLocks noGrp="1"/>
          </p:cNvSpPr>
          <p:nvPr>
            <p:ph type="title"/>
          </p:nvPr>
        </p:nvSpPr>
        <p:spPr/>
        <p:txBody>
          <a:bodyPr/>
          <a:lstStyle/>
          <a:p>
            <a:pPr algn="r" rtl="1" eaLnBrk="1" hangingPunct="1"/>
            <a:endParaRPr lang="ar-SA" smtClean="0">
              <a:latin typeface="Traditional Arabic" pitchFamily="2" charset="-78"/>
              <a:cs typeface="Traditional Arabic" pitchFamily="2" charset="-78"/>
            </a:endParaRPr>
          </a:p>
        </p:txBody>
      </p:sp>
      <p:sp>
        <p:nvSpPr>
          <p:cNvPr id="7175" name="Content Placeholder 2"/>
          <p:cNvSpPr>
            <a:spLocks noGrp="1"/>
          </p:cNvSpPr>
          <p:nvPr>
            <p:ph idx="1"/>
          </p:nvPr>
        </p:nvSpPr>
        <p:spPr/>
        <p:txBody>
          <a:bodyPr/>
          <a:lstStyle/>
          <a:p>
            <a:pPr algn="r" rtl="1" eaLnBrk="1" hangingPunct="1"/>
            <a:r>
              <a:rPr lang="ar-SA" dirty="0" smtClean="0">
                <a:latin typeface="Arial" pitchFamily="34" charset="0"/>
                <a:cs typeface="Arial" pitchFamily="34" charset="0"/>
              </a:rPr>
              <a:t>وبناء على ذلك إذ كانت قيمة المضاعف السياحي بدون تضخم هي :-</a:t>
            </a:r>
          </a:p>
          <a:p>
            <a:pPr algn="r" rtl="1" eaLnBrk="1" hangingPunct="1"/>
            <a:endParaRPr lang="en-US" dirty="0" smtClean="0">
              <a:latin typeface="Arial" pitchFamily="34" charset="0"/>
              <a:cs typeface="Arial" pitchFamily="34" charset="0"/>
            </a:endParaRPr>
          </a:p>
          <a:p>
            <a:pPr algn="r" rtl="1" eaLnBrk="1" hangingPunct="1">
              <a:buFont typeface="Arial" pitchFamily="34" charset="0"/>
              <a:buNone/>
            </a:pPr>
            <a:r>
              <a:rPr lang="ar-SA" dirty="0" smtClean="0">
                <a:latin typeface="Arial" pitchFamily="34" charset="0"/>
                <a:cs typeface="Arial" pitchFamily="34" charset="0"/>
              </a:rPr>
              <a:t> </a:t>
            </a:r>
            <a:endParaRPr lang="en-US" dirty="0" smtClean="0">
              <a:latin typeface="Arial" pitchFamily="34" charset="0"/>
              <a:cs typeface="Arial" pitchFamily="34" charset="0"/>
            </a:endParaRPr>
          </a:p>
          <a:p>
            <a:pPr algn="r" rtl="1" eaLnBrk="1" hangingPunct="1"/>
            <a:r>
              <a:rPr lang="ar-SA" dirty="0" smtClean="0">
                <a:latin typeface="Arial" pitchFamily="34" charset="0"/>
                <a:cs typeface="Arial" pitchFamily="34" charset="0"/>
              </a:rPr>
              <a:t>فبإدخال التضخم النقدي (</a:t>
            </a:r>
            <a:r>
              <a:rPr lang="en-US" dirty="0" smtClean="0">
                <a:latin typeface="Arial" pitchFamily="34" charset="0"/>
                <a:cs typeface="Arial" pitchFamily="34" charset="0"/>
              </a:rPr>
              <a:t>∆n</a:t>
            </a:r>
            <a:r>
              <a:rPr lang="ar-SA" dirty="0" smtClean="0">
                <a:latin typeface="Arial" pitchFamily="34" charset="0"/>
                <a:cs typeface="Arial" pitchFamily="34" charset="0"/>
              </a:rPr>
              <a:t>)تصبح المعادلة :</a:t>
            </a:r>
          </a:p>
          <a:p>
            <a:pPr algn="r" rtl="1" eaLnBrk="1" hangingPunct="1"/>
            <a:endParaRPr lang="ar-SA" dirty="0" smtClean="0">
              <a:latin typeface="Arial" pitchFamily="34" charset="0"/>
              <a:cs typeface="Arial" pitchFamily="34" charset="0"/>
            </a:endParaRPr>
          </a:p>
          <a:p>
            <a:pPr algn="r" rtl="1" eaLnBrk="1" hangingPunct="1"/>
            <a:endParaRPr lang="en-US" dirty="0" smtClean="0">
              <a:latin typeface="Arial" pitchFamily="34" charset="0"/>
              <a:cs typeface="Arial" pitchFamily="34" charset="0"/>
            </a:endParaRPr>
          </a:p>
          <a:p>
            <a:pPr algn="r" rtl="1" eaLnBrk="1" hangingPunct="1"/>
            <a:r>
              <a:rPr lang="ar-SA" dirty="0" smtClean="0">
                <a:latin typeface="Arial" pitchFamily="34" charset="0"/>
                <a:cs typeface="Arial" pitchFamily="34" charset="0"/>
              </a:rPr>
              <a:t>وبصيغة الميل الحدي للادخار (</a:t>
            </a:r>
            <a:r>
              <a:rPr lang="en-US" dirty="0" smtClean="0">
                <a:latin typeface="Arial" pitchFamily="34" charset="0"/>
                <a:cs typeface="Arial" pitchFamily="34" charset="0"/>
              </a:rPr>
              <a:t> </a:t>
            </a:r>
            <a:r>
              <a:rPr lang="ar-SA" dirty="0" smtClean="0">
                <a:latin typeface="Arial" pitchFamily="34" charset="0"/>
                <a:cs typeface="Arial" pitchFamily="34" charset="0"/>
              </a:rPr>
              <a:t> ) تكون المعادلة :-</a:t>
            </a:r>
            <a:endParaRPr lang="en-US" dirty="0" smtClean="0">
              <a:latin typeface="Arial" pitchFamily="34" charset="0"/>
              <a:cs typeface="Arial" pitchFamily="34" charset="0"/>
            </a:endParaRPr>
          </a:p>
          <a:p>
            <a:pPr algn="r" rtl="1" eaLnBrk="1" hangingPunct="1"/>
            <a:endParaRPr lang="en-US" dirty="0" smtClean="0">
              <a:latin typeface="Arial" pitchFamily="34" charset="0"/>
              <a:cs typeface="Arial" pitchFamily="34" charset="0"/>
            </a:endParaRPr>
          </a:p>
        </p:txBody>
      </p:sp>
      <p:sp>
        <p:nvSpPr>
          <p:cNvPr id="7176"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graphicFrame>
        <p:nvGraphicFramePr>
          <p:cNvPr id="7170" name="Object 1"/>
          <p:cNvGraphicFramePr>
            <a:graphicFrameLocks noChangeAspect="1"/>
          </p:cNvGraphicFramePr>
          <p:nvPr/>
        </p:nvGraphicFramePr>
        <p:xfrm>
          <a:off x="3500438" y="2071688"/>
          <a:ext cx="1285875" cy="757237"/>
        </p:xfrm>
        <a:graphic>
          <a:graphicData uri="http://schemas.openxmlformats.org/presentationml/2006/ole">
            <mc:AlternateContent xmlns:mc="http://schemas.openxmlformats.org/markup-compatibility/2006">
              <mc:Choice xmlns:v="urn:schemas-microsoft-com:vml" Requires="v">
                <p:oleObj spid="_x0000_s94318" name="معادلة" r:id="rId3" imgW="698197" imgH="406224" progId="Equation.3">
                  <p:embed/>
                </p:oleObj>
              </mc:Choice>
              <mc:Fallback>
                <p:oleObj name="معادلة" r:id="rId3" imgW="698197" imgH="406224"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0438" y="2071688"/>
                        <a:ext cx="1285875" cy="757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77"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graphicFrame>
        <p:nvGraphicFramePr>
          <p:cNvPr id="7171" name="Object 3"/>
          <p:cNvGraphicFramePr>
            <a:graphicFrameLocks noChangeAspect="1"/>
          </p:cNvGraphicFramePr>
          <p:nvPr/>
        </p:nvGraphicFramePr>
        <p:xfrm>
          <a:off x="3505200" y="3505200"/>
          <a:ext cx="1854200" cy="642938"/>
        </p:xfrm>
        <a:graphic>
          <a:graphicData uri="http://schemas.openxmlformats.org/presentationml/2006/ole">
            <mc:AlternateContent xmlns:mc="http://schemas.openxmlformats.org/markup-compatibility/2006">
              <mc:Choice xmlns:v="urn:schemas-microsoft-com:vml" Requires="v">
                <p:oleObj spid="_x0000_s94319" name="معادلة" r:id="rId5" imgW="1180588" imgH="406224" progId="Equation.3">
                  <p:embed/>
                </p:oleObj>
              </mc:Choice>
              <mc:Fallback>
                <p:oleObj name="معادلة" r:id="rId5" imgW="1180588" imgH="406224"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5200" y="3505200"/>
                        <a:ext cx="1854200" cy="642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78"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graphicFrame>
        <p:nvGraphicFramePr>
          <p:cNvPr id="7172" name="Object 5"/>
          <p:cNvGraphicFramePr>
            <a:graphicFrameLocks noChangeAspect="1"/>
          </p:cNvGraphicFramePr>
          <p:nvPr/>
        </p:nvGraphicFramePr>
        <p:xfrm>
          <a:off x="3352800" y="4876800"/>
          <a:ext cx="1525587" cy="642938"/>
        </p:xfrm>
        <a:graphic>
          <a:graphicData uri="http://schemas.openxmlformats.org/presentationml/2006/ole">
            <mc:AlternateContent xmlns:mc="http://schemas.openxmlformats.org/markup-compatibility/2006">
              <mc:Choice xmlns:v="urn:schemas-microsoft-com:vml" Requires="v">
                <p:oleObj spid="_x0000_s94320" name="معادلة" r:id="rId7" imgW="977476" imgH="406224" progId="Equation.3">
                  <p:embed/>
                </p:oleObj>
              </mc:Choice>
              <mc:Fallback>
                <p:oleObj name="معادلة" r:id="rId7" imgW="977476" imgH="406224"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52800" y="4876800"/>
                        <a:ext cx="1525587" cy="642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79"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graphicFrame>
        <p:nvGraphicFramePr>
          <p:cNvPr id="7173" name="Object 7"/>
          <p:cNvGraphicFramePr>
            <a:graphicFrameLocks noChangeAspect="1"/>
          </p:cNvGraphicFramePr>
          <p:nvPr/>
        </p:nvGraphicFramePr>
        <p:xfrm flipH="1">
          <a:off x="4648200" y="4419600"/>
          <a:ext cx="228600" cy="285750"/>
        </p:xfrm>
        <a:graphic>
          <a:graphicData uri="http://schemas.openxmlformats.org/presentationml/2006/ole">
            <mc:AlternateContent xmlns:mc="http://schemas.openxmlformats.org/markup-compatibility/2006">
              <mc:Choice xmlns:v="urn:schemas-microsoft-com:vml" Requires="v">
                <p:oleObj spid="_x0000_s94321" name="معادلة" r:id="rId9" imgW="152268" imgH="203024" progId="Equation.3">
                  <p:embed/>
                </p:oleObj>
              </mc:Choice>
              <mc:Fallback>
                <p:oleObj name="معادلة" r:id="rId9" imgW="152268" imgH="203024"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flipH="1">
                        <a:off x="4648200" y="4419600"/>
                        <a:ext cx="228600" cy="285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Slide Number Placeholder 11"/>
          <p:cNvSpPr>
            <a:spLocks noGrp="1"/>
          </p:cNvSpPr>
          <p:nvPr>
            <p:ph type="sldNum" sz="quarter" idx="12"/>
          </p:nvPr>
        </p:nvSpPr>
        <p:spPr/>
        <p:txBody>
          <a:bodyPr/>
          <a:lstStyle/>
          <a:p>
            <a:fld id="{B1256247-FA1A-4ED4-9C3E-75F47BD09EE7}" type="slidenum">
              <a:rPr lang="ar-SA" smtClean="0"/>
              <a:pPr/>
              <a:t>104</a:t>
            </a:fld>
            <a:endParaRPr lang="ar-SA"/>
          </a:p>
        </p:txBody>
      </p:sp>
      <p:sp>
        <p:nvSpPr>
          <p:cNvPr id="13" name="Footer Placeholder 12"/>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Title 1"/>
          <p:cNvSpPr>
            <a:spLocks noGrp="1"/>
          </p:cNvSpPr>
          <p:nvPr>
            <p:ph type="title"/>
          </p:nvPr>
        </p:nvSpPr>
        <p:spPr/>
        <p:txBody>
          <a:bodyPr/>
          <a:lstStyle/>
          <a:p>
            <a:pPr algn="r" rtl="1" eaLnBrk="1" hangingPunct="1"/>
            <a:endParaRPr lang="ar-SA" smtClean="0">
              <a:latin typeface="Traditional Arabic" pitchFamily="2" charset="-78"/>
              <a:cs typeface="Traditional Arabic" pitchFamily="2" charset="-78"/>
            </a:endParaRPr>
          </a:p>
        </p:txBody>
      </p:sp>
      <p:sp>
        <p:nvSpPr>
          <p:cNvPr id="8198" name="Content Placeholder 2"/>
          <p:cNvSpPr>
            <a:spLocks noGrp="1"/>
          </p:cNvSpPr>
          <p:nvPr>
            <p:ph idx="1"/>
          </p:nvPr>
        </p:nvSpPr>
        <p:spPr/>
        <p:txBody>
          <a:bodyPr/>
          <a:lstStyle/>
          <a:p>
            <a:pPr algn="r" rtl="1" eaLnBrk="1" hangingPunct="1"/>
            <a:r>
              <a:rPr lang="ar-SA" dirty="0" smtClean="0">
                <a:latin typeface="Arial" pitchFamily="34" charset="0"/>
                <a:cs typeface="Arial" pitchFamily="34" charset="0"/>
              </a:rPr>
              <a:t>وإذا اردنا جمع العوامل الاربعة السابقة بقانون واحد سيكون :</a:t>
            </a:r>
            <a:endParaRPr lang="en-US" dirty="0" smtClean="0">
              <a:latin typeface="Arial" pitchFamily="34" charset="0"/>
              <a:cs typeface="Arial" pitchFamily="34" charset="0"/>
            </a:endParaRPr>
          </a:p>
          <a:p>
            <a:pPr algn="r" rtl="1" eaLnBrk="1" hangingPunct="1">
              <a:buFont typeface="Arial" pitchFamily="34" charset="0"/>
              <a:buNone/>
            </a:pPr>
            <a:r>
              <a:rPr lang="ar-SA" dirty="0" smtClean="0">
                <a:latin typeface="Arial" pitchFamily="34" charset="0"/>
                <a:cs typeface="Arial" pitchFamily="34" charset="0"/>
              </a:rPr>
              <a:t> </a:t>
            </a:r>
          </a:p>
          <a:p>
            <a:pPr algn="r" rtl="1" eaLnBrk="1" hangingPunct="1"/>
            <a:endParaRPr lang="en-US" dirty="0" smtClean="0">
              <a:latin typeface="Arial" pitchFamily="34" charset="0"/>
              <a:cs typeface="Arial" pitchFamily="34" charset="0"/>
            </a:endParaRPr>
          </a:p>
          <a:p>
            <a:pPr algn="r" rtl="1" eaLnBrk="1" hangingPunct="1"/>
            <a:endParaRPr lang="ar-SA" dirty="0" smtClean="0">
              <a:latin typeface="Arial" pitchFamily="34" charset="0"/>
              <a:cs typeface="Arial" pitchFamily="34" charset="0"/>
            </a:endParaRPr>
          </a:p>
          <a:p>
            <a:pPr algn="r" rtl="1" eaLnBrk="1" hangingPunct="1"/>
            <a:r>
              <a:rPr lang="ar-SA" dirty="0" smtClean="0">
                <a:latin typeface="Arial" pitchFamily="34" charset="0"/>
                <a:cs typeface="Arial" pitchFamily="34" charset="0"/>
              </a:rPr>
              <a:t>وبدلالة الميل الحدي للادخار ( </a:t>
            </a:r>
            <a:r>
              <a:rPr lang="en-US" dirty="0" smtClean="0">
                <a:latin typeface="Arial" pitchFamily="34" charset="0"/>
                <a:cs typeface="Arial" pitchFamily="34" charset="0"/>
              </a:rPr>
              <a:t> </a:t>
            </a:r>
            <a:r>
              <a:rPr lang="ar-SA" dirty="0" smtClean="0">
                <a:latin typeface="Arial" pitchFamily="34" charset="0"/>
                <a:cs typeface="Arial" pitchFamily="34" charset="0"/>
              </a:rPr>
              <a:t>) سيكون :</a:t>
            </a:r>
            <a:endParaRPr lang="en-US" dirty="0" smtClean="0">
              <a:latin typeface="Arial" pitchFamily="34" charset="0"/>
              <a:cs typeface="Arial" pitchFamily="34" charset="0"/>
            </a:endParaRPr>
          </a:p>
          <a:p>
            <a:pPr algn="r" rtl="1" eaLnBrk="1" hangingPunct="1"/>
            <a:endParaRPr lang="en-US" dirty="0" smtClean="0">
              <a:latin typeface="Arial" pitchFamily="34" charset="0"/>
              <a:cs typeface="Arial" pitchFamily="34" charset="0"/>
            </a:endParaRPr>
          </a:p>
          <a:p>
            <a:pPr algn="r" rtl="1" eaLnBrk="1" hangingPunct="1"/>
            <a:endParaRPr lang="en-US" dirty="0" smtClean="0">
              <a:latin typeface="Arial" pitchFamily="34" charset="0"/>
              <a:cs typeface="Arial" pitchFamily="34" charset="0"/>
            </a:endParaRPr>
          </a:p>
        </p:txBody>
      </p:sp>
      <p:sp>
        <p:nvSpPr>
          <p:cNvPr id="8199"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graphicFrame>
        <p:nvGraphicFramePr>
          <p:cNvPr id="8194" name="Object 1"/>
          <p:cNvGraphicFramePr>
            <a:graphicFrameLocks noChangeAspect="1"/>
          </p:cNvGraphicFramePr>
          <p:nvPr/>
        </p:nvGraphicFramePr>
        <p:xfrm>
          <a:off x="2857500" y="2071688"/>
          <a:ext cx="4067175" cy="857250"/>
        </p:xfrm>
        <a:graphic>
          <a:graphicData uri="http://schemas.openxmlformats.org/presentationml/2006/ole">
            <mc:AlternateContent xmlns:mc="http://schemas.openxmlformats.org/markup-compatibility/2006">
              <mc:Choice xmlns:v="urn:schemas-microsoft-com:vml" Requires="v">
                <p:oleObj spid="_x0000_s95315" name="معادلة" r:id="rId3" imgW="1943100" imgH="406400" progId="Equation.3">
                  <p:embed/>
                </p:oleObj>
              </mc:Choice>
              <mc:Fallback>
                <p:oleObj name="معادلة" r:id="rId3" imgW="1943100" imgH="4064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7500" y="2071688"/>
                        <a:ext cx="4067175" cy="857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200"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graphicFrame>
        <p:nvGraphicFramePr>
          <p:cNvPr id="8195" name="Object 3"/>
          <p:cNvGraphicFramePr>
            <a:graphicFrameLocks noChangeAspect="1"/>
          </p:cNvGraphicFramePr>
          <p:nvPr/>
        </p:nvGraphicFramePr>
        <p:xfrm>
          <a:off x="2714625" y="4143375"/>
          <a:ext cx="4233863" cy="1000125"/>
        </p:xfrm>
        <a:graphic>
          <a:graphicData uri="http://schemas.openxmlformats.org/presentationml/2006/ole">
            <mc:AlternateContent xmlns:mc="http://schemas.openxmlformats.org/markup-compatibility/2006">
              <mc:Choice xmlns:v="urn:schemas-microsoft-com:vml" Requires="v">
                <p:oleObj spid="_x0000_s95316" name="معادلة" r:id="rId5" imgW="1739900" imgH="406400" progId="Equation.3">
                  <p:embed/>
                </p:oleObj>
              </mc:Choice>
              <mc:Fallback>
                <p:oleObj name="معادلة" r:id="rId5" imgW="1739900" imgH="4064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14625" y="4143375"/>
                        <a:ext cx="4233863" cy="1000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201"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graphicFrame>
        <p:nvGraphicFramePr>
          <p:cNvPr id="8196" name="Object 5"/>
          <p:cNvGraphicFramePr>
            <a:graphicFrameLocks noChangeAspect="1"/>
          </p:cNvGraphicFramePr>
          <p:nvPr/>
        </p:nvGraphicFramePr>
        <p:xfrm>
          <a:off x="4800600" y="3429000"/>
          <a:ext cx="152400" cy="357188"/>
        </p:xfrm>
        <a:graphic>
          <a:graphicData uri="http://schemas.openxmlformats.org/presentationml/2006/ole">
            <mc:AlternateContent xmlns:mc="http://schemas.openxmlformats.org/markup-compatibility/2006">
              <mc:Choice xmlns:v="urn:schemas-microsoft-com:vml" Requires="v">
                <p:oleObj spid="_x0000_s95317" name="معادلة" r:id="rId7" imgW="152268" imgH="203024" progId="Equation.3">
                  <p:embed/>
                </p:oleObj>
              </mc:Choice>
              <mc:Fallback>
                <p:oleObj name="معادلة" r:id="rId7" imgW="152268" imgH="203024"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00600" y="3429000"/>
                        <a:ext cx="152400" cy="357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Slide Number Placeholder 9"/>
          <p:cNvSpPr>
            <a:spLocks noGrp="1"/>
          </p:cNvSpPr>
          <p:nvPr>
            <p:ph type="sldNum" sz="quarter" idx="12"/>
          </p:nvPr>
        </p:nvSpPr>
        <p:spPr/>
        <p:txBody>
          <a:bodyPr/>
          <a:lstStyle/>
          <a:p>
            <a:fld id="{B1256247-FA1A-4ED4-9C3E-75F47BD09EE7}" type="slidenum">
              <a:rPr lang="ar-SA" smtClean="0"/>
              <a:pPr/>
              <a:t>105</a:t>
            </a:fld>
            <a:endParaRPr lang="ar-SA"/>
          </a:p>
        </p:txBody>
      </p:sp>
      <p:sp>
        <p:nvSpPr>
          <p:cNvPr id="11" name="Footer Placeholder 10"/>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3" name="Title 1"/>
          <p:cNvSpPr>
            <a:spLocks noGrp="1"/>
          </p:cNvSpPr>
          <p:nvPr>
            <p:ph type="title"/>
          </p:nvPr>
        </p:nvSpPr>
        <p:spPr/>
        <p:txBody>
          <a:bodyPr/>
          <a:lstStyle/>
          <a:p>
            <a:pPr algn="r" rtl="1" eaLnBrk="1" hangingPunct="1"/>
            <a:endParaRPr lang="ar-SA" smtClean="0">
              <a:latin typeface="Traditional Arabic" pitchFamily="2" charset="-78"/>
              <a:cs typeface="Traditional Arabic" pitchFamily="2" charset="-78"/>
            </a:endParaRPr>
          </a:p>
        </p:txBody>
      </p:sp>
      <p:sp>
        <p:nvSpPr>
          <p:cNvPr id="3" name="Content Placeholder 2"/>
          <p:cNvSpPr>
            <a:spLocks noGrp="1"/>
          </p:cNvSpPr>
          <p:nvPr>
            <p:ph idx="1"/>
          </p:nvPr>
        </p:nvSpPr>
        <p:spPr/>
        <p:txBody>
          <a:bodyPr rtlCol="0">
            <a:normAutofit lnSpcReduction="10000"/>
          </a:bodyPr>
          <a:lstStyle/>
          <a:p>
            <a:pPr algn="r" rtl="1" eaLnBrk="1" fontAlgn="auto" hangingPunct="1">
              <a:spcAft>
                <a:spcPts val="0"/>
              </a:spcAft>
              <a:buFont typeface="Arial" pitchFamily="34" charset="0"/>
              <a:buNone/>
              <a:defRPr/>
            </a:pPr>
            <a:r>
              <a:rPr lang="ar-SA" dirty="0">
                <a:latin typeface="Arial" pitchFamily="34" charset="0"/>
                <a:cs typeface="Arial" pitchFamily="34" charset="0"/>
              </a:rPr>
              <a:t>مثال :</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smtClean="0">
                <a:latin typeface="Arial" pitchFamily="34" charset="0"/>
                <a:cs typeface="Arial" pitchFamily="34" charset="0"/>
              </a:rPr>
              <a:t>توافرت </a:t>
            </a:r>
            <a:r>
              <a:rPr lang="ar-SA" dirty="0">
                <a:latin typeface="Arial" pitchFamily="34" charset="0"/>
                <a:cs typeface="Arial" pitchFamily="34" charset="0"/>
              </a:rPr>
              <a:t>المعلومات </a:t>
            </a:r>
            <a:r>
              <a:rPr lang="ar-SA" dirty="0" smtClean="0">
                <a:latin typeface="Arial" pitchFamily="34" charset="0"/>
                <a:cs typeface="Arial" pitchFamily="34" charset="0"/>
              </a:rPr>
              <a:t>الآتية </a:t>
            </a:r>
            <a:r>
              <a:rPr lang="ar-SA" dirty="0">
                <a:latin typeface="Arial" pitchFamily="34" charset="0"/>
                <a:cs typeface="Arial" pitchFamily="34" charset="0"/>
              </a:rPr>
              <a:t>عن احد </a:t>
            </a:r>
            <a:r>
              <a:rPr lang="ar-SA" dirty="0" smtClean="0">
                <a:latin typeface="Arial" pitchFamily="34" charset="0"/>
                <a:cs typeface="Arial" pitchFamily="34" charset="0"/>
              </a:rPr>
              <a:t>الأقاليم السياحة: </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a:latin typeface="Arial" pitchFamily="34" charset="0"/>
                <a:cs typeface="Arial" pitchFamily="34" charset="0"/>
              </a:rPr>
              <a:t>مليون دولار </a:t>
            </a:r>
            <a:r>
              <a:rPr lang="en-US" dirty="0">
                <a:latin typeface="Arial" pitchFamily="34" charset="0"/>
                <a:cs typeface="Arial" pitchFamily="34" charset="0"/>
              </a:rPr>
              <a:t>∆</a:t>
            </a:r>
            <a:r>
              <a:rPr lang="en-US" dirty="0" smtClean="0">
                <a:latin typeface="Arial" pitchFamily="34" charset="0"/>
                <a:cs typeface="Arial" pitchFamily="34" charset="0"/>
              </a:rPr>
              <a:t>I=200</a:t>
            </a:r>
            <a:r>
              <a:rPr lang="ar-SA" dirty="0" smtClean="0">
                <a:latin typeface="Arial" pitchFamily="34" charset="0"/>
                <a:cs typeface="Arial" pitchFamily="34" charset="0"/>
              </a:rPr>
              <a:t>  </a:t>
            </a:r>
            <a:r>
              <a:rPr lang="ar-SA" dirty="0">
                <a:latin typeface="Arial" pitchFamily="34" charset="0"/>
                <a:cs typeface="Arial" pitchFamily="34" charset="0"/>
              </a:rPr>
              <a:t>	</a:t>
            </a:r>
            <a:r>
              <a:rPr lang="en-US" dirty="0">
                <a:latin typeface="Arial" pitchFamily="34" charset="0"/>
                <a:cs typeface="Arial" pitchFamily="34" charset="0"/>
              </a:rPr>
              <a:t>∆n=20%</a:t>
            </a:r>
          </a:p>
          <a:p>
            <a:pPr algn="r" rtl="1" eaLnBrk="1" fontAlgn="auto" hangingPunct="1">
              <a:spcAft>
                <a:spcPts val="0"/>
              </a:spcAft>
              <a:buFont typeface="Arial" pitchFamily="34" charset="0"/>
              <a:buNone/>
              <a:defRPr/>
            </a:pPr>
            <a:r>
              <a:rPr lang="ar-SA" dirty="0" smtClean="0">
                <a:latin typeface="Arial" pitchFamily="34" charset="0"/>
                <a:cs typeface="Arial" pitchFamily="34" charset="0"/>
              </a:rPr>
              <a:t>وحدة </a:t>
            </a:r>
            <a:r>
              <a:rPr lang="en-US" dirty="0" smtClean="0">
                <a:latin typeface="Arial" pitchFamily="34" charset="0"/>
                <a:cs typeface="Arial" pitchFamily="34" charset="0"/>
              </a:rPr>
              <a:t>=</a:t>
            </a:r>
            <a:r>
              <a:rPr lang="en-US" dirty="0">
                <a:latin typeface="Arial" pitchFamily="34" charset="0"/>
                <a:cs typeface="Arial" pitchFamily="34" charset="0"/>
              </a:rPr>
              <a:t>0.2	</a:t>
            </a:r>
            <a:r>
              <a:rPr lang="en-US" dirty="0" smtClean="0">
                <a:latin typeface="Arial" pitchFamily="34" charset="0"/>
                <a:cs typeface="Arial" pitchFamily="34" charset="0"/>
              </a:rPr>
              <a:t>    </a:t>
            </a:r>
            <a:r>
              <a:rPr lang="en-US" dirty="0">
                <a:latin typeface="Arial" pitchFamily="34" charset="0"/>
                <a:cs typeface="Arial" pitchFamily="34" charset="0"/>
              </a:rPr>
              <a:t>	</a:t>
            </a:r>
            <a:r>
              <a:rPr lang="en-US" dirty="0" smtClean="0">
                <a:latin typeface="Arial" pitchFamily="34" charset="0"/>
                <a:cs typeface="Arial" pitchFamily="34" charset="0"/>
              </a:rPr>
              <a:t>   </a:t>
            </a:r>
            <a:r>
              <a:rPr lang="en-US" dirty="0">
                <a:latin typeface="Arial" pitchFamily="34" charset="0"/>
                <a:cs typeface="Arial" pitchFamily="34" charset="0"/>
              </a:rPr>
              <a:t>=0.2</a:t>
            </a:r>
          </a:p>
          <a:p>
            <a:pPr algn="r" rtl="1" eaLnBrk="1" fontAlgn="auto" hangingPunct="1">
              <a:spcAft>
                <a:spcPts val="0"/>
              </a:spcAft>
              <a:buFont typeface="Arial" pitchFamily="34" charset="0"/>
              <a:buNone/>
              <a:defRPr/>
            </a:pPr>
            <a:r>
              <a:rPr lang="ar-SA" dirty="0">
                <a:latin typeface="Arial" pitchFamily="34" charset="0"/>
                <a:cs typeface="Arial" pitchFamily="34" charset="0"/>
              </a:rPr>
              <a:t>وحدة </a:t>
            </a:r>
            <a:r>
              <a:rPr lang="en-US" dirty="0">
                <a:latin typeface="Arial" pitchFamily="34" charset="0"/>
                <a:cs typeface="Arial" pitchFamily="34" charset="0"/>
              </a:rPr>
              <a:t>=0.1		 =0.3</a:t>
            </a:r>
          </a:p>
          <a:p>
            <a:pPr algn="r" rtl="1" eaLnBrk="1" fontAlgn="auto" hangingPunct="1">
              <a:spcAft>
                <a:spcPts val="0"/>
              </a:spcAft>
              <a:buFont typeface="Arial" pitchFamily="34" charset="0"/>
              <a:buNone/>
              <a:defRPr/>
            </a:pPr>
            <a:r>
              <a:rPr lang="ar-SA" dirty="0">
                <a:latin typeface="Arial" pitchFamily="34" charset="0"/>
                <a:cs typeface="Arial" pitchFamily="34" charset="0"/>
              </a:rPr>
              <a:t>وحدة  </a:t>
            </a:r>
            <a:r>
              <a:rPr lang="en-US" dirty="0">
                <a:latin typeface="Arial" pitchFamily="34" charset="0"/>
                <a:cs typeface="Arial" pitchFamily="34" charset="0"/>
              </a:rPr>
              <a:t> =08</a:t>
            </a:r>
          </a:p>
          <a:p>
            <a:pPr algn="r" rtl="1" eaLnBrk="1" fontAlgn="auto" hangingPunct="1">
              <a:spcAft>
                <a:spcPts val="0"/>
              </a:spcAft>
              <a:buFont typeface="Arial" pitchFamily="34" charset="0"/>
              <a:buNone/>
              <a:defRPr/>
            </a:pPr>
            <a:r>
              <a:rPr lang="en-US" dirty="0">
                <a:latin typeface="Arial" pitchFamily="34" charset="0"/>
                <a:cs typeface="Arial" pitchFamily="34" charset="0"/>
              </a:rPr>
              <a:t> </a:t>
            </a:r>
          </a:p>
          <a:p>
            <a:pPr algn="r" rtl="1" eaLnBrk="1" fontAlgn="auto" hangingPunct="1">
              <a:spcAft>
                <a:spcPts val="0"/>
              </a:spcAft>
              <a:buFont typeface="Arial" pitchFamily="34" charset="0"/>
              <a:buNone/>
              <a:defRPr/>
            </a:pPr>
            <a:r>
              <a:rPr lang="ar-SA" dirty="0">
                <a:latin typeface="Arial" pitchFamily="34" charset="0"/>
                <a:cs typeface="Arial" pitchFamily="34" charset="0"/>
              </a:rPr>
              <a:t>المطلوب </a:t>
            </a:r>
            <a:r>
              <a:rPr lang="ar-SA" dirty="0" smtClean="0">
                <a:latin typeface="Arial" pitchFamily="34" charset="0"/>
                <a:cs typeface="Arial" pitchFamily="34" charset="0"/>
              </a:rPr>
              <a:t>:</a:t>
            </a:r>
          </a:p>
          <a:p>
            <a:pPr algn="r" rtl="1" eaLnBrk="1" fontAlgn="auto" hangingPunct="1">
              <a:spcAft>
                <a:spcPts val="0"/>
              </a:spcAft>
              <a:buFont typeface="Arial" pitchFamily="34" charset="0"/>
              <a:buNone/>
              <a:defRPr/>
            </a:pPr>
            <a:r>
              <a:rPr lang="ar-SA" dirty="0" smtClean="0">
                <a:latin typeface="Arial" pitchFamily="34" charset="0"/>
                <a:cs typeface="Arial" pitchFamily="34" charset="0"/>
              </a:rPr>
              <a:t> 1- </a:t>
            </a:r>
            <a:r>
              <a:rPr lang="ar-SA" dirty="0">
                <a:latin typeface="Arial" pitchFamily="34" charset="0"/>
                <a:cs typeface="Arial" pitchFamily="34" charset="0"/>
              </a:rPr>
              <a:t>ايجاد قيمة المضاعف السياحي (</a:t>
            </a:r>
            <a:r>
              <a:rPr lang="en-US" dirty="0">
                <a:latin typeface="Arial" pitchFamily="34" charset="0"/>
                <a:cs typeface="Arial" pitchFamily="34" charset="0"/>
              </a:rPr>
              <a:t>Kt</a:t>
            </a:r>
            <a:r>
              <a:rPr lang="ar-SA" dirty="0">
                <a:latin typeface="Arial" pitchFamily="34" charset="0"/>
                <a:cs typeface="Arial" pitchFamily="34" charset="0"/>
              </a:rPr>
              <a:t>)</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smtClean="0">
                <a:latin typeface="Arial" pitchFamily="34" charset="0"/>
                <a:cs typeface="Arial" pitchFamily="34" charset="0"/>
              </a:rPr>
              <a:t> 2- </a:t>
            </a:r>
            <a:r>
              <a:rPr lang="ar-SA" dirty="0">
                <a:latin typeface="Arial" pitchFamily="34" charset="0"/>
                <a:cs typeface="Arial" pitchFamily="34" charset="0"/>
              </a:rPr>
              <a:t>ايجاد قيمة الدخل الكلي الناتج عن السياحة (</a:t>
            </a:r>
            <a:r>
              <a:rPr lang="en-US" dirty="0">
                <a:latin typeface="Arial" pitchFamily="34" charset="0"/>
                <a:cs typeface="Arial" pitchFamily="34" charset="0"/>
              </a:rPr>
              <a:t>∆Y</a:t>
            </a:r>
            <a:r>
              <a:rPr lang="ar-SA" dirty="0">
                <a:latin typeface="Arial" pitchFamily="34" charset="0"/>
                <a:cs typeface="Arial" pitchFamily="34" charset="0"/>
              </a:rPr>
              <a:t>)</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endParaRPr lang="en-US" dirty="0">
              <a:latin typeface="Arial" pitchFamily="34" charset="0"/>
              <a:cs typeface="Arial" pitchFamily="34" charset="0"/>
            </a:endParaRPr>
          </a:p>
        </p:txBody>
      </p:sp>
      <p:sp>
        <p:nvSpPr>
          <p:cNvPr id="9225"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graphicFrame>
        <p:nvGraphicFramePr>
          <p:cNvPr id="9218" name="Object 1"/>
          <p:cNvGraphicFramePr>
            <a:graphicFrameLocks noChangeAspect="1"/>
          </p:cNvGraphicFramePr>
          <p:nvPr/>
        </p:nvGraphicFramePr>
        <p:xfrm>
          <a:off x="6858000" y="2928938"/>
          <a:ext cx="330200" cy="357187"/>
        </p:xfrm>
        <a:graphic>
          <a:graphicData uri="http://schemas.openxmlformats.org/presentationml/2006/ole">
            <mc:AlternateContent xmlns:mc="http://schemas.openxmlformats.org/markup-compatibility/2006">
              <mc:Choice xmlns:v="urn:schemas-microsoft-com:vml" Requires="v">
                <p:oleObj spid="_x0000_s96393" name="معادلة" r:id="rId3" imgW="203112" imgH="190417" progId="Equation.3">
                  <p:embed/>
                </p:oleObj>
              </mc:Choice>
              <mc:Fallback>
                <p:oleObj name="معادلة" r:id="rId3" imgW="203112" imgH="190417"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2928938"/>
                        <a:ext cx="330200" cy="357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26"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graphicFrame>
        <p:nvGraphicFramePr>
          <p:cNvPr id="9219" name="Object 3"/>
          <p:cNvGraphicFramePr>
            <a:graphicFrameLocks noChangeAspect="1"/>
          </p:cNvGraphicFramePr>
          <p:nvPr/>
        </p:nvGraphicFramePr>
        <p:xfrm>
          <a:off x="4857750" y="2965450"/>
          <a:ext cx="285750" cy="392113"/>
        </p:xfrm>
        <a:graphic>
          <a:graphicData uri="http://schemas.openxmlformats.org/presentationml/2006/ole">
            <mc:AlternateContent xmlns:mc="http://schemas.openxmlformats.org/markup-compatibility/2006">
              <mc:Choice xmlns:v="urn:schemas-microsoft-com:vml" Requires="v">
                <p:oleObj spid="_x0000_s96394" name="معادلة" r:id="rId5" imgW="152268" imgH="203024" progId="Equation.3">
                  <p:embed/>
                </p:oleObj>
              </mc:Choice>
              <mc:Fallback>
                <p:oleObj name="معادلة" r:id="rId5" imgW="152268" imgH="203024"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57750" y="2965450"/>
                        <a:ext cx="285750" cy="392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27"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graphicFrame>
        <p:nvGraphicFramePr>
          <p:cNvPr id="9220" name="Object 5"/>
          <p:cNvGraphicFramePr>
            <a:graphicFrameLocks noChangeAspect="1"/>
          </p:cNvGraphicFramePr>
          <p:nvPr/>
        </p:nvGraphicFramePr>
        <p:xfrm>
          <a:off x="6858000" y="3333750"/>
          <a:ext cx="285750" cy="381000"/>
        </p:xfrm>
        <a:graphic>
          <a:graphicData uri="http://schemas.openxmlformats.org/presentationml/2006/ole">
            <mc:AlternateContent xmlns:mc="http://schemas.openxmlformats.org/markup-compatibility/2006">
              <mc:Choice xmlns:v="urn:schemas-microsoft-com:vml" Requires="v">
                <p:oleObj spid="_x0000_s96395" name="معادلة" r:id="rId7" imgW="114201" imgH="190335" progId="Equation.3">
                  <p:embed/>
                </p:oleObj>
              </mc:Choice>
              <mc:Fallback>
                <p:oleObj name="معادلة" r:id="rId7" imgW="114201" imgH="190335"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0" y="3333750"/>
                        <a:ext cx="28575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28"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graphicFrame>
        <p:nvGraphicFramePr>
          <p:cNvPr id="9221" name="Object 7"/>
          <p:cNvGraphicFramePr>
            <a:graphicFrameLocks noChangeAspect="1"/>
          </p:cNvGraphicFramePr>
          <p:nvPr/>
        </p:nvGraphicFramePr>
        <p:xfrm>
          <a:off x="4714875" y="3357563"/>
          <a:ext cx="357188" cy="376237"/>
        </p:xfrm>
        <a:graphic>
          <a:graphicData uri="http://schemas.openxmlformats.org/presentationml/2006/ole">
            <mc:AlternateContent xmlns:mc="http://schemas.openxmlformats.org/markup-compatibility/2006">
              <mc:Choice xmlns:v="urn:schemas-microsoft-com:vml" Requires="v">
                <p:oleObj spid="_x0000_s96396" name="معادلة" r:id="rId9" imgW="177646" imgH="190335" progId="Equation.3">
                  <p:embed/>
                </p:oleObj>
              </mc:Choice>
              <mc:Fallback>
                <p:oleObj name="معادلة" r:id="rId9" imgW="177646" imgH="190335"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14875" y="3357563"/>
                        <a:ext cx="357188" cy="376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29"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graphicFrame>
        <p:nvGraphicFramePr>
          <p:cNvPr id="9222" name="Object 9"/>
          <p:cNvGraphicFramePr>
            <a:graphicFrameLocks noChangeAspect="1"/>
          </p:cNvGraphicFramePr>
          <p:nvPr/>
        </p:nvGraphicFramePr>
        <p:xfrm>
          <a:off x="6858000" y="3857625"/>
          <a:ext cx="285750" cy="369888"/>
        </p:xfrm>
        <a:graphic>
          <a:graphicData uri="http://schemas.openxmlformats.org/presentationml/2006/ole">
            <mc:AlternateContent xmlns:mc="http://schemas.openxmlformats.org/markup-compatibility/2006">
              <mc:Choice xmlns:v="urn:schemas-microsoft-com:vml" Requires="v">
                <p:oleObj spid="_x0000_s96397" name="معادلة" r:id="rId11" imgW="164957" imgH="203024" progId="Equation.3">
                  <p:embed/>
                </p:oleObj>
              </mc:Choice>
              <mc:Fallback>
                <p:oleObj name="معادلة" r:id="rId11" imgW="164957" imgH="203024" progId="Equation.3">
                  <p:embed/>
                  <p:pic>
                    <p:nvPicPr>
                      <p:cNvPr id="0"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58000" y="3857625"/>
                        <a:ext cx="285750" cy="369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Slide Number Placeholder 13"/>
          <p:cNvSpPr>
            <a:spLocks noGrp="1"/>
          </p:cNvSpPr>
          <p:nvPr>
            <p:ph type="sldNum" sz="quarter" idx="12"/>
          </p:nvPr>
        </p:nvSpPr>
        <p:spPr/>
        <p:txBody>
          <a:bodyPr/>
          <a:lstStyle/>
          <a:p>
            <a:fld id="{B1256247-FA1A-4ED4-9C3E-75F47BD09EE7}" type="slidenum">
              <a:rPr lang="ar-SA" smtClean="0"/>
              <a:pPr/>
              <a:t>106</a:t>
            </a:fld>
            <a:endParaRPr lang="ar-SA"/>
          </a:p>
        </p:txBody>
      </p:sp>
      <p:sp>
        <p:nvSpPr>
          <p:cNvPr id="15" name="Footer Placeholder 1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42" name="Object 16"/>
          <p:cNvGraphicFramePr>
            <a:graphicFrameLocks noChangeAspect="1"/>
          </p:cNvGraphicFramePr>
          <p:nvPr/>
        </p:nvGraphicFramePr>
        <p:xfrm>
          <a:off x="3048000" y="381000"/>
          <a:ext cx="3294062" cy="693737"/>
        </p:xfrm>
        <a:graphic>
          <a:graphicData uri="http://schemas.openxmlformats.org/presentationml/2006/ole">
            <mc:AlternateContent xmlns:mc="http://schemas.openxmlformats.org/markup-compatibility/2006">
              <mc:Choice xmlns:v="urn:schemas-microsoft-com:vml" Requires="v">
                <p:oleObj spid="_x0000_s97471" name="معادلة" r:id="rId3" imgW="1943100" imgH="406400" progId="Equation.3">
                  <p:embed/>
                </p:oleObj>
              </mc:Choice>
              <mc:Fallback>
                <p:oleObj name="معادلة" r:id="rId3" imgW="1943100" imgH="406400" progId="Equation.3">
                  <p:embed/>
                  <p:pic>
                    <p:nvPicPr>
                      <p:cNvPr id="0" name="Object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381000"/>
                        <a:ext cx="3294062" cy="6937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3" name="Object 17"/>
          <p:cNvGraphicFramePr>
            <a:graphicFrameLocks noChangeAspect="1"/>
          </p:cNvGraphicFramePr>
          <p:nvPr/>
        </p:nvGraphicFramePr>
        <p:xfrm>
          <a:off x="2895600" y="1219200"/>
          <a:ext cx="3762375" cy="661988"/>
        </p:xfrm>
        <a:graphic>
          <a:graphicData uri="http://schemas.openxmlformats.org/presentationml/2006/ole">
            <mc:AlternateContent xmlns:mc="http://schemas.openxmlformats.org/markup-compatibility/2006">
              <mc:Choice xmlns:v="urn:schemas-microsoft-com:vml" Requires="v">
                <p:oleObj spid="_x0000_s97472" name="معادلة" r:id="rId5" imgW="2222500" imgH="393700" progId="Equation.3">
                  <p:embed/>
                </p:oleObj>
              </mc:Choice>
              <mc:Fallback>
                <p:oleObj name="معادلة" r:id="rId5" imgW="2222500" imgH="393700" progId="Equation.3">
                  <p:embed/>
                  <p:pic>
                    <p:nvPicPr>
                      <p:cNvPr id="0" name="Object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5600" y="1219200"/>
                        <a:ext cx="3762375" cy="661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4" name="Object 18"/>
          <p:cNvGraphicFramePr>
            <a:graphicFrameLocks noChangeAspect="1"/>
          </p:cNvGraphicFramePr>
          <p:nvPr/>
        </p:nvGraphicFramePr>
        <p:xfrm>
          <a:off x="2819400" y="2057400"/>
          <a:ext cx="1373188" cy="661987"/>
        </p:xfrm>
        <a:graphic>
          <a:graphicData uri="http://schemas.openxmlformats.org/presentationml/2006/ole">
            <mc:AlternateContent xmlns:mc="http://schemas.openxmlformats.org/markup-compatibility/2006">
              <mc:Choice xmlns:v="urn:schemas-microsoft-com:vml" Requires="v">
                <p:oleObj spid="_x0000_s97473" name="معادلة" r:id="rId7" imgW="812447" imgH="393529" progId="Equation.3">
                  <p:embed/>
                </p:oleObj>
              </mc:Choice>
              <mc:Fallback>
                <p:oleObj name="معادلة" r:id="rId7" imgW="812447" imgH="393529" progId="Equation.3">
                  <p:embed/>
                  <p:pic>
                    <p:nvPicPr>
                      <p:cNvPr id="0" name="Object 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19400" y="2057400"/>
                        <a:ext cx="1373188" cy="661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5" name="Object 19"/>
          <p:cNvGraphicFramePr>
            <a:graphicFrameLocks noChangeAspect="1"/>
          </p:cNvGraphicFramePr>
          <p:nvPr/>
        </p:nvGraphicFramePr>
        <p:xfrm>
          <a:off x="3505200" y="3124200"/>
          <a:ext cx="2938462" cy="693737"/>
        </p:xfrm>
        <a:graphic>
          <a:graphicData uri="http://schemas.openxmlformats.org/presentationml/2006/ole">
            <mc:AlternateContent xmlns:mc="http://schemas.openxmlformats.org/markup-compatibility/2006">
              <mc:Choice xmlns:v="urn:schemas-microsoft-com:vml" Requires="v">
                <p:oleObj spid="_x0000_s97474" name="معادلة" r:id="rId9" imgW="1739900" imgH="406400" progId="Equation.3">
                  <p:embed/>
                </p:oleObj>
              </mc:Choice>
              <mc:Fallback>
                <p:oleObj name="معادلة" r:id="rId9" imgW="1739900" imgH="406400" progId="Equation.3">
                  <p:embed/>
                  <p:pic>
                    <p:nvPicPr>
                      <p:cNvPr id="0" name="Object 1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05200" y="3124200"/>
                        <a:ext cx="2938462" cy="6937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6" name="Object 20"/>
          <p:cNvGraphicFramePr>
            <a:graphicFrameLocks noChangeAspect="1"/>
          </p:cNvGraphicFramePr>
          <p:nvPr/>
        </p:nvGraphicFramePr>
        <p:xfrm>
          <a:off x="3429000" y="3886200"/>
          <a:ext cx="3455987" cy="661988"/>
        </p:xfrm>
        <a:graphic>
          <a:graphicData uri="http://schemas.openxmlformats.org/presentationml/2006/ole">
            <mc:AlternateContent xmlns:mc="http://schemas.openxmlformats.org/markup-compatibility/2006">
              <mc:Choice xmlns:v="urn:schemas-microsoft-com:vml" Requires="v">
                <p:oleObj spid="_x0000_s97475" name="معادلة" r:id="rId11" imgW="2032000" imgH="393700" progId="Equation.3">
                  <p:embed/>
                </p:oleObj>
              </mc:Choice>
              <mc:Fallback>
                <p:oleObj name="معادلة" r:id="rId11" imgW="2032000" imgH="393700" progId="Equation.3">
                  <p:embed/>
                  <p:pic>
                    <p:nvPicPr>
                      <p:cNvPr id="0" name="Object 2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29000" y="3886200"/>
                        <a:ext cx="3455987" cy="661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7" name="Object 21"/>
          <p:cNvGraphicFramePr>
            <a:graphicFrameLocks noChangeAspect="1"/>
          </p:cNvGraphicFramePr>
          <p:nvPr/>
        </p:nvGraphicFramePr>
        <p:xfrm>
          <a:off x="3505200" y="4648200"/>
          <a:ext cx="1373188" cy="661987"/>
        </p:xfrm>
        <a:graphic>
          <a:graphicData uri="http://schemas.openxmlformats.org/presentationml/2006/ole">
            <mc:AlternateContent xmlns:mc="http://schemas.openxmlformats.org/markup-compatibility/2006">
              <mc:Choice xmlns:v="urn:schemas-microsoft-com:vml" Requires="v">
                <p:oleObj spid="_x0000_s97476" name="معادلة" r:id="rId13" imgW="812447" imgH="393529" progId="Equation.3">
                  <p:embed/>
                </p:oleObj>
              </mc:Choice>
              <mc:Fallback>
                <p:oleObj name="معادلة" r:id="rId13" imgW="812447" imgH="393529" progId="Equation.3">
                  <p:embed/>
                  <p:pic>
                    <p:nvPicPr>
                      <p:cNvPr id="0" name="Object 2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05200" y="4648200"/>
                        <a:ext cx="1373188" cy="661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8" name="Object 22"/>
          <p:cNvGraphicFramePr>
            <a:graphicFrameLocks noChangeAspect="1"/>
          </p:cNvGraphicFramePr>
          <p:nvPr/>
        </p:nvGraphicFramePr>
        <p:xfrm>
          <a:off x="3352800" y="5410200"/>
          <a:ext cx="2994025" cy="1114425"/>
        </p:xfrm>
        <a:graphic>
          <a:graphicData uri="http://schemas.openxmlformats.org/presentationml/2006/ole">
            <mc:AlternateContent xmlns:mc="http://schemas.openxmlformats.org/markup-compatibility/2006">
              <mc:Choice xmlns:v="urn:schemas-microsoft-com:vml" Requires="v">
                <p:oleObj spid="_x0000_s97477" name="معادلة" r:id="rId14" imgW="1752480" imgH="660240" progId="Equation.3">
                  <p:embed/>
                </p:oleObj>
              </mc:Choice>
              <mc:Fallback>
                <p:oleObj name="معادلة" r:id="rId14" imgW="1752480" imgH="660240" progId="Equation.3">
                  <p:embed/>
                  <p:pic>
                    <p:nvPicPr>
                      <p:cNvPr id="0" name="Object 2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352800" y="5410200"/>
                        <a:ext cx="2994025" cy="1114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49" name="Rectangle 11"/>
          <p:cNvSpPr>
            <a:spLocks noChangeArrowheads="1"/>
          </p:cNvSpPr>
          <p:nvPr/>
        </p:nvSpPr>
        <p:spPr bwMode="auto">
          <a:xfrm>
            <a:off x="4038600" y="2743200"/>
            <a:ext cx="4687889" cy="369332"/>
          </a:xfrm>
          <a:prstGeom prst="rect">
            <a:avLst/>
          </a:prstGeom>
          <a:noFill/>
          <a:ln w="9525">
            <a:noFill/>
            <a:miter lim="800000"/>
            <a:headEnd/>
            <a:tailEnd/>
          </a:ln>
        </p:spPr>
        <p:txBody>
          <a:bodyPr wrap="square" anchor="ctr">
            <a:spAutoFit/>
          </a:bodyPr>
          <a:lstStyle/>
          <a:p>
            <a:pPr rtl="1"/>
            <a:r>
              <a:rPr lang="ar-SA" dirty="0">
                <a:latin typeface="Arial" pitchFamily="34" charset="0"/>
                <a:ea typeface="Times New Roman" pitchFamily="18" charset="0"/>
                <a:cs typeface="Arial" pitchFamily="34" charset="0"/>
              </a:rPr>
              <a:t>ويمكن احتساب قيمة المضاعف السياحي بالقانون الاخر :-</a:t>
            </a:r>
            <a:endParaRPr lang="en-US" sz="2400" dirty="0">
              <a:latin typeface="Arial" pitchFamily="34" charset="0"/>
              <a:ea typeface="Times New Roman" pitchFamily="18" charset="0"/>
              <a:cs typeface="Arial" pitchFamily="34" charset="0"/>
            </a:endParaRPr>
          </a:p>
        </p:txBody>
      </p:sp>
      <p:sp>
        <p:nvSpPr>
          <p:cNvPr id="10" name="Slide Number Placeholder 9"/>
          <p:cNvSpPr>
            <a:spLocks noGrp="1"/>
          </p:cNvSpPr>
          <p:nvPr>
            <p:ph type="sldNum" sz="quarter" idx="12"/>
          </p:nvPr>
        </p:nvSpPr>
        <p:spPr/>
        <p:txBody>
          <a:bodyPr/>
          <a:lstStyle/>
          <a:p>
            <a:fld id="{B1256247-FA1A-4ED4-9C3E-75F47BD09EE7}" type="slidenum">
              <a:rPr lang="ar-SA" smtClean="0"/>
              <a:pPr/>
              <a:t>107</a:t>
            </a:fld>
            <a:endParaRPr lang="ar-SA"/>
          </a:p>
        </p:txBody>
      </p:sp>
      <p:sp>
        <p:nvSpPr>
          <p:cNvPr id="11" name="Footer Placeholder 10"/>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lgn="r" rtl="1" eaLnBrk="1" hangingPunct="1"/>
            <a:endParaRPr lang="ar-SA" smtClean="0">
              <a:latin typeface="Traditional Arabic" pitchFamily="2" charset="-78"/>
              <a:cs typeface="Traditional Arabic" pitchFamily="2" charset="-78"/>
            </a:endParaRPr>
          </a:p>
        </p:txBody>
      </p:sp>
      <p:sp>
        <p:nvSpPr>
          <p:cNvPr id="20483" name="Content Placeholder 2"/>
          <p:cNvSpPr>
            <a:spLocks noGrp="1"/>
          </p:cNvSpPr>
          <p:nvPr>
            <p:ph idx="1"/>
          </p:nvPr>
        </p:nvSpPr>
        <p:spPr/>
        <p:txBody>
          <a:bodyPr/>
          <a:lstStyle/>
          <a:p>
            <a:pPr algn="r" rtl="1" eaLnBrk="1" hangingPunct="1"/>
            <a:r>
              <a:rPr lang="ar-SA" dirty="0" smtClean="0">
                <a:latin typeface="Arial" pitchFamily="34" charset="0"/>
                <a:cs typeface="Arial" pitchFamily="34" charset="0"/>
              </a:rPr>
              <a:t>وهكذا يتضاعف الانفاق او الاستثمار السياحي الأولي والبالغ 200 مليون دولار ليصل في نهاية الأمر إلى 800 مليون دولار بفعل المضاعف السياحي .</a:t>
            </a:r>
            <a:endParaRPr lang="en-US" dirty="0" smtClean="0">
              <a:latin typeface="Arial" pitchFamily="34" charset="0"/>
              <a:cs typeface="Arial" pitchFamily="34" charset="0"/>
            </a:endParaRPr>
          </a:p>
          <a:p>
            <a:pPr algn="r" rtl="1" eaLnBrk="1" hangingPunct="1"/>
            <a:r>
              <a:rPr lang="ar-SA" dirty="0" smtClean="0">
                <a:latin typeface="Arial" pitchFamily="34" charset="0"/>
                <a:cs typeface="Arial" pitchFamily="34" charset="0"/>
              </a:rPr>
              <a:t>وأخيرا وليس آخرا نود التأكد ان المضاعف السياحي الذي تم عرضه لحد الان يعتمد على الافكار المستنبطة من المضاعف الكينزي .</a:t>
            </a:r>
            <a:endParaRPr lang="en-US" dirty="0" smtClean="0">
              <a:latin typeface="Arial" pitchFamily="34" charset="0"/>
              <a:cs typeface="Arial" pitchFamily="34" charset="0"/>
            </a:endParaRPr>
          </a:p>
          <a:p>
            <a:pPr algn="r" rtl="1" eaLnBrk="1" hangingPunct="1">
              <a:buFont typeface="Arial" pitchFamily="34" charset="0"/>
              <a:buNone/>
            </a:pP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108</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algn="r" rtl="1" eaLnBrk="1" hangingPunct="1"/>
            <a:r>
              <a:rPr lang="ar-SA" smtClean="0">
                <a:latin typeface="Traditional Arabic" pitchFamily="2" charset="-78"/>
                <a:cs typeface="Traditional Arabic" pitchFamily="2" charset="-78"/>
              </a:rPr>
              <a:t>المضاعف السياحي الديناميكي :-</a:t>
            </a:r>
            <a:endParaRPr lang="en-US" smtClean="0">
              <a:latin typeface="Traditional Arabic" pitchFamily="2" charset="-78"/>
              <a:cs typeface="Traditional Arabic" pitchFamily="2" charset="-78"/>
            </a:endParaRPr>
          </a:p>
        </p:txBody>
      </p:sp>
      <p:sp>
        <p:nvSpPr>
          <p:cNvPr id="3" name="Content Placeholder 2"/>
          <p:cNvSpPr>
            <a:spLocks noGrp="1"/>
          </p:cNvSpPr>
          <p:nvPr>
            <p:ph idx="1"/>
          </p:nvPr>
        </p:nvSpPr>
        <p:spPr/>
        <p:txBody>
          <a:bodyPr rtlCol="0">
            <a:normAutofit fontScale="92500"/>
          </a:bodyPr>
          <a:lstStyle/>
          <a:p>
            <a:pPr algn="r" rtl="1" eaLnBrk="1" fontAlgn="auto" hangingPunct="1">
              <a:spcAft>
                <a:spcPts val="0"/>
              </a:spcAft>
              <a:defRPr/>
            </a:pPr>
            <a:r>
              <a:rPr lang="ar-SA" dirty="0">
                <a:latin typeface="Arial" pitchFamily="34" charset="0"/>
                <a:cs typeface="Arial" pitchFamily="34" charset="0"/>
              </a:rPr>
              <a:t>مثال: نفرض بأنه تحقق في أحد </a:t>
            </a:r>
            <a:r>
              <a:rPr lang="ar-SA" dirty="0" smtClean="0">
                <a:latin typeface="Arial" pitchFamily="34" charset="0"/>
                <a:cs typeface="Arial" pitchFamily="34" charset="0"/>
              </a:rPr>
              <a:t>الأقاليم </a:t>
            </a:r>
            <a:r>
              <a:rPr lang="ar-SA" dirty="0">
                <a:latin typeface="Arial" pitchFamily="34" charset="0"/>
                <a:cs typeface="Arial" pitchFamily="34" charset="0"/>
              </a:rPr>
              <a:t>السياحية </a:t>
            </a:r>
            <a:r>
              <a:rPr lang="ar-SA" dirty="0" smtClean="0">
                <a:latin typeface="Arial" pitchFamily="34" charset="0"/>
                <a:cs typeface="Arial" pitchFamily="34" charset="0"/>
              </a:rPr>
              <a:t>إنفاق </a:t>
            </a:r>
            <a:r>
              <a:rPr lang="ar-SA" dirty="0">
                <a:latin typeface="Arial" pitchFamily="34" charset="0"/>
                <a:cs typeface="Arial" pitchFamily="34" charset="0"/>
              </a:rPr>
              <a:t>أو استثمار سياحي </a:t>
            </a:r>
            <a:r>
              <a:rPr lang="ar-SA" dirty="0" smtClean="0">
                <a:latin typeface="Arial" pitchFamily="34" charset="0"/>
                <a:cs typeface="Arial" pitchFamily="34" charset="0"/>
              </a:rPr>
              <a:t>أولي </a:t>
            </a:r>
            <a:r>
              <a:rPr lang="ar-SA" dirty="0">
                <a:latin typeface="Arial" pitchFamily="34" charset="0"/>
                <a:cs typeface="Arial" pitchFamily="34" charset="0"/>
              </a:rPr>
              <a:t>بمقدار (100) مليون ريال .</a:t>
            </a:r>
            <a:endParaRPr lang="en-US" dirty="0">
              <a:latin typeface="Arial" pitchFamily="34" charset="0"/>
              <a:cs typeface="Arial" pitchFamily="34" charset="0"/>
            </a:endParaRPr>
          </a:p>
          <a:p>
            <a:pPr algn="r" rtl="1" eaLnBrk="1" fontAlgn="auto" hangingPunct="1">
              <a:spcAft>
                <a:spcPts val="0"/>
              </a:spcAft>
              <a:defRPr/>
            </a:pPr>
            <a:endParaRPr lang="ar-SA" dirty="0" smtClean="0">
              <a:latin typeface="Arial" pitchFamily="34" charset="0"/>
              <a:cs typeface="Arial" pitchFamily="34" charset="0"/>
            </a:endParaRPr>
          </a:p>
          <a:p>
            <a:pPr algn="r" rtl="1" eaLnBrk="1" fontAlgn="auto" hangingPunct="1">
              <a:spcAft>
                <a:spcPts val="0"/>
              </a:spcAft>
              <a:defRPr/>
            </a:pPr>
            <a:r>
              <a:rPr lang="ar-SA" dirty="0" smtClean="0">
                <a:latin typeface="Arial" pitchFamily="34" charset="0"/>
                <a:cs typeface="Arial" pitchFamily="34" charset="0"/>
              </a:rPr>
              <a:t>إن الإنفاق </a:t>
            </a:r>
            <a:r>
              <a:rPr lang="ar-SA" dirty="0">
                <a:latin typeface="Arial" pitchFamily="34" charset="0"/>
                <a:cs typeface="Arial" pitchFamily="34" charset="0"/>
              </a:rPr>
              <a:t>السياحي </a:t>
            </a:r>
            <a:r>
              <a:rPr lang="ar-SA" dirty="0" smtClean="0">
                <a:latin typeface="Arial" pitchFamily="34" charset="0"/>
                <a:cs typeface="Arial" pitchFamily="34" charset="0"/>
              </a:rPr>
              <a:t>الأولي </a:t>
            </a:r>
            <a:r>
              <a:rPr lang="ar-SA" dirty="0">
                <a:latin typeface="Arial" pitchFamily="34" charset="0"/>
                <a:cs typeface="Arial" pitchFamily="34" charset="0"/>
              </a:rPr>
              <a:t>وبموجب تأثير المضاعف السياحي سوف يعاد </a:t>
            </a:r>
            <a:r>
              <a:rPr lang="ar-SA" dirty="0" smtClean="0">
                <a:latin typeface="Arial" pitchFamily="34" charset="0"/>
                <a:cs typeface="Arial" pitchFamily="34" charset="0"/>
              </a:rPr>
              <a:t>إنفاقه </a:t>
            </a:r>
            <a:r>
              <a:rPr lang="ar-SA" dirty="0">
                <a:latin typeface="Arial" pitchFamily="34" charset="0"/>
                <a:cs typeface="Arial" pitchFamily="34" charset="0"/>
              </a:rPr>
              <a:t>من جديد لعدة مرات , وفي كل مرة يكون دخل اضافي جديد وهذا ما يعرف بالمضاعف السياحي . </a:t>
            </a:r>
            <a:endParaRPr lang="ar-SA" dirty="0" smtClean="0">
              <a:latin typeface="Arial" pitchFamily="34" charset="0"/>
              <a:cs typeface="Arial" pitchFamily="34" charset="0"/>
            </a:endParaRPr>
          </a:p>
          <a:p>
            <a:pPr algn="r" rtl="1" eaLnBrk="1" fontAlgn="auto" hangingPunct="1">
              <a:spcAft>
                <a:spcPts val="0"/>
              </a:spcAft>
              <a:defRPr/>
            </a:pPr>
            <a:r>
              <a:rPr lang="ar-SA" dirty="0" smtClean="0">
                <a:latin typeface="Arial" pitchFamily="34" charset="0"/>
                <a:cs typeface="Arial" pitchFamily="34" charset="0"/>
              </a:rPr>
              <a:t>إلا أن </a:t>
            </a:r>
            <a:r>
              <a:rPr lang="ar-SA" dirty="0">
                <a:latin typeface="Arial" pitchFamily="34" charset="0"/>
                <a:cs typeface="Arial" pitchFamily="34" charset="0"/>
              </a:rPr>
              <a:t>المبلغ المعاد </a:t>
            </a:r>
            <a:r>
              <a:rPr lang="ar-SA" dirty="0" smtClean="0">
                <a:latin typeface="Arial" pitchFamily="34" charset="0"/>
                <a:cs typeface="Arial" pitchFamily="34" charset="0"/>
              </a:rPr>
              <a:t>إنفاقه </a:t>
            </a:r>
            <a:r>
              <a:rPr lang="ar-SA" dirty="0">
                <a:latin typeface="Arial" pitchFamily="34" charset="0"/>
                <a:cs typeface="Arial" pitchFamily="34" charset="0"/>
              </a:rPr>
              <a:t>من جديد سوف يخضع لعامل التسرب , والتسرب يعني خروج جزء من المبلغ المعاد انفاقه خارج نطاق الدائرة الاقتصادية للمضاعف </a:t>
            </a:r>
            <a:r>
              <a:rPr lang="ar-SA" dirty="0" smtClean="0">
                <a:latin typeface="Arial" pitchFamily="34" charset="0"/>
                <a:cs typeface="Arial" pitchFamily="34" charset="0"/>
              </a:rPr>
              <a:t>مثل الادخار</a:t>
            </a:r>
            <a:r>
              <a:rPr lang="ar-SA" dirty="0">
                <a:latin typeface="Arial" pitchFamily="34" charset="0"/>
                <a:cs typeface="Arial" pitchFamily="34" charset="0"/>
              </a:rPr>
              <a:t>, الضريبة , الاستيراد , والمتبقي يعاد انفاقه </a:t>
            </a:r>
            <a:r>
              <a:rPr lang="ar-SA" dirty="0" smtClean="0">
                <a:latin typeface="Arial" pitchFamily="34" charset="0"/>
                <a:cs typeface="Arial" pitchFamily="34" charset="0"/>
              </a:rPr>
              <a:t>من</a:t>
            </a:r>
            <a:r>
              <a:rPr lang="en-US" dirty="0" smtClean="0">
                <a:latin typeface="Arial" pitchFamily="34" charset="0"/>
                <a:cs typeface="Arial" pitchFamily="34" charset="0"/>
              </a:rPr>
              <a:t> </a:t>
            </a:r>
            <a:r>
              <a:rPr lang="ar-SA" dirty="0" smtClean="0">
                <a:latin typeface="Arial" pitchFamily="34" charset="0"/>
                <a:cs typeface="Arial" pitchFamily="34" charset="0"/>
              </a:rPr>
              <a:t>جديد. </a:t>
            </a:r>
            <a:r>
              <a:rPr lang="ar-SA" dirty="0">
                <a:latin typeface="Arial" pitchFamily="34" charset="0"/>
                <a:cs typeface="Arial" pitchFamily="34" charset="0"/>
              </a:rPr>
              <a:t>وعلى فرض </a:t>
            </a:r>
            <a:r>
              <a:rPr lang="ar-SA" dirty="0" smtClean="0">
                <a:latin typeface="Arial" pitchFamily="34" charset="0"/>
                <a:cs typeface="Arial" pitchFamily="34" charset="0"/>
              </a:rPr>
              <a:t>أن </a:t>
            </a:r>
            <a:r>
              <a:rPr lang="ar-SA" dirty="0">
                <a:latin typeface="Arial" pitchFamily="34" charset="0"/>
                <a:cs typeface="Arial" pitchFamily="34" charset="0"/>
              </a:rPr>
              <a:t>نسبة التسرب (</a:t>
            </a:r>
            <a:r>
              <a:rPr lang="en-US" dirty="0" smtClean="0">
                <a:latin typeface="Arial" pitchFamily="34" charset="0"/>
                <a:cs typeface="Arial" pitchFamily="34" charset="0"/>
              </a:rPr>
              <a:t>∆L=20</a:t>
            </a:r>
            <a:r>
              <a:rPr lang="en-US" dirty="0">
                <a:latin typeface="Arial" pitchFamily="34" charset="0"/>
                <a:cs typeface="Arial" pitchFamily="34" charset="0"/>
              </a:rPr>
              <a:t>%</a:t>
            </a:r>
            <a:r>
              <a:rPr lang="ar-SA" dirty="0">
                <a:latin typeface="Arial" pitchFamily="34" charset="0"/>
                <a:cs typeface="Arial" pitchFamily="34" charset="0"/>
              </a:rPr>
              <a:t>) من مجموع </a:t>
            </a:r>
            <a:r>
              <a:rPr lang="ar-SA" dirty="0" smtClean="0">
                <a:latin typeface="Arial" pitchFamily="34" charset="0"/>
                <a:cs typeface="Arial" pitchFamily="34" charset="0"/>
              </a:rPr>
              <a:t>الإنفاق </a:t>
            </a:r>
            <a:r>
              <a:rPr lang="ar-SA" dirty="0">
                <a:latin typeface="Arial" pitchFamily="34" charset="0"/>
                <a:cs typeface="Arial" pitchFamily="34" charset="0"/>
              </a:rPr>
              <a:t>في كل دورة , اذن سوف يعاد انفاق المتبقي والبالغ (80%) في كل دورة جديدة .</a:t>
            </a:r>
            <a:endParaRPr lang="en-US" dirty="0">
              <a:latin typeface="Arial" pitchFamily="34" charset="0"/>
              <a:cs typeface="Arial" pitchFamily="34" charset="0"/>
            </a:endParaRPr>
          </a:p>
          <a:p>
            <a:pPr algn="r" rtl="1" eaLnBrk="1" fontAlgn="auto" hangingPunct="1">
              <a:spcAft>
                <a:spcPts val="0"/>
              </a:spcAft>
              <a:defRPr/>
            </a:pP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109</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rmAutofit fontScale="85000" lnSpcReduction="20000"/>
          </a:bodyPr>
          <a:lstStyle/>
          <a:p>
            <a:pPr hangingPunct="0">
              <a:buNone/>
            </a:pPr>
            <a:r>
              <a:rPr lang="ar-SA" dirty="0" smtClean="0"/>
              <a:t>ومن خلال ماسبق يمكن الوقوف على مفهوم شامل للسياحة البيئة يمكن تحديد أهم عناصره في النقاط التالية:</a:t>
            </a:r>
            <a:endParaRPr lang="en-US" dirty="0" smtClean="0"/>
          </a:p>
          <a:p>
            <a:pPr marL="624078" lvl="0" indent="-514350">
              <a:buFont typeface="+mj-lt"/>
              <a:buAutoNum type="arabicPeriod"/>
            </a:pPr>
            <a:r>
              <a:rPr lang="ar-SA" dirty="0" smtClean="0"/>
              <a:t>السياحة البيئية نشاط إنساني يمارسه البشر وفق قواعد وضوابط تحمي وتصون الحياة الفطرية الطبيعية وترتقي بجودتها وتحول دون تلوثها وتعمل على المحافظة عليها للأجيال الحالية والأجيال القادمة.</a:t>
            </a:r>
            <a:endParaRPr lang="en-US" dirty="0" smtClean="0"/>
          </a:p>
          <a:p>
            <a:pPr marL="624078" lvl="0" indent="-514350">
              <a:buFont typeface="+mj-lt"/>
              <a:buAutoNum type="arabicPeriod"/>
            </a:pPr>
            <a:r>
              <a:rPr lang="ar-SA" dirty="0" smtClean="0"/>
              <a:t>السياحة البيئية تحافظ على النوع وتحمي الكائنات من الانقراض وتعيد للإنسان إنسانيته في حماية الحياة البرية وصيانتها وزيادة عناصر الجمال الطبيعي فيها.</a:t>
            </a:r>
            <a:endParaRPr lang="en-US" dirty="0" smtClean="0"/>
          </a:p>
          <a:p>
            <a:pPr marL="624078" lvl="0" indent="-514350">
              <a:buFont typeface="+mj-lt"/>
              <a:buAutoNum type="arabicPeriod"/>
            </a:pPr>
            <a:r>
              <a:rPr lang="ar-SA" dirty="0" smtClean="0"/>
              <a:t>السياحة البيئية نشاط له عائد ومردود اقتصادي متعدد الجوانب تجمع بين الجانب المادي الملموس والجانب المعنوي الأخلاقي المؤثر والمبادئ والقيم الحميدة حيث تتحول المحافظة على سلامة البيئة بفعل هذه القيم الى مبادئ سامية.</a:t>
            </a:r>
            <a:endParaRPr lang="en-US" dirty="0" smtClean="0"/>
          </a:p>
          <a:p>
            <a:pPr marL="624078" lvl="0" indent="-514350">
              <a:buFont typeface="+mj-lt"/>
              <a:buAutoNum type="arabicPeriod"/>
            </a:pPr>
            <a:r>
              <a:rPr lang="ar-SA" dirty="0" smtClean="0"/>
              <a:t>السياحة البيئية نشاط يجمع بين الأصالة في الموروث الحضاري الطبيعي والحداثة في تحضرها الأخلاقي والقيمي حيث تجمع بين القديم والحديث مما يخلق نمطاً رائعاً من التجانس والتوافق والاتساق.</a:t>
            </a:r>
            <a:endParaRPr lang="en-US" dirty="0" smtClean="0"/>
          </a:p>
          <a:p>
            <a:pPr marL="624078" lvl="0" indent="-514350">
              <a:buFont typeface="+mj-lt"/>
              <a:buAutoNum type="arabicPeriod"/>
            </a:pPr>
            <a:r>
              <a:rPr lang="ar-SA" dirty="0" smtClean="0"/>
              <a:t>السياحة البيئية التزام أخلاقي وأدبي أكثر منها التزام قانوني تعاقدي او تعهدي ومن ثم فإن تأثير القيم والمبادئ سوف تحكم هذا النوع من السياحة.</a:t>
            </a:r>
            <a:endParaRPr lang="en-US" dirty="0"/>
          </a:p>
        </p:txBody>
      </p:sp>
      <p:sp>
        <p:nvSpPr>
          <p:cNvPr id="3" name="Title 2"/>
          <p:cNvSpPr>
            <a:spLocks noGrp="1"/>
          </p:cNvSpPr>
          <p:nvPr>
            <p:ph type="title"/>
          </p:nvPr>
        </p:nvSpPr>
        <p:spPr/>
        <p:txBody>
          <a:bodyPr>
            <a:normAutofit/>
          </a:bodyPr>
          <a:lstStyle/>
          <a:p>
            <a:pPr algn="r"/>
            <a:r>
              <a:rPr lang="ar-SA" dirty="0" smtClean="0"/>
              <a:t>مفهوم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solidFill>
                  <a:prstClr val="black"/>
                </a:solidFill>
              </a:rPr>
              <a:pPr/>
              <a:t>11</a:t>
            </a:fld>
            <a:endParaRPr lang="ar-SA">
              <a:solidFill>
                <a:prstClr val="black"/>
              </a:solidFill>
            </a:endParaRPr>
          </a:p>
        </p:txBody>
      </p:sp>
      <p:sp>
        <p:nvSpPr>
          <p:cNvPr id="5" name="Footer Placeholder 4"/>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spTree>
    <p:extLst>
      <p:ext uri="{BB962C8B-B14F-4D97-AF65-F5344CB8AC3E}">
        <p14:creationId xmlns:p14="http://schemas.microsoft.com/office/powerpoint/2010/main" val="187803245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normAutofit fontScale="90000"/>
          </a:bodyPr>
          <a:lstStyle/>
          <a:p>
            <a:pPr algn="r" rtl="1" eaLnBrk="1" hangingPunct="1"/>
            <a:r>
              <a:rPr lang="ar-SA" dirty="0" smtClean="0">
                <a:latin typeface="Arial" pitchFamily="34" charset="0"/>
                <a:cs typeface="Arial" pitchFamily="34" charset="0"/>
              </a:rPr>
              <a:t>جدول يوضح عمل المضاعف السياحي الديناميكي</a:t>
            </a:r>
            <a:endParaRPr lang="en-US" dirty="0" smtClean="0">
              <a:latin typeface="Arial" pitchFamily="34" charset="0"/>
              <a:cs typeface="Arial" pitchFamily="34" charset="0"/>
            </a:endParaRPr>
          </a:p>
        </p:txBody>
      </p:sp>
      <p:graphicFrame>
        <p:nvGraphicFramePr>
          <p:cNvPr id="4" name="Table 3"/>
          <p:cNvGraphicFramePr>
            <a:graphicFrameLocks noGrp="1"/>
          </p:cNvGraphicFramePr>
          <p:nvPr/>
        </p:nvGraphicFramePr>
        <p:xfrm>
          <a:off x="1500147" y="1957388"/>
          <a:ext cx="5857916" cy="3785616"/>
        </p:xfrm>
        <a:graphic>
          <a:graphicData uri="http://schemas.openxmlformats.org/drawingml/2006/table">
            <a:tbl>
              <a:tblPr rtl="1"/>
              <a:tblGrid>
                <a:gridCol w="1033750"/>
                <a:gridCol w="1895208"/>
                <a:gridCol w="1722917"/>
                <a:gridCol w="1206041"/>
              </a:tblGrid>
              <a:tr h="626367">
                <a:tc>
                  <a:txBody>
                    <a:bodyPr/>
                    <a:lstStyle/>
                    <a:p>
                      <a:pPr algn="ctr" rtl="1">
                        <a:lnSpc>
                          <a:spcPct val="115000"/>
                        </a:lnSpc>
                        <a:spcAft>
                          <a:spcPts val="0"/>
                        </a:spcAft>
                      </a:pPr>
                      <a:r>
                        <a:rPr lang="ar-SA" sz="1800" b="1" dirty="0">
                          <a:latin typeface="Times New Roman"/>
                          <a:ea typeface="Times New Roman"/>
                          <a:cs typeface="Traditional Arabic"/>
                        </a:rPr>
                        <a:t>المضاعف السياحي</a:t>
                      </a:r>
                      <a:endParaRPr lang="en-US" sz="16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800" b="1" dirty="0">
                          <a:latin typeface="Times New Roman"/>
                          <a:ea typeface="Times New Roman"/>
                          <a:cs typeface="Traditional Arabic"/>
                        </a:rPr>
                        <a:t>الدخل الكلي الناتج عن النشاط السياحي</a:t>
                      </a:r>
                      <a:endParaRPr lang="en-US" sz="16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800" b="1" dirty="0">
                          <a:latin typeface="Times New Roman"/>
                          <a:ea typeface="Times New Roman"/>
                          <a:cs typeface="Traditional Arabic"/>
                        </a:rPr>
                        <a:t>الدخل المنفق في كل دورة </a:t>
                      </a:r>
                      <a:endParaRPr lang="en-US" sz="16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800" b="1" dirty="0">
                          <a:latin typeface="Times New Roman"/>
                          <a:ea typeface="Times New Roman"/>
                          <a:cs typeface="Traditional Arabic"/>
                        </a:rPr>
                        <a:t>عدد الدورات</a:t>
                      </a:r>
                      <a:endParaRPr lang="en-US" sz="1600" b="1"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31833">
                <a:tc>
                  <a:txBody>
                    <a:bodyPr/>
                    <a:lstStyle/>
                    <a:p>
                      <a:pPr algn="ctr" rtl="1">
                        <a:lnSpc>
                          <a:spcPct val="115000"/>
                        </a:lnSpc>
                        <a:spcAft>
                          <a:spcPts val="0"/>
                        </a:spcAft>
                      </a:pPr>
                      <a:r>
                        <a:rPr lang="ar-SA" sz="1800" dirty="0">
                          <a:latin typeface="Times New Roman"/>
                          <a:ea typeface="Times New Roman"/>
                          <a:cs typeface="Traditional Arabic"/>
                        </a:rPr>
                        <a:t>1</a:t>
                      </a:r>
                      <a:endParaRPr lang="en-US" sz="1600" dirty="0">
                        <a:latin typeface="Times New Roman"/>
                        <a:ea typeface="Times New Roman"/>
                      </a:endParaRPr>
                    </a:p>
                    <a:p>
                      <a:pPr algn="ctr" rtl="1">
                        <a:lnSpc>
                          <a:spcPct val="115000"/>
                        </a:lnSpc>
                        <a:spcAft>
                          <a:spcPts val="0"/>
                        </a:spcAft>
                      </a:pPr>
                      <a:r>
                        <a:rPr lang="ar-SA" sz="1800" dirty="0">
                          <a:latin typeface="Times New Roman"/>
                          <a:ea typeface="Times New Roman"/>
                          <a:cs typeface="Traditional Arabic"/>
                        </a:rPr>
                        <a:t>1.8</a:t>
                      </a:r>
                      <a:endParaRPr lang="en-US" sz="1600" dirty="0">
                        <a:latin typeface="Times New Roman"/>
                        <a:ea typeface="Times New Roman"/>
                      </a:endParaRPr>
                    </a:p>
                    <a:p>
                      <a:pPr algn="ctr" rtl="1">
                        <a:lnSpc>
                          <a:spcPct val="115000"/>
                        </a:lnSpc>
                        <a:spcAft>
                          <a:spcPts val="0"/>
                        </a:spcAft>
                      </a:pPr>
                      <a:r>
                        <a:rPr lang="ar-SA" sz="1800" dirty="0">
                          <a:latin typeface="Times New Roman"/>
                          <a:ea typeface="Times New Roman"/>
                          <a:cs typeface="Traditional Arabic"/>
                        </a:rPr>
                        <a:t>2.44</a:t>
                      </a:r>
                      <a:endParaRPr lang="en-US" sz="1600" dirty="0">
                        <a:latin typeface="Times New Roman"/>
                        <a:ea typeface="Times New Roman"/>
                      </a:endParaRPr>
                    </a:p>
                    <a:p>
                      <a:pPr algn="ctr" rtl="1">
                        <a:lnSpc>
                          <a:spcPct val="115000"/>
                        </a:lnSpc>
                        <a:spcAft>
                          <a:spcPts val="0"/>
                        </a:spcAft>
                      </a:pPr>
                      <a:r>
                        <a:rPr lang="ar-SA" sz="1800" dirty="0">
                          <a:latin typeface="Times New Roman"/>
                          <a:ea typeface="Times New Roman"/>
                          <a:cs typeface="Traditional Arabic"/>
                        </a:rPr>
                        <a:t>2.95</a:t>
                      </a:r>
                      <a:endParaRPr lang="en-US" sz="1600" dirty="0">
                        <a:latin typeface="Times New Roman"/>
                        <a:ea typeface="Times New Roman"/>
                      </a:endParaRPr>
                    </a:p>
                    <a:p>
                      <a:pPr algn="ctr" rtl="1">
                        <a:lnSpc>
                          <a:spcPct val="115000"/>
                        </a:lnSpc>
                        <a:spcAft>
                          <a:spcPts val="0"/>
                        </a:spcAft>
                      </a:pPr>
                      <a:r>
                        <a:rPr lang="ar-SA" sz="1800" dirty="0">
                          <a:latin typeface="Times New Roman"/>
                          <a:ea typeface="Times New Roman"/>
                          <a:cs typeface="Traditional Arabic"/>
                        </a:rPr>
                        <a:t>3.36</a:t>
                      </a:r>
                      <a:endParaRPr lang="en-US" sz="1600" dirty="0">
                        <a:latin typeface="Times New Roman"/>
                        <a:ea typeface="Times New Roman"/>
                      </a:endParaRPr>
                    </a:p>
                    <a:p>
                      <a:pPr algn="ctr" rtl="1">
                        <a:lnSpc>
                          <a:spcPct val="115000"/>
                        </a:lnSpc>
                        <a:spcAft>
                          <a:spcPts val="0"/>
                        </a:spcAft>
                      </a:pPr>
                      <a:r>
                        <a:rPr lang="ar-SA" sz="1800" dirty="0">
                          <a:latin typeface="Times New Roman"/>
                          <a:ea typeface="Times New Roman"/>
                          <a:cs typeface="Traditional Arabic"/>
                        </a:rPr>
                        <a:t>3.68</a:t>
                      </a:r>
                      <a:endParaRPr lang="en-US" sz="1600" dirty="0">
                        <a:latin typeface="Times New Roman"/>
                        <a:ea typeface="Times New Roman"/>
                      </a:endParaRPr>
                    </a:p>
                    <a:p>
                      <a:pPr algn="ctr" rtl="1">
                        <a:lnSpc>
                          <a:spcPct val="115000"/>
                        </a:lnSpc>
                        <a:spcAft>
                          <a:spcPts val="0"/>
                        </a:spcAft>
                      </a:pPr>
                      <a:r>
                        <a:rPr lang="ar-SA" sz="1800" dirty="0">
                          <a:latin typeface="Times New Roman"/>
                          <a:ea typeface="Times New Roman"/>
                          <a:cs typeface="Traditional Arabic"/>
                        </a:rPr>
                        <a:t>3.95</a:t>
                      </a:r>
                      <a:endParaRPr lang="en-US" sz="1600" dirty="0">
                        <a:latin typeface="Times New Roman"/>
                        <a:ea typeface="Times New Roman"/>
                      </a:endParaRPr>
                    </a:p>
                    <a:p>
                      <a:pPr algn="ctr" rtl="1">
                        <a:lnSpc>
                          <a:spcPct val="115000"/>
                        </a:lnSpc>
                        <a:spcAft>
                          <a:spcPts val="0"/>
                        </a:spcAft>
                      </a:pPr>
                      <a:r>
                        <a:rPr lang="ar-SA" sz="1800" dirty="0">
                          <a:latin typeface="Times New Roman"/>
                          <a:ea typeface="Times New Roman"/>
                          <a:cs typeface="Traditional Arabic"/>
                        </a:rPr>
                        <a:t>4.16</a:t>
                      </a:r>
                      <a:endParaRPr lang="en-US" sz="1600" dirty="0">
                        <a:latin typeface="Times New Roman"/>
                        <a:ea typeface="Times New Roman"/>
                      </a:endParaRPr>
                    </a:p>
                    <a:p>
                      <a:pPr algn="ctr" rtl="1">
                        <a:lnSpc>
                          <a:spcPct val="115000"/>
                        </a:lnSpc>
                        <a:spcAft>
                          <a:spcPts val="0"/>
                        </a:spcAft>
                      </a:pPr>
                      <a:r>
                        <a:rPr lang="ar-SA" sz="1800" dirty="0">
                          <a:latin typeface="Times New Roman"/>
                          <a:ea typeface="Times New Roman"/>
                          <a:cs typeface="Traditional Arabic"/>
                        </a:rPr>
                        <a:t>4.32</a:t>
                      </a:r>
                      <a:endParaRPr lang="en-US" sz="1600" dirty="0">
                        <a:latin typeface="Times New Roman"/>
                        <a:ea typeface="Times New Roman"/>
                      </a:endParaRPr>
                    </a:p>
                    <a:p>
                      <a:pPr algn="ctr" rtl="1">
                        <a:lnSpc>
                          <a:spcPct val="115000"/>
                        </a:lnSpc>
                        <a:spcAft>
                          <a:spcPts val="0"/>
                        </a:spcAft>
                      </a:pPr>
                      <a:r>
                        <a:rPr lang="ar-SA" sz="1800" dirty="0">
                          <a:latin typeface="Times New Roman"/>
                          <a:ea typeface="Times New Roman"/>
                          <a:cs typeface="Traditional Arabic"/>
                        </a:rPr>
                        <a:t>4.46</a:t>
                      </a:r>
                      <a:endParaRPr lang="en-US" sz="16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dirty="0">
                          <a:latin typeface="Traditional Arabic"/>
                          <a:ea typeface="Times New Roman"/>
                        </a:rPr>
                        <a:t>100</a:t>
                      </a:r>
                      <a:endParaRPr lang="en-US" sz="1600" dirty="0">
                        <a:latin typeface="Times New Roman"/>
                        <a:ea typeface="Times New Roman"/>
                      </a:endParaRPr>
                    </a:p>
                    <a:p>
                      <a:pPr algn="ctr" rtl="0">
                        <a:lnSpc>
                          <a:spcPct val="115000"/>
                        </a:lnSpc>
                        <a:spcAft>
                          <a:spcPts val="0"/>
                        </a:spcAft>
                      </a:pPr>
                      <a:r>
                        <a:rPr lang="en-US" sz="1800" dirty="0">
                          <a:latin typeface="Traditional Arabic"/>
                          <a:ea typeface="Times New Roman"/>
                        </a:rPr>
                        <a:t>180</a:t>
                      </a:r>
                      <a:endParaRPr lang="en-US" sz="1600" dirty="0">
                        <a:latin typeface="Times New Roman"/>
                        <a:ea typeface="Times New Roman"/>
                      </a:endParaRPr>
                    </a:p>
                    <a:p>
                      <a:pPr algn="ctr" rtl="0">
                        <a:lnSpc>
                          <a:spcPct val="115000"/>
                        </a:lnSpc>
                        <a:spcAft>
                          <a:spcPts val="0"/>
                        </a:spcAft>
                      </a:pPr>
                      <a:r>
                        <a:rPr lang="en-US" sz="1800" dirty="0">
                          <a:latin typeface="Traditional Arabic"/>
                          <a:ea typeface="Times New Roman"/>
                        </a:rPr>
                        <a:t>244</a:t>
                      </a:r>
                      <a:endParaRPr lang="en-US" sz="1600" dirty="0">
                        <a:latin typeface="Times New Roman"/>
                        <a:ea typeface="Times New Roman"/>
                      </a:endParaRPr>
                    </a:p>
                    <a:p>
                      <a:pPr algn="ctr" rtl="0">
                        <a:lnSpc>
                          <a:spcPct val="115000"/>
                        </a:lnSpc>
                        <a:spcAft>
                          <a:spcPts val="0"/>
                        </a:spcAft>
                      </a:pPr>
                      <a:r>
                        <a:rPr lang="en-US" sz="1800" dirty="0">
                          <a:latin typeface="Traditional Arabic"/>
                          <a:ea typeface="Times New Roman"/>
                        </a:rPr>
                        <a:t>295.2</a:t>
                      </a:r>
                      <a:endParaRPr lang="en-US" sz="1600" dirty="0">
                        <a:latin typeface="Times New Roman"/>
                        <a:ea typeface="Times New Roman"/>
                      </a:endParaRPr>
                    </a:p>
                    <a:p>
                      <a:pPr algn="ctr" rtl="0">
                        <a:lnSpc>
                          <a:spcPct val="115000"/>
                        </a:lnSpc>
                        <a:spcAft>
                          <a:spcPts val="0"/>
                        </a:spcAft>
                      </a:pPr>
                      <a:r>
                        <a:rPr lang="en-US" sz="1800" dirty="0">
                          <a:latin typeface="Traditional Arabic"/>
                          <a:ea typeface="Times New Roman"/>
                        </a:rPr>
                        <a:t>336.16</a:t>
                      </a:r>
                      <a:endParaRPr lang="en-US" sz="1600" dirty="0">
                        <a:latin typeface="Times New Roman"/>
                        <a:ea typeface="Times New Roman"/>
                      </a:endParaRPr>
                    </a:p>
                    <a:p>
                      <a:pPr algn="ctr" rtl="0">
                        <a:lnSpc>
                          <a:spcPct val="115000"/>
                        </a:lnSpc>
                        <a:spcAft>
                          <a:spcPts val="0"/>
                        </a:spcAft>
                      </a:pPr>
                      <a:r>
                        <a:rPr lang="en-US" sz="1800" dirty="0">
                          <a:latin typeface="Traditional Arabic"/>
                          <a:ea typeface="Times New Roman"/>
                        </a:rPr>
                        <a:t>368.928</a:t>
                      </a:r>
                      <a:endParaRPr lang="en-US" sz="1600" dirty="0">
                        <a:latin typeface="Times New Roman"/>
                        <a:ea typeface="Times New Roman"/>
                      </a:endParaRPr>
                    </a:p>
                    <a:p>
                      <a:pPr algn="ctr" rtl="0">
                        <a:lnSpc>
                          <a:spcPct val="115000"/>
                        </a:lnSpc>
                        <a:spcAft>
                          <a:spcPts val="0"/>
                        </a:spcAft>
                      </a:pPr>
                      <a:r>
                        <a:rPr lang="en-US" sz="1800" dirty="0">
                          <a:latin typeface="Traditional Arabic"/>
                          <a:ea typeface="Times New Roman"/>
                        </a:rPr>
                        <a:t>395.143</a:t>
                      </a:r>
                      <a:endParaRPr lang="en-US" sz="1600" dirty="0">
                        <a:latin typeface="Times New Roman"/>
                        <a:ea typeface="Times New Roman"/>
                      </a:endParaRPr>
                    </a:p>
                    <a:p>
                      <a:pPr algn="ctr" rtl="0">
                        <a:lnSpc>
                          <a:spcPct val="115000"/>
                        </a:lnSpc>
                        <a:spcAft>
                          <a:spcPts val="0"/>
                        </a:spcAft>
                      </a:pPr>
                      <a:r>
                        <a:rPr lang="en-US" sz="1800" dirty="0">
                          <a:latin typeface="Traditional Arabic"/>
                          <a:ea typeface="Times New Roman"/>
                        </a:rPr>
                        <a:t>416.115</a:t>
                      </a:r>
                      <a:endParaRPr lang="en-US" sz="1600" dirty="0">
                        <a:latin typeface="Times New Roman"/>
                        <a:ea typeface="Times New Roman"/>
                      </a:endParaRPr>
                    </a:p>
                    <a:p>
                      <a:pPr algn="ctr" rtl="0">
                        <a:lnSpc>
                          <a:spcPct val="115000"/>
                        </a:lnSpc>
                        <a:spcAft>
                          <a:spcPts val="0"/>
                        </a:spcAft>
                      </a:pPr>
                      <a:r>
                        <a:rPr lang="en-US" sz="1800" dirty="0" smtClean="0">
                          <a:latin typeface="Traditional Arabic"/>
                          <a:ea typeface="Times New Roman"/>
                        </a:rPr>
                        <a:t>432.08926</a:t>
                      </a:r>
                      <a:endParaRPr lang="en-US" sz="1600" dirty="0">
                        <a:latin typeface="Times New Roman"/>
                        <a:ea typeface="Times New Roman"/>
                      </a:endParaRPr>
                    </a:p>
                    <a:p>
                      <a:pPr algn="ctr" rtl="0">
                        <a:lnSpc>
                          <a:spcPct val="115000"/>
                        </a:lnSpc>
                        <a:spcAft>
                          <a:spcPts val="0"/>
                        </a:spcAft>
                      </a:pPr>
                      <a:r>
                        <a:rPr lang="en-US" sz="1800" dirty="0">
                          <a:latin typeface="Traditional Arabic"/>
                          <a:ea typeface="Times New Roman"/>
                        </a:rPr>
                        <a:t>446.3147</a:t>
                      </a:r>
                      <a:endParaRPr lang="en-US" sz="16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800" kern="1200" dirty="0" smtClean="0">
                          <a:solidFill>
                            <a:schemeClr val="tx1"/>
                          </a:solidFill>
                          <a:latin typeface="Times New Roman"/>
                          <a:ea typeface="Times New Roman"/>
                          <a:cs typeface="Traditional Arabic"/>
                        </a:rPr>
                        <a:t>100</a:t>
                      </a:r>
                      <a:endParaRPr lang="en-US" sz="1800" kern="1200" dirty="0">
                        <a:solidFill>
                          <a:schemeClr val="tx1"/>
                        </a:solidFill>
                        <a:latin typeface="Times New Roman"/>
                        <a:ea typeface="Times New Roman"/>
                        <a:cs typeface="Traditional Arabic"/>
                      </a:endParaRPr>
                    </a:p>
                    <a:p>
                      <a:pPr algn="ctr" rtl="0">
                        <a:lnSpc>
                          <a:spcPct val="115000"/>
                        </a:lnSpc>
                        <a:spcAft>
                          <a:spcPts val="0"/>
                        </a:spcAft>
                      </a:pPr>
                      <a:r>
                        <a:rPr lang="ar-SA" sz="1800" kern="1200" dirty="0" smtClean="0">
                          <a:solidFill>
                            <a:schemeClr val="tx1"/>
                          </a:solidFill>
                          <a:latin typeface="Times New Roman"/>
                          <a:ea typeface="Times New Roman"/>
                          <a:cs typeface="Traditional Arabic"/>
                        </a:rPr>
                        <a:t>80</a:t>
                      </a:r>
                      <a:endParaRPr lang="en-US" sz="1800" kern="1200" dirty="0">
                        <a:solidFill>
                          <a:schemeClr val="tx1"/>
                        </a:solidFill>
                        <a:latin typeface="Times New Roman"/>
                        <a:ea typeface="Times New Roman"/>
                        <a:cs typeface="Traditional Arabic"/>
                      </a:endParaRPr>
                    </a:p>
                    <a:p>
                      <a:pPr algn="ctr" rtl="0">
                        <a:lnSpc>
                          <a:spcPct val="115000"/>
                        </a:lnSpc>
                        <a:spcAft>
                          <a:spcPts val="0"/>
                        </a:spcAft>
                      </a:pPr>
                      <a:r>
                        <a:rPr lang="ar-SA" sz="1800" kern="1200" dirty="0" smtClean="0">
                          <a:solidFill>
                            <a:schemeClr val="tx1"/>
                          </a:solidFill>
                          <a:latin typeface="Times New Roman"/>
                          <a:ea typeface="Times New Roman"/>
                          <a:cs typeface="Traditional Arabic"/>
                        </a:rPr>
                        <a:t>64</a:t>
                      </a:r>
                      <a:endParaRPr lang="en-US" sz="1800" kern="1200" dirty="0">
                        <a:solidFill>
                          <a:schemeClr val="tx1"/>
                        </a:solidFill>
                        <a:latin typeface="Times New Roman"/>
                        <a:ea typeface="Times New Roman"/>
                        <a:cs typeface="Traditional Arabic"/>
                      </a:endParaRPr>
                    </a:p>
                    <a:p>
                      <a:pPr algn="ctr" rtl="1">
                        <a:lnSpc>
                          <a:spcPct val="115000"/>
                        </a:lnSpc>
                        <a:spcAft>
                          <a:spcPts val="0"/>
                        </a:spcAft>
                      </a:pPr>
                      <a:r>
                        <a:rPr lang="ar-SA" sz="1800" dirty="0">
                          <a:latin typeface="Times New Roman"/>
                          <a:ea typeface="Times New Roman"/>
                          <a:cs typeface="Traditional Arabic"/>
                        </a:rPr>
                        <a:t>51.2</a:t>
                      </a:r>
                      <a:endParaRPr lang="en-US" sz="1600" dirty="0">
                        <a:latin typeface="Times New Roman"/>
                        <a:ea typeface="Times New Roman"/>
                      </a:endParaRPr>
                    </a:p>
                    <a:p>
                      <a:pPr algn="ctr" rtl="1">
                        <a:lnSpc>
                          <a:spcPct val="115000"/>
                        </a:lnSpc>
                        <a:spcAft>
                          <a:spcPts val="0"/>
                        </a:spcAft>
                      </a:pPr>
                      <a:r>
                        <a:rPr lang="ar-SA" sz="1800" dirty="0">
                          <a:latin typeface="Times New Roman"/>
                          <a:ea typeface="Times New Roman"/>
                          <a:cs typeface="Traditional Arabic"/>
                        </a:rPr>
                        <a:t>40.96</a:t>
                      </a:r>
                      <a:endParaRPr lang="en-US" sz="1600" dirty="0">
                        <a:latin typeface="Times New Roman"/>
                        <a:ea typeface="Times New Roman"/>
                      </a:endParaRPr>
                    </a:p>
                    <a:p>
                      <a:pPr algn="ctr" rtl="1">
                        <a:lnSpc>
                          <a:spcPct val="115000"/>
                        </a:lnSpc>
                        <a:spcAft>
                          <a:spcPts val="0"/>
                        </a:spcAft>
                      </a:pPr>
                      <a:r>
                        <a:rPr lang="ar-SA" sz="1800" dirty="0">
                          <a:latin typeface="Times New Roman"/>
                          <a:ea typeface="Times New Roman"/>
                          <a:cs typeface="Traditional Arabic"/>
                        </a:rPr>
                        <a:t>32.768</a:t>
                      </a:r>
                      <a:endParaRPr lang="en-US" sz="1600" dirty="0">
                        <a:latin typeface="Times New Roman"/>
                        <a:ea typeface="Times New Roman"/>
                      </a:endParaRPr>
                    </a:p>
                    <a:p>
                      <a:pPr algn="ctr" rtl="1">
                        <a:lnSpc>
                          <a:spcPct val="115000"/>
                        </a:lnSpc>
                        <a:spcAft>
                          <a:spcPts val="0"/>
                        </a:spcAft>
                      </a:pPr>
                      <a:r>
                        <a:rPr lang="ar-SA" sz="1800" dirty="0">
                          <a:latin typeface="Times New Roman"/>
                          <a:ea typeface="Times New Roman"/>
                          <a:cs typeface="Traditional Arabic"/>
                        </a:rPr>
                        <a:t>26.215</a:t>
                      </a:r>
                      <a:endParaRPr lang="en-US" sz="1600" dirty="0">
                        <a:latin typeface="Times New Roman"/>
                        <a:ea typeface="Times New Roman"/>
                      </a:endParaRPr>
                    </a:p>
                    <a:p>
                      <a:pPr algn="ctr" rtl="1">
                        <a:lnSpc>
                          <a:spcPct val="115000"/>
                        </a:lnSpc>
                        <a:spcAft>
                          <a:spcPts val="0"/>
                        </a:spcAft>
                      </a:pPr>
                      <a:r>
                        <a:rPr lang="ar-SA" sz="1800" dirty="0">
                          <a:latin typeface="Times New Roman"/>
                          <a:ea typeface="Times New Roman"/>
                          <a:cs typeface="Traditional Arabic"/>
                        </a:rPr>
                        <a:t>20.972</a:t>
                      </a:r>
                      <a:endParaRPr lang="en-US" sz="1600" dirty="0">
                        <a:latin typeface="Times New Roman"/>
                        <a:ea typeface="Times New Roman"/>
                      </a:endParaRPr>
                    </a:p>
                    <a:p>
                      <a:pPr algn="ctr" rtl="1">
                        <a:lnSpc>
                          <a:spcPct val="115000"/>
                        </a:lnSpc>
                        <a:spcAft>
                          <a:spcPts val="0"/>
                        </a:spcAft>
                      </a:pPr>
                      <a:r>
                        <a:rPr lang="ar-SA" sz="1800" dirty="0">
                          <a:latin typeface="Times New Roman"/>
                          <a:ea typeface="Times New Roman"/>
                          <a:cs typeface="Traditional Arabic"/>
                        </a:rPr>
                        <a:t>16.7776</a:t>
                      </a:r>
                      <a:endParaRPr lang="en-US" sz="1600" dirty="0">
                        <a:latin typeface="Times New Roman"/>
                        <a:ea typeface="Times New Roman"/>
                      </a:endParaRPr>
                    </a:p>
                    <a:p>
                      <a:pPr algn="ctr" rtl="1">
                        <a:lnSpc>
                          <a:spcPct val="115000"/>
                        </a:lnSpc>
                        <a:spcAft>
                          <a:spcPts val="0"/>
                        </a:spcAft>
                      </a:pPr>
                      <a:r>
                        <a:rPr lang="ar-SA" sz="1800" dirty="0">
                          <a:latin typeface="Times New Roman"/>
                          <a:ea typeface="Times New Roman"/>
                          <a:cs typeface="Traditional Arabic"/>
                        </a:rPr>
                        <a:t>13.4221</a:t>
                      </a:r>
                      <a:endParaRPr lang="en-US" sz="16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dirty="0">
                          <a:latin typeface="Traditional Arabic"/>
                          <a:ea typeface="Times New Roman"/>
                        </a:rPr>
                        <a:t>1</a:t>
                      </a:r>
                      <a:endParaRPr lang="en-US" sz="1600" dirty="0">
                        <a:latin typeface="Times New Roman"/>
                        <a:ea typeface="Times New Roman"/>
                      </a:endParaRPr>
                    </a:p>
                    <a:p>
                      <a:pPr algn="ctr" rtl="0">
                        <a:lnSpc>
                          <a:spcPct val="115000"/>
                        </a:lnSpc>
                        <a:spcAft>
                          <a:spcPts val="0"/>
                        </a:spcAft>
                      </a:pPr>
                      <a:r>
                        <a:rPr lang="en-US" sz="1800" dirty="0">
                          <a:latin typeface="Traditional Arabic"/>
                          <a:ea typeface="Times New Roman"/>
                        </a:rPr>
                        <a:t>2</a:t>
                      </a:r>
                      <a:endParaRPr lang="en-US" sz="1600" dirty="0">
                        <a:latin typeface="Times New Roman"/>
                        <a:ea typeface="Times New Roman"/>
                      </a:endParaRPr>
                    </a:p>
                    <a:p>
                      <a:pPr algn="ctr" rtl="0">
                        <a:lnSpc>
                          <a:spcPct val="115000"/>
                        </a:lnSpc>
                        <a:spcAft>
                          <a:spcPts val="0"/>
                        </a:spcAft>
                      </a:pPr>
                      <a:r>
                        <a:rPr lang="en-US" sz="1800" dirty="0">
                          <a:latin typeface="Traditional Arabic"/>
                          <a:ea typeface="Times New Roman"/>
                        </a:rPr>
                        <a:t>3</a:t>
                      </a:r>
                      <a:endParaRPr lang="en-US" sz="1600" dirty="0">
                        <a:latin typeface="Times New Roman"/>
                        <a:ea typeface="Times New Roman"/>
                      </a:endParaRPr>
                    </a:p>
                    <a:p>
                      <a:pPr algn="ctr" rtl="0">
                        <a:lnSpc>
                          <a:spcPct val="115000"/>
                        </a:lnSpc>
                        <a:spcAft>
                          <a:spcPts val="0"/>
                        </a:spcAft>
                      </a:pPr>
                      <a:r>
                        <a:rPr lang="en-US" sz="1800" dirty="0">
                          <a:latin typeface="Traditional Arabic"/>
                          <a:ea typeface="Times New Roman"/>
                        </a:rPr>
                        <a:t>4</a:t>
                      </a:r>
                      <a:endParaRPr lang="en-US" sz="1600" dirty="0">
                        <a:latin typeface="Times New Roman"/>
                        <a:ea typeface="Times New Roman"/>
                      </a:endParaRPr>
                    </a:p>
                    <a:p>
                      <a:pPr algn="ctr" rtl="0">
                        <a:lnSpc>
                          <a:spcPct val="115000"/>
                        </a:lnSpc>
                        <a:spcAft>
                          <a:spcPts val="0"/>
                        </a:spcAft>
                      </a:pPr>
                      <a:r>
                        <a:rPr lang="en-US" sz="1800" dirty="0">
                          <a:latin typeface="Traditional Arabic"/>
                          <a:ea typeface="Times New Roman"/>
                        </a:rPr>
                        <a:t>5</a:t>
                      </a:r>
                      <a:endParaRPr lang="en-US" sz="1600" dirty="0">
                        <a:latin typeface="Times New Roman"/>
                        <a:ea typeface="Times New Roman"/>
                      </a:endParaRPr>
                    </a:p>
                    <a:p>
                      <a:pPr algn="ctr" rtl="0">
                        <a:lnSpc>
                          <a:spcPct val="115000"/>
                        </a:lnSpc>
                        <a:spcAft>
                          <a:spcPts val="0"/>
                        </a:spcAft>
                      </a:pPr>
                      <a:r>
                        <a:rPr lang="en-US" sz="1800" dirty="0">
                          <a:latin typeface="Traditional Arabic"/>
                          <a:ea typeface="Times New Roman"/>
                        </a:rPr>
                        <a:t>6</a:t>
                      </a:r>
                      <a:endParaRPr lang="en-US" sz="1600" dirty="0">
                        <a:latin typeface="Times New Roman"/>
                        <a:ea typeface="Times New Roman"/>
                      </a:endParaRPr>
                    </a:p>
                    <a:p>
                      <a:pPr algn="ctr" rtl="0">
                        <a:lnSpc>
                          <a:spcPct val="115000"/>
                        </a:lnSpc>
                        <a:spcAft>
                          <a:spcPts val="0"/>
                        </a:spcAft>
                      </a:pPr>
                      <a:r>
                        <a:rPr lang="en-US" sz="1800" dirty="0">
                          <a:latin typeface="Traditional Arabic"/>
                          <a:ea typeface="Times New Roman"/>
                        </a:rPr>
                        <a:t>7</a:t>
                      </a:r>
                      <a:endParaRPr lang="en-US" sz="1600" dirty="0">
                        <a:latin typeface="Times New Roman"/>
                        <a:ea typeface="Times New Roman"/>
                      </a:endParaRPr>
                    </a:p>
                    <a:p>
                      <a:pPr algn="ctr" rtl="0">
                        <a:lnSpc>
                          <a:spcPct val="115000"/>
                        </a:lnSpc>
                        <a:spcAft>
                          <a:spcPts val="0"/>
                        </a:spcAft>
                      </a:pPr>
                      <a:r>
                        <a:rPr lang="en-US" sz="1800" dirty="0">
                          <a:latin typeface="Traditional Arabic"/>
                          <a:ea typeface="Times New Roman"/>
                        </a:rPr>
                        <a:t>8</a:t>
                      </a:r>
                      <a:endParaRPr lang="en-US" sz="1600" dirty="0">
                        <a:latin typeface="Times New Roman"/>
                        <a:ea typeface="Times New Roman"/>
                      </a:endParaRPr>
                    </a:p>
                    <a:p>
                      <a:pPr algn="ctr" rtl="0">
                        <a:lnSpc>
                          <a:spcPct val="115000"/>
                        </a:lnSpc>
                        <a:spcAft>
                          <a:spcPts val="0"/>
                        </a:spcAft>
                      </a:pPr>
                      <a:r>
                        <a:rPr lang="en-US" sz="1800" dirty="0">
                          <a:latin typeface="Traditional Arabic"/>
                          <a:ea typeface="Times New Roman"/>
                        </a:rPr>
                        <a:t>9</a:t>
                      </a:r>
                      <a:endParaRPr lang="en-US" sz="1600" dirty="0">
                        <a:latin typeface="Times New Roman"/>
                        <a:ea typeface="Times New Roman"/>
                      </a:endParaRPr>
                    </a:p>
                    <a:p>
                      <a:pPr algn="ctr" rtl="0">
                        <a:lnSpc>
                          <a:spcPct val="115000"/>
                        </a:lnSpc>
                        <a:spcAft>
                          <a:spcPts val="0"/>
                        </a:spcAft>
                      </a:pPr>
                      <a:r>
                        <a:rPr lang="en-US" sz="1800" dirty="0">
                          <a:latin typeface="Traditional Arabic"/>
                          <a:ea typeface="Times New Roman"/>
                        </a:rPr>
                        <a:t>10</a:t>
                      </a:r>
                      <a:endParaRPr lang="en-US" sz="16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Slide Number Placeholder 4"/>
          <p:cNvSpPr>
            <a:spLocks noGrp="1"/>
          </p:cNvSpPr>
          <p:nvPr>
            <p:ph type="sldNum" sz="quarter" idx="12"/>
          </p:nvPr>
        </p:nvSpPr>
        <p:spPr/>
        <p:txBody>
          <a:bodyPr/>
          <a:lstStyle/>
          <a:p>
            <a:fld id="{B1256247-FA1A-4ED4-9C3E-75F47BD09EE7}" type="slidenum">
              <a:rPr lang="ar-SA" smtClean="0"/>
              <a:pPr/>
              <a:t>110</a:t>
            </a:fld>
            <a:endParaRPr lang="ar-SA"/>
          </a:p>
        </p:txBody>
      </p:sp>
      <p:sp>
        <p:nvSpPr>
          <p:cNvPr id="6" name="Footer Placeholder 5"/>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lgn="r" rtl="1" eaLnBrk="1" hangingPunct="1"/>
            <a:endParaRPr lang="ar-SA" smtClean="0">
              <a:latin typeface="Traditional Arabic" pitchFamily="2" charset="-78"/>
              <a:cs typeface="Traditional Arabic" pitchFamily="2" charset="-78"/>
            </a:endParaRPr>
          </a:p>
        </p:txBody>
      </p:sp>
      <p:sp>
        <p:nvSpPr>
          <p:cNvPr id="3" name="Content Placeholder 2"/>
          <p:cNvSpPr>
            <a:spLocks noGrp="1"/>
          </p:cNvSpPr>
          <p:nvPr>
            <p:ph idx="1"/>
          </p:nvPr>
        </p:nvSpPr>
        <p:spPr/>
        <p:txBody>
          <a:bodyPr rtlCol="0">
            <a:normAutofit fontScale="85000" lnSpcReduction="10000"/>
          </a:bodyPr>
          <a:lstStyle/>
          <a:p>
            <a:pPr algn="r" rtl="1" eaLnBrk="1" fontAlgn="auto" hangingPunct="1">
              <a:spcAft>
                <a:spcPts val="0"/>
              </a:spcAft>
              <a:buFont typeface="Arial" pitchFamily="34" charset="0"/>
              <a:buNone/>
              <a:defRPr/>
            </a:pPr>
            <a:r>
              <a:rPr lang="ar-SA" dirty="0">
                <a:latin typeface="Arial" pitchFamily="34" charset="0"/>
                <a:cs typeface="Arial" pitchFamily="34" charset="0"/>
              </a:rPr>
              <a:t>(</a:t>
            </a:r>
            <a:r>
              <a:rPr lang="en-US" dirty="0">
                <a:latin typeface="Arial" pitchFamily="34" charset="0"/>
                <a:cs typeface="Arial" pitchFamily="34" charset="0"/>
              </a:rPr>
              <a:t>1-∆L</a:t>
            </a:r>
            <a:r>
              <a:rPr lang="ar-SA" dirty="0" smtClean="0">
                <a:latin typeface="Arial" pitchFamily="34" charset="0"/>
                <a:cs typeface="Arial" pitchFamily="34" charset="0"/>
              </a:rPr>
              <a:t>) × </a:t>
            </a:r>
            <a:r>
              <a:rPr lang="ar-SA" dirty="0">
                <a:latin typeface="Arial" pitchFamily="34" charset="0"/>
                <a:cs typeface="Arial" pitchFamily="34" charset="0"/>
              </a:rPr>
              <a:t>الدخل المنفق في الدورة السابقة = الدخل المعاد انفاقه في الدورة الحالية </a:t>
            </a:r>
            <a:endParaRPr lang="ar-SA" dirty="0" smtClean="0">
              <a:latin typeface="Arial" pitchFamily="34" charset="0"/>
              <a:cs typeface="Arial" pitchFamily="34" charset="0"/>
            </a:endParaRPr>
          </a:p>
          <a:p>
            <a:pPr algn="r" rtl="1" eaLnBrk="1" fontAlgn="auto" hangingPunct="1">
              <a:spcAft>
                <a:spcPts val="0"/>
              </a:spcAft>
              <a:buFont typeface="Arial" pitchFamily="34" charset="0"/>
              <a:buNone/>
              <a:defRPr/>
            </a:pP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a:latin typeface="Arial" pitchFamily="34" charset="0"/>
                <a:cs typeface="Arial" pitchFamily="34" charset="0"/>
              </a:rPr>
              <a:t>الدخل المعاد </a:t>
            </a:r>
            <a:r>
              <a:rPr lang="ar-SA" dirty="0" smtClean="0">
                <a:latin typeface="Arial" pitchFamily="34" charset="0"/>
                <a:cs typeface="Arial" pitchFamily="34" charset="0"/>
              </a:rPr>
              <a:t>إنفاقه </a:t>
            </a:r>
            <a:r>
              <a:rPr lang="ar-SA" dirty="0">
                <a:latin typeface="Arial" pitchFamily="34" charset="0"/>
                <a:cs typeface="Arial" pitchFamily="34" charset="0"/>
              </a:rPr>
              <a:t>في الدورة رقم 2 = </a:t>
            </a:r>
            <a:r>
              <a:rPr lang="en-US" dirty="0" smtClean="0">
                <a:latin typeface="Arial" pitchFamily="34" charset="0"/>
                <a:cs typeface="Arial" pitchFamily="34" charset="0"/>
              </a:rPr>
              <a:t>100 </a:t>
            </a:r>
            <a:r>
              <a:rPr lang="ar-SA" dirty="0" smtClean="0">
                <a:latin typeface="Arial" pitchFamily="34" charset="0"/>
                <a:cs typeface="Arial" pitchFamily="34" charset="0"/>
              </a:rPr>
              <a:t>×</a:t>
            </a:r>
            <a:r>
              <a:rPr lang="en-US" dirty="0" smtClean="0">
                <a:latin typeface="Arial" pitchFamily="34" charset="0"/>
                <a:cs typeface="Arial" pitchFamily="34" charset="0"/>
              </a:rPr>
              <a:t>(1-0.2</a:t>
            </a:r>
            <a:r>
              <a:rPr lang="en-US" dirty="0">
                <a:latin typeface="Arial" pitchFamily="34" charset="0"/>
                <a:cs typeface="Arial" pitchFamily="34" charset="0"/>
              </a:rPr>
              <a:t>)</a:t>
            </a:r>
          </a:p>
          <a:p>
            <a:pPr algn="r" rtl="1" eaLnBrk="1" fontAlgn="auto" hangingPunct="1">
              <a:spcAft>
                <a:spcPts val="0"/>
              </a:spcAft>
              <a:buFont typeface="Arial" pitchFamily="34" charset="0"/>
              <a:buNone/>
              <a:defRPr/>
            </a:pPr>
            <a:r>
              <a:rPr lang="ar-SA" dirty="0">
                <a:latin typeface="Arial" pitchFamily="34" charset="0"/>
                <a:cs typeface="Arial" pitchFamily="34" charset="0"/>
              </a:rPr>
              <a:t>				= 100×0.8</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a:latin typeface="Arial" pitchFamily="34" charset="0"/>
                <a:cs typeface="Arial" pitchFamily="34" charset="0"/>
              </a:rPr>
              <a:t>				= 80 مليون </a:t>
            </a:r>
            <a:r>
              <a:rPr lang="ar-SA" dirty="0" smtClean="0">
                <a:latin typeface="Arial" pitchFamily="34" charset="0"/>
                <a:cs typeface="Arial" pitchFamily="34" charset="0"/>
              </a:rPr>
              <a:t>ريال</a:t>
            </a:r>
          </a:p>
          <a:p>
            <a:pPr algn="r" rtl="1" eaLnBrk="1" fontAlgn="auto" hangingPunct="1">
              <a:spcAft>
                <a:spcPts val="0"/>
              </a:spcAft>
              <a:buFont typeface="Arial" pitchFamily="34" charset="0"/>
              <a:buNone/>
              <a:defRPr/>
            </a:pP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a:latin typeface="Arial" pitchFamily="34" charset="0"/>
                <a:cs typeface="Arial" pitchFamily="34" charset="0"/>
              </a:rPr>
              <a:t>بمعنى انه قد تسرب من </a:t>
            </a:r>
            <a:r>
              <a:rPr lang="ar-SA" dirty="0" smtClean="0">
                <a:latin typeface="Arial" pitchFamily="34" charset="0"/>
                <a:cs typeface="Arial" pitchFamily="34" charset="0"/>
              </a:rPr>
              <a:t>المبلغ (20</a:t>
            </a:r>
            <a:r>
              <a:rPr lang="ar-SA" dirty="0">
                <a:latin typeface="Arial" pitchFamily="34" charset="0"/>
                <a:cs typeface="Arial" pitchFamily="34" charset="0"/>
              </a:rPr>
              <a:t>) مليون ريال والمتبقي (80) مليون ريال تم إعادة انفاقه بالدورة الثانية.</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a:latin typeface="Arial" pitchFamily="34" charset="0"/>
                <a:cs typeface="Arial" pitchFamily="34" charset="0"/>
              </a:rPr>
              <a:t>الدخل المعاد </a:t>
            </a:r>
            <a:r>
              <a:rPr lang="ar-SA" dirty="0" smtClean="0">
                <a:latin typeface="Arial" pitchFamily="34" charset="0"/>
                <a:cs typeface="Arial" pitchFamily="34" charset="0"/>
              </a:rPr>
              <a:t>إنفاقه </a:t>
            </a:r>
            <a:r>
              <a:rPr lang="ar-SA" dirty="0">
                <a:latin typeface="Arial" pitchFamily="34" charset="0"/>
                <a:cs typeface="Arial" pitchFamily="34" charset="0"/>
              </a:rPr>
              <a:t>في الدورة رقم 3 = </a:t>
            </a:r>
            <a:r>
              <a:rPr lang="en-US" dirty="0" smtClean="0">
                <a:latin typeface="Arial" pitchFamily="34" charset="0"/>
                <a:cs typeface="Arial" pitchFamily="34" charset="0"/>
              </a:rPr>
              <a:t>(</a:t>
            </a:r>
            <a:r>
              <a:rPr lang="en-US" dirty="0">
                <a:latin typeface="Arial" pitchFamily="34" charset="0"/>
                <a:cs typeface="Arial" pitchFamily="34" charset="0"/>
              </a:rPr>
              <a:t>1-0.2</a:t>
            </a:r>
            <a:r>
              <a:rPr lang="en-US" dirty="0" smtClean="0">
                <a:latin typeface="Arial" pitchFamily="34" charset="0"/>
                <a:cs typeface="Arial" pitchFamily="34" charset="0"/>
              </a:rPr>
              <a:t>)  </a:t>
            </a:r>
            <a:r>
              <a:rPr lang="ar-SA" dirty="0" smtClean="0">
                <a:latin typeface="Arial" pitchFamily="34" charset="0"/>
                <a:cs typeface="Arial" pitchFamily="34" charset="0"/>
              </a:rPr>
              <a:t>×80 </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a:latin typeface="Arial" pitchFamily="34" charset="0"/>
                <a:cs typeface="Arial" pitchFamily="34" charset="0"/>
              </a:rPr>
              <a:t>				= 80×0.8</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a:latin typeface="Arial" pitchFamily="34" charset="0"/>
                <a:cs typeface="Arial" pitchFamily="34" charset="0"/>
              </a:rPr>
              <a:t>				=64 مليون ريال</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a:latin typeface="Arial" pitchFamily="34" charset="0"/>
                <a:cs typeface="Arial" pitchFamily="34" charset="0"/>
              </a:rPr>
              <a:t>وهكذا تستمر العملية</a:t>
            </a:r>
            <a:r>
              <a:rPr lang="ar-SA" dirty="0" smtClean="0">
                <a:latin typeface="Arial" pitchFamily="34" charset="0"/>
                <a:cs typeface="Arial" pitchFamily="34" charset="0"/>
              </a:rPr>
              <a:t>.</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111</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a:bodyPr>
          <a:lstStyle/>
          <a:p>
            <a:pPr algn="r" rtl="1" eaLnBrk="1" hangingPunct="1"/>
            <a:r>
              <a:rPr lang="ar-SA" dirty="0" smtClean="0">
                <a:latin typeface="Arial" pitchFamily="34" charset="0"/>
                <a:cs typeface="Arial" pitchFamily="34" charset="0"/>
              </a:rPr>
              <a:t>يتضح من المضاعف السياحي الديناميكي الاتي:</a:t>
            </a:r>
            <a:endParaRPr lang="en-US" dirty="0" smtClean="0">
              <a:latin typeface="Arial" pitchFamily="34" charset="0"/>
              <a:cs typeface="Arial" pitchFamily="34" charset="0"/>
            </a:endParaRPr>
          </a:p>
        </p:txBody>
      </p:sp>
      <p:sp>
        <p:nvSpPr>
          <p:cNvPr id="3" name="Content Placeholder 2"/>
          <p:cNvSpPr>
            <a:spLocks noGrp="1"/>
          </p:cNvSpPr>
          <p:nvPr>
            <p:ph idx="1"/>
          </p:nvPr>
        </p:nvSpPr>
        <p:spPr/>
        <p:txBody>
          <a:bodyPr rtlCol="0">
            <a:normAutofit lnSpcReduction="10000"/>
          </a:bodyPr>
          <a:lstStyle/>
          <a:p>
            <a:pPr marL="514350" indent="-514350" algn="r" rtl="1" eaLnBrk="1" fontAlgn="auto" hangingPunct="1">
              <a:spcAft>
                <a:spcPts val="0"/>
              </a:spcAft>
              <a:buFont typeface="+mj-lt"/>
              <a:buAutoNum type="arabicPeriod"/>
              <a:defRPr/>
            </a:pPr>
            <a:r>
              <a:rPr lang="ar-SA" dirty="0" smtClean="0">
                <a:latin typeface="Arial" pitchFamily="34" charset="0"/>
                <a:cs typeface="Arial" pitchFamily="34" charset="0"/>
              </a:rPr>
              <a:t>أن </a:t>
            </a:r>
            <a:r>
              <a:rPr lang="ar-SA" dirty="0">
                <a:latin typeface="Arial" pitchFamily="34" charset="0"/>
                <a:cs typeface="Arial" pitchFamily="34" charset="0"/>
              </a:rPr>
              <a:t>الدخل المنفق يبدأ بالتناقص تدريجيا كلما تحققت دورة </a:t>
            </a:r>
            <a:r>
              <a:rPr lang="ar-SA" dirty="0" smtClean="0">
                <a:latin typeface="Arial" pitchFamily="34" charset="0"/>
                <a:cs typeface="Arial" pitchFamily="34" charset="0"/>
              </a:rPr>
              <a:t>إضافية </a:t>
            </a:r>
            <a:r>
              <a:rPr lang="ar-SA" dirty="0">
                <a:latin typeface="Arial" pitchFamily="34" charset="0"/>
                <a:cs typeface="Arial" pitchFamily="34" charset="0"/>
              </a:rPr>
              <a:t>جديدة </a:t>
            </a:r>
            <a:r>
              <a:rPr lang="ar-SA" dirty="0" smtClean="0">
                <a:latin typeface="Arial" pitchFamily="34" charset="0"/>
                <a:cs typeface="Arial" pitchFamily="34" charset="0"/>
              </a:rPr>
              <a:t>للإنفاق </a:t>
            </a:r>
            <a:r>
              <a:rPr lang="ar-SA" dirty="0">
                <a:latin typeface="Arial" pitchFamily="34" charset="0"/>
                <a:cs typeface="Arial" pitchFamily="34" charset="0"/>
              </a:rPr>
              <a:t>, حتى يتلاشى في </a:t>
            </a:r>
            <a:r>
              <a:rPr lang="ar-SA" dirty="0" smtClean="0">
                <a:latin typeface="Arial" pitchFamily="34" charset="0"/>
                <a:cs typeface="Arial" pitchFamily="34" charset="0"/>
              </a:rPr>
              <a:t>نهاية </a:t>
            </a:r>
            <a:r>
              <a:rPr lang="ar-SA" dirty="0">
                <a:latin typeface="Arial" pitchFamily="34" charset="0"/>
                <a:cs typeface="Arial" pitchFamily="34" charset="0"/>
              </a:rPr>
              <a:t>الأمر ويصل إلى الصفر .</a:t>
            </a:r>
            <a:endParaRPr lang="en-US" dirty="0">
              <a:latin typeface="Arial" pitchFamily="34" charset="0"/>
              <a:cs typeface="Arial" pitchFamily="34" charset="0"/>
            </a:endParaRPr>
          </a:p>
          <a:p>
            <a:pPr marL="514350" indent="-514350" algn="r" rtl="1" eaLnBrk="1" fontAlgn="auto" hangingPunct="1">
              <a:spcAft>
                <a:spcPts val="0"/>
              </a:spcAft>
              <a:buFont typeface="+mj-lt"/>
              <a:buAutoNum type="arabicPeriod"/>
              <a:defRPr/>
            </a:pPr>
            <a:r>
              <a:rPr lang="ar-SA" dirty="0" smtClean="0">
                <a:latin typeface="Arial" pitchFamily="34" charset="0"/>
                <a:cs typeface="Arial" pitchFamily="34" charset="0"/>
              </a:rPr>
              <a:t>أن </a:t>
            </a:r>
            <a:r>
              <a:rPr lang="ar-SA" dirty="0">
                <a:latin typeface="Arial" pitchFamily="34" charset="0"/>
                <a:cs typeface="Arial" pitchFamily="34" charset="0"/>
              </a:rPr>
              <a:t>الدخل الكلي الناتج عن النشاط السياحي </a:t>
            </a:r>
            <a:r>
              <a:rPr lang="ar-SA" dirty="0" smtClean="0">
                <a:latin typeface="Arial" pitchFamily="34" charset="0"/>
                <a:cs typeface="Arial" pitchFamily="34" charset="0"/>
              </a:rPr>
              <a:t>(</a:t>
            </a:r>
            <a:r>
              <a:rPr lang="en-US" dirty="0" smtClean="0">
                <a:latin typeface="Arial" pitchFamily="34" charset="0"/>
                <a:cs typeface="Arial" pitchFamily="34" charset="0"/>
              </a:rPr>
              <a:t>Y</a:t>
            </a:r>
            <a:r>
              <a:rPr lang="ar-SA" dirty="0" smtClean="0">
                <a:latin typeface="Arial" pitchFamily="34" charset="0"/>
                <a:cs typeface="Arial" pitchFamily="34" charset="0"/>
              </a:rPr>
              <a:t>∆) </a:t>
            </a:r>
            <a:r>
              <a:rPr lang="ar-SA" dirty="0">
                <a:latin typeface="Arial" pitchFamily="34" charset="0"/>
                <a:cs typeface="Arial" pitchFamily="34" charset="0"/>
              </a:rPr>
              <a:t>يتضاعف تدريجيا كلما تحققت دورة اضافية جديدة للانفاق .</a:t>
            </a:r>
            <a:endParaRPr lang="en-US" dirty="0">
              <a:latin typeface="Arial" pitchFamily="34" charset="0"/>
              <a:cs typeface="Arial" pitchFamily="34" charset="0"/>
            </a:endParaRPr>
          </a:p>
          <a:p>
            <a:pPr marL="514350" indent="-514350" algn="r" rtl="1" eaLnBrk="1" fontAlgn="auto" hangingPunct="1">
              <a:spcAft>
                <a:spcPts val="0"/>
              </a:spcAft>
              <a:buFont typeface="+mj-lt"/>
              <a:buAutoNum type="arabicPeriod"/>
              <a:defRPr/>
            </a:pPr>
            <a:r>
              <a:rPr lang="ar-SA" dirty="0" smtClean="0">
                <a:latin typeface="Arial" pitchFamily="34" charset="0"/>
                <a:cs typeface="Arial" pitchFamily="34" charset="0"/>
              </a:rPr>
              <a:t>أن </a:t>
            </a:r>
            <a:r>
              <a:rPr lang="ar-SA" dirty="0">
                <a:latin typeface="Arial" pitchFamily="34" charset="0"/>
                <a:cs typeface="Arial" pitchFamily="34" charset="0"/>
              </a:rPr>
              <a:t>قيمة المضاعف السياحي </a:t>
            </a:r>
            <a:r>
              <a:rPr lang="ar-SA" dirty="0" smtClean="0">
                <a:latin typeface="Arial" pitchFamily="34" charset="0"/>
                <a:cs typeface="Arial" pitchFamily="34" charset="0"/>
              </a:rPr>
              <a:t>(</a:t>
            </a:r>
            <a:r>
              <a:rPr lang="en-US" dirty="0" smtClean="0">
                <a:latin typeface="Arial" pitchFamily="34" charset="0"/>
                <a:cs typeface="Arial" pitchFamily="34" charset="0"/>
              </a:rPr>
              <a:t>Kt</a:t>
            </a:r>
            <a:r>
              <a:rPr lang="ar-SA" dirty="0" smtClean="0">
                <a:latin typeface="Arial" pitchFamily="34" charset="0"/>
                <a:cs typeface="Arial" pitchFamily="34" charset="0"/>
              </a:rPr>
              <a:t>) تتضاعف </a:t>
            </a:r>
            <a:r>
              <a:rPr lang="ar-SA" dirty="0">
                <a:latin typeface="Arial" pitchFamily="34" charset="0"/>
                <a:cs typeface="Arial" pitchFamily="34" charset="0"/>
              </a:rPr>
              <a:t>تدريجيا كلما تحققت دورة اضافية جديدة للانفاق.</a:t>
            </a:r>
            <a:endParaRPr lang="en-US" dirty="0">
              <a:latin typeface="Arial" pitchFamily="34" charset="0"/>
              <a:cs typeface="Arial" pitchFamily="34" charset="0"/>
            </a:endParaRPr>
          </a:p>
          <a:p>
            <a:pPr marL="514350" indent="-514350" algn="r" rtl="1" eaLnBrk="1" fontAlgn="auto" hangingPunct="1">
              <a:spcAft>
                <a:spcPts val="0"/>
              </a:spcAft>
              <a:buFont typeface="+mj-lt"/>
              <a:buAutoNum type="arabicPeriod"/>
              <a:defRPr/>
            </a:pPr>
            <a:r>
              <a:rPr lang="ar-SA" dirty="0" smtClean="0">
                <a:latin typeface="Arial" pitchFamily="34" charset="0"/>
                <a:cs typeface="Arial" pitchFamily="34" charset="0"/>
              </a:rPr>
              <a:t>أن </a:t>
            </a:r>
            <a:r>
              <a:rPr lang="ar-SA" dirty="0">
                <a:latin typeface="Arial" pitchFamily="34" charset="0"/>
                <a:cs typeface="Arial" pitchFamily="34" charset="0"/>
              </a:rPr>
              <a:t>عدد دورات </a:t>
            </a:r>
            <a:r>
              <a:rPr lang="ar-SA" dirty="0" smtClean="0">
                <a:latin typeface="Arial" pitchFamily="34" charset="0"/>
                <a:cs typeface="Arial" pitchFamily="34" charset="0"/>
              </a:rPr>
              <a:t>الإنفاق </a:t>
            </a:r>
            <a:r>
              <a:rPr lang="ar-SA" dirty="0">
                <a:latin typeface="Arial" pitchFamily="34" charset="0"/>
                <a:cs typeface="Arial" pitchFamily="34" charset="0"/>
              </a:rPr>
              <a:t>تتوقف على </a:t>
            </a:r>
            <a:r>
              <a:rPr lang="ar-SA" dirty="0" smtClean="0">
                <a:latin typeface="Arial" pitchFamily="34" charset="0"/>
                <a:cs typeface="Arial" pitchFamily="34" charset="0"/>
              </a:rPr>
              <a:t>النشاط </a:t>
            </a:r>
            <a:r>
              <a:rPr lang="ar-SA" dirty="0">
                <a:latin typeface="Arial" pitchFamily="34" charset="0"/>
                <a:cs typeface="Arial" pitchFamily="34" charset="0"/>
              </a:rPr>
              <a:t>الاقتصادي.</a:t>
            </a:r>
            <a:endParaRPr lang="en-US" dirty="0">
              <a:latin typeface="Arial" pitchFamily="34" charset="0"/>
              <a:cs typeface="Arial" pitchFamily="34" charset="0"/>
            </a:endParaRPr>
          </a:p>
          <a:p>
            <a:pPr marL="514350" indent="-514350" algn="r" rtl="1" eaLnBrk="1" fontAlgn="auto" hangingPunct="1">
              <a:spcAft>
                <a:spcPts val="0"/>
              </a:spcAft>
              <a:buFont typeface="+mj-lt"/>
              <a:buAutoNum type="arabicPeriod"/>
              <a:defRPr/>
            </a:pPr>
            <a:r>
              <a:rPr lang="ar-SA" dirty="0" smtClean="0">
                <a:latin typeface="Arial" pitchFamily="34" charset="0"/>
                <a:cs typeface="Arial" pitchFamily="34" charset="0"/>
              </a:rPr>
              <a:t>أن </a:t>
            </a:r>
            <a:r>
              <a:rPr lang="ar-SA" dirty="0">
                <a:latin typeface="Arial" pitchFamily="34" charset="0"/>
                <a:cs typeface="Arial" pitchFamily="34" charset="0"/>
              </a:rPr>
              <a:t>قيمة الدخل الكلي الناتج عن النشاط السياحي , وقيمة المضاعف السياحي تتأثر بعامل التسرب </a:t>
            </a:r>
            <a:r>
              <a:rPr lang="ar-SA" dirty="0" smtClean="0">
                <a:latin typeface="Arial" pitchFamily="34" charset="0"/>
                <a:cs typeface="Arial" pitchFamily="34" charset="0"/>
              </a:rPr>
              <a:t>(</a:t>
            </a:r>
            <a:r>
              <a:rPr lang="en-US" dirty="0" smtClean="0">
                <a:latin typeface="Arial" pitchFamily="34" charset="0"/>
                <a:cs typeface="Arial" pitchFamily="34" charset="0"/>
              </a:rPr>
              <a:t>L</a:t>
            </a:r>
            <a:r>
              <a:rPr lang="ar-SA" dirty="0" smtClean="0">
                <a:latin typeface="Arial" pitchFamily="34" charset="0"/>
                <a:cs typeface="Arial" pitchFamily="34" charset="0"/>
              </a:rPr>
              <a:t>∆) </a:t>
            </a:r>
            <a:r>
              <a:rPr lang="ar-SA" dirty="0">
                <a:latin typeface="Arial" pitchFamily="34" charset="0"/>
                <a:cs typeface="Arial" pitchFamily="34" charset="0"/>
              </a:rPr>
              <a:t>, فكلما قلت نسبة التسرب زادت قيمة الدخل الكلي الناتج عن السياحة , وزادت قيمة المضاعف السياحي والعكس صحيح ايضا.</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112</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lgn="r" rtl="1" eaLnBrk="1" fontAlgn="auto" hangingPunct="1">
              <a:spcAft>
                <a:spcPts val="0"/>
              </a:spcAft>
              <a:defRPr/>
            </a:pPr>
            <a:r>
              <a:rPr lang="ar-SA" dirty="0">
                <a:latin typeface="Arial" pitchFamily="34" charset="0"/>
                <a:cs typeface="Arial" pitchFamily="34" charset="0"/>
              </a:rPr>
              <a:t>أثر السياحة في تنشيط حركة </a:t>
            </a:r>
            <a:r>
              <a:rPr lang="ar-SA" dirty="0" smtClean="0">
                <a:latin typeface="Arial" pitchFamily="34" charset="0"/>
                <a:cs typeface="Arial" pitchFamily="34" charset="0"/>
              </a:rPr>
              <a:t>الإنتاج </a:t>
            </a:r>
            <a:r>
              <a:rPr lang="ar-SA" dirty="0">
                <a:latin typeface="Arial" pitchFamily="34" charset="0"/>
                <a:cs typeface="Arial" pitchFamily="34" charset="0"/>
              </a:rPr>
              <a:t>والاستثمار في القطاعات </a:t>
            </a:r>
            <a:r>
              <a:rPr lang="ar-SA" dirty="0" smtClean="0">
                <a:latin typeface="Arial" pitchFamily="34" charset="0"/>
                <a:cs typeface="Arial" pitchFamily="34" charset="0"/>
              </a:rPr>
              <a:t>الأخرى :</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rtlCol="0">
            <a:normAutofit fontScale="92500"/>
          </a:bodyPr>
          <a:lstStyle/>
          <a:p>
            <a:pPr algn="r" rtl="1" eaLnBrk="1" fontAlgn="auto" hangingPunct="1">
              <a:spcAft>
                <a:spcPts val="0"/>
              </a:spcAft>
              <a:defRPr/>
            </a:pPr>
            <a:r>
              <a:rPr lang="ar-SA" dirty="0">
                <a:latin typeface="Arial" pitchFamily="34" charset="0"/>
                <a:cs typeface="Arial" pitchFamily="34" charset="0"/>
              </a:rPr>
              <a:t>بتعبير آخر بماذا تتميز صناعة السياحة عن القطاعات </a:t>
            </a:r>
            <a:r>
              <a:rPr lang="ar-SA" dirty="0" smtClean="0">
                <a:latin typeface="Arial" pitchFamily="34" charset="0"/>
                <a:cs typeface="Arial" pitchFamily="34" charset="0"/>
              </a:rPr>
              <a:t>الأخرى </a:t>
            </a:r>
            <a:r>
              <a:rPr lang="ar-SA" dirty="0">
                <a:latin typeface="Arial" pitchFamily="34" charset="0"/>
                <a:cs typeface="Arial" pitchFamily="34" charset="0"/>
              </a:rPr>
              <a:t>في بعث سلسلة نشاط الاقتصادي في الاقتصاد القومي ؟ يمكن </a:t>
            </a:r>
            <a:r>
              <a:rPr lang="ar-SA" dirty="0" smtClean="0">
                <a:latin typeface="Arial" pitchFamily="34" charset="0"/>
                <a:cs typeface="Arial" pitchFamily="34" charset="0"/>
              </a:rPr>
              <a:t>إرجاع </a:t>
            </a:r>
            <a:r>
              <a:rPr lang="ar-SA" dirty="0">
                <a:latin typeface="Arial" pitchFamily="34" charset="0"/>
                <a:cs typeface="Arial" pitchFamily="34" charset="0"/>
              </a:rPr>
              <a:t>هذه القدرة الخاصة للسياحة إلى </a:t>
            </a:r>
            <a:r>
              <a:rPr lang="ar-SA" dirty="0" smtClean="0">
                <a:latin typeface="Arial" pitchFamily="34" charset="0"/>
                <a:cs typeface="Arial" pitchFamily="34" charset="0"/>
              </a:rPr>
              <a:t>الأسباب الآتية </a:t>
            </a:r>
            <a:r>
              <a:rPr lang="ar-SA" dirty="0">
                <a:latin typeface="Arial" pitchFamily="34" charset="0"/>
                <a:cs typeface="Arial" pitchFamily="34" charset="0"/>
              </a:rPr>
              <a:t>:-</a:t>
            </a:r>
            <a:endParaRPr lang="en-US" dirty="0">
              <a:latin typeface="Arial" pitchFamily="34" charset="0"/>
              <a:cs typeface="Arial" pitchFamily="34" charset="0"/>
            </a:endParaRPr>
          </a:p>
          <a:p>
            <a:pPr marL="514350" indent="-514350" algn="r" rtl="1" eaLnBrk="1" fontAlgn="auto" hangingPunct="1">
              <a:spcAft>
                <a:spcPts val="0"/>
              </a:spcAft>
              <a:buFont typeface="+mj-lt"/>
              <a:buAutoNum type="arabicPeriod"/>
              <a:defRPr/>
            </a:pPr>
            <a:r>
              <a:rPr lang="ar-SA" dirty="0">
                <a:latin typeface="Arial" pitchFamily="34" charset="0"/>
                <a:cs typeface="Arial" pitchFamily="34" charset="0"/>
              </a:rPr>
              <a:t>طبيعة </a:t>
            </a:r>
            <a:r>
              <a:rPr lang="ar-SA" dirty="0" smtClean="0">
                <a:latin typeface="Arial" pitchFamily="34" charset="0"/>
                <a:cs typeface="Arial" pitchFamily="34" charset="0"/>
              </a:rPr>
              <a:t>المنتج </a:t>
            </a:r>
            <a:r>
              <a:rPr lang="ar-SA" dirty="0">
                <a:latin typeface="Arial" pitchFamily="34" charset="0"/>
                <a:cs typeface="Arial" pitchFamily="34" charset="0"/>
              </a:rPr>
              <a:t>السياحي.</a:t>
            </a:r>
            <a:endParaRPr lang="en-US" dirty="0">
              <a:latin typeface="Arial" pitchFamily="34" charset="0"/>
              <a:cs typeface="Arial" pitchFamily="34" charset="0"/>
            </a:endParaRPr>
          </a:p>
          <a:p>
            <a:pPr marL="514350" indent="-514350" algn="r" rtl="1" eaLnBrk="1" fontAlgn="auto" hangingPunct="1">
              <a:spcAft>
                <a:spcPts val="0"/>
              </a:spcAft>
              <a:buFont typeface="+mj-lt"/>
              <a:buAutoNum type="arabicPeriod"/>
              <a:defRPr/>
            </a:pPr>
            <a:r>
              <a:rPr lang="ar-SA" dirty="0">
                <a:latin typeface="Arial" pitchFamily="34" charset="0"/>
                <a:cs typeface="Arial" pitchFamily="34" charset="0"/>
              </a:rPr>
              <a:t>موقع صناعة السياحة بين فروع الاقتصاد القومي : ان وقوع صناعة السياحة في المستوى الأول من فروع الاقتصاد القومي التي تحتك وبشكل مباشر مع المستهلكين ( السياح) يمكنها من بعث سلسلة كبيرة من النشاطات الاقتصادية في غالبية فروع الاقتصاد القومي أكثر من القطاعات الأخرى .</a:t>
            </a:r>
            <a:endParaRPr lang="en-US" dirty="0">
              <a:latin typeface="Arial" pitchFamily="34" charset="0"/>
              <a:cs typeface="Arial" pitchFamily="34" charset="0"/>
            </a:endParaRPr>
          </a:p>
          <a:p>
            <a:pPr marL="514350" indent="-514350">
              <a:defRPr/>
            </a:pPr>
            <a:r>
              <a:rPr lang="ar-SA" dirty="0">
                <a:latin typeface="Arial" pitchFamily="34" charset="0"/>
                <a:cs typeface="Arial" pitchFamily="34" charset="0"/>
              </a:rPr>
              <a:t>وقد تصل العلاقة بين النشاط السياحي من جهة والاقتصاد القومي من جهة أخرى إلى الحد الذي يكون فيه الاقتصاد القومي عاملا تابعا للنشاط السياحي وهذا ما </a:t>
            </a:r>
            <a:r>
              <a:rPr lang="ar-SA" dirty="0" smtClean="0">
                <a:latin typeface="Arial" pitchFamily="34" charset="0"/>
                <a:cs typeface="Arial" pitchFamily="34" charset="0"/>
              </a:rPr>
              <a:t>يحدث </a:t>
            </a:r>
            <a:r>
              <a:rPr lang="ar-SA" dirty="0">
                <a:latin typeface="Arial" pitchFamily="34" charset="0"/>
                <a:cs typeface="Arial" pitchFamily="34" charset="0"/>
              </a:rPr>
              <a:t>فعلا في بعض البلدان السياحية .</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113</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اثر السياحة في تنمية مشاريع البني التحتية  </a:t>
            </a:r>
            <a:endParaRPr lang="en-US" dirty="0" smtClean="0">
              <a:latin typeface="Arial" pitchFamily="34" charset="0"/>
              <a:cs typeface="Arial" pitchFamily="34" charset="0"/>
            </a:endParaRPr>
          </a:p>
        </p:txBody>
      </p:sp>
      <p:sp>
        <p:nvSpPr>
          <p:cNvPr id="3" name="Content Placeholder 2"/>
          <p:cNvSpPr>
            <a:spLocks noGrp="1"/>
          </p:cNvSpPr>
          <p:nvPr>
            <p:ph idx="1"/>
          </p:nvPr>
        </p:nvSpPr>
        <p:spPr/>
        <p:txBody>
          <a:bodyPr rtlCol="0">
            <a:normAutofit lnSpcReduction="10000"/>
          </a:bodyPr>
          <a:lstStyle/>
          <a:p>
            <a:pPr algn="r" rtl="1" eaLnBrk="1" fontAlgn="auto" hangingPunct="1">
              <a:spcAft>
                <a:spcPts val="0"/>
              </a:spcAft>
              <a:buFont typeface="Arial" pitchFamily="34" charset="0"/>
              <a:buNone/>
              <a:defRPr/>
            </a:pPr>
            <a:r>
              <a:rPr lang="ar-SA" dirty="0">
                <a:latin typeface="Arial" pitchFamily="34" charset="0"/>
                <a:cs typeface="Arial" pitchFamily="34" charset="0"/>
              </a:rPr>
              <a:t>تنمية </a:t>
            </a:r>
            <a:r>
              <a:rPr lang="ar-SA" dirty="0" smtClean="0">
                <a:latin typeface="Arial" pitchFamily="34" charset="0"/>
                <a:cs typeface="Arial" pitchFamily="34" charset="0"/>
              </a:rPr>
              <a:t>البني التحتية </a:t>
            </a:r>
            <a:r>
              <a:rPr lang="ar-SA" dirty="0">
                <a:latin typeface="Arial" pitchFamily="34" charset="0"/>
                <a:cs typeface="Arial" pitchFamily="34" charset="0"/>
              </a:rPr>
              <a:t>والتكاليف الاستثمارية السياحية </a:t>
            </a:r>
            <a:r>
              <a:rPr lang="ar-SA" dirty="0" smtClean="0">
                <a:latin typeface="Arial" pitchFamily="34" charset="0"/>
                <a:cs typeface="Arial" pitchFamily="34" charset="0"/>
              </a:rPr>
              <a:t>:</a:t>
            </a:r>
            <a:endParaRPr lang="en-US" dirty="0">
              <a:latin typeface="Arial" pitchFamily="34" charset="0"/>
              <a:cs typeface="Arial" pitchFamily="34" charset="0"/>
            </a:endParaRPr>
          </a:p>
          <a:p>
            <a:pPr algn="r" rtl="1" eaLnBrk="1" fontAlgn="auto" hangingPunct="1">
              <a:spcAft>
                <a:spcPts val="0"/>
              </a:spcAft>
              <a:defRPr/>
            </a:pPr>
            <a:r>
              <a:rPr lang="ar-SA" dirty="0">
                <a:latin typeface="Arial" pitchFamily="34" charset="0"/>
                <a:cs typeface="Arial" pitchFamily="34" charset="0"/>
              </a:rPr>
              <a:t>تختلف التكاليف الاستثمارية لأي مشروع اقتصادي بحسب الموقع الجغرافي ومدى توافر خدمات المرافق الأساسية فيه. وبناءا على ذلك فإن المشروع المقام في مراكز المدن الحضارية , تكون تكاليفه الاستثمارية اقل وذلك لتوافر كل الخدمات التي يحتاج </a:t>
            </a:r>
            <a:r>
              <a:rPr lang="ar-SA" dirty="0" smtClean="0">
                <a:latin typeface="Arial" pitchFamily="34" charset="0"/>
                <a:cs typeface="Arial" pitchFamily="34" charset="0"/>
              </a:rPr>
              <a:t>المشروع اليها </a:t>
            </a:r>
            <a:r>
              <a:rPr lang="ar-SA" dirty="0">
                <a:latin typeface="Arial" pitchFamily="34" charset="0"/>
                <a:cs typeface="Arial" pitchFamily="34" charset="0"/>
              </a:rPr>
              <a:t>من ماء , وكهرباء , وطرق .....الــخ.</a:t>
            </a:r>
            <a:endParaRPr lang="en-US" dirty="0">
              <a:latin typeface="Arial" pitchFamily="34" charset="0"/>
              <a:cs typeface="Arial" pitchFamily="34" charset="0"/>
            </a:endParaRPr>
          </a:p>
          <a:p>
            <a:pPr algn="r" rtl="1" eaLnBrk="1" fontAlgn="auto" hangingPunct="1">
              <a:spcAft>
                <a:spcPts val="0"/>
              </a:spcAft>
              <a:defRPr/>
            </a:pPr>
            <a:r>
              <a:rPr lang="ar-SA" dirty="0" smtClean="0">
                <a:latin typeface="Arial" pitchFamily="34" charset="0"/>
                <a:cs typeface="Arial" pitchFamily="34" charset="0"/>
              </a:rPr>
              <a:t>احدي سمات </a:t>
            </a:r>
            <a:r>
              <a:rPr lang="ar-SA" dirty="0">
                <a:latin typeface="Arial" pitchFamily="34" charset="0"/>
                <a:cs typeface="Arial" pitchFamily="34" charset="0"/>
              </a:rPr>
              <a:t>بلدان العالم </a:t>
            </a:r>
            <a:r>
              <a:rPr lang="ar-SA" dirty="0" smtClean="0">
                <a:latin typeface="Arial" pitchFamily="34" charset="0"/>
                <a:cs typeface="Arial" pitchFamily="34" charset="0"/>
              </a:rPr>
              <a:t>الثالث الافتقار الى </a:t>
            </a:r>
            <a:r>
              <a:rPr lang="ar-SA" dirty="0">
                <a:latin typeface="Arial" pitchFamily="34" charset="0"/>
                <a:cs typeface="Arial" pitchFamily="34" charset="0"/>
              </a:rPr>
              <a:t>خدمات المرافق الاساسية سواء كانت في المدن ام خارجها .</a:t>
            </a:r>
            <a:r>
              <a:rPr lang="ar-SA" dirty="0" smtClean="0">
                <a:latin typeface="Arial" pitchFamily="34" charset="0"/>
                <a:cs typeface="Arial" pitchFamily="34" charset="0"/>
              </a:rPr>
              <a:t>وبالتالي فان </a:t>
            </a:r>
            <a:r>
              <a:rPr lang="ar-SA" dirty="0">
                <a:latin typeface="Arial" pitchFamily="34" charset="0"/>
                <a:cs typeface="Arial" pitchFamily="34" charset="0"/>
              </a:rPr>
              <a:t>اقامة المشاريع السياحية والحرص على توفير المنتوج السياحي </a:t>
            </a:r>
            <a:r>
              <a:rPr lang="ar-SA" dirty="0" smtClean="0">
                <a:latin typeface="Arial" pitchFamily="34" charset="0"/>
                <a:cs typeface="Arial" pitchFamily="34" charset="0"/>
              </a:rPr>
              <a:t>عليها اعباء </a:t>
            </a:r>
            <a:r>
              <a:rPr lang="ar-SA" dirty="0">
                <a:latin typeface="Arial" pitchFamily="34" charset="0"/>
                <a:cs typeface="Arial" pitchFamily="34" charset="0"/>
              </a:rPr>
              <a:t>وتكاليف اضافية لتنمية المرافق الاساسية التي لابد منها لتشغيل المنشأت السياحية وتوفير متطلبات الحياة العصرية للسياح </a:t>
            </a:r>
            <a:r>
              <a:rPr lang="ar-SA" dirty="0" smtClean="0">
                <a:latin typeface="Arial" pitchFamily="34" charset="0"/>
                <a:cs typeface="Arial" pitchFamily="34" charset="0"/>
              </a:rPr>
              <a:t>.</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114</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Content Placeholder 2"/>
          <p:cNvSpPr>
            <a:spLocks noGrp="1"/>
          </p:cNvSpPr>
          <p:nvPr>
            <p:ph idx="1"/>
          </p:nvPr>
        </p:nvSpPr>
        <p:spPr>
          <a:xfrm>
            <a:off x="457200" y="609600"/>
            <a:ext cx="8229600" cy="5397691"/>
          </a:xfrm>
        </p:spPr>
        <p:txBody>
          <a:bodyPr/>
          <a:lstStyle/>
          <a:p>
            <a:pPr>
              <a:buNone/>
            </a:pPr>
            <a:r>
              <a:rPr lang="ar-SA" b="1" dirty="0" smtClean="0">
                <a:latin typeface="Arial" pitchFamily="34" charset="0"/>
                <a:cs typeface="Arial" pitchFamily="34" charset="0"/>
              </a:rPr>
              <a:t>اثر السياحة علي المستوى العمراني للبلد :</a:t>
            </a:r>
          </a:p>
          <a:p>
            <a:pPr algn="r" rtl="1" eaLnBrk="1" hangingPunct="1">
              <a:buNone/>
            </a:pPr>
            <a:r>
              <a:rPr lang="ar-SA" dirty="0" smtClean="0">
                <a:latin typeface="Arial" pitchFamily="34" charset="0"/>
                <a:cs typeface="Arial" pitchFamily="34" charset="0"/>
              </a:rPr>
              <a:t>يطلق على السياحة بأنها صناعة بلا مداخن . وتمثل المنشآت السياحية واجهة عمرانية وحضارية للبلد.</a:t>
            </a:r>
          </a:p>
          <a:p>
            <a:pPr>
              <a:buNone/>
            </a:pPr>
            <a:r>
              <a:rPr lang="ar-SA" b="1" dirty="0" smtClean="0">
                <a:latin typeface="Arial" pitchFamily="34" charset="0"/>
                <a:cs typeface="Arial" pitchFamily="34" charset="0"/>
              </a:rPr>
              <a:t>أثر السياحة في المستوى العام للأسعار </a:t>
            </a:r>
            <a:r>
              <a:rPr lang="ar-SA" dirty="0" smtClean="0">
                <a:latin typeface="Arial" pitchFamily="34" charset="0"/>
                <a:cs typeface="Arial" pitchFamily="34" charset="0"/>
              </a:rPr>
              <a:t>:</a:t>
            </a:r>
          </a:p>
          <a:p>
            <a:pPr>
              <a:buNone/>
            </a:pPr>
            <a:r>
              <a:rPr lang="ar-SA" dirty="0" smtClean="0">
                <a:latin typeface="Arial" pitchFamily="34" charset="0"/>
                <a:cs typeface="Arial" pitchFamily="34" charset="0"/>
              </a:rPr>
              <a:t>في مبحث سابق ومن خلال المضاعف السياحي , اتضح لدينا أن التضخم النقدي يؤثر سلبا على النشاط السياحي , إذ يعمل على التقليل من قيمة المضاعف السياحي , وبالتالي التقليل من الأهمية الاقتصادية للسياحة .</a:t>
            </a:r>
          </a:p>
          <a:p>
            <a:pPr>
              <a:buNone/>
            </a:pPr>
            <a:r>
              <a:rPr lang="ar-SA" b="1" dirty="0" smtClean="0">
                <a:latin typeface="Arial" pitchFamily="34" charset="0"/>
                <a:cs typeface="Arial" pitchFamily="34" charset="0"/>
              </a:rPr>
              <a:t>السياحة عامل من عوامل التضخم النقدي:</a:t>
            </a:r>
          </a:p>
          <a:p>
            <a:pPr>
              <a:buNone/>
            </a:pPr>
            <a:r>
              <a:rPr lang="ar-SA" dirty="0" smtClean="0">
                <a:latin typeface="Arial" pitchFamily="34" charset="0"/>
                <a:cs typeface="Arial" pitchFamily="34" charset="0"/>
              </a:rPr>
              <a:t>في أي نشاط اقتصادي يحدث التضخم النقدي عندما يقل العرض عن الطلب . وهذا ما يحدث في السياحة خاصة في موسم الذروة السياحي , مما يؤدي إلى ارتفاع أسعار المنتج السياحي وأسعار السلع الأخرى التي يقبل على شرائها السياح </a:t>
            </a:r>
            <a:endParaRPr lang="en-US" dirty="0" smtClean="0">
              <a:latin typeface="Arial" pitchFamily="34" charset="0"/>
              <a:cs typeface="Arial" pitchFamily="34" charset="0"/>
            </a:endParaRPr>
          </a:p>
          <a:p>
            <a:pPr>
              <a:buNone/>
            </a:pPr>
            <a:endParaRPr lang="ar-SA" b="1" dirty="0" smtClean="0">
              <a:latin typeface="Arial" pitchFamily="34" charset="0"/>
              <a:cs typeface="Arial" pitchFamily="34" charset="0"/>
            </a:endParaRPr>
          </a:p>
          <a:p>
            <a:pPr>
              <a:buNone/>
            </a:pPr>
            <a:endParaRPr lang="en-US" b="1" dirty="0" smtClean="0">
              <a:latin typeface="Arial" pitchFamily="34" charset="0"/>
              <a:cs typeface="Arial" pitchFamily="34" charset="0"/>
            </a:endParaRPr>
          </a:p>
          <a:p>
            <a:pPr>
              <a:buNone/>
            </a:pPr>
            <a:endParaRPr lang="ar-SA" dirty="0" smtClean="0">
              <a:latin typeface="Arial" pitchFamily="34" charset="0"/>
              <a:cs typeface="Arial" pitchFamily="34" charset="0"/>
            </a:endParaRPr>
          </a:p>
          <a:p>
            <a:pPr algn="r" rtl="1" eaLnBrk="1" hangingPunct="1">
              <a:buNone/>
            </a:pPr>
            <a:endParaRPr lang="en-US" dirty="0" smtClean="0">
              <a:latin typeface="Arial" pitchFamily="34" charset="0"/>
              <a:cs typeface="Arial" pitchFamily="34" charset="0"/>
            </a:endParaRPr>
          </a:p>
          <a:p>
            <a:pPr algn="r" rtl="1" eaLnBrk="1" hangingPunct="1">
              <a:buFont typeface="Arial" pitchFamily="34" charset="0"/>
              <a:buNone/>
            </a:pPr>
            <a:endParaRPr lang="en-US" dirty="0" smtClean="0">
              <a:latin typeface="Arial" pitchFamily="34" charset="0"/>
              <a:cs typeface="Arial" pitchFamily="34" charset="0"/>
            </a:endParaRPr>
          </a:p>
        </p:txBody>
      </p:sp>
      <p:sp>
        <p:nvSpPr>
          <p:cNvPr id="3" name="Slide Number Placeholder 2"/>
          <p:cNvSpPr>
            <a:spLocks noGrp="1"/>
          </p:cNvSpPr>
          <p:nvPr>
            <p:ph type="sldNum" sz="quarter" idx="12"/>
          </p:nvPr>
        </p:nvSpPr>
        <p:spPr/>
        <p:txBody>
          <a:bodyPr/>
          <a:lstStyle/>
          <a:p>
            <a:fld id="{B1256247-FA1A-4ED4-9C3E-75F47BD09EE7}" type="slidenum">
              <a:rPr lang="ar-SA" smtClean="0"/>
              <a:pPr/>
              <a:t>115</a:t>
            </a:fld>
            <a:endParaRPr lang="ar-SA"/>
          </a:p>
        </p:txBody>
      </p:sp>
      <p:sp>
        <p:nvSpPr>
          <p:cNvPr id="4" name="Footer Placeholder 3"/>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normAutofit fontScale="90000"/>
          </a:bodyPr>
          <a:lstStyle/>
          <a:p>
            <a:pPr algn="r" rtl="1" eaLnBrk="1" hangingPunct="1"/>
            <a:r>
              <a:rPr lang="ar-SA" dirty="0" smtClean="0">
                <a:latin typeface="Arial" pitchFamily="34" charset="0"/>
                <a:cs typeface="Arial" pitchFamily="34" charset="0"/>
              </a:rPr>
              <a:t>ولكن ماهي الأسباب التي تؤدي إلى ذلك (التضخم النقدي) ؟</a:t>
            </a:r>
            <a:endParaRPr lang="en-US" dirty="0" smtClean="0">
              <a:latin typeface="Arial" pitchFamily="34" charset="0"/>
              <a:cs typeface="Arial" pitchFamily="34" charset="0"/>
            </a:endParaRPr>
          </a:p>
        </p:txBody>
      </p:sp>
      <p:sp>
        <p:nvSpPr>
          <p:cNvPr id="30723" name="Content Placeholder 2"/>
          <p:cNvSpPr>
            <a:spLocks noGrp="1"/>
          </p:cNvSpPr>
          <p:nvPr>
            <p:ph idx="1"/>
          </p:nvPr>
        </p:nvSpPr>
        <p:spPr/>
        <p:txBody>
          <a:bodyPr/>
          <a:lstStyle/>
          <a:p>
            <a:pPr marL="514350" indent="-514350" algn="r" rtl="1" eaLnBrk="1" hangingPunct="1">
              <a:buFont typeface="Calibri" pitchFamily="34" charset="0"/>
              <a:buAutoNum type="arabicPeriod"/>
            </a:pPr>
            <a:r>
              <a:rPr lang="ar-SA" dirty="0" smtClean="0">
                <a:latin typeface="Arial" pitchFamily="34" charset="0"/>
                <a:cs typeface="Arial" pitchFamily="34" charset="0"/>
              </a:rPr>
              <a:t>الطبيعة الموسمية للطلب السياحي  </a:t>
            </a:r>
            <a:endParaRPr lang="en-US" dirty="0" smtClean="0">
              <a:latin typeface="Arial" pitchFamily="34" charset="0"/>
              <a:cs typeface="Arial" pitchFamily="34" charset="0"/>
            </a:endParaRPr>
          </a:p>
          <a:p>
            <a:pPr marL="514350" indent="-514350" algn="r" rtl="1" eaLnBrk="1" hangingPunct="1">
              <a:buFont typeface="Calibri" pitchFamily="34" charset="0"/>
              <a:buAutoNum type="arabicPeriod"/>
            </a:pPr>
            <a:r>
              <a:rPr lang="ar-SA" dirty="0" smtClean="0">
                <a:latin typeface="Arial" pitchFamily="34" charset="0"/>
                <a:cs typeface="Arial" pitchFamily="34" charset="0"/>
              </a:rPr>
              <a:t>يقابل ذلك الجمود الكبير الموجود في العرض السياحي  </a:t>
            </a:r>
            <a:endParaRPr lang="en-US" dirty="0" smtClean="0">
              <a:latin typeface="Arial" pitchFamily="34" charset="0"/>
              <a:cs typeface="Arial" pitchFamily="34" charset="0"/>
            </a:endParaRPr>
          </a:p>
          <a:p>
            <a:pPr marL="514350" indent="-514350" algn="r" rtl="1" eaLnBrk="1" hangingPunct="1">
              <a:buFont typeface="Calibri" pitchFamily="34" charset="0"/>
              <a:buAutoNum type="arabicPeriod"/>
            </a:pPr>
            <a:r>
              <a:rPr lang="ar-SA" dirty="0" smtClean="0">
                <a:latin typeface="Arial" pitchFamily="34" charset="0"/>
                <a:cs typeface="Arial" pitchFamily="34" charset="0"/>
              </a:rPr>
              <a:t>الإسراف في الطلب</a:t>
            </a:r>
            <a:endParaRPr lang="en-US" dirty="0" smtClean="0">
              <a:latin typeface="Arial" pitchFamily="34" charset="0"/>
              <a:cs typeface="Arial" pitchFamily="34" charset="0"/>
            </a:endParaRPr>
          </a:p>
          <a:p>
            <a:pPr marL="514350" indent="-514350" algn="r" rtl="1" eaLnBrk="1" hangingPunct="1">
              <a:buFont typeface="Calibri" pitchFamily="34" charset="0"/>
              <a:buAutoNum type="arabicPeriod"/>
            </a:pPr>
            <a:r>
              <a:rPr lang="ar-SA" dirty="0" smtClean="0">
                <a:latin typeface="Arial" pitchFamily="34" charset="0"/>
                <a:cs typeface="Arial" pitchFamily="34" charset="0"/>
              </a:rPr>
              <a:t>ارتفاع تكاليف الإنتاج </a:t>
            </a:r>
            <a:endParaRPr lang="en-US" dirty="0" smtClean="0">
              <a:latin typeface="Arial" pitchFamily="34" charset="0"/>
              <a:cs typeface="Arial" pitchFamily="34" charset="0"/>
            </a:endParaRPr>
          </a:p>
          <a:p>
            <a:pPr marL="514350" indent="-514350" algn="r" rtl="1" eaLnBrk="1" hangingPunct="1">
              <a:buFont typeface="Calibri" pitchFamily="34" charset="0"/>
              <a:buAutoNum type="arabicPeriod"/>
            </a:pPr>
            <a:r>
              <a:rPr lang="ar-SA" dirty="0" smtClean="0">
                <a:latin typeface="Arial" pitchFamily="34" charset="0"/>
                <a:cs typeface="Arial" pitchFamily="34" charset="0"/>
              </a:rPr>
              <a:t>رغبة المنتجون في النشاط السياحي في زيادة هوامش أرباحهم .</a:t>
            </a:r>
            <a:endParaRPr lang="en-US" dirty="0" smtClean="0">
              <a:latin typeface="Arial" pitchFamily="34" charset="0"/>
              <a:cs typeface="Arial" pitchFamily="34" charset="0"/>
            </a:endParaRPr>
          </a:p>
          <a:p>
            <a:pPr marL="514350" indent="-514350" algn="r" rtl="1" eaLnBrk="1" hangingPunct="1">
              <a:buFont typeface="Calibri" pitchFamily="34" charset="0"/>
              <a:buAutoNum type="arabicPeriod"/>
            </a:pPr>
            <a:r>
              <a:rPr lang="ar-SA" dirty="0" smtClean="0">
                <a:latin typeface="Arial" pitchFamily="34" charset="0"/>
                <a:cs typeface="Arial" pitchFamily="34" charset="0"/>
              </a:rPr>
              <a:t>إن تركيز الأنشطة السياحية في مواقع محدودة قد يسبب المضاربة على الأرض .</a:t>
            </a: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116</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الآثار المترتبة عن التضخم الناتج عن السياحة:</a:t>
            </a:r>
            <a:endParaRPr lang="en-US" dirty="0" smtClean="0">
              <a:latin typeface="Arial" pitchFamily="34" charset="0"/>
              <a:cs typeface="Arial" pitchFamily="34" charset="0"/>
            </a:endParaRPr>
          </a:p>
        </p:txBody>
      </p:sp>
      <p:sp>
        <p:nvSpPr>
          <p:cNvPr id="31747" name="Content Placeholder 2"/>
          <p:cNvSpPr>
            <a:spLocks noGrp="1"/>
          </p:cNvSpPr>
          <p:nvPr>
            <p:ph idx="1"/>
          </p:nvPr>
        </p:nvSpPr>
        <p:spPr>
          <a:xfrm>
            <a:off x="381000" y="1219200"/>
            <a:ext cx="8229600" cy="4525963"/>
          </a:xfrm>
        </p:spPr>
        <p:txBody>
          <a:bodyPr>
            <a:noAutofit/>
          </a:bodyPr>
          <a:lstStyle/>
          <a:p>
            <a:pPr marL="514350" indent="-514350" algn="r" rtl="1" eaLnBrk="1" hangingPunct="1">
              <a:buFont typeface="Calibri" pitchFamily="34" charset="0"/>
              <a:buAutoNum type="arabicPeriod"/>
            </a:pPr>
            <a:r>
              <a:rPr lang="ar-SA" sz="2400" dirty="0" smtClean="0">
                <a:latin typeface="Arial" pitchFamily="34" charset="0"/>
                <a:cs typeface="Arial" pitchFamily="34" charset="0"/>
              </a:rPr>
              <a:t>أن التضخم  النقدي بقدر ماله من آثار سلبية فله أيضا اثر ايجابي كبير ينعكس على التنمية السياحية نفسها , فارتفاع أثمان المنتج السياحي , يؤدي بدوره إلى ارتفاع  الأرباح المتحققة لدى المنتجين في النشاط السياحي , وهذا سوف يحفز العديد من المستثمرين إلى الدخول إلى صناعة السياحة . </a:t>
            </a:r>
            <a:endParaRPr lang="en-US" sz="2400" dirty="0" smtClean="0">
              <a:latin typeface="Arial" pitchFamily="34" charset="0"/>
              <a:cs typeface="Arial" pitchFamily="34" charset="0"/>
            </a:endParaRPr>
          </a:p>
          <a:p>
            <a:pPr marL="514350" indent="-514350" algn="r" rtl="1" eaLnBrk="1" hangingPunct="1">
              <a:buFont typeface="Calibri" pitchFamily="34" charset="0"/>
              <a:buAutoNum type="arabicPeriod"/>
            </a:pPr>
            <a:r>
              <a:rPr lang="ar-SA" sz="2400" dirty="0" smtClean="0">
                <a:latin typeface="Arial" pitchFamily="34" charset="0"/>
                <a:cs typeface="Arial" pitchFamily="34" charset="0"/>
              </a:rPr>
              <a:t>إن التضخم في أثمان المنتج السياحي في موسم الذروة السياحي بمثابة عامل مهم يحمي المنتجون في النشاط السياحي  من انخفاض الأرباح وربما حتى تحمل الخسائر في موسم الكساد والذي قد يصل إلى حد الثمانية أو تسعة أشهر في بعض الأحيان .</a:t>
            </a:r>
            <a:endParaRPr lang="en-US" sz="2400" dirty="0" smtClean="0">
              <a:latin typeface="Arial" pitchFamily="34" charset="0"/>
              <a:cs typeface="Arial" pitchFamily="34" charset="0"/>
            </a:endParaRPr>
          </a:p>
          <a:p>
            <a:pPr marL="514350" indent="-514350" algn="r" rtl="1" eaLnBrk="1" hangingPunct="1">
              <a:buFont typeface="Calibri" pitchFamily="34" charset="0"/>
              <a:buAutoNum type="arabicPeriod"/>
            </a:pPr>
            <a:r>
              <a:rPr lang="ar-SA" sz="2400" dirty="0" smtClean="0">
                <a:latin typeface="Arial" pitchFamily="34" charset="0"/>
                <a:cs typeface="Arial" pitchFamily="34" charset="0"/>
              </a:rPr>
              <a:t>التضخم النقدي  قد يؤدي إلى زيادة الدخول المتحققة لسكان الأقاليم السياحية ممن يعمل منهم في القطاع السياحي أو الذين يتعاملون معه .</a:t>
            </a:r>
            <a:endParaRPr lang="en-US" sz="2400" dirty="0" smtClean="0">
              <a:latin typeface="Arial" pitchFamily="34" charset="0"/>
              <a:cs typeface="Arial" pitchFamily="34" charset="0"/>
            </a:endParaRPr>
          </a:p>
          <a:p>
            <a:pPr marL="514350" indent="-514350" algn="r" rtl="1" eaLnBrk="1" hangingPunct="1">
              <a:buFont typeface="Calibri" pitchFamily="34" charset="0"/>
              <a:buAutoNum type="arabicPeriod"/>
            </a:pPr>
            <a:r>
              <a:rPr lang="ar-SA" sz="2400" dirty="0" smtClean="0">
                <a:latin typeface="Arial" pitchFamily="34" charset="0"/>
                <a:cs typeface="Arial" pitchFamily="34" charset="0"/>
              </a:rPr>
              <a:t>كما يعمل التضخم النقدي في أثمان المنتج السياحي إلى رفع تكاليف الرحلات السياحية , وهذا بدوره سوف يؤثر على قرارات الأفراد من ذوي الدخول المنخفضة والمحدودة , أما بتقليص أيام الرحلة السياحية أو ربما حتى العدول عنها كاملة .</a:t>
            </a:r>
            <a:endParaRPr lang="en-US" sz="2400"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117</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الآثار المترتبة عن التضخم الناتج عن السياحة:</a:t>
            </a:r>
            <a:endParaRPr lang="en-US" dirty="0" smtClean="0">
              <a:latin typeface="Arial" pitchFamily="34" charset="0"/>
              <a:cs typeface="Arial" pitchFamily="34" charset="0"/>
            </a:endParaRPr>
          </a:p>
        </p:txBody>
      </p:sp>
      <p:sp>
        <p:nvSpPr>
          <p:cNvPr id="31747" name="Content Placeholder 2"/>
          <p:cNvSpPr>
            <a:spLocks noGrp="1"/>
          </p:cNvSpPr>
          <p:nvPr>
            <p:ph idx="1"/>
          </p:nvPr>
        </p:nvSpPr>
        <p:spPr/>
        <p:txBody>
          <a:bodyPr>
            <a:noAutofit/>
          </a:bodyPr>
          <a:lstStyle/>
          <a:p>
            <a:pPr marL="514350" indent="-514350" algn="r" rtl="1" eaLnBrk="1" hangingPunct="1">
              <a:buFont typeface="+mj-lt"/>
              <a:buAutoNum type="arabicPeriod" startAt="5"/>
            </a:pPr>
            <a:r>
              <a:rPr lang="ar-SA" sz="2400" dirty="0" smtClean="0">
                <a:latin typeface="Arial" pitchFamily="34" charset="0"/>
                <a:cs typeface="Arial" pitchFamily="34" charset="0"/>
              </a:rPr>
              <a:t>كنتيجة لارتفاع أثمان المنتجات بشكل عام في الأماكن السياحية بسبب الطلب السياحي المتزايد في موسم الذروة السياحي, ومع جمود العرض سوف يكون هناك منافسة على شراء المنتجات مابين السياح من جهة, وسكان الأقاليم السياحية من جهة أخرى .</a:t>
            </a:r>
            <a:endParaRPr lang="en-US" sz="2400" dirty="0" smtClean="0">
              <a:latin typeface="Arial" pitchFamily="34" charset="0"/>
              <a:cs typeface="Arial" pitchFamily="34" charset="0"/>
            </a:endParaRPr>
          </a:p>
          <a:p>
            <a:pPr marL="514350" indent="-514350" algn="r" rtl="1" eaLnBrk="1" hangingPunct="1">
              <a:buFont typeface="+mj-lt"/>
              <a:buAutoNum type="arabicPeriod" startAt="5"/>
            </a:pPr>
            <a:r>
              <a:rPr lang="ar-SA" sz="2400" dirty="0" smtClean="0">
                <a:latin typeface="Arial" pitchFamily="34" charset="0"/>
                <a:cs typeface="Arial" pitchFamily="34" charset="0"/>
              </a:rPr>
              <a:t>ارتفاع أثمان الإقامة يشجع السكان لتخصيص جزءا من الدور والشقق والغرف المفروشة والمؤثثة لتأجيرها للسياح, مما يؤدي إلى ارتفاع إثمان الإيجارات وخلق أزمة سكن يعاني منها سكان المنطقة .</a:t>
            </a:r>
            <a:endParaRPr lang="en-US" sz="2400" dirty="0" smtClean="0">
              <a:latin typeface="Arial" pitchFamily="34" charset="0"/>
              <a:cs typeface="Arial" pitchFamily="34" charset="0"/>
            </a:endParaRPr>
          </a:p>
          <a:p>
            <a:pPr marL="514350" indent="-514350" algn="r" rtl="1" eaLnBrk="1" hangingPunct="1">
              <a:buFont typeface="+mj-lt"/>
              <a:buAutoNum type="arabicPeriod" startAt="5"/>
            </a:pPr>
            <a:r>
              <a:rPr lang="ar-SA" sz="2400" dirty="0" smtClean="0">
                <a:latin typeface="Arial" pitchFamily="34" charset="0"/>
                <a:cs typeface="Arial" pitchFamily="34" charset="0"/>
              </a:rPr>
              <a:t>ارتفاع أثمان الأرض بسبب السياحة, ربما يؤدي إلى التنافس مع بعض الأراضي الزراعية وهذا يؤدي إلى نقص في المساحات الخضراء والمزروعة وفي المراعي علاوة على قلة المنتجات الزراعية .</a:t>
            </a:r>
            <a:endParaRPr lang="en-US" sz="2400"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118</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lgn="r" rtl="1" eaLnBrk="1" fontAlgn="auto" hangingPunct="1">
              <a:spcAft>
                <a:spcPts val="0"/>
              </a:spcAft>
              <a:defRPr/>
            </a:pPr>
            <a:r>
              <a:rPr lang="ar-SA" dirty="0">
                <a:latin typeface="Arial" pitchFamily="34" charset="0"/>
                <a:cs typeface="Arial" pitchFamily="34" charset="0"/>
              </a:rPr>
              <a:t>مقترحات للتخفيف من حدة التضخم الناتج عن السياحة </a:t>
            </a:r>
            <a:r>
              <a:rPr lang="ar-SA" dirty="0" smtClean="0">
                <a:latin typeface="Arial" pitchFamily="34" charset="0"/>
                <a:cs typeface="Arial" pitchFamily="34" charset="0"/>
              </a:rPr>
              <a:t>:</a:t>
            </a:r>
            <a:endParaRPr lang="en-US" dirty="0">
              <a:latin typeface="Arial" pitchFamily="34" charset="0"/>
              <a:cs typeface="Arial" pitchFamily="34" charset="0"/>
            </a:endParaRPr>
          </a:p>
        </p:txBody>
      </p:sp>
      <p:sp>
        <p:nvSpPr>
          <p:cNvPr id="32771" name="Content Placeholder 2"/>
          <p:cNvSpPr>
            <a:spLocks noGrp="1"/>
          </p:cNvSpPr>
          <p:nvPr>
            <p:ph idx="1"/>
          </p:nvPr>
        </p:nvSpPr>
        <p:spPr/>
        <p:txBody>
          <a:bodyPr/>
          <a:lstStyle/>
          <a:p>
            <a:pPr marL="514350" indent="-514350" algn="r" rtl="1" eaLnBrk="1" hangingPunct="1">
              <a:buFont typeface="Calibri" pitchFamily="34" charset="0"/>
              <a:buAutoNum type="arabicPeriod"/>
            </a:pPr>
            <a:r>
              <a:rPr lang="ar-SA" dirty="0" smtClean="0">
                <a:latin typeface="Arial" pitchFamily="34" charset="0"/>
                <a:cs typeface="Arial" pitchFamily="34" charset="0"/>
              </a:rPr>
              <a:t>معالجة الموسمية في الطلب السياحي , أو على الأقل التخفيف من حدتها </a:t>
            </a:r>
            <a:endParaRPr lang="en-US" dirty="0" smtClean="0">
              <a:latin typeface="Arial" pitchFamily="34" charset="0"/>
              <a:cs typeface="Arial" pitchFamily="34" charset="0"/>
            </a:endParaRPr>
          </a:p>
          <a:p>
            <a:pPr marL="514350" indent="-514350" algn="r" rtl="1" eaLnBrk="1" hangingPunct="1">
              <a:buFont typeface="Calibri" pitchFamily="34" charset="0"/>
              <a:buAutoNum type="arabicPeriod"/>
            </a:pPr>
            <a:r>
              <a:rPr lang="ar-SA" dirty="0" smtClean="0">
                <a:latin typeface="Arial" pitchFamily="34" charset="0"/>
                <a:cs typeface="Arial" pitchFamily="34" charset="0"/>
              </a:rPr>
              <a:t>تسعير المنتج السياحي والمنتجات الأخرى .</a:t>
            </a:r>
            <a:endParaRPr lang="en-US" dirty="0" smtClean="0">
              <a:latin typeface="Arial" pitchFamily="34" charset="0"/>
              <a:cs typeface="Arial" pitchFamily="34" charset="0"/>
            </a:endParaRPr>
          </a:p>
          <a:p>
            <a:pPr marL="514350" indent="-514350" algn="r" rtl="1" eaLnBrk="1" hangingPunct="1">
              <a:buFont typeface="Calibri" pitchFamily="34" charset="0"/>
              <a:buAutoNum type="arabicPeriod"/>
            </a:pPr>
            <a:r>
              <a:rPr lang="ar-SA" dirty="0" smtClean="0">
                <a:latin typeface="Arial" pitchFamily="34" charset="0"/>
                <a:cs typeface="Arial" pitchFamily="34" charset="0"/>
              </a:rPr>
              <a:t>تحديد حجم السياح الداخلين للقطر .</a:t>
            </a:r>
            <a:endParaRPr lang="en-US" dirty="0" smtClean="0">
              <a:latin typeface="Arial" pitchFamily="34" charset="0"/>
              <a:cs typeface="Arial" pitchFamily="34" charset="0"/>
            </a:endParaRPr>
          </a:p>
          <a:p>
            <a:pPr marL="514350" indent="-514350" algn="r" rtl="1" eaLnBrk="1" hangingPunct="1">
              <a:buFont typeface="Calibri" pitchFamily="34" charset="0"/>
              <a:buAutoNum type="arabicPeriod"/>
            </a:pPr>
            <a:r>
              <a:rPr lang="ar-SA" dirty="0" smtClean="0">
                <a:latin typeface="Arial" pitchFamily="34" charset="0"/>
                <a:cs typeface="Arial" pitchFamily="34" charset="0"/>
              </a:rPr>
              <a:t>بالنسبة لارتفاع أثمان الأراضي الصالحة للسياحة , فبإمكان الحكومة شراء الأرض في المنطقة السياحة قبل تطبيق الخطة السياحية للحيلولة دون المضاربة ومنع أي سبب يؤدي إلى التضخم في قيمة الأرض  .</a:t>
            </a: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119</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rmAutofit/>
          </a:bodyPr>
          <a:lstStyle/>
          <a:p>
            <a:pPr hangingPunct="0">
              <a:buNone/>
            </a:pPr>
            <a:r>
              <a:rPr lang="ar-SA" b="1" dirty="0" smtClean="0"/>
              <a:t>وصف </a:t>
            </a:r>
            <a:r>
              <a:rPr lang="en-US" b="1" dirty="0" smtClean="0"/>
              <a:t>(Colvin, 1991)</a:t>
            </a:r>
            <a:r>
              <a:rPr lang="ar-SA" b="1" dirty="0" smtClean="0"/>
              <a:t> السائح البيئي بأنه شخص يتصف بالخصائص التالية:</a:t>
            </a:r>
            <a:endParaRPr lang="en-US" dirty="0" smtClean="0"/>
          </a:p>
          <a:p>
            <a:pPr lvl="0">
              <a:buFont typeface="Wingdings 3" pitchFamily="18" charset="2"/>
              <a:buChar char=""/>
            </a:pPr>
            <a:r>
              <a:rPr lang="ar-SA" dirty="0" smtClean="0"/>
              <a:t>لديه رغبة كبيرة في التعرف على الأماكن الطبيعية والحضارية والحصول على خبرة حقيقية.</a:t>
            </a:r>
            <a:endParaRPr lang="en-US" dirty="0" smtClean="0"/>
          </a:p>
          <a:p>
            <a:pPr lvl="0">
              <a:buFont typeface="Wingdings 3" pitchFamily="18" charset="2"/>
              <a:buChar char=""/>
            </a:pPr>
            <a:r>
              <a:rPr lang="ar-SA" dirty="0" smtClean="0"/>
              <a:t>له عقيدة باهمية سلامة وصحة البيئة.</a:t>
            </a:r>
          </a:p>
          <a:p>
            <a:pPr lvl="0">
              <a:buFont typeface="Wingdings 3" pitchFamily="18" charset="2"/>
              <a:buChar char=""/>
            </a:pPr>
            <a:r>
              <a:rPr lang="ar-SA" dirty="0" smtClean="0"/>
              <a:t>يعمل من اجل حماية البيئة</a:t>
            </a:r>
          </a:p>
          <a:p>
            <a:pPr lvl="0">
              <a:buFont typeface="Wingdings 3" pitchFamily="18" charset="2"/>
              <a:buChar char=""/>
            </a:pPr>
            <a:r>
              <a:rPr lang="ar-SA" dirty="0" smtClean="0"/>
              <a:t>يتخذ من السياحة وسيلة للتعبير</a:t>
            </a:r>
            <a:endParaRPr lang="en-US" dirty="0" smtClean="0"/>
          </a:p>
          <a:p>
            <a:pPr>
              <a:buNone/>
            </a:pPr>
            <a:endParaRPr lang="ar-SA" dirty="0"/>
          </a:p>
        </p:txBody>
      </p:sp>
      <p:sp>
        <p:nvSpPr>
          <p:cNvPr id="3" name="Title 2"/>
          <p:cNvSpPr>
            <a:spLocks noGrp="1"/>
          </p:cNvSpPr>
          <p:nvPr>
            <p:ph type="title"/>
          </p:nvPr>
        </p:nvSpPr>
        <p:spPr/>
        <p:txBody>
          <a:bodyPr>
            <a:normAutofit/>
          </a:bodyPr>
          <a:lstStyle/>
          <a:p>
            <a:pPr algn="r"/>
            <a:r>
              <a:rPr lang="ar-SA" dirty="0" smtClean="0"/>
              <a:t>خصائص السائح البيئي</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solidFill>
                  <a:prstClr val="black"/>
                </a:solidFill>
              </a:rPr>
              <a:pPr/>
              <a:t>12</a:t>
            </a:fld>
            <a:endParaRPr lang="ar-SA">
              <a:solidFill>
                <a:prstClr val="black"/>
              </a:solidFill>
            </a:endParaRPr>
          </a:p>
        </p:txBody>
      </p:sp>
      <p:sp>
        <p:nvSpPr>
          <p:cNvPr id="5" name="Footer Placeholder 4"/>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spTree>
    <p:extLst>
      <p:ext uri="{BB962C8B-B14F-4D97-AF65-F5344CB8AC3E}">
        <p14:creationId xmlns:p14="http://schemas.microsoft.com/office/powerpoint/2010/main" val="945573942"/>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lgn="r" rtl="1" eaLnBrk="1" fontAlgn="auto" hangingPunct="1">
              <a:spcAft>
                <a:spcPts val="0"/>
              </a:spcAft>
              <a:defRPr/>
            </a:pPr>
            <a:r>
              <a:rPr lang="ar-SA" dirty="0">
                <a:latin typeface="Arial" pitchFamily="34" charset="0"/>
                <a:cs typeface="Arial" pitchFamily="34" charset="0"/>
              </a:rPr>
              <a:t>أثر السياحة في الدخل </a:t>
            </a:r>
            <a:r>
              <a:rPr lang="ar-SA" dirty="0" smtClean="0">
                <a:latin typeface="Arial" pitchFamily="34" charset="0"/>
                <a:cs typeface="Arial" pitchFamily="34" charset="0"/>
              </a:rPr>
              <a:t>القومي- </a:t>
            </a:r>
            <a:r>
              <a:rPr lang="ar-SA" dirty="0">
                <a:latin typeface="Arial" pitchFamily="34" charset="0"/>
                <a:cs typeface="Arial" pitchFamily="34" charset="0"/>
              </a:rPr>
              <a:t>تمويل السياحة لميزانية الحكومة </a:t>
            </a:r>
            <a:endParaRPr lang="en-US" dirty="0">
              <a:latin typeface="Arial" pitchFamily="34" charset="0"/>
              <a:cs typeface="Arial" pitchFamily="34" charset="0"/>
            </a:endParaRPr>
          </a:p>
        </p:txBody>
      </p:sp>
      <p:sp>
        <p:nvSpPr>
          <p:cNvPr id="33795" name="Content Placeholder 2"/>
          <p:cNvSpPr>
            <a:spLocks noGrp="1"/>
          </p:cNvSpPr>
          <p:nvPr>
            <p:ph idx="1"/>
          </p:nvPr>
        </p:nvSpPr>
        <p:spPr/>
        <p:txBody>
          <a:bodyPr/>
          <a:lstStyle/>
          <a:p>
            <a:pPr algn="r" rtl="1" eaLnBrk="1" hangingPunct="1">
              <a:buFont typeface="Arial" pitchFamily="34" charset="0"/>
              <a:buNone/>
            </a:pPr>
            <a:r>
              <a:rPr lang="ar-SA" dirty="0" smtClean="0">
                <a:latin typeface="Arial" pitchFamily="34" charset="0"/>
                <a:cs typeface="Arial" pitchFamily="34" charset="0"/>
              </a:rPr>
              <a:t>يمكن للسياحة أن تساهم في رفد ميزانية الحكومة بالأموال بإحدى الطرق الآتية, أو بجميعها معا :</a:t>
            </a:r>
            <a:endParaRPr lang="en-US" dirty="0" smtClean="0">
              <a:latin typeface="Arial" pitchFamily="34" charset="0"/>
              <a:cs typeface="Arial" pitchFamily="34" charset="0"/>
            </a:endParaRPr>
          </a:p>
          <a:p>
            <a:pPr algn="r" rtl="1" eaLnBrk="1" hangingPunct="1">
              <a:buFontTx/>
              <a:buChar char="-"/>
            </a:pPr>
            <a:r>
              <a:rPr lang="ar-SA" dirty="0" smtClean="0">
                <a:latin typeface="Arial" pitchFamily="34" charset="0"/>
                <a:cs typeface="Arial" pitchFamily="34" charset="0"/>
              </a:rPr>
              <a:t>الإيرادات المتحققة للمنشآت السياحية التابعة للقطاع العام .</a:t>
            </a:r>
          </a:p>
          <a:p>
            <a:pPr algn="r" rtl="1" eaLnBrk="1" hangingPunct="1">
              <a:buFontTx/>
              <a:buChar char="-"/>
            </a:pPr>
            <a:r>
              <a:rPr lang="ar-SA" dirty="0" smtClean="0">
                <a:latin typeface="Arial" pitchFamily="34" charset="0"/>
                <a:cs typeface="Arial" pitchFamily="34" charset="0"/>
              </a:rPr>
              <a:t>الإيرادات المتحققة للحكومة من حصتها في القطاع السياحي المختلط .</a:t>
            </a:r>
          </a:p>
          <a:p>
            <a:pPr algn="r" rtl="1" eaLnBrk="1" hangingPunct="1">
              <a:buFontTx/>
              <a:buChar char="-"/>
            </a:pPr>
            <a:r>
              <a:rPr lang="ar-SA" dirty="0" smtClean="0">
                <a:latin typeface="Arial" pitchFamily="34" charset="0"/>
                <a:cs typeface="Arial" pitchFamily="34" charset="0"/>
              </a:rPr>
              <a:t> كما أن السياحة  تمول ميزانية الحكومة عن طريق الضرائب المباشرة (سياح ومنتجين) وغير المباشرة المفروضة على النشاط السياحي .</a:t>
            </a: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120</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أثر السياحة في الأماكن التاريخية والحضارية:</a:t>
            </a:r>
            <a:endParaRPr lang="en-US" dirty="0" smtClean="0">
              <a:latin typeface="Arial" pitchFamily="34" charset="0"/>
              <a:cs typeface="Arial" pitchFamily="34" charset="0"/>
            </a:endParaRPr>
          </a:p>
        </p:txBody>
      </p:sp>
      <p:sp>
        <p:nvSpPr>
          <p:cNvPr id="3" name="Content Placeholder 2"/>
          <p:cNvSpPr>
            <a:spLocks noGrp="1"/>
          </p:cNvSpPr>
          <p:nvPr>
            <p:ph idx="1"/>
          </p:nvPr>
        </p:nvSpPr>
        <p:spPr/>
        <p:txBody>
          <a:bodyPr rtlCol="0">
            <a:normAutofit lnSpcReduction="10000"/>
          </a:bodyPr>
          <a:lstStyle/>
          <a:p>
            <a:pPr algn="r" rtl="1" eaLnBrk="1" fontAlgn="auto" hangingPunct="1">
              <a:spcAft>
                <a:spcPts val="0"/>
              </a:spcAft>
              <a:buFont typeface="Arial" pitchFamily="34" charset="0"/>
              <a:buNone/>
              <a:defRPr/>
            </a:pPr>
            <a:r>
              <a:rPr lang="ar-SA" dirty="0">
                <a:latin typeface="Arial" pitchFamily="34" charset="0"/>
                <a:cs typeface="Arial" pitchFamily="34" charset="0"/>
              </a:rPr>
              <a:t>تسعى البلدان دائما </a:t>
            </a:r>
            <a:r>
              <a:rPr lang="ar-SA" dirty="0" smtClean="0">
                <a:latin typeface="Arial" pitchFamily="34" charset="0"/>
                <a:cs typeface="Arial" pitchFamily="34" charset="0"/>
              </a:rPr>
              <a:t>إلى </a:t>
            </a:r>
            <a:r>
              <a:rPr lang="ar-SA" dirty="0">
                <a:latin typeface="Arial" pitchFamily="34" charset="0"/>
                <a:cs typeface="Arial" pitchFamily="34" charset="0"/>
              </a:rPr>
              <a:t>العناية </a:t>
            </a:r>
            <a:r>
              <a:rPr lang="ar-SA" dirty="0" smtClean="0">
                <a:latin typeface="Arial" pitchFamily="34" charset="0"/>
                <a:cs typeface="Arial" pitchFamily="34" charset="0"/>
              </a:rPr>
              <a:t> بالأماكن </a:t>
            </a:r>
            <a:r>
              <a:rPr lang="ar-SA" dirty="0">
                <a:latin typeface="Arial" pitchFamily="34" charset="0"/>
                <a:cs typeface="Arial" pitchFamily="34" charset="0"/>
              </a:rPr>
              <a:t>التاريخية والحضارية , والعمل على تطويرها وتنميتها </a:t>
            </a:r>
            <a:r>
              <a:rPr lang="ar-SA" dirty="0" smtClean="0">
                <a:latin typeface="Arial" pitchFamily="34" charset="0"/>
                <a:cs typeface="Arial" pitchFamily="34" charset="0"/>
              </a:rPr>
              <a:t>للاسباب </a:t>
            </a:r>
            <a:r>
              <a:rPr lang="ar-SA" dirty="0">
                <a:latin typeface="Arial" pitchFamily="34" charset="0"/>
                <a:cs typeface="Arial" pitchFamily="34" charset="0"/>
              </a:rPr>
              <a:t>الاتية :- </a:t>
            </a:r>
            <a:endParaRPr lang="en-US" dirty="0">
              <a:latin typeface="Arial" pitchFamily="34" charset="0"/>
              <a:cs typeface="Arial" pitchFamily="34" charset="0"/>
            </a:endParaRPr>
          </a:p>
          <a:p>
            <a:pPr marL="514350" indent="-514350" algn="r" rtl="1" eaLnBrk="1" fontAlgn="auto" hangingPunct="1">
              <a:spcAft>
                <a:spcPts val="0"/>
              </a:spcAft>
              <a:buFont typeface="+mj-lt"/>
              <a:buAutoNum type="arabicPeriod"/>
              <a:defRPr/>
            </a:pPr>
            <a:r>
              <a:rPr lang="ar-SA" dirty="0" smtClean="0">
                <a:latin typeface="Arial" pitchFamily="34" charset="0"/>
                <a:cs typeface="Arial" pitchFamily="34" charset="0"/>
              </a:rPr>
              <a:t>أنها </a:t>
            </a:r>
            <a:r>
              <a:rPr lang="ar-SA" dirty="0">
                <a:latin typeface="Arial" pitchFamily="34" charset="0"/>
                <a:cs typeface="Arial" pitchFamily="34" charset="0"/>
              </a:rPr>
              <a:t>تشكل جزءا من البلد </a:t>
            </a:r>
            <a:r>
              <a:rPr lang="ar-SA" dirty="0" smtClean="0">
                <a:latin typeface="Arial" pitchFamily="34" charset="0"/>
                <a:cs typeface="Arial" pitchFamily="34" charset="0"/>
              </a:rPr>
              <a:t>وتاريخه </a:t>
            </a:r>
            <a:r>
              <a:rPr lang="ar-SA" dirty="0">
                <a:latin typeface="Arial" pitchFamily="34" charset="0"/>
                <a:cs typeface="Arial" pitchFamily="34" charset="0"/>
              </a:rPr>
              <a:t>.</a:t>
            </a:r>
            <a:endParaRPr lang="en-US" dirty="0">
              <a:latin typeface="Arial" pitchFamily="34" charset="0"/>
              <a:cs typeface="Arial" pitchFamily="34" charset="0"/>
            </a:endParaRPr>
          </a:p>
          <a:p>
            <a:pPr marL="514350" indent="-514350" algn="r" rtl="1" eaLnBrk="1" fontAlgn="auto" hangingPunct="1">
              <a:spcAft>
                <a:spcPts val="0"/>
              </a:spcAft>
              <a:buFont typeface="+mj-lt"/>
              <a:buAutoNum type="arabicPeriod"/>
              <a:defRPr/>
            </a:pPr>
            <a:r>
              <a:rPr lang="ar-SA" dirty="0">
                <a:latin typeface="Arial" pitchFamily="34" charset="0"/>
                <a:cs typeface="Arial" pitchFamily="34" charset="0"/>
              </a:rPr>
              <a:t> </a:t>
            </a:r>
            <a:r>
              <a:rPr lang="ar-SA" dirty="0" smtClean="0">
                <a:latin typeface="Arial" pitchFamily="34" charset="0"/>
                <a:cs typeface="Arial" pitchFamily="34" charset="0"/>
              </a:rPr>
              <a:t>أنها </a:t>
            </a:r>
            <a:r>
              <a:rPr lang="ar-SA" dirty="0">
                <a:latin typeface="Arial" pitchFamily="34" charset="0"/>
                <a:cs typeface="Arial" pitchFamily="34" charset="0"/>
              </a:rPr>
              <a:t>تشكل جزءا مهما من العرض السياحي .</a:t>
            </a:r>
            <a:endParaRPr lang="en-US" dirty="0">
              <a:latin typeface="Arial" pitchFamily="34" charset="0"/>
              <a:cs typeface="Arial" pitchFamily="34" charset="0"/>
            </a:endParaRPr>
          </a:p>
          <a:p>
            <a:pPr marL="514350" indent="-514350" algn="r" rtl="1" eaLnBrk="1" fontAlgn="auto" hangingPunct="1">
              <a:spcAft>
                <a:spcPts val="0"/>
              </a:spcAft>
              <a:buFont typeface="+mj-lt"/>
              <a:buAutoNum type="arabicPeriod"/>
              <a:defRPr/>
            </a:pPr>
            <a:r>
              <a:rPr lang="ar-SA" dirty="0">
                <a:latin typeface="Arial" pitchFamily="34" charset="0"/>
                <a:cs typeface="Arial" pitchFamily="34" charset="0"/>
              </a:rPr>
              <a:t>محاولة الظهور بالمظهر اللائق والمشرف </a:t>
            </a:r>
            <a:r>
              <a:rPr lang="ar-SA" dirty="0" smtClean="0">
                <a:latin typeface="Arial" pitchFamily="34" charset="0"/>
                <a:cs typeface="Arial" pitchFamily="34" charset="0"/>
              </a:rPr>
              <a:t>أمام </a:t>
            </a:r>
            <a:r>
              <a:rPr lang="ar-SA" dirty="0">
                <a:latin typeface="Arial" pitchFamily="34" charset="0"/>
                <a:cs typeface="Arial" pitchFamily="34" charset="0"/>
              </a:rPr>
              <a:t>السياح </a:t>
            </a:r>
            <a:r>
              <a:rPr lang="ar-SA" dirty="0" smtClean="0">
                <a:latin typeface="Arial" pitchFamily="34" charset="0"/>
                <a:cs typeface="Arial" pitchFamily="34" charset="0"/>
              </a:rPr>
              <a:t>الأجانب .</a:t>
            </a:r>
          </a:p>
          <a:p>
            <a:pPr marL="514350" indent="-514350">
              <a:defRPr/>
            </a:pPr>
            <a:r>
              <a:rPr lang="ar-SA" dirty="0" smtClean="0">
                <a:latin typeface="Arial" pitchFamily="34" charset="0"/>
                <a:cs typeface="Arial" pitchFamily="34" charset="0"/>
              </a:rPr>
              <a:t>يتجسد اهتمام السياحة بالأماكن التاريخية والحضارية  بالعديد من النقاط التي يصعب حصرها وتعدادها ومنها:</a:t>
            </a:r>
          </a:p>
          <a:p>
            <a:pPr>
              <a:buFontTx/>
              <a:buChar char="-"/>
              <a:defRPr/>
            </a:pPr>
            <a:r>
              <a:rPr lang="ar-SA" dirty="0" smtClean="0">
                <a:latin typeface="Arial" pitchFamily="34" charset="0"/>
                <a:cs typeface="Arial" pitchFamily="34" charset="0"/>
              </a:rPr>
              <a:t>إلتنقيب عن الآثار واكتشافها .</a:t>
            </a:r>
          </a:p>
          <a:p>
            <a:pPr>
              <a:buFontTx/>
              <a:buChar char="-"/>
              <a:defRPr/>
            </a:pPr>
            <a:r>
              <a:rPr lang="ar-SA" dirty="0" smtClean="0">
                <a:latin typeface="Arial" pitchFamily="34" charset="0"/>
                <a:cs typeface="Arial" pitchFamily="34" charset="0"/>
              </a:rPr>
              <a:t>عادة بناء الآثار وصيانتها .</a:t>
            </a:r>
          </a:p>
          <a:p>
            <a:pPr>
              <a:buFontTx/>
              <a:buChar char="-"/>
              <a:defRPr/>
            </a:pPr>
            <a:r>
              <a:rPr lang="ar-SA" dirty="0" smtClean="0">
                <a:latin typeface="Arial" pitchFamily="34" charset="0"/>
                <a:cs typeface="Arial" pitchFamily="34" charset="0"/>
              </a:rPr>
              <a:t>صيانة وترميم وإعادة بناء الجوامع والأماكن المقدسة الدينية .</a:t>
            </a:r>
            <a:endParaRPr lang="en-US" dirty="0" smtClean="0">
              <a:latin typeface="Arial" pitchFamily="34" charset="0"/>
              <a:cs typeface="Arial" pitchFamily="34" charset="0"/>
            </a:endParaRPr>
          </a:p>
          <a:p>
            <a:pPr marL="514350" indent="-514350">
              <a:defRPr/>
            </a:pP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121</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algn="r" rtl="1" eaLnBrk="1" fontAlgn="auto" hangingPunct="1">
              <a:spcAft>
                <a:spcPts val="0"/>
              </a:spcAft>
              <a:defRPr/>
            </a:pPr>
            <a:endParaRPr lang="en-US" dirty="0">
              <a:latin typeface="Traditional Arabic" pitchFamily="2" charset="-78"/>
              <a:cs typeface="Traditional Arabic" pitchFamily="2" charset="-78"/>
            </a:endParaRPr>
          </a:p>
        </p:txBody>
      </p:sp>
      <p:sp>
        <p:nvSpPr>
          <p:cNvPr id="3" name="Content Placeholder 2"/>
          <p:cNvSpPr>
            <a:spLocks noGrp="1"/>
          </p:cNvSpPr>
          <p:nvPr>
            <p:ph idx="1"/>
          </p:nvPr>
        </p:nvSpPr>
        <p:spPr/>
        <p:txBody>
          <a:bodyPr rtlCol="0">
            <a:normAutofit/>
          </a:bodyPr>
          <a:lstStyle/>
          <a:p>
            <a:pPr algn="r" rtl="1" eaLnBrk="1" fontAlgn="auto" hangingPunct="1">
              <a:spcAft>
                <a:spcPts val="0"/>
              </a:spcAft>
              <a:buFontTx/>
              <a:buChar char="-"/>
              <a:defRPr/>
            </a:pPr>
            <a:r>
              <a:rPr lang="ar-SA" dirty="0" smtClean="0">
                <a:latin typeface="Arial" pitchFamily="34" charset="0"/>
                <a:cs typeface="Arial" pitchFamily="34" charset="0"/>
              </a:rPr>
              <a:t>شق </a:t>
            </a:r>
            <a:r>
              <a:rPr lang="ar-SA" dirty="0">
                <a:latin typeface="Arial" pitchFamily="34" charset="0"/>
                <a:cs typeface="Arial" pitchFamily="34" charset="0"/>
              </a:rPr>
              <a:t>الطرق وتوصيل خدمات البناء التحتاني لهذه </a:t>
            </a:r>
            <a:r>
              <a:rPr lang="ar-SA" dirty="0" smtClean="0">
                <a:latin typeface="Arial" pitchFamily="34" charset="0"/>
                <a:cs typeface="Arial" pitchFamily="34" charset="0"/>
              </a:rPr>
              <a:t>الأماكن .</a:t>
            </a:r>
          </a:p>
          <a:p>
            <a:pPr algn="r" rtl="1" eaLnBrk="1" fontAlgn="auto" hangingPunct="1">
              <a:spcAft>
                <a:spcPts val="0"/>
              </a:spcAft>
              <a:buFontTx/>
              <a:buChar char="-"/>
              <a:defRPr/>
            </a:pPr>
            <a:r>
              <a:rPr lang="ar-SA" dirty="0" smtClean="0">
                <a:latin typeface="Arial" pitchFamily="34" charset="0"/>
                <a:cs typeface="Arial" pitchFamily="34" charset="0"/>
              </a:rPr>
              <a:t>توفير </a:t>
            </a:r>
            <a:r>
              <a:rPr lang="ar-SA" dirty="0">
                <a:latin typeface="Arial" pitchFamily="34" charset="0"/>
                <a:cs typeface="Arial" pitchFamily="34" charset="0"/>
              </a:rPr>
              <a:t>الخدمات السياحية والتكميلية التي يحتاجها السياح في هذه </a:t>
            </a:r>
            <a:r>
              <a:rPr lang="ar-SA" dirty="0" smtClean="0">
                <a:latin typeface="Arial" pitchFamily="34" charset="0"/>
                <a:cs typeface="Arial" pitchFamily="34" charset="0"/>
              </a:rPr>
              <a:t>الأماكن.</a:t>
            </a:r>
          </a:p>
          <a:p>
            <a:pPr algn="r" rtl="1" eaLnBrk="1" fontAlgn="auto" hangingPunct="1">
              <a:spcAft>
                <a:spcPts val="0"/>
              </a:spcAft>
              <a:buFontTx/>
              <a:buChar char="-"/>
              <a:defRPr/>
            </a:pPr>
            <a:r>
              <a:rPr lang="ar-SA" dirty="0" smtClean="0">
                <a:latin typeface="Arial" pitchFamily="34" charset="0"/>
                <a:cs typeface="Arial" pitchFamily="34" charset="0"/>
              </a:rPr>
              <a:t>إعادة </a:t>
            </a:r>
            <a:r>
              <a:rPr lang="ar-SA" dirty="0">
                <a:latin typeface="Arial" pitchFamily="34" charset="0"/>
                <a:cs typeface="Arial" pitchFamily="34" charset="0"/>
              </a:rPr>
              <a:t>بناء وصيانة </a:t>
            </a:r>
            <a:r>
              <a:rPr lang="ar-SA" dirty="0" smtClean="0">
                <a:latin typeface="Arial" pitchFamily="34" charset="0"/>
                <a:cs typeface="Arial" pitchFamily="34" charset="0"/>
              </a:rPr>
              <a:t>الأسواق </a:t>
            </a:r>
            <a:r>
              <a:rPr lang="ar-SA" dirty="0">
                <a:latin typeface="Arial" pitchFamily="34" charset="0"/>
                <a:cs typeface="Arial" pitchFamily="34" charset="0"/>
              </a:rPr>
              <a:t>الشعبية ذات الطابع </a:t>
            </a:r>
            <a:r>
              <a:rPr lang="ar-SA" dirty="0" smtClean="0">
                <a:latin typeface="Arial" pitchFamily="34" charset="0"/>
                <a:cs typeface="Arial" pitchFamily="34" charset="0"/>
              </a:rPr>
              <a:t>التراثي.</a:t>
            </a:r>
          </a:p>
          <a:p>
            <a:pPr algn="r" rtl="1" eaLnBrk="1" fontAlgn="auto" hangingPunct="1">
              <a:spcAft>
                <a:spcPts val="0"/>
              </a:spcAft>
              <a:buFontTx/>
              <a:buChar char="-"/>
              <a:defRPr/>
            </a:pPr>
            <a:r>
              <a:rPr lang="ar-SA" dirty="0" smtClean="0">
                <a:latin typeface="Arial" pitchFamily="34" charset="0"/>
                <a:cs typeface="Arial" pitchFamily="34" charset="0"/>
              </a:rPr>
              <a:t>الاهتمام </a:t>
            </a:r>
            <a:r>
              <a:rPr lang="ar-SA" dirty="0">
                <a:latin typeface="Arial" pitchFamily="34" charset="0"/>
                <a:cs typeface="Arial" pitchFamily="34" charset="0"/>
              </a:rPr>
              <a:t>بالمناسبات </a:t>
            </a:r>
            <a:r>
              <a:rPr lang="ar-SA" dirty="0" smtClean="0">
                <a:latin typeface="Arial" pitchFamily="34" charset="0"/>
                <a:cs typeface="Arial" pitchFamily="34" charset="0"/>
              </a:rPr>
              <a:t>والأعياد </a:t>
            </a:r>
            <a:r>
              <a:rPr lang="ar-SA" dirty="0">
                <a:latin typeface="Arial" pitchFamily="34" charset="0"/>
                <a:cs typeface="Arial" pitchFamily="34" charset="0"/>
              </a:rPr>
              <a:t>والاحتفالات ذات المناسبات الدينية والوطنية </a:t>
            </a:r>
            <a:r>
              <a:rPr lang="ar-SA" dirty="0" smtClean="0">
                <a:latin typeface="Arial" pitchFamily="34" charset="0"/>
                <a:cs typeface="Arial" pitchFamily="34" charset="0"/>
              </a:rPr>
              <a:t>وإعطائها </a:t>
            </a:r>
            <a:r>
              <a:rPr lang="ar-SA" dirty="0">
                <a:latin typeface="Arial" pitchFamily="34" charset="0"/>
                <a:cs typeface="Arial" pitchFamily="34" charset="0"/>
              </a:rPr>
              <a:t>طابع </a:t>
            </a:r>
            <a:r>
              <a:rPr lang="ar-SA" dirty="0" smtClean="0">
                <a:latin typeface="Arial" pitchFamily="34" charset="0"/>
                <a:cs typeface="Arial" pitchFamily="34" charset="0"/>
              </a:rPr>
              <a:t>أكثر </a:t>
            </a:r>
            <a:r>
              <a:rPr lang="ar-SA" dirty="0">
                <a:latin typeface="Arial" pitchFamily="34" charset="0"/>
                <a:cs typeface="Arial" pitchFamily="34" charset="0"/>
              </a:rPr>
              <a:t>شمولية </a:t>
            </a:r>
            <a:r>
              <a:rPr lang="ar-SA" dirty="0" smtClean="0">
                <a:latin typeface="Arial" pitchFamily="34" charset="0"/>
                <a:cs typeface="Arial" pitchFamily="34" charset="0"/>
              </a:rPr>
              <a:t>.</a:t>
            </a:r>
          </a:p>
          <a:p>
            <a:pPr algn="r" rtl="1" eaLnBrk="1" fontAlgn="auto" hangingPunct="1">
              <a:spcAft>
                <a:spcPts val="0"/>
              </a:spcAft>
              <a:buFontTx/>
              <a:buChar char="-"/>
              <a:defRPr/>
            </a:pPr>
            <a:r>
              <a:rPr lang="ar-SA" dirty="0" smtClean="0">
                <a:latin typeface="Arial" pitchFamily="34" charset="0"/>
                <a:cs typeface="Arial" pitchFamily="34" charset="0"/>
              </a:rPr>
              <a:t> </a:t>
            </a:r>
            <a:r>
              <a:rPr lang="ar-SA" dirty="0">
                <a:latin typeface="Arial" pitchFamily="34" charset="0"/>
                <a:cs typeface="Arial" pitchFamily="34" charset="0"/>
              </a:rPr>
              <a:t>تشجيع بعض المدن التراثية والتي تذكر بأصالة المنطقة وتراثها </a:t>
            </a:r>
            <a:r>
              <a:rPr lang="ar-SA" dirty="0" smtClean="0">
                <a:latin typeface="Arial" pitchFamily="34" charset="0"/>
                <a:cs typeface="Arial" pitchFamily="34" charset="0"/>
              </a:rPr>
              <a:t>.</a:t>
            </a:r>
          </a:p>
          <a:p>
            <a:pPr algn="r" rtl="1" eaLnBrk="1" fontAlgn="auto" hangingPunct="1">
              <a:spcAft>
                <a:spcPts val="0"/>
              </a:spcAft>
              <a:buFontTx/>
              <a:buChar char="-"/>
              <a:defRPr/>
            </a:pPr>
            <a:r>
              <a:rPr lang="ar-SA" dirty="0" smtClean="0">
                <a:latin typeface="Arial" pitchFamily="34" charset="0"/>
                <a:cs typeface="Arial" pitchFamily="34" charset="0"/>
              </a:rPr>
              <a:t> إقامة </a:t>
            </a:r>
            <a:r>
              <a:rPr lang="ar-SA" dirty="0">
                <a:latin typeface="Arial" pitchFamily="34" charset="0"/>
                <a:cs typeface="Arial" pitchFamily="34" charset="0"/>
              </a:rPr>
              <a:t>المتاحف والمعارض التاريخية والثقافية والفنية  . </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122</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أثر السياحة في البيئة الطبيعية </a:t>
            </a:r>
            <a:endParaRPr lang="en-US" dirty="0" smtClean="0">
              <a:latin typeface="Arial" pitchFamily="34" charset="0"/>
              <a:cs typeface="Arial" pitchFamily="34" charset="0"/>
            </a:endParaRPr>
          </a:p>
        </p:txBody>
      </p:sp>
      <p:sp>
        <p:nvSpPr>
          <p:cNvPr id="3" name="Content Placeholder 2"/>
          <p:cNvSpPr>
            <a:spLocks noGrp="1"/>
          </p:cNvSpPr>
          <p:nvPr>
            <p:ph idx="1"/>
          </p:nvPr>
        </p:nvSpPr>
        <p:spPr/>
        <p:txBody>
          <a:bodyPr rtlCol="0">
            <a:normAutofit lnSpcReduction="10000"/>
          </a:bodyPr>
          <a:lstStyle/>
          <a:p>
            <a:pPr algn="r" rtl="1" eaLnBrk="1" fontAlgn="auto" hangingPunct="1">
              <a:spcAft>
                <a:spcPts val="0"/>
              </a:spcAft>
              <a:buNone/>
              <a:defRPr/>
            </a:pPr>
            <a:r>
              <a:rPr lang="ar-SA" u="sng" dirty="0">
                <a:latin typeface="Arial" pitchFamily="34" charset="0"/>
                <a:cs typeface="Arial" pitchFamily="34" charset="0"/>
              </a:rPr>
              <a:t>التأثيرات الايجابية للسياحة في البيئة الطبيعة :- </a:t>
            </a:r>
            <a:endParaRPr lang="en-US" u="sng" dirty="0">
              <a:latin typeface="Arial" pitchFamily="34" charset="0"/>
              <a:cs typeface="Arial" pitchFamily="34" charset="0"/>
            </a:endParaRPr>
          </a:p>
          <a:p>
            <a:pPr algn="r" rtl="1" eaLnBrk="1" fontAlgn="auto" hangingPunct="1">
              <a:spcAft>
                <a:spcPts val="0"/>
              </a:spcAft>
              <a:buNone/>
              <a:defRPr/>
            </a:pPr>
            <a:r>
              <a:rPr lang="ar-SA" dirty="0">
                <a:latin typeface="Arial" pitchFamily="34" charset="0"/>
                <a:cs typeface="Arial" pitchFamily="34" charset="0"/>
              </a:rPr>
              <a:t>  </a:t>
            </a:r>
            <a:r>
              <a:rPr lang="ar-SA" dirty="0" smtClean="0">
                <a:latin typeface="Arial" pitchFamily="34" charset="0"/>
                <a:cs typeface="Arial" pitchFamily="34" charset="0"/>
              </a:rPr>
              <a:t> </a:t>
            </a:r>
            <a:r>
              <a:rPr lang="ar-SA" dirty="0">
                <a:latin typeface="Arial" pitchFamily="34" charset="0"/>
                <a:cs typeface="Arial" pitchFamily="34" charset="0"/>
              </a:rPr>
              <a:t>يتميز المشروع السياحي عن المشروع الصناعي </a:t>
            </a:r>
            <a:r>
              <a:rPr lang="ar-SA" dirty="0" smtClean="0">
                <a:latin typeface="Arial" pitchFamily="34" charset="0"/>
                <a:cs typeface="Arial" pitchFamily="34" charset="0"/>
              </a:rPr>
              <a:t>بأنه </a:t>
            </a:r>
            <a:r>
              <a:rPr lang="ar-SA" dirty="0">
                <a:latin typeface="Arial" pitchFamily="34" charset="0"/>
                <a:cs typeface="Arial" pitchFamily="34" charset="0"/>
              </a:rPr>
              <a:t>أقل </a:t>
            </a:r>
            <a:r>
              <a:rPr lang="ar-SA" dirty="0" smtClean="0">
                <a:latin typeface="Arial" pitchFamily="34" charset="0"/>
                <a:cs typeface="Arial" pitchFamily="34" charset="0"/>
              </a:rPr>
              <a:t>إساءة </a:t>
            </a:r>
            <a:r>
              <a:rPr lang="ar-SA" dirty="0">
                <a:latin typeface="Arial" pitchFamily="34" charset="0"/>
                <a:cs typeface="Arial" pitchFamily="34" charset="0"/>
              </a:rPr>
              <a:t>للطبيعة </a:t>
            </a:r>
            <a:r>
              <a:rPr lang="ar-SA" dirty="0" smtClean="0">
                <a:latin typeface="Arial" pitchFamily="34" charset="0"/>
                <a:cs typeface="Arial" pitchFamily="34" charset="0"/>
              </a:rPr>
              <a:t>وأكثر </a:t>
            </a:r>
            <a:r>
              <a:rPr lang="ar-SA" dirty="0">
                <a:latin typeface="Arial" pitchFamily="34" charset="0"/>
                <a:cs typeface="Arial" pitchFamily="34" charset="0"/>
              </a:rPr>
              <a:t>إدامة وصيانة لها .</a:t>
            </a:r>
            <a:endParaRPr lang="en-US" dirty="0">
              <a:latin typeface="Arial" pitchFamily="34" charset="0"/>
              <a:cs typeface="Arial" pitchFamily="34" charset="0"/>
            </a:endParaRPr>
          </a:p>
          <a:p>
            <a:pPr algn="r" rtl="1" eaLnBrk="1" fontAlgn="auto" hangingPunct="1">
              <a:spcAft>
                <a:spcPts val="0"/>
              </a:spcAft>
              <a:buNone/>
              <a:defRPr/>
            </a:pPr>
            <a:endParaRPr lang="en-US" dirty="0" smtClean="0">
              <a:latin typeface="Arial" pitchFamily="34" charset="0"/>
              <a:cs typeface="Arial" pitchFamily="34" charset="0"/>
            </a:endParaRPr>
          </a:p>
          <a:p>
            <a:pPr algn="r" rtl="1" eaLnBrk="1" fontAlgn="auto" hangingPunct="1">
              <a:spcAft>
                <a:spcPts val="0"/>
              </a:spcAft>
              <a:buNone/>
              <a:defRPr/>
            </a:pPr>
            <a:r>
              <a:rPr lang="ar-SA" u="sng" dirty="0" smtClean="0">
                <a:latin typeface="Arial" pitchFamily="34" charset="0"/>
                <a:cs typeface="Arial" pitchFamily="34" charset="0"/>
              </a:rPr>
              <a:t>التأثيرات </a:t>
            </a:r>
            <a:r>
              <a:rPr lang="ar-SA" u="sng" dirty="0">
                <a:latin typeface="Arial" pitchFamily="34" charset="0"/>
                <a:cs typeface="Arial" pitchFamily="34" charset="0"/>
              </a:rPr>
              <a:t>السلبية للسياحة في البيئة الطبيعية :- </a:t>
            </a:r>
            <a:endParaRPr lang="en-US" u="sng" dirty="0">
              <a:latin typeface="Arial" pitchFamily="34" charset="0"/>
              <a:cs typeface="Arial" pitchFamily="34" charset="0"/>
            </a:endParaRPr>
          </a:p>
          <a:p>
            <a:pPr algn="r" rtl="1" eaLnBrk="1" fontAlgn="auto" hangingPunct="1">
              <a:spcAft>
                <a:spcPts val="0"/>
              </a:spcAft>
              <a:buNone/>
              <a:defRPr/>
            </a:pPr>
            <a:r>
              <a:rPr lang="ar-SA" dirty="0">
                <a:latin typeface="Arial" pitchFamily="34" charset="0"/>
                <a:cs typeface="Arial" pitchFamily="34" charset="0"/>
              </a:rPr>
              <a:t>قد تكون السياحة عاملا "ضاراً" بالبيئة نتيجة ماتسببه من تلوث واختناقات من شتى الانواع . فبعض مشاريع التنمية السياحية كبناء الطرق السريعة والمجمعات السياحية والمطاعم </a:t>
            </a:r>
            <a:r>
              <a:rPr lang="ar-SA" dirty="0" smtClean="0">
                <a:latin typeface="Arial" pitchFamily="34" charset="0"/>
                <a:cs typeface="Arial" pitchFamily="34" charset="0"/>
              </a:rPr>
              <a:t>لإقامة </a:t>
            </a:r>
            <a:r>
              <a:rPr lang="ar-SA" dirty="0">
                <a:latin typeface="Arial" pitchFamily="34" charset="0"/>
                <a:cs typeface="Arial" pitchFamily="34" charset="0"/>
              </a:rPr>
              <a:t>السياح وتناول غذائهم , قد تسئ الى نظافة وجمال الطبيعة وقد تسبب كثرة اعداد السياح في موقع سياحي صغير الى ازدياد حد الازدحام والاختناقات السكانية والمرورية </a:t>
            </a:r>
            <a:r>
              <a:rPr lang="ar-SA" dirty="0" smtClean="0">
                <a:latin typeface="Arial" pitchFamily="34" charset="0"/>
                <a:cs typeface="Arial" pitchFamily="34" charset="0"/>
              </a:rPr>
              <a:t>.</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123</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الدعوة لحماية البيئة الطبيعة :- </a:t>
            </a:r>
            <a:endParaRPr lang="en-US" dirty="0" smtClean="0">
              <a:latin typeface="Arial" pitchFamily="34" charset="0"/>
              <a:cs typeface="Arial" pitchFamily="34" charset="0"/>
            </a:endParaRPr>
          </a:p>
        </p:txBody>
      </p:sp>
      <p:sp>
        <p:nvSpPr>
          <p:cNvPr id="38915" name="Content Placeholder 2"/>
          <p:cNvSpPr>
            <a:spLocks noGrp="1"/>
          </p:cNvSpPr>
          <p:nvPr>
            <p:ph idx="1"/>
          </p:nvPr>
        </p:nvSpPr>
        <p:spPr/>
        <p:txBody>
          <a:bodyPr/>
          <a:lstStyle/>
          <a:p>
            <a:pPr algn="r" rtl="1" eaLnBrk="1" hangingPunct="1">
              <a:buFont typeface="Arial" pitchFamily="34" charset="0"/>
              <a:buNone/>
            </a:pPr>
            <a:r>
              <a:rPr lang="ar-SA" dirty="0" smtClean="0">
                <a:latin typeface="Arial" pitchFamily="34" charset="0"/>
                <a:cs typeface="Arial" pitchFamily="34" charset="0"/>
              </a:rPr>
              <a:t>وتتركز الدعوة لإغراض المحافظة والعناية بالبيئة الطبيعية على دعامات خمسة هي :- </a:t>
            </a:r>
            <a:endParaRPr lang="en-US" dirty="0" smtClean="0">
              <a:latin typeface="Arial" pitchFamily="34" charset="0"/>
              <a:cs typeface="Arial" pitchFamily="34" charset="0"/>
            </a:endParaRPr>
          </a:p>
          <a:p>
            <a:pPr algn="r" rtl="1" eaLnBrk="1" hangingPunct="1"/>
            <a:r>
              <a:rPr lang="ar-SA" dirty="0" smtClean="0">
                <a:latin typeface="Arial" pitchFamily="34" charset="0"/>
                <a:cs typeface="Arial" pitchFamily="34" charset="0"/>
              </a:rPr>
              <a:t>الدعامة الأخلاقية .</a:t>
            </a:r>
            <a:endParaRPr lang="en-US" dirty="0" smtClean="0">
              <a:latin typeface="Arial" pitchFamily="34" charset="0"/>
              <a:cs typeface="Arial" pitchFamily="34" charset="0"/>
            </a:endParaRPr>
          </a:p>
          <a:p>
            <a:pPr algn="r" rtl="1" eaLnBrk="1" hangingPunct="1"/>
            <a:r>
              <a:rPr lang="ar-SA" dirty="0" smtClean="0">
                <a:latin typeface="Arial" pitchFamily="34" charset="0"/>
                <a:cs typeface="Arial" pitchFamily="34" charset="0"/>
              </a:rPr>
              <a:t>الدعامة العلمية.</a:t>
            </a:r>
            <a:endParaRPr lang="en-US" dirty="0" smtClean="0">
              <a:latin typeface="Arial" pitchFamily="34" charset="0"/>
              <a:cs typeface="Arial" pitchFamily="34" charset="0"/>
            </a:endParaRPr>
          </a:p>
          <a:p>
            <a:pPr algn="r" rtl="1" eaLnBrk="1" hangingPunct="1"/>
            <a:r>
              <a:rPr lang="ar-SA" dirty="0" smtClean="0">
                <a:latin typeface="Arial" pitchFamily="34" charset="0"/>
                <a:cs typeface="Arial" pitchFamily="34" charset="0"/>
              </a:rPr>
              <a:t>الدعامة الاقتصادية .</a:t>
            </a:r>
            <a:endParaRPr lang="en-US" dirty="0" smtClean="0">
              <a:latin typeface="Arial" pitchFamily="34" charset="0"/>
              <a:cs typeface="Arial" pitchFamily="34" charset="0"/>
            </a:endParaRPr>
          </a:p>
          <a:p>
            <a:pPr algn="r" rtl="1" eaLnBrk="1" hangingPunct="1"/>
            <a:r>
              <a:rPr lang="ar-SA" dirty="0" smtClean="0">
                <a:latin typeface="Arial" pitchFamily="34" charset="0"/>
                <a:cs typeface="Arial" pitchFamily="34" charset="0"/>
              </a:rPr>
              <a:t>الدعامة الذوقية والجمالية . </a:t>
            </a:r>
            <a:endParaRPr lang="en-US" dirty="0" smtClean="0">
              <a:latin typeface="Arial" pitchFamily="34" charset="0"/>
              <a:cs typeface="Arial" pitchFamily="34" charset="0"/>
            </a:endParaRPr>
          </a:p>
          <a:p>
            <a:pPr algn="r" rtl="1" eaLnBrk="1" hangingPunct="1"/>
            <a:r>
              <a:rPr lang="ar-SA" dirty="0" smtClean="0">
                <a:latin typeface="Arial" pitchFamily="34" charset="0"/>
                <a:cs typeface="Arial" pitchFamily="34" charset="0"/>
              </a:rPr>
              <a:t>الدعامة السياحية .</a:t>
            </a:r>
            <a:endParaRPr lang="en-US" dirty="0" smtClean="0">
              <a:latin typeface="Arial" pitchFamily="34" charset="0"/>
              <a:cs typeface="Arial" pitchFamily="34" charset="0"/>
            </a:endParaRPr>
          </a:p>
          <a:p>
            <a:pPr algn="r" rtl="1" eaLnBrk="1" hangingPunct="1"/>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124</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أثر السياحة في البيئة الاجتماعية </a:t>
            </a:r>
            <a:endParaRPr lang="en-US" dirty="0" smtClean="0">
              <a:latin typeface="Arial" pitchFamily="34" charset="0"/>
              <a:cs typeface="Arial" pitchFamily="34" charset="0"/>
            </a:endParaRPr>
          </a:p>
        </p:txBody>
      </p:sp>
      <p:sp>
        <p:nvSpPr>
          <p:cNvPr id="3" name="Content Placeholder 2"/>
          <p:cNvSpPr>
            <a:spLocks noGrp="1"/>
          </p:cNvSpPr>
          <p:nvPr>
            <p:ph idx="1"/>
          </p:nvPr>
        </p:nvSpPr>
        <p:spPr/>
        <p:txBody>
          <a:bodyPr rtlCol="0">
            <a:normAutofit lnSpcReduction="10000"/>
          </a:bodyPr>
          <a:lstStyle/>
          <a:p>
            <a:pPr algn="r" rtl="1" eaLnBrk="1" fontAlgn="auto" hangingPunct="1">
              <a:spcAft>
                <a:spcPts val="0"/>
              </a:spcAft>
              <a:buFont typeface="Arial" pitchFamily="34" charset="0"/>
              <a:buNone/>
              <a:defRPr/>
            </a:pPr>
            <a:r>
              <a:rPr lang="ar-SA" b="1" dirty="0">
                <a:latin typeface="Arial" pitchFamily="34" charset="0"/>
                <a:cs typeface="Arial" pitchFamily="34" charset="0"/>
              </a:rPr>
              <a:t>أولاً </a:t>
            </a:r>
            <a:r>
              <a:rPr lang="ar-SA" b="1" dirty="0" smtClean="0">
                <a:latin typeface="Arial" pitchFamily="34" charset="0"/>
                <a:cs typeface="Arial" pitchFamily="34" charset="0"/>
              </a:rPr>
              <a:t>الآثار </a:t>
            </a:r>
            <a:r>
              <a:rPr lang="ar-SA" b="1" dirty="0">
                <a:latin typeface="Arial" pitchFamily="34" charset="0"/>
                <a:cs typeface="Arial" pitchFamily="34" charset="0"/>
              </a:rPr>
              <a:t>الاجتماعية الايجابية </a:t>
            </a:r>
            <a:r>
              <a:rPr lang="ar-SA" dirty="0">
                <a:latin typeface="Arial" pitchFamily="34" charset="0"/>
                <a:cs typeface="Arial" pitchFamily="34" charset="0"/>
              </a:rPr>
              <a:t>:- </a:t>
            </a:r>
            <a:endParaRPr lang="en-US" dirty="0">
              <a:latin typeface="Arial" pitchFamily="34" charset="0"/>
              <a:cs typeface="Arial" pitchFamily="34" charset="0"/>
            </a:endParaRPr>
          </a:p>
          <a:p>
            <a:pPr algn="r" rtl="1" eaLnBrk="1" fontAlgn="auto" hangingPunct="1">
              <a:spcAft>
                <a:spcPts val="0"/>
              </a:spcAft>
              <a:buFontTx/>
              <a:buChar char="-"/>
              <a:defRPr/>
            </a:pPr>
            <a:r>
              <a:rPr lang="ar-SA" dirty="0" smtClean="0">
                <a:latin typeface="Arial" pitchFamily="34" charset="0"/>
                <a:cs typeface="Arial" pitchFamily="34" charset="0"/>
              </a:rPr>
              <a:t>التغيير </a:t>
            </a:r>
            <a:r>
              <a:rPr lang="ar-SA" dirty="0">
                <a:latin typeface="Arial" pitchFamily="34" charset="0"/>
                <a:cs typeface="Arial" pitchFamily="34" charset="0"/>
              </a:rPr>
              <a:t>في التركيب </a:t>
            </a:r>
            <a:r>
              <a:rPr lang="ar-SA" dirty="0" smtClean="0">
                <a:latin typeface="Arial" pitchFamily="34" charset="0"/>
                <a:cs typeface="Arial" pitchFamily="34" charset="0"/>
              </a:rPr>
              <a:t>أو </a:t>
            </a:r>
            <a:r>
              <a:rPr lang="ar-SA" dirty="0">
                <a:latin typeface="Arial" pitchFamily="34" charset="0"/>
                <a:cs typeface="Arial" pitchFamily="34" charset="0"/>
              </a:rPr>
              <a:t>البناء الاجتماعي للسكان </a:t>
            </a:r>
            <a:r>
              <a:rPr lang="ar-SA" dirty="0" smtClean="0">
                <a:latin typeface="Arial" pitchFamily="34" charset="0"/>
                <a:cs typeface="Arial" pitchFamily="34" charset="0"/>
              </a:rPr>
              <a:t>.</a:t>
            </a:r>
          </a:p>
          <a:p>
            <a:pPr algn="r" rtl="1" eaLnBrk="1" fontAlgn="auto" hangingPunct="1">
              <a:spcAft>
                <a:spcPts val="0"/>
              </a:spcAft>
              <a:buFontTx/>
              <a:buChar char="-"/>
              <a:defRPr/>
            </a:pPr>
            <a:r>
              <a:rPr lang="ar-SA" dirty="0" smtClean="0">
                <a:latin typeface="Arial" pitchFamily="34" charset="0"/>
                <a:cs typeface="Arial" pitchFamily="34" charset="0"/>
              </a:rPr>
              <a:t> </a:t>
            </a:r>
            <a:r>
              <a:rPr lang="ar-SA" dirty="0">
                <a:latin typeface="Arial" pitchFamily="34" charset="0"/>
                <a:cs typeface="Arial" pitchFamily="34" charset="0"/>
              </a:rPr>
              <a:t>التغيير في البناء المهني </a:t>
            </a:r>
            <a:r>
              <a:rPr lang="ar-SA" dirty="0" smtClean="0">
                <a:latin typeface="Arial" pitchFamily="34" charset="0"/>
                <a:cs typeface="Arial" pitchFamily="34" charset="0"/>
              </a:rPr>
              <a:t>.</a:t>
            </a:r>
          </a:p>
          <a:p>
            <a:pPr algn="r" rtl="1" eaLnBrk="1" fontAlgn="auto" hangingPunct="1">
              <a:spcAft>
                <a:spcPts val="0"/>
              </a:spcAft>
              <a:buFontTx/>
              <a:buChar char="-"/>
              <a:defRPr/>
            </a:pPr>
            <a:r>
              <a:rPr lang="ar-SA" dirty="0" smtClean="0">
                <a:latin typeface="Arial" pitchFamily="34" charset="0"/>
                <a:cs typeface="Arial" pitchFamily="34" charset="0"/>
              </a:rPr>
              <a:t> إيجاد </a:t>
            </a:r>
            <a:r>
              <a:rPr lang="ar-SA" dirty="0">
                <a:latin typeface="Arial" pitchFamily="34" charset="0"/>
                <a:cs typeface="Arial" pitchFamily="34" charset="0"/>
              </a:rPr>
              <a:t>مهن جديدة </a:t>
            </a:r>
            <a:r>
              <a:rPr lang="ar-SA" dirty="0" smtClean="0">
                <a:latin typeface="Arial" pitchFamily="34" charset="0"/>
                <a:cs typeface="Arial" pitchFamily="34" charset="0"/>
              </a:rPr>
              <a:t>.</a:t>
            </a:r>
          </a:p>
          <a:p>
            <a:pPr algn="r" rtl="1" eaLnBrk="1" fontAlgn="auto" hangingPunct="1">
              <a:spcAft>
                <a:spcPts val="0"/>
              </a:spcAft>
              <a:buFontTx/>
              <a:buChar char="-"/>
              <a:defRPr/>
            </a:pPr>
            <a:r>
              <a:rPr lang="ar-SA" dirty="0" smtClean="0">
                <a:latin typeface="Arial" pitchFamily="34" charset="0"/>
                <a:cs typeface="Arial" pitchFamily="34" charset="0"/>
              </a:rPr>
              <a:t> </a:t>
            </a:r>
            <a:r>
              <a:rPr lang="ar-SA" dirty="0">
                <a:latin typeface="Arial" pitchFamily="34" charset="0"/>
                <a:cs typeface="Arial" pitchFamily="34" charset="0"/>
              </a:rPr>
              <a:t>التغيير في تركيب الطبقات الاجتماعية </a:t>
            </a:r>
            <a:r>
              <a:rPr lang="ar-SA" dirty="0" smtClean="0">
                <a:latin typeface="Arial" pitchFamily="34" charset="0"/>
                <a:cs typeface="Arial" pitchFamily="34" charset="0"/>
              </a:rPr>
              <a:t>.</a:t>
            </a:r>
          </a:p>
          <a:p>
            <a:pPr algn="r" rtl="1" eaLnBrk="1" fontAlgn="auto" hangingPunct="1">
              <a:spcAft>
                <a:spcPts val="0"/>
              </a:spcAft>
              <a:buFontTx/>
              <a:buChar char="-"/>
              <a:defRPr/>
            </a:pPr>
            <a:r>
              <a:rPr lang="ar-SA" dirty="0" smtClean="0">
                <a:latin typeface="Arial" pitchFamily="34" charset="0"/>
                <a:cs typeface="Arial" pitchFamily="34" charset="0"/>
              </a:rPr>
              <a:t> إيجاد </a:t>
            </a:r>
            <a:r>
              <a:rPr lang="ar-SA" dirty="0">
                <a:latin typeface="Arial" pitchFamily="34" charset="0"/>
                <a:cs typeface="Arial" pitchFamily="34" charset="0"/>
              </a:rPr>
              <a:t>وتطوير بعض المصالح </a:t>
            </a:r>
            <a:r>
              <a:rPr lang="ar-SA" dirty="0" smtClean="0">
                <a:latin typeface="Arial" pitchFamily="34" charset="0"/>
                <a:cs typeface="Arial" pitchFamily="34" charset="0"/>
              </a:rPr>
              <a:t>والأنماط </a:t>
            </a:r>
            <a:r>
              <a:rPr lang="ar-SA" dirty="0">
                <a:latin typeface="Arial" pitchFamily="34" charset="0"/>
                <a:cs typeface="Arial" pitchFamily="34" charset="0"/>
              </a:rPr>
              <a:t>والمؤسسات </a:t>
            </a:r>
            <a:r>
              <a:rPr lang="ar-SA" dirty="0" smtClean="0">
                <a:latin typeface="Arial" pitchFamily="34" charset="0"/>
                <a:cs typeface="Arial" pitchFamily="34" charset="0"/>
              </a:rPr>
              <a:t>.</a:t>
            </a:r>
          </a:p>
          <a:p>
            <a:pPr algn="r" rtl="1" eaLnBrk="1" fontAlgn="auto" hangingPunct="1">
              <a:spcAft>
                <a:spcPts val="0"/>
              </a:spcAft>
              <a:buFontTx/>
              <a:buChar char="-"/>
              <a:defRPr/>
            </a:pPr>
            <a:r>
              <a:rPr lang="ar-SA" dirty="0" smtClean="0">
                <a:latin typeface="Arial" pitchFamily="34" charset="0"/>
                <a:cs typeface="Arial" pitchFamily="34" charset="0"/>
              </a:rPr>
              <a:t> </a:t>
            </a:r>
            <a:r>
              <a:rPr lang="ar-SA" dirty="0">
                <a:latin typeface="Arial" pitchFamily="34" charset="0"/>
                <a:cs typeface="Arial" pitchFamily="34" charset="0"/>
              </a:rPr>
              <a:t>تطوير بعض العمليات الاجتماعية </a:t>
            </a:r>
            <a:r>
              <a:rPr lang="ar-SA" dirty="0" smtClean="0">
                <a:latin typeface="Arial" pitchFamily="34" charset="0"/>
                <a:cs typeface="Arial" pitchFamily="34" charset="0"/>
              </a:rPr>
              <a:t>.</a:t>
            </a:r>
          </a:p>
          <a:p>
            <a:pPr algn="r" rtl="1" eaLnBrk="1" fontAlgn="auto" hangingPunct="1">
              <a:spcAft>
                <a:spcPts val="0"/>
              </a:spcAft>
              <a:buFontTx/>
              <a:buChar char="-"/>
              <a:defRPr/>
            </a:pPr>
            <a:r>
              <a:rPr lang="ar-SA" dirty="0" smtClean="0">
                <a:latin typeface="Arial" pitchFamily="34" charset="0"/>
                <a:cs typeface="Arial" pitchFamily="34" charset="0"/>
              </a:rPr>
              <a:t> </a:t>
            </a:r>
            <a:r>
              <a:rPr lang="ar-SA" dirty="0">
                <a:latin typeface="Arial" pitchFamily="34" charset="0"/>
                <a:cs typeface="Arial" pitchFamily="34" charset="0"/>
              </a:rPr>
              <a:t>التغيير في السلوك </a:t>
            </a:r>
            <a:r>
              <a:rPr lang="ar-SA" dirty="0" smtClean="0">
                <a:latin typeface="Arial" pitchFamily="34" charset="0"/>
                <a:cs typeface="Arial" pitchFamily="34" charset="0"/>
              </a:rPr>
              <a:t>الإنساني .</a:t>
            </a:r>
          </a:p>
          <a:p>
            <a:pPr algn="r" rtl="1" eaLnBrk="1" fontAlgn="auto" hangingPunct="1">
              <a:spcAft>
                <a:spcPts val="0"/>
              </a:spcAft>
              <a:buFontTx/>
              <a:buChar char="-"/>
              <a:defRPr/>
            </a:pPr>
            <a:r>
              <a:rPr lang="ar-SA" dirty="0" smtClean="0">
                <a:latin typeface="Arial" pitchFamily="34" charset="0"/>
                <a:cs typeface="Arial" pitchFamily="34" charset="0"/>
              </a:rPr>
              <a:t>التغيير </a:t>
            </a:r>
            <a:r>
              <a:rPr lang="ar-SA" dirty="0">
                <a:latin typeface="Arial" pitchFamily="34" charset="0"/>
                <a:cs typeface="Arial" pitchFamily="34" charset="0"/>
              </a:rPr>
              <a:t>في المواقف والاتجاهات والعادات والسلوك </a:t>
            </a:r>
            <a:r>
              <a:rPr lang="ar-SA" dirty="0" smtClean="0">
                <a:latin typeface="Arial" pitchFamily="34" charset="0"/>
                <a:cs typeface="Arial" pitchFamily="34" charset="0"/>
              </a:rPr>
              <a:t>الأخلاقي .</a:t>
            </a:r>
          </a:p>
          <a:p>
            <a:pPr algn="r" rtl="1" eaLnBrk="1" fontAlgn="auto" hangingPunct="1">
              <a:spcAft>
                <a:spcPts val="0"/>
              </a:spcAft>
              <a:buFontTx/>
              <a:buChar char="-"/>
              <a:defRPr/>
            </a:pPr>
            <a:r>
              <a:rPr lang="ar-SA" dirty="0" smtClean="0">
                <a:latin typeface="Arial" pitchFamily="34" charset="0"/>
                <a:cs typeface="Arial" pitchFamily="34" charset="0"/>
              </a:rPr>
              <a:t>التغيير </a:t>
            </a:r>
            <a:r>
              <a:rPr lang="ar-SA" dirty="0">
                <a:latin typeface="Arial" pitchFamily="34" charset="0"/>
                <a:cs typeface="Arial" pitchFamily="34" charset="0"/>
              </a:rPr>
              <a:t>في العلاقات </a:t>
            </a:r>
            <a:r>
              <a:rPr lang="ar-SA" dirty="0" smtClean="0">
                <a:latin typeface="Arial" pitchFamily="34" charset="0"/>
                <a:cs typeface="Arial" pitchFamily="34" charset="0"/>
              </a:rPr>
              <a:t>الإنسانية </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125</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algn="r"/>
            <a:r>
              <a:rPr lang="ar-SA" dirty="0" smtClean="0">
                <a:latin typeface="Arial" pitchFamily="34" charset="0"/>
                <a:cs typeface="Arial" pitchFamily="34" charset="0"/>
              </a:rPr>
              <a:t>أثر السياحة في البيئة الاجتماعية </a:t>
            </a:r>
            <a:endParaRPr lang="ar-SA" dirty="0" smtClean="0">
              <a:latin typeface="Traditional Arabic" pitchFamily="2" charset="-78"/>
              <a:cs typeface="Traditional Arabic" pitchFamily="2" charset="-78"/>
            </a:endParaRPr>
          </a:p>
        </p:txBody>
      </p:sp>
      <p:sp>
        <p:nvSpPr>
          <p:cNvPr id="3" name="Content Placeholder 2"/>
          <p:cNvSpPr>
            <a:spLocks noGrp="1"/>
          </p:cNvSpPr>
          <p:nvPr>
            <p:ph idx="1"/>
          </p:nvPr>
        </p:nvSpPr>
        <p:spPr>
          <a:xfrm>
            <a:off x="457200" y="1481328"/>
            <a:ext cx="8229600" cy="4995672"/>
          </a:xfrm>
        </p:spPr>
        <p:txBody>
          <a:bodyPr rtlCol="0">
            <a:normAutofit fontScale="92500" lnSpcReduction="20000"/>
          </a:bodyPr>
          <a:lstStyle/>
          <a:p>
            <a:pPr algn="r" rtl="1" eaLnBrk="1" fontAlgn="auto" hangingPunct="1">
              <a:spcAft>
                <a:spcPts val="0"/>
              </a:spcAft>
              <a:buFont typeface="Arial" pitchFamily="34" charset="0"/>
              <a:buNone/>
              <a:defRPr/>
            </a:pPr>
            <a:r>
              <a:rPr lang="ar-SA" b="1" dirty="0">
                <a:latin typeface="Arial" pitchFamily="34" charset="0"/>
                <a:cs typeface="Arial" pitchFamily="34" charset="0"/>
              </a:rPr>
              <a:t>ثانياً : الاثار الاجتماعية السلبية : </a:t>
            </a:r>
            <a:endParaRPr lang="en-US" b="1" dirty="0">
              <a:latin typeface="Arial" pitchFamily="34" charset="0"/>
              <a:cs typeface="Arial" pitchFamily="34" charset="0"/>
            </a:endParaRPr>
          </a:p>
          <a:p>
            <a:pPr algn="r" rtl="1" eaLnBrk="1" fontAlgn="auto" hangingPunct="1">
              <a:spcAft>
                <a:spcPts val="0"/>
              </a:spcAft>
              <a:buFontTx/>
              <a:buChar char="-"/>
              <a:defRPr/>
            </a:pPr>
            <a:r>
              <a:rPr lang="ar-SA" dirty="0" smtClean="0">
                <a:latin typeface="Arial" pitchFamily="34" charset="0"/>
                <a:cs typeface="Arial" pitchFamily="34" charset="0"/>
              </a:rPr>
              <a:t>تعمل </a:t>
            </a:r>
            <a:r>
              <a:rPr lang="ar-SA" dirty="0">
                <a:latin typeface="Arial" pitchFamily="34" charset="0"/>
                <a:cs typeface="Arial" pitchFamily="34" charset="0"/>
              </a:rPr>
              <a:t>السياحة في ظل ظروف اقتصادية صعبة بالنسبة للبلد السياحي </a:t>
            </a:r>
            <a:r>
              <a:rPr lang="ar-SA" dirty="0" smtClean="0">
                <a:latin typeface="Arial" pitchFamily="34" charset="0"/>
                <a:cs typeface="Arial" pitchFamily="34" charset="0"/>
              </a:rPr>
              <a:t>إلى </a:t>
            </a:r>
            <a:r>
              <a:rPr lang="ar-SA" dirty="0">
                <a:latin typeface="Arial" pitchFamily="34" charset="0"/>
                <a:cs typeface="Arial" pitchFamily="34" charset="0"/>
              </a:rPr>
              <a:t>عجز الاقتصاد القومي عن الوفاء باحتياجات </a:t>
            </a:r>
            <a:r>
              <a:rPr lang="ar-SA" dirty="0" smtClean="0">
                <a:latin typeface="Arial" pitchFamily="34" charset="0"/>
                <a:cs typeface="Arial" pitchFamily="34" charset="0"/>
              </a:rPr>
              <a:t>المواطنين </a:t>
            </a:r>
            <a:r>
              <a:rPr lang="ar-SA" dirty="0">
                <a:latin typeface="Arial" pitchFamily="34" charset="0"/>
                <a:cs typeface="Arial" pitchFamily="34" charset="0"/>
              </a:rPr>
              <a:t>من السلع والخدمات بما يؤدي </a:t>
            </a:r>
            <a:r>
              <a:rPr lang="ar-SA" dirty="0" smtClean="0">
                <a:latin typeface="Arial" pitchFamily="34" charset="0"/>
                <a:cs typeface="Arial" pitchFamily="34" charset="0"/>
              </a:rPr>
              <a:t>إلى </a:t>
            </a:r>
            <a:r>
              <a:rPr lang="ar-SA" dirty="0">
                <a:latin typeface="Arial" pitchFamily="34" charset="0"/>
                <a:cs typeface="Arial" pitchFamily="34" charset="0"/>
              </a:rPr>
              <a:t>خلق جو من التنافس الشديد بين المواطنين </a:t>
            </a:r>
            <a:r>
              <a:rPr lang="ar-SA" dirty="0" smtClean="0">
                <a:latin typeface="Arial" pitchFamily="34" charset="0"/>
                <a:cs typeface="Arial" pitchFamily="34" charset="0"/>
              </a:rPr>
              <a:t>والأجانب </a:t>
            </a:r>
            <a:r>
              <a:rPr lang="ar-SA" dirty="0">
                <a:latin typeface="Arial" pitchFamily="34" charset="0"/>
                <a:cs typeface="Arial" pitchFamily="34" charset="0"/>
              </a:rPr>
              <a:t>للحصول على هذه </a:t>
            </a:r>
            <a:r>
              <a:rPr lang="ar-SA" dirty="0" smtClean="0">
                <a:latin typeface="Arial" pitchFamily="34" charset="0"/>
                <a:cs typeface="Arial" pitchFamily="34" charset="0"/>
              </a:rPr>
              <a:t>الاحتياجات.</a:t>
            </a:r>
          </a:p>
          <a:p>
            <a:pPr algn="r" rtl="1" eaLnBrk="1" fontAlgn="auto" hangingPunct="1">
              <a:spcAft>
                <a:spcPts val="0"/>
              </a:spcAft>
              <a:buFontTx/>
              <a:buChar char="-"/>
              <a:defRPr/>
            </a:pPr>
            <a:r>
              <a:rPr lang="ar-SA" dirty="0" smtClean="0">
                <a:latin typeface="Arial" pitchFamily="34" charset="0"/>
                <a:cs typeface="Arial" pitchFamily="34" charset="0"/>
              </a:rPr>
              <a:t>أن </a:t>
            </a:r>
            <a:r>
              <a:rPr lang="ar-SA" dirty="0">
                <a:latin typeface="Arial" pitchFamily="34" charset="0"/>
                <a:cs typeface="Arial" pitchFamily="34" charset="0"/>
              </a:rPr>
              <a:t>السياحة تعمل على توجيه المجتمع والاقتصاد وجهه خدمية , في الوقت الذي يراد منه تشجيع الانشطة الانتاجية. وهكذا تكثر المهن والاختصاصات الخدمية ويكون ذلك على حساب المهن والاختصاصات </a:t>
            </a:r>
            <a:r>
              <a:rPr lang="ar-SA" dirty="0" smtClean="0">
                <a:latin typeface="Arial" pitchFamily="34" charset="0"/>
                <a:cs typeface="Arial" pitchFamily="34" charset="0"/>
              </a:rPr>
              <a:t>الإنتاجية </a:t>
            </a:r>
            <a:r>
              <a:rPr lang="ar-SA" dirty="0">
                <a:latin typeface="Arial" pitchFamily="34" charset="0"/>
                <a:cs typeface="Arial" pitchFamily="34" charset="0"/>
              </a:rPr>
              <a:t>زراعية </a:t>
            </a:r>
            <a:r>
              <a:rPr lang="ar-SA" dirty="0" smtClean="0">
                <a:latin typeface="Arial" pitchFamily="34" charset="0"/>
                <a:cs typeface="Arial" pitchFamily="34" charset="0"/>
              </a:rPr>
              <a:t>كانت وصناعية .</a:t>
            </a:r>
          </a:p>
          <a:p>
            <a:pPr algn="r" rtl="1" eaLnBrk="1" fontAlgn="auto" hangingPunct="1">
              <a:spcAft>
                <a:spcPts val="0"/>
              </a:spcAft>
              <a:buFontTx/>
              <a:buChar char="-"/>
              <a:defRPr/>
            </a:pPr>
            <a:r>
              <a:rPr lang="ar-SA" dirty="0" smtClean="0">
                <a:latin typeface="Arial" pitchFamily="34" charset="0"/>
                <a:cs typeface="Arial" pitchFamily="34" charset="0"/>
              </a:rPr>
              <a:t>السياحة </a:t>
            </a:r>
            <a:r>
              <a:rPr lang="ar-SA" dirty="0">
                <a:latin typeface="Arial" pitchFamily="34" charset="0"/>
                <a:cs typeface="Arial" pitchFamily="34" charset="0"/>
              </a:rPr>
              <a:t>في ظل اقتصاد متخلف قد تزيد من عوامل انتشار الفساد الاجتماعي , ويتخذ من ذلك أشكالا عديدة, منها نمو طبقة من الوسطاء الذين يحاولون الكسب بأي الطرق, مشروعة كانت أو غير مشروعة </a:t>
            </a:r>
            <a:r>
              <a:rPr lang="ar-SA" dirty="0" smtClean="0">
                <a:latin typeface="Arial" pitchFamily="34" charset="0"/>
                <a:cs typeface="Arial" pitchFamily="34" charset="0"/>
              </a:rPr>
              <a:t>.</a:t>
            </a:r>
          </a:p>
          <a:p>
            <a:pPr algn="r" rtl="1" eaLnBrk="1" fontAlgn="auto" hangingPunct="1">
              <a:spcAft>
                <a:spcPts val="0"/>
              </a:spcAft>
              <a:buFontTx/>
              <a:buChar char="-"/>
              <a:defRPr/>
            </a:pPr>
            <a:r>
              <a:rPr lang="ar-SA" dirty="0" smtClean="0">
                <a:latin typeface="Arial" pitchFamily="34" charset="0"/>
                <a:cs typeface="Arial" pitchFamily="34" charset="0"/>
              </a:rPr>
              <a:t>وقد </a:t>
            </a:r>
            <a:r>
              <a:rPr lang="ar-SA" dirty="0">
                <a:latin typeface="Arial" pitchFamily="34" charset="0"/>
                <a:cs typeface="Arial" pitchFamily="34" charset="0"/>
              </a:rPr>
              <a:t>تؤدي السياحة أيضاً إلى انتشار بعض العادات الرديئة   </a:t>
            </a:r>
            <a:r>
              <a:rPr lang="ar-SA" dirty="0" smtClean="0">
                <a:latin typeface="Arial" pitchFamily="34" charset="0"/>
                <a:cs typeface="Arial" pitchFamily="34" charset="0"/>
              </a:rPr>
              <a:t>.</a:t>
            </a:r>
          </a:p>
          <a:p>
            <a:pPr algn="r" rtl="1" eaLnBrk="1" fontAlgn="auto" hangingPunct="1">
              <a:spcAft>
                <a:spcPts val="0"/>
              </a:spcAft>
              <a:buFontTx/>
              <a:buChar char="-"/>
              <a:defRPr/>
            </a:pPr>
            <a:r>
              <a:rPr lang="ar-SA" dirty="0" smtClean="0">
                <a:latin typeface="Arial" pitchFamily="34" charset="0"/>
                <a:cs typeface="Arial" pitchFamily="34" charset="0"/>
              </a:rPr>
              <a:t>وقد </a:t>
            </a:r>
            <a:r>
              <a:rPr lang="ar-SA" dirty="0">
                <a:latin typeface="Arial" pitchFamily="34" charset="0"/>
                <a:cs typeface="Arial" pitchFamily="34" charset="0"/>
              </a:rPr>
              <a:t>تكون السياحة عاملا من عوامل انتشار المخدرات بمختلف أشكالها .  </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126</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أثر السياحة في التبعية الاقتصادية </a:t>
            </a:r>
            <a:endParaRPr lang="en-US" dirty="0" smtClean="0">
              <a:latin typeface="Arial" pitchFamily="34" charset="0"/>
              <a:cs typeface="Arial" pitchFamily="34" charset="0"/>
            </a:endParaRPr>
          </a:p>
        </p:txBody>
      </p:sp>
      <p:sp>
        <p:nvSpPr>
          <p:cNvPr id="3" name="Content Placeholder 2"/>
          <p:cNvSpPr>
            <a:spLocks noGrp="1"/>
          </p:cNvSpPr>
          <p:nvPr>
            <p:ph idx="1"/>
          </p:nvPr>
        </p:nvSpPr>
        <p:spPr/>
        <p:txBody>
          <a:bodyPr rtlCol="0">
            <a:normAutofit fontScale="92500"/>
          </a:bodyPr>
          <a:lstStyle/>
          <a:p>
            <a:pPr algn="r" rtl="1" eaLnBrk="1" fontAlgn="auto" hangingPunct="1">
              <a:spcAft>
                <a:spcPts val="0"/>
              </a:spcAft>
              <a:buFontTx/>
              <a:buChar char="-"/>
              <a:defRPr/>
            </a:pPr>
            <a:r>
              <a:rPr lang="ar-SA" dirty="0" smtClean="0">
                <a:latin typeface="Arial" pitchFamily="34" charset="0"/>
                <a:cs typeface="Arial" pitchFamily="34" charset="0"/>
              </a:rPr>
              <a:t>إن </a:t>
            </a:r>
            <a:r>
              <a:rPr lang="ar-SA" dirty="0">
                <a:latin typeface="Arial" pitchFamily="34" charset="0"/>
                <a:cs typeface="Arial" pitchFamily="34" charset="0"/>
              </a:rPr>
              <a:t>صناعة السياحة العالمية تقدم وبصورة رئيسية خدماتها للطلب السياحي المصدر من البلدان المتقدمة والتي تمتاز بارتفاع الدخل والمستوى المعاشي فيها </a:t>
            </a:r>
            <a:r>
              <a:rPr lang="ar-SA" dirty="0" smtClean="0">
                <a:latin typeface="Arial" pitchFamily="34" charset="0"/>
                <a:cs typeface="Arial" pitchFamily="34" charset="0"/>
              </a:rPr>
              <a:t>.</a:t>
            </a:r>
          </a:p>
          <a:p>
            <a:pPr algn="r" rtl="1" eaLnBrk="1" fontAlgn="auto" hangingPunct="1">
              <a:spcAft>
                <a:spcPts val="0"/>
              </a:spcAft>
              <a:buFontTx/>
              <a:buChar char="-"/>
              <a:defRPr/>
            </a:pPr>
            <a:r>
              <a:rPr lang="ar-SA" dirty="0" smtClean="0">
                <a:latin typeface="Arial" pitchFamily="34" charset="0"/>
                <a:cs typeface="Arial" pitchFamily="34" charset="0"/>
              </a:rPr>
              <a:t>إن </a:t>
            </a:r>
            <a:r>
              <a:rPr lang="ar-SA" dirty="0">
                <a:latin typeface="Arial" pitchFamily="34" charset="0"/>
                <a:cs typeface="Arial" pitchFamily="34" charset="0"/>
              </a:rPr>
              <a:t>الشكل الثاني من التبعية الذي ينشأ </a:t>
            </a:r>
            <a:r>
              <a:rPr lang="ar-SA" dirty="0" smtClean="0">
                <a:latin typeface="Arial" pitchFamily="34" charset="0"/>
                <a:cs typeface="Arial" pitchFamily="34" charset="0"/>
              </a:rPr>
              <a:t>عن السياحة </a:t>
            </a:r>
            <a:r>
              <a:rPr lang="ar-SA" dirty="0">
                <a:latin typeface="Arial" pitchFamily="34" charset="0"/>
                <a:cs typeface="Arial" pitchFamily="34" charset="0"/>
              </a:rPr>
              <a:t>يتجلى في استخدام الرأسمال </a:t>
            </a:r>
            <a:r>
              <a:rPr lang="ar-SA" dirty="0" smtClean="0">
                <a:latin typeface="Arial" pitchFamily="34" charset="0"/>
                <a:cs typeface="Arial" pitchFamily="34" charset="0"/>
              </a:rPr>
              <a:t>الأجنبي, </a:t>
            </a:r>
            <a:r>
              <a:rPr lang="ar-SA" dirty="0">
                <a:latin typeface="Arial" pitchFamily="34" charset="0"/>
                <a:cs typeface="Arial" pitchFamily="34" charset="0"/>
              </a:rPr>
              <a:t>لتنمية وتطوير القطاع السياحي في بلدان العالم الثالث, فالمعروف </a:t>
            </a:r>
            <a:r>
              <a:rPr lang="ar-SA" dirty="0" smtClean="0">
                <a:latin typeface="Arial" pitchFamily="34" charset="0"/>
                <a:cs typeface="Arial" pitchFamily="34" charset="0"/>
              </a:rPr>
              <a:t>أن </a:t>
            </a:r>
            <a:r>
              <a:rPr lang="ar-SA" dirty="0">
                <a:latin typeface="Arial" pitchFamily="34" charset="0"/>
                <a:cs typeface="Arial" pitchFamily="34" charset="0"/>
              </a:rPr>
              <a:t>مشكلة المشاكل التي تعاني منها بلدان العالم الثالث , هي النقص الشديد في رأس المال وضعف عملية تكوينه </a:t>
            </a:r>
            <a:r>
              <a:rPr lang="ar-SA" dirty="0" smtClean="0">
                <a:latin typeface="Arial" pitchFamily="34" charset="0"/>
                <a:cs typeface="Arial" pitchFamily="34" charset="0"/>
              </a:rPr>
              <a:t>.</a:t>
            </a:r>
          </a:p>
          <a:p>
            <a:pPr algn="r" rtl="1" eaLnBrk="1" fontAlgn="auto" hangingPunct="1">
              <a:spcAft>
                <a:spcPts val="0"/>
              </a:spcAft>
              <a:buFontTx/>
              <a:buChar char="-"/>
              <a:defRPr/>
            </a:pPr>
            <a:r>
              <a:rPr lang="ar-SA" dirty="0" smtClean="0">
                <a:latin typeface="Arial" pitchFamily="34" charset="0"/>
                <a:cs typeface="Arial" pitchFamily="34" charset="0"/>
              </a:rPr>
              <a:t> </a:t>
            </a:r>
            <a:r>
              <a:rPr lang="ar-SA" dirty="0">
                <a:latin typeface="Arial" pitchFamily="34" charset="0"/>
                <a:cs typeface="Arial" pitchFamily="34" charset="0"/>
              </a:rPr>
              <a:t>الشكل الثالث من التبعية الاقتصادية  والذي ينشأ عن السياحة يتمثل بالاعتماد على عناصر </a:t>
            </a:r>
            <a:r>
              <a:rPr lang="ar-SA" dirty="0" smtClean="0">
                <a:latin typeface="Arial" pitchFamily="34" charset="0"/>
                <a:cs typeface="Arial" pitchFamily="34" charset="0"/>
              </a:rPr>
              <a:t>الإنتاج </a:t>
            </a:r>
            <a:r>
              <a:rPr lang="ar-SA" dirty="0">
                <a:latin typeface="Arial" pitchFamily="34" charset="0"/>
                <a:cs typeface="Arial" pitchFamily="34" charset="0"/>
              </a:rPr>
              <a:t>المستوردة من السوق </a:t>
            </a:r>
            <a:r>
              <a:rPr lang="ar-SA" dirty="0" smtClean="0">
                <a:latin typeface="Arial" pitchFamily="34" charset="0"/>
                <a:cs typeface="Arial" pitchFamily="34" charset="0"/>
              </a:rPr>
              <a:t>الرأسمالية كعملية </a:t>
            </a:r>
            <a:r>
              <a:rPr lang="ar-SA" dirty="0">
                <a:latin typeface="Arial" pitchFamily="34" charset="0"/>
                <a:cs typeface="Arial" pitchFamily="34" charset="0"/>
              </a:rPr>
              <a:t>بناء وتطوير المنشآت السياحية بما فيها من فنادق , ومطاعم  , وملاهي...الخ , وعدد كبير من الخدمات التكميلية مثل المطارات , القاطرات , ومشاريع البناء </a:t>
            </a:r>
            <a:r>
              <a:rPr lang="ar-SA" dirty="0" smtClean="0">
                <a:latin typeface="Arial" pitchFamily="34" charset="0"/>
                <a:cs typeface="Arial" pitchFamily="34" charset="0"/>
              </a:rPr>
              <a:t>التحتانية .</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127</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أثر السياحة في الإعلام وتوطيد العلاقات الدولية </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295400"/>
            <a:ext cx="8229600" cy="4953000"/>
          </a:xfrm>
        </p:spPr>
        <p:txBody>
          <a:bodyPr rtlCol="0">
            <a:normAutofit fontScale="85000" lnSpcReduction="20000"/>
          </a:bodyPr>
          <a:lstStyle/>
          <a:p>
            <a:pPr algn="r" rtl="1" eaLnBrk="1" fontAlgn="auto" hangingPunct="1">
              <a:spcAft>
                <a:spcPts val="0"/>
              </a:spcAft>
              <a:defRPr/>
            </a:pPr>
            <a:r>
              <a:rPr lang="ar-SA" dirty="0">
                <a:latin typeface="Arial" pitchFamily="34" charset="0"/>
                <a:cs typeface="Arial" pitchFamily="34" charset="0"/>
              </a:rPr>
              <a:t>بعد أن عرفنا </a:t>
            </a:r>
            <a:r>
              <a:rPr lang="ar-SA" dirty="0" smtClean="0">
                <a:latin typeface="Arial" pitchFamily="34" charset="0"/>
                <a:cs typeface="Arial" pitchFamily="34" charset="0"/>
              </a:rPr>
              <a:t>بأهمية السياحة وأنها </a:t>
            </a:r>
            <a:r>
              <a:rPr lang="ar-SA" dirty="0">
                <a:latin typeface="Arial" pitchFamily="34" charset="0"/>
                <a:cs typeface="Arial" pitchFamily="34" charset="0"/>
              </a:rPr>
              <a:t>ممكن </a:t>
            </a:r>
            <a:r>
              <a:rPr lang="ar-SA" dirty="0" smtClean="0">
                <a:latin typeface="Arial" pitchFamily="34" charset="0"/>
                <a:cs typeface="Arial" pitchFamily="34" charset="0"/>
              </a:rPr>
              <a:t>أن </a:t>
            </a:r>
            <a:r>
              <a:rPr lang="ar-SA" dirty="0">
                <a:latin typeface="Arial" pitchFamily="34" charset="0"/>
                <a:cs typeface="Arial" pitchFamily="34" charset="0"/>
              </a:rPr>
              <a:t>تلعب دورا " في الاعلام والدعاية عن النهضة والتطور الموجود في البلد , وعن واقع الشعب وطريقة معاملتها للزوار والسياح , وان هذا الأمر أصبح حقيقة لدى البلدان , فقد تم استغلال السياحة كإحدى الوسائل الاساسية لبناء شخصية البلد على النطاق الدولي , ومن ثم زاد اهتمام البلدان بهذه الوسيلة , سيما وانها وسيلة مجانية لا تحتاج الا القليل من المال والجهد . </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b="1" dirty="0" smtClean="0">
                <a:latin typeface="Arial" pitchFamily="34" charset="0"/>
                <a:cs typeface="Arial" pitchFamily="34" charset="0"/>
              </a:rPr>
              <a:t>بعض </a:t>
            </a:r>
            <a:r>
              <a:rPr lang="ar-SA" b="1" dirty="0">
                <a:latin typeface="Arial" pitchFamily="34" charset="0"/>
                <a:cs typeface="Arial" pitchFamily="34" charset="0"/>
              </a:rPr>
              <a:t>الوسائل السياحية التي تحقق أهداف </a:t>
            </a:r>
            <a:r>
              <a:rPr lang="ar-SA" b="1" dirty="0" smtClean="0">
                <a:latin typeface="Arial" pitchFamily="34" charset="0"/>
                <a:cs typeface="Arial" pitchFamily="34" charset="0"/>
              </a:rPr>
              <a:t>إعلامية </a:t>
            </a:r>
            <a:r>
              <a:rPr lang="ar-SA" dirty="0">
                <a:latin typeface="Arial" pitchFamily="34" charset="0"/>
                <a:cs typeface="Arial" pitchFamily="34" charset="0"/>
              </a:rPr>
              <a:t>:-  </a:t>
            </a:r>
            <a:endParaRPr lang="en-US" dirty="0">
              <a:latin typeface="Arial" pitchFamily="34" charset="0"/>
              <a:cs typeface="Arial" pitchFamily="34" charset="0"/>
            </a:endParaRPr>
          </a:p>
          <a:p>
            <a:pPr marL="514350" indent="-514350" algn="r" rtl="1" eaLnBrk="1" fontAlgn="auto" hangingPunct="1">
              <a:spcAft>
                <a:spcPts val="0"/>
              </a:spcAft>
              <a:buFont typeface="+mj-lt"/>
              <a:buAutoNum type="arabicPeriod"/>
              <a:defRPr/>
            </a:pPr>
            <a:r>
              <a:rPr lang="ar-SA" dirty="0">
                <a:latin typeface="Arial" pitchFamily="34" charset="0"/>
                <a:cs typeface="Arial" pitchFamily="34" charset="0"/>
              </a:rPr>
              <a:t>التعامل مع عامة السياح , حيث يمكن البلد ان تستغل السياح الاجانب وخاصة المجاميع السياحية , وتقديم كافة التسهيلات اللائقة والمشرفة لهم .</a:t>
            </a:r>
            <a:endParaRPr lang="en-US" dirty="0">
              <a:latin typeface="Arial" pitchFamily="34" charset="0"/>
              <a:cs typeface="Arial" pitchFamily="34" charset="0"/>
            </a:endParaRPr>
          </a:p>
          <a:p>
            <a:pPr marL="514350" indent="-514350" algn="r" rtl="1" eaLnBrk="1" fontAlgn="auto" hangingPunct="1">
              <a:spcAft>
                <a:spcPts val="0"/>
              </a:spcAft>
              <a:buFont typeface="+mj-lt"/>
              <a:buAutoNum type="arabicPeriod"/>
              <a:defRPr/>
            </a:pPr>
            <a:r>
              <a:rPr lang="ar-SA" dirty="0">
                <a:latin typeface="Arial" pitchFamily="34" charset="0"/>
                <a:cs typeface="Arial" pitchFamily="34" charset="0"/>
              </a:rPr>
              <a:t>التعامل مع </a:t>
            </a:r>
            <a:r>
              <a:rPr lang="ar-SA" dirty="0" smtClean="0">
                <a:latin typeface="Arial" pitchFamily="34" charset="0"/>
                <a:cs typeface="Arial" pitchFamily="34" charset="0"/>
              </a:rPr>
              <a:t>شخصيات </a:t>
            </a:r>
            <a:r>
              <a:rPr lang="ar-SA" dirty="0">
                <a:latin typeface="Arial" pitchFamily="34" charset="0"/>
                <a:cs typeface="Arial" pitchFamily="34" charset="0"/>
              </a:rPr>
              <a:t>ذات صدى اعلامى . وهنا يتم دعوة فئات وشخصيات معينة من المجتمع .</a:t>
            </a:r>
            <a:endParaRPr lang="en-US" dirty="0">
              <a:latin typeface="Arial" pitchFamily="34" charset="0"/>
              <a:cs typeface="Arial" pitchFamily="34" charset="0"/>
            </a:endParaRPr>
          </a:p>
          <a:p>
            <a:pPr marL="514350" indent="-514350" algn="r" rtl="1" eaLnBrk="1" fontAlgn="auto" hangingPunct="1">
              <a:spcAft>
                <a:spcPts val="0"/>
              </a:spcAft>
              <a:buFont typeface="+mj-lt"/>
              <a:buAutoNum type="arabicPeriod"/>
              <a:defRPr/>
            </a:pPr>
            <a:r>
              <a:rPr lang="ar-SA" dirty="0">
                <a:latin typeface="Arial" pitchFamily="34" charset="0"/>
                <a:cs typeface="Arial" pitchFamily="34" charset="0"/>
              </a:rPr>
              <a:t>دعوة بعض المحررين (عادة محررين سياحيين ) لزيارة البلد أو منطقة سياحية </a:t>
            </a:r>
            <a:r>
              <a:rPr lang="ar-SA" dirty="0" smtClean="0">
                <a:latin typeface="Arial" pitchFamily="34" charset="0"/>
                <a:cs typeface="Arial" pitchFamily="34" charset="0"/>
              </a:rPr>
              <a:t>خاصة </a:t>
            </a:r>
            <a:r>
              <a:rPr lang="ar-SA" dirty="0">
                <a:latin typeface="Arial" pitchFamily="34" charset="0"/>
                <a:cs typeface="Arial" pitchFamily="34" charset="0"/>
              </a:rPr>
              <a:t>.</a:t>
            </a:r>
            <a:endParaRPr lang="en-US" dirty="0">
              <a:latin typeface="Arial" pitchFamily="34" charset="0"/>
              <a:cs typeface="Arial" pitchFamily="34" charset="0"/>
            </a:endParaRPr>
          </a:p>
          <a:p>
            <a:pPr marL="514350" indent="-514350" algn="r" rtl="1" eaLnBrk="1" fontAlgn="auto" hangingPunct="1">
              <a:spcAft>
                <a:spcPts val="0"/>
              </a:spcAft>
              <a:buFont typeface="+mj-lt"/>
              <a:buAutoNum type="arabicPeriod"/>
              <a:defRPr/>
            </a:pPr>
            <a:r>
              <a:rPr lang="ar-SA" dirty="0">
                <a:latin typeface="Arial" pitchFamily="34" charset="0"/>
                <a:cs typeface="Arial" pitchFamily="34" charset="0"/>
              </a:rPr>
              <a:t> استغلال بعض المناسبات الخاصة كزيارة شخصية مهمة للبلد .</a:t>
            </a:r>
            <a:endParaRPr lang="en-US" dirty="0">
              <a:latin typeface="Arial" pitchFamily="34" charset="0"/>
              <a:cs typeface="Arial" pitchFamily="34" charset="0"/>
            </a:endParaRPr>
          </a:p>
          <a:p>
            <a:pPr marL="514350" indent="-514350" algn="r" rtl="1" eaLnBrk="1" fontAlgn="auto" hangingPunct="1">
              <a:spcAft>
                <a:spcPts val="0"/>
              </a:spcAft>
              <a:buFont typeface="+mj-lt"/>
              <a:buAutoNum type="arabicPeriod"/>
              <a:defRPr/>
            </a:pPr>
            <a:r>
              <a:rPr lang="ar-SA" dirty="0" smtClean="0">
                <a:latin typeface="Arial" pitchFamily="34" charset="0"/>
                <a:cs typeface="Arial" pitchFamily="34" charset="0"/>
              </a:rPr>
              <a:t>الاتفاق </a:t>
            </a:r>
            <a:r>
              <a:rPr lang="ar-SA" dirty="0">
                <a:latin typeface="Arial" pitchFamily="34" charset="0"/>
                <a:cs typeface="Arial" pitchFamily="34" charset="0"/>
              </a:rPr>
              <a:t>مع بعض الكتاب السياحيين على قضاء بعض الوقت في منطقة لها مقوماتها السياحية الخاصة . </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128</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طرق قياس استهلاك الترفيه (الكمية)</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295400"/>
            <a:ext cx="8229600" cy="4953000"/>
          </a:xfrm>
        </p:spPr>
        <p:txBody>
          <a:bodyPr rtlCol="0">
            <a:normAutofit/>
          </a:bodyPr>
          <a:lstStyle/>
          <a:p>
            <a:pPr algn="r" rtl="1" eaLnBrk="1" fontAlgn="auto" hangingPunct="1">
              <a:spcAft>
                <a:spcPts val="0"/>
              </a:spcAft>
              <a:defRPr/>
            </a:pPr>
            <a:r>
              <a:rPr lang="ar-SA" dirty="0" smtClean="0">
                <a:latin typeface="Arial" pitchFamily="34" charset="0"/>
                <a:cs typeface="Arial" pitchFamily="34" charset="0"/>
              </a:rPr>
              <a:t>في السلع الاستهلاكية يتم قياس الكمية المستهلكة بعدد الوحدات من السلعة التي تم استهلاكها خلال فترة زمنية معينة مثلا (كيلوجرام، طن )</a:t>
            </a:r>
          </a:p>
          <a:p>
            <a:pPr algn="r" rtl="1" eaLnBrk="1" fontAlgn="auto" hangingPunct="1">
              <a:spcAft>
                <a:spcPts val="0"/>
              </a:spcAft>
              <a:defRPr/>
            </a:pPr>
            <a:r>
              <a:rPr lang="ar-SA" dirty="0" smtClean="0">
                <a:latin typeface="Arial" pitchFamily="34" charset="0"/>
                <a:cs typeface="Arial" pitchFamily="34" charset="0"/>
              </a:rPr>
              <a:t>ولكن في حالة السلع الترفيهية فان الواقع يختلف حيث لا يمكن في الغالب قياسها كميا ، لذلك سوف نحتاج لطرق نستخدمها في قياس الكمية المستهلكة.</a:t>
            </a:r>
          </a:p>
          <a:p>
            <a:pPr algn="r" rtl="1" eaLnBrk="1" fontAlgn="auto" hangingPunct="1">
              <a:spcAft>
                <a:spcPts val="0"/>
              </a:spcAft>
              <a:defRPr/>
            </a:pPr>
            <a:r>
              <a:rPr lang="ar-SA" dirty="0" smtClean="0">
                <a:latin typeface="Arial" pitchFamily="34" charset="0"/>
                <a:cs typeface="Arial" pitchFamily="34" charset="0"/>
              </a:rPr>
              <a:t>تم استخدام العديد من الطرق لقياس الكميات المستهلكة من الترفيه والتي تشمل:</a:t>
            </a:r>
          </a:p>
          <a:p>
            <a:pPr marL="624078" indent="-514350" algn="r" rtl="1" eaLnBrk="1" fontAlgn="auto" hangingPunct="1">
              <a:spcAft>
                <a:spcPts val="0"/>
              </a:spcAft>
              <a:buAutoNum type="arabicPeriod"/>
              <a:defRPr/>
            </a:pPr>
            <a:r>
              <a:rPr lang="ar-SA" dirty="0" smtClean="0">
                <a:latin typeface="Arial" pitchFamily="34" charset="0"/>
                <a:cs typeface="Arial" pitchFamily="34" charset="0"/>
              </a:rPr>
              <a:t>ايام الترفيه (</a:t>
            </a:r>
            <a:r>
              <a:rPr lang="en-US" dirty="0" smtClean="0">
                <a:latin typeface="Arial" pitchFamily="34" charset="0"/>
                <a:cs typeface="Arial" pitchFamily="34" charset="0"/>
              </a:rPr>
              <a:t>recreation day</a:t>
            </a:r>
            <a:r>
              <a:rPr lang="ar-SA" dirty="0" smtClean="0">
                <a:latin typeface="Arial" pitchFamily="34" charset="0"/>
                <a:cs typeface="Arial" pitchFamily="34" charset="0"/>
              </a:rPr>
              <a:t>)</a:t>
            </a:r>
          </a:p>
          <a:p>
            <a:pPr marL="624078" indent="-514350" algn="r" rtl="1" eaLnBrk="1" fontAlgn="auto" hangingPunct="1">
              <a:spcAft>
                <a:spcPts val="0"/>
              </a:spcAft>
              <a:buAutoNum type="arabicPeriod"/>
              <a:defRPr/>
            </a:pPr>
            <a:r>
              <a:rPr lang="ar-SA" dirty="0" smtClean="0">
                <a:latin typeface="Arial" pitchFamily="34" charset="0"/>
                <a:cs typeface="Arial" pitchFamily="34" charset="0"/>
              </a:rPr>
              <a:t>ايام الزائر الترفيهية </a:t>
            </a:r>
            <a:r>
              <a:rPr lang="en-US" dirty="0" smtClean="0">
                <a:latin typeface="Arial" pitchFamily="34" charset="0"/>
                <a:cs typeface="Arial" pitchFamily="34" charset="0"/>
              </a:rPr>
              <a:t>Recreation visitor day</a:t>
            </a:r>
            <a:endParaRPr lang="ar-SA" dirty="0" smtClean="0">
              <a:latin typeface="Arial" pitchFamily="34" charset="0"/>
              <a:cs typeface="Arial" pitchFamily="34" charset="0"/>
            </a:endParaRPr>
          </a:p>
          <a:p>
            <a:pPr marL="624078" indent="-514350" algn="r" rtl="1" eaLnBrk="1" fontAlgn="auto" hangingPunct="1">
              <a:spcAft>
                <a:spcPts val="0"/>
              </a:spcAft>
              <a:buAutoNum type="arabicPeriod"/>
              <a:defRPr/>
            </a:pPr>
            <a:r>
              <a:rPr lang="ar-SA" dirty="0" smtClean="0">
                <a:latin typeface="Arial" pitchFamily="34" charset="0"/>
                <a:cs typeface="Arial" pitchFamily="34" charset="0"/>
              </a:rPr>
              <a:t>الرحلات (</a:t>
            </a:r>
            <a:r>
              <a:rPr lang="en-US" dirty="0" smtClean="0">
                <a:latin typeface="Arial" pitchFamily="34" charset="0"/>
                <a:cs typeface="Arial" pitchFamily="34" charset="0"/>
              </a:rPr>
              <a:t>recreation visit</a:t>
            </a:r>
            <a:r>
              <a:rPr lang="ar-SA" dirty="0" smtClean="0">
                <a:latin typeface="Arial" pitchFamily="34" charset="0"/>
                <a:cs typeface="Arial" pitchFamily="34" charset="0"/>
              </a:rPr>
              <a:t>)</a:t>
            </a:r>
          </a:p>
          <a:p>
            <a:pPr marL="624078" indent="-514350" algn="r" rtl="1" eaLnBrk="1" fontAlgn="auto" hangingPunct="1">
              <a:spcAft>
                <a:spcPts val="0"/>
              </a:spcAft>
              <a:buAutoNum type="arabicPeriod"/>
              <a:defRPr/>
            </a:pPr>
            <a:r>
              <a:rPr lang="ar-SA" smtClean="0">
                <a:latin typeface="Arial" pitchFamily="34" charset="0"/>
                <a:cs typeface="Arial" pitchFamily="34" charset="0"/>
              </a:rPr>
              <a:t>تصريحات الدخول </a:t>
            </a:r>
            <a:r>
              <a:rPr lang="en-US" dirty="0" smtClean="0">
                <a:latin typeface="Arial" pitchFamily="34" charset="0"/>
                <a:cs typeface="Arial" pitchFamily="34" charset="0"/>
              </a:rPr>
              <a:t>Entrance permit</a:t>
            </a:r>
            <a:endParaRPr lang="ar-SA" dirty="0" smtClean="0">
              <a:latin typeface="Arial" pitchFamily="34" charset="0"/>
              <a:cs typeface="Arial" pitchFamily="34" charset="0"/>
            </a:endParaRPr>
          </a:p>
          <a:p>
            <a:pPr algn="r" rtl="1" eaLnBrk="1" fontAlgn="auto" hangingPunct="1">
              <a:spcAft>
                <a:spcPts val="0"/>
              </a:spcAft>
              <a:buNone/>
              <a:defRPr/>
            </a:pP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129</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rmAutofit/>
          </a:bodyPr>
          <a:lstStyle/>
          <a:p>
            <a:pPr lvl="0">
              <a:buFont typeface="Wingdings 3" pitchFamily="18" charset="2"/>
              <a:buChar char=""/>
            </a:pPr>
            <a:r>
              <a:rPr lang="ar-SA" dirty="0" smtClean="0"/>
              <a:t>يتحمل المشاق والصعوبات وقب</a:t>
            </a:r>
            <a:r>
              <a:rPr lang="ar-EG" dirty="0" smtClean="0"/>
              <a:t>و</a:t>
            </a:r>
            <a:r>
              <a:rPr lang="ar-SA" dirty="0" smtClean="0"/>
              <a:t>ل التحدي</a:t>
            </a:r>
            <a:r>
              <a:rPr lang="ar-EG" dirty="0" smtClean="0"/>
              <a:t> للوصول إلى هدفه </a:t>
            </a:r>
            <a:r>
              <a:rPr lang="ar-SA" dirty="0" smtClean="0"/>
              <a:t>.</a:t>
            </a:r>
            <a:endParaRPr lang="en-US" dirty="0" smtClean="0"/>
          </a:p>
          <a:p>
            <a:pPr lvl="0">
              <a:buFont typeface="Wingdings 3" pitchFamily="18" charset="2"/>
              <a:buChar char=""/>
            </a:pPr>
            <a:r>
              <a:rPr lang="ar-SA" dirty="0" smtClean="0"/>
              <a:t>يتفاعل مع السكان المحليين وينخرط  في ثقافتهم وحياتهم الاجتماعية.</a:t>
            </a:r>
            <a:endParaRPr lang="en-US" dirty="0" smtClean="0"/>
          </a:p>
          <a:p>
            <a:pPr lvl="0">
              <a:buFont typeface="Wingdings 3" pitchFamily="18" charset="2"/>
              <a:buChar char=""/>
            </a:pPr>
            <a:r>
              <a:rPr lang="ar-SA" dirty="0" smtClean="0"/>
              <a:t>سهل التكيف حتى بوجود خدمات سياحية بسيطة.</a:t>
            </a:r>
            <a:endParaRPr lang="en-US" dirty="0" smtClean="0"/>
          </a:p>
          <a:p>
            <a:pPr lvl="0">
              <a:buFont typeface="Wingdings 3" pitchFamily="18" charset="2"/>
              <a:buChar char=""/>
            </a:pPr>
            <a:r>
              <a:rPr lang="ar-SA" dirty="0" smtClean="0"/>
              <a:t>يتحمل الإزعاج وال</a:t>
            </a:r>
            <a:r>
              <a:rPr lang="ar-EG" dirty="0" smtClean="0"/>
              <a:t>سير</a:t>
            </a:r>
            <a:r>
              <a:rPr lang="ar-SA" dirty="0" smtClean="0"/>
              <a:t> و</a:t>
            </a:r>
            <a:r>
              <a:rPr lang="ar-EG" dirty="0" smtClean="0"/>
              <a:t>م</a:t>
            </a:r>
            <a:r>
              <a:rPr lang="ar-SA" dirty="0" smtClean="0"/>
              <a:t>واجه</a:t>
            </a:r>
            <a:r>
              <a:rPr lang="ar-EG" dirty="0" smtClean="0"/>
              <a:t>ة</a:t>
            </a:r>
            <a:r>
              <a:rPr lang="ar-SA" dirty="0" smtClean="0"/>
              <a:t> الصعوبات بروح طيبة.</a:t>
            </a:r>
            <a:endParaRPr lang="en-US" dirty="0" smtClean="0"/>
          </a:p>
          <a:p>
            <a:pPr lvl="0">
              <a:buFont typeface="Wingdings 3" pitchFamily="18" charset="2"/>
              <a:buChar char=""/>
            </a:pPr>
            <a:r>
              <a:rPr lang="ar-SA" dirty="0" smtClean="0"/>
              <a:t>إيجابي وغير انفعالي.</a:t>
            </a:r>
            <a:endParaRPr lang="en-US" dirty="0" smtClean="0"/>
          </a:p>
          <a:p>
            <a:pPr lvl="0">
              <a:buFont typeface="Wingdings 3" pitchFamily="18" charset="2"/>
              <a:buChar char=""/>
            </a:pPr>
            <a:r>
              <a:rPr lang="ar-SA" dirty="0" smtClean="0"/>
              <a:t>ي</a:t>
            </a:r>
            <a:r>
              <a:rPr lang="ar-EG" dirty="0" smtClean="0"/>
              <a:t>حبذ</a:t>
            </a:r>
            <a:r>
              <a:rPr lang="ar-SA" dirty="0" smtClean="0"/>
              <a:t> إنفاق </a:t>
            </a:r>
            <a:r>
              <a:rPr lang="ar-EG" dirty="0" smtClean="0"/>
              <a:t>ال</a:t>
            </a:r>
            <a:r>
              <a:rPr lang="ar-SA" dirty="0" smtClean="0"/>
              <a:t>نقود للحصول على الخبرة وليس من أجل الراحة.</a:t>
            </a:r>
            <a:endParaRPr lang="en-US" dirty="0" smtClean="0"/>
          </a:p>
          <a:p>
            <a:pPr>
              <a:buNone/>
            </a:pPr>
            <a:endParaRPr lang="ar-SA" dirty="0"/>
          </a:p>
        </p:txBody>
      </p:sp>
      <p:sp>
        <p:nvSpPr>
          <p:cNvPr id="3" name="Title 2"/>
          <p:cNvSpPr>
            <a:spLocks noGrp="1"/>
          </p:cNvSpPr>
          <p:nvPr>
            <p:ph type="title"/>
          </p:nvPr>
        </p:nvSpPr>
        <p:spPr/>
        <p:txBody>
          <a:bodyPr>
            <a:normAutofit/>
          </a:bodyPr>
          <a:lstStyle/>
          <a:p>
            <a:pPr algn="r"/>
            <a:r>
              <a:rPr lang="ar-SA" dirty="0">
                <a:solidFill>
                  <a:srgbClr val="464646"/>
                </a:solidFill>
              </a:rPr>
              <a:t>خصائص السائح البيئي</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solidFill>
                  <a:prstClr val="black"/>
                </a:solidFill>
              </a:rPr>
              <a:pPr/>
              <a:t>13</a:t>
            </a:fld>
            <a:endParaRPr lang="ar-SA">
              <a:solidFill>
                <a:prstClr val="black"/>
              </a:solidFill>
            </a:endParaRPr>
          </a:p>
        </p:txBody>
      </p:sp>
      <p:sp>
        <p:nvSpPr>
          <p:cNvPr id="5" name="Footer Placeholder 4"/>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spTree>
    <p:extLst>
      <p:ext uri="{BB962C8B-B14F-4D97-AF65-F5344CB8AC3E}">
        <p14:creationId xmlns:p14="http://schemas.microsoft.com/office/powerpoint/2010/main" val="1524402711"/>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طرق قياس استهلاك الترفيه (الكمية)</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295400"/>
            <a:ext cx="8229600" cy="4953000"/>
          </a:xfrm>
        </p:spPr>
        <p:txBody>
          <a:bodyPr rtlCol="0">
            <a:normAutofit fontScale="92500"/>
          </a:bodyPr>
          <a:lstStyle/>
          <a:p>
            <a:pPr marL="624078" indent="-514350" algn="r" rtl="1" eaLnBrk="1" fontAlgn="auto" hangingPunct="1">
              <a:spcAft>
                <a:spcPts val="0"/>
              </a:spcAft>
              <a:buAutoNum type="arabicPeriod"/>
              <a:defRPr/>
            </a:pPr>
            <a:r>
              <a:rPr lang="ar-SA" b="1" dirty="0" smtClean="0">
                <a:latin typeface="Arial" pitchFamily="34" charset="0"/>
                <a:cs typeface="Arial" pitchFamily="34" charset="0"/>
              </a:rPr>
              <a:t>ايام الترفيه (</a:t>
            </a:r>
            <a:r>
              <a:rPr lang="en-US" b="1" dirty="0" smtClean="0">
                <a:latin typeface="Arial" pitchFamily="34" charset="0"/>
                <a:cs typeface="Arial" pitchFamily="34" charset="0"/>
              </a:rPr>
              <a:t>recreation day</a:t>
            </a:r>
            <a:r>
              <a:rPr lang="ar-SA" b="1" dirty="0" smtClean="0">
                <a:latin typeface="Arial" pitchFamily="34" charset="0"/>
                <a:cs typeface="Arial" pitchFamily="34" charset="0"/>
              </a:rPr>
              <a:t>)</a:t>
            </a:r>
          </a:p>
          <a:p>
            <a:pPr marL="624078" indent="-514350" algn="r" rtl="1" eaLnBrk="1" fontAlgn="auto" hangingPunct="1">
              <a:spcAft>
                <a:spcPts val="0"/>
              </a:spcAft>
              <a:buFontTx/>
              <a:buChar char="-"/>
              <a:defRPr/>
            </a:pPr>
            <a:r>
              <a:rPr lang="ar-SA" dirty="0" smtClean="0">
                <a:latin typeface="Arial" pitchFamily="34" charset="0"/>
                <a:cs typeface="Arial" pitchFamily="34" charset="0"/>
              </a:rPr>
              <a:t>تم تعريف يوم الترفيه من قبل مجلس الموارد المائية الامريكية (1983) بانه عبارة عن الزيارة من قبل شخص لموقع ترفيهي بهدف التنزه خلال جزء من اليوم او طوال الاربع والعشرين ساعة.</a:t>
            </a:r>
          </a:p>
          <a:p>
            <a:pPr marL="624078" indent="-514350" algn="r" rtl="1" eaLnBrk="1" fontAlgn="auto" hangingPunct="1">
              <a:spcAft>
                <a:spcPts val="0"/>
              </a:spcAft>
              <a:buFontTx/>
              <a:buChar char="-"/>
              <a:defRPr/>
            </a:pPr>
            <a:r>
              <a:rPr lang="ar-SA" dirty="0" smtClean="0">
                <a:latin typeface="Arial" pitchFamily="34" charset="0"/>
                <a:cs typeface="Arial" pitchFamily="34" charset="0"/>
              </a:rPr>
              <a:t>بصيغة اخري: يعرف بانه عبارة عن تمتع الشخص او الفرد بزيارة موقع ترفيهي واداء اي نشاط من الانشطة الترفيهية خلال اي جزء من اليوم</a:t>
            </a:r>
          </a:p>
          <a:p>
            <a:pPr marL="624078" indent="-514350" algn="r" rtl="1" eaLnBrk="1" fontAlgn="auto" hangingPunct="1">
              <a:spcAft>
                <a:spcPts val="0"/>
              </a:spcAft>
              <a:buFontTx/>
              <a:buChar char="-"/>
              <a:defRPr/>
            </a:pPr>
            <a:r>
              <a:rPr lang="ar-SA" dirty="0" smtClean="0">
                <a:latin typeface="Arial" pitchFamily="34" charset="0"/>
                <a:cs typeface="Arial" pitchFamily="34" charset="0"/>
              </a:rPr>
              <a:t>كلا التعريفين يعطي قياس لمدي الاشباع او الرضا للكمية من النشاط الترفيهي التي تم طلبها من قبل المستهلكين الافراد في المواقع الترفيهية، حيث ان طول البقاء في الموقع لا يختلف من مستهلك لاخر</a:t>
            </a:r>
          </a:p>
          <a:p>
            <a:pPr marL="624078" indent="-514350" algn="r" rtl="1" eaLnBrk="1" fontAlgn="auto" hangingPunct="1">
              <a:spcAft>
                <a:spcPts val="0"/>
              </a:spcAft>
              <a:buFontTx/>
              <a:buChar char="-"/>
              <a:defRPr/>
            </a:pPr>
            <a:r>
              <a:rPr lang="ar-SA" dirty="0" smtClean="0">
                <a:latin typeface="Arial" pitchFamily="34" charset="0"/>
                <a:cs typeface="Arial" pitchFamily="34" charset="0"/>
              </a:rPr>
              <a:t>هذا المقياس يتلائم مع ادراك المستهلكين الافراد بان يوم الترفيه عبارة عن حدث ترفيهي بغض النظر عن قيمة الوقت التي تم </a:t>
            </a:r>
            <a:r>
              <a:rPr lang="ar-SA" dirty="0">
                <a:latin typeface="Arial" pitchFamily="34" charset="0"/>
                <a:cs typeface="Arial" pitchFamily="34" charset="0"/>
              </a:rPr>
              <a:t>ق</a:t>
            </a:r>
            <a:r>
              <a:rPr lang="ar-SA" dirty="0" smtClean="0">
                <a:latin typeface="Arial" pitchFamily="34" charset="0"/>
                <a:cs typeface="Arial" pitchFamily="34" charset="0"/>
              </a:rPr>
              <a:t>ضاؤها في الترفيه مقارنة بنشاط بديل.</a:t>
            </a:r>
          </a:p>
          <a:p>
            <a:pPr marL="624078" indent="-514350" algn="r" rtl="1" eaLnBrk="1" fontAlgn="auto" hangingPunct="1">
              <a:spcAft>
                <a:spcPts val="0"/>
              </a:spcAft>
              <a:buNone/>
              <a:defRPr/>
            </a:pP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130</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طرق قياس استهلاك الترفيه (الكمية)</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295400"/>
            <a:ext cx="8229600" cy="4953000"/>
          </a:xfrm>
        </p:spPr>
        <p:txBody>
          <a:bodyPr rtlCol="0">
            <a:normAutofit lnSpcReduction="10000"/>
          </a:bodyPr>
          <a:lstStyle/>
          <a:p>
            <a:pPr marL="624078" indent="-514350" algn="r" rtl="1" eaLnBrk="1" fontAlgn="auto" hangingPunct="1">
              <a:spcAft>
                <a:spcPts val="0"/>
              </a:spcAft>
              <a:buNone/>
              <a:defRPr/>
            </a:pPr>
            <a:r>
              <a:rPr lang="ar-SA" dirty="0" smtClean="0">
                <a:latin typeface="Arial" pitchFamily="34" charset="0"/>
                <a:cs typeface="Arial" pitchFamily="34" charset="0"/>
              </a:rPr>
              <a:t>هناك عدد من السلبيات المصاحبة لاستخدام هذه الطريقة منها علي سبيل المثال:</a:t>
            </a:r>
          </a:p>
          <a:p>
            <a:pPr marL="624078" indent="-514350" algn="r" rtl="1" eaLnBrk="1" fontAlgn="auto" hangingPunct="1">
              <a:spcAft>
                <a:spcPts val="0"/>
              </a:spcAft>
              <a:buFontTx/>
              <a:buChar char="-"/>
              <a:defRPr/>
            </a:pPr>
            <a:r>
              <a:rPr lang="ar-SA" dirty="0" smtClean="0">
                <a:latin typeface="Arial" pitchFamily="34" charset="0"/>
                <a:cs typeface="Arial" pitchFamily="34" charset="0"/>
              </a:rPr>
              <a:t>تطبيق هذه الطريقة لمجموعة من الانشطة الترفيهية خلال يوم واحد قد ينتج عنه مضاعفة عدد ايام الترفيه حيث قد يقوم الفرد بنشاط التخييم والسباحة واستخدام القوارب في يوم واحد (24 ساعة) حيث تحتسب بناءا علي التعريف باربعة ايام بدلا من يوم واحد.</a:t>
            </a:r>
          </a:p>
          <a:p>
            <a:pPr marL="624078" indent="-514350" algn="r" rtl="1" eaLnBrk="1" fontAlgn="auto" hangingPunct="1">
              <a:spcAft>
                <a:spcPts val="0"/>
              </a:spcAft>
              <a:buFontTx/>
              <a:buChar char="-"/>
              <a:defRPr/>
            </a:pPr>
            <a:r>
              <a:rPr lang="ar-SA" dirty="0" smtClean="0">
                <a:latin typeface="Arial" pitchFamily="34" charset="0"/>
                <a:cs typeface="Arial" pitchFamily="34" charset="0"/>
              </a:rPr>
              <a:t>استخدام هذه الطريقة لايفرق بين الوقت المستخدم في النشاط الترفيهي بالتالي لا تعطي نتائج دقيقة عند استخدامها للمقارنة بين انشطة ترفيهية تستغرق  من ساعة الي اربعة ساعات مع انشطة اخري تستغرق 6-12 ساعة، نظرا لان المواقع الترفيهية تتاثر بمقدار الوقت الذي استخدمت فيه.</a:t>
            </a:r>
          </a:p>
          <a:p>
            <a:pPr marL="624078" indent="-514350" algn="r" rtl="1" eaLnBrk="1" fontAlgn="auto" hangingPunct="1">
              <a:spcAft>
                <a:spcPts val="0"/>
              </a:spcAft>
              <a:buFont typeface="Arial" pitchFamily="34" charset="0"/>
              <a:buChar char="•"/>
              <a:defRPr/>
            </a:pPr>
            <a:r>
              <a:rPr lang="ar-SA" dirty="0" smtClean="0">
                <a:latin typeface="Arial" pitchFamily="34" charset="0"/>
                <a:cs typeface="Arial" pitchFamily="34" charset="0"/>
              </a:rPr>
              <a:t>مع ذلك فان طريقة ايام الترفيه استخدمت في العديد من الدراسات .</a:t>
            </a:r>
          </a:p>
          <a:p>
            <a:pPr marL="624078" indent="-514350" algn="r" rtl="1" eaLnBrk="1" fontAlgn="auto" hangingPunct="1">
              <a:spcAft>
                <a:spcPts val="0"/>
              </a:spcAft>
              <a:buFont typeface="Arial" pitchFamily="34" charset="0"/>
              <a:buChar char="•"/>
              <a:defRPr/>
            </a:pPr>
            <a:endParaRPr lang="ar-SA" dirty="0" smtClean="0">
              <a:latin typeface="Arial" pitchFamily="34" charset="0"/>
              <a:cs typeface="Arial" pitchFamily="34" charset="0"/>
            </a:endParaRPr>
          </a:p>
          <a:p>
            <a:pPr marL="624078" indent="-514350" algn="r" rtl="1" eaLnBrk="1" fontAlgn="auto" hangingPunct="1">
              <a:spcAft>
                <a:spcPts val="0"/>
              </a:spcAft>
              <a:buNone/>
              <a:defRPr/>
            </a:pP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131</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طرق قياس استهلاك الترفيه (الكمية)</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295400"/>
            <a:ext cx="8229600" cy="4953000"/>
          </a:xfrm>
        </p:spPr>
        <p:txBody>
          <a:bodyPr rtlCol="0">
            <a:normAutofit fontScale="92500" lnSpcReduction="20000"/>
          </a:bodyPr>
          <a:lstStyle/>
          <a:p>
            <a:pPr marL="624078" indent="-514350" algn="r" rtl="1" eaLnBrk="1" fontAlgn="auto" hangingPunct="1">
              <a:spcAft>
                <a:spcPts val="0"/>
              </a:spcAft>
              <a:buFont typeface="+mj-lt"/>
              <a:buAutoNum type="arabicPeriod" startAt="2"/>
              <a:defRPr/>
            </a:pPr>
            <a:r>
              <a:rPr lang="ar-SA" b="1" dirty="0" smtClean="0">
                <a:latin typeface="Arial" pitchFamily="34" charset="0"/>
                <a:cs typeface="Arial" pitchFamily="34" charset="0"/>
              </a:rPr>
              <a:t>يوم الزائر الترفيهي (</a:t>
            </a:r>
            <a:r>
              <a:rPr lang="en-US" b="1" dirty="0" smtClean="0">
                <a:latin typeface="Arial" pitchFamily="34" charset="0"/>
                <a:cs typeface="Arial" pitchFamily="34" charset="0"/>
              </a:rPr>
              <a:t>recreation visitor day</a:t>
            </a:r>
            <a:r>
              <a:rPr lang="ar-SA" b="1" dirty="0" smtClean="0">
                <a:latin typeface="Arial" pitchFamily="34" charset="0"/>
                <a:cs typeface="Arial" pitchFamily="34" charset="0"/>
              </a:rPr>
              <a:t>)</a:t>
            </a:r>
          </a:p>
          <a:p>
            <a:pPr marL="624078" indent="-514350" algn="r" eaLnBrk="1" fontAlgn="auto" hangingPunct="1">
              <a:spcAft>
                <a:spcPts val="0"/>
              </a:spcAft>
              <a:buFontTx/>
              <a:buChar char="-"/>
              <a:defRPr/>
            </a:pPr>
            <a:r>
              <a:rPr lang="ar-SA" dirty="0" smtClean="0">
                <a:latin typeface="Arial" pitchFamily="34" charset="0"/>
                <a:cs typeface="Arial" pitchFamily="34" charset="0"/>
              </a:rPr>
              <a:t>تم تعريف يوم الزائر الترفيهي من قبل وحدة خدمات الغابات الامريكية بانه عبارة عن يوم يقاس بوحدة (12 ساعة/للفرد)، والذي قد يكون شخص واحد في 12 ساعة او 12 شخص لكل منهم ساعة، او اي توليفة مكافئة سواء للفرد او الجماعة بصفة متواصلة او متقطعة</a:t>
            </a:r>
          </a:p>
          <a:p>
            <a:pPr marL="624078" indent="-514350" algn="r" eaLnBrk="1" fontAlgn="auto" hangingPunct="1">
              <a:spcAft>
                <a:spcPts val="0"/>
              </a:spcAft>
              <a:buFontTx/>
              <a:buChar char="-"/>
              <a:defRPr/>
            </a:pPr>
            <a:r>
              <a:rPr lang="ar-SA" dirty="0" smtClean="0">
                <a:latin typeface="Arial" pitchFamily="34" charset="0"/>
                <a:cs typeface="Arial" pitchFamily="34" charset="0"/>
              </a:rPr>
              <a:t>بالتالي فان ساعة الزائر الترفيهية عرفت بمستخدم او مجموع  مستخدمين لفترات زمنية متواصلة او متفرقة مجموعها 60 دقيقة. وقد اعطت هذه الطريقة مقياس ملائم لاجمالي الكمية من الترفيه في الموقع التي يزاول فيها الافراد اكثر من نشاط ترفيهي خلال يوم ترفيهي واحد.</a:t>
            </a:r>
          </a:p>
          <a:p>
            <a:pPr marL="624078" indent="-514350" algn="r" eaLnBrk="1" fontAlgn="auto" hangingPunct="1">
              <a:spcAft>
                <a:spcPts val="0"/>
              </a:spcAft>
              <a:buFontTx/>
              <a:buChar char="-"/>
              <a:defRPr/>
            </a:pPr>
            <a:r>
              <a:rPr lang="ar-SA" dirty="0" smtClean="0">
                <a:latin typeface="Arial" pitchFamily="34" charset="0"/>
                <a:cs typeface="Arial" pitchFamily="34" charset="0"/>
              </a:rPr>
              <a:t>هذه الطريقة اوجدت حل لمشكلة العد المتكرر لايام الترفيه في المواقع خلال مزاولة  عدد من الانشطة كما في الطريقة السابقة، حيث ان الزائر الذي يقضي 6 ساعات في المشي وساعتين في الشوي 4 ساعات في صيد السمك يتم حساب نشاطه كيوم ترفيهي واحد (12 ساعة/فرد).</a:t>
            </a:r>
          </a:p>
          <a:p>
            <a:pPr marL="624078" indent="-514350">
              <a:buFontTx/>
              <a:buChar char="-"/>
              <a:defRPr/>
            </a:pPr>
            <a:r>
              <a:rPr lang="ar-SA" dirty="0" smtClean="0">
                <a:latin typeface="Arial" pitchFamily="34" charset="0"/>
                <a:cs typeface="Arial" pitchFamily="34" charset="0"/>
              </a:rPr>
              <a:t>اعطت الطريقة ايضا مقياس ملائم لاجمالي استعمال الموارد الترفهية.</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132</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طرق قياس استهلاك الترفيه (الكمية)</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295400"/>
            <a:ext cx="8229600" cy="4953000"/>
          </a:xfrm>
        </p:spPr>
        <p:txBody>
          <a:bodyPr rtlCol="0">
            <a:normAutofit/>
          </a:bodyPr>
          <a:lstStyle/>
          <a:p>
            <a:pPr marL="624078" indent="-514350" algn="r" rtl="1" eaLnBrk="1" fontAlgn="auto" hangingPunct="1">
              <a:spcAft>
                <a:spcPts val="0"/>
              </a:spcAft>
              <a:buFontTx/>
              <a:buChar char="-"/>
              <a:defRPr/>
            </a:pPr>
            <a:r>
              <a:rPr lang="ar-SA" dirty="0" smtClean="0">
                <a:latin typeface="Arial" pitchFamily="34" charset="0"/>
                <a:cs typeface="Arial" pitchFamily="34" charset="0"/>
              </a:rPr>
              <a:t>بالرغم من مناسبة هذه الطريقة الا انها لا تخلو من بعض العيوب خاصة عند حساب احصاءات يوم الزائر الاجمالية.</a:t>
            </a:r>
          </a:p>
          <a:p>
            <a:pPr marL="624078" indent="-514350" algn="r" rtl="1" eaLnBrk="1" fontAlgn="auto" hangingPunct="1">
              <a:spcAft>
                <a:spcPts val="0"/>
              </a:spcAft>
              <a:buFontTx/>
              <a:buChar char="-"/>
              <a:defRPr/>
            </a:pPr>
            <a:r>
              <a:rPr lang="ar-SA" dirty="0" smtClean="0">
                <a:latin typeface="Arial" pitchFamily="34" charset="0"/>
                <a:cs typeface="Arial" pitchFamily="34" charset="0"/>
              </a:rPr>
              <a:t>المستهلكون الافراد يعتبرون انشطة الترفيه الخارجية علي انها حدث بدلا من اعتباره 12 ساعة/يوم ترفيهي. مثلا 4 ساعات صيد سمك  يوميا لمدة ثلاثة ايام تعادل يوم زائر مدته 12 ساعة، ايضا الزائر الذي يستغرق 24 ساعة في التخييم فانه يعتبر يعادل يومين زائر، والتي تعادل 6 مرات في الكمية عند حساب صيد السمك الذي يستغرق 4 ساعات في المرة الواحدة.</a:t>
            </a:r>
          </a:p>
          <a:p>
            <a:pPr marL="624078" indent="-514350" algn="r" rtl="1" eaLnBrk="1" fontAlgn="auto" hangingPunct="1">
              <a:spcAft>
                <a:spcPts val="0"/>
              </a:spcAft>
              <a:buFontTx/>
              <a:buChar char="-"/>
              <a:defRPr/>
            </a:pPr>
            <a:r>
              <a:rPr lang="ar-SA" dirty="0" smtClean="0">
                <a:latin typeface="Arial" pitchFamily="34" charset="0"/>
                <a:cs typeface="Arial" pitchFamily="34" charset="0"/>
              </a:rPr>
              <a:t>اذا هناك تقدير اقل من الحقيقي للانشطة الترفيهية في حالة المستهلكين الافراد، بالتالي لا بد من تعديل احصاءات يوم الزائر الترفيهي عند اعتبار انشطة المستهلكين الافراد الترفيهية بمدد مختلفة.  </a:t>
            </a:r>
          </a:p>
          <a:p>
            <a:pPr marL="624078" indent="-514350" algn="r" rtl="1" eaLnBrk="1" fontAlgn="auto" hangingPunct="1">
              <a:spcAft>
                <a:spcPts val="0"/>
              </a:spcAft>
              <a:buFontTx/>
              <a:buChar char="-"/>
              <a:defRPr/>
            </a:pP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133</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طرق قياس استهلاك الترفيه (الكمية)</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295400"/>
            <a:ext cx="8229600" cy="4953000"/>
          </a:xfrm>
        </p:spPr>
        <p:txBody>
          <a:bodyPr rtlCol="0">
            <a:normAutofit fontScale="92500" lnSpcReduction="10000"/>
          </a:bodyPr>
          <a:lstStyle/>
          <a:p>
            <a:pPr marL="624078" indent="-514350" algn="r" rtl="1" eaLnBrk="1" fontAlgn="auto" hangingPunct="1">
              <a:spcAft>
                <a:spcPts val="0"/>
              </a:spcAft>
              <a:buFont typeface="+mj-lt"/>
              <a:buAutoNum type="arabicPeriod" startAt="3"/>
              <a:defRPr/>
            </a:pPr>
            <a:r>
              <a:rPr lang="ar-SA" b="1" dirty="0" smtClean="0">
                <a:latin typeface="Arial" pitchFamily="34" charset="0"/>
                <a:cs typeface="Arial" pitchFamily="34" charset="0"/>
              </a:rPr>
              <a:t>الزيارة الترفيهية او الزائر (</a:t>
            </a:r>
            <a:r>
              <a:rPr lang="en-US" b="1" dirty="0" smtClean="0">
                <a:latin typeface="Arial" pitchFamily="34" charset="0"/>
                <a:cs typeface="Arial" pitchFamily="34" charset="0"/>
              </a:rPr>
              <a:t>recreation visit or visitor</a:t>
            </a:r>
            <a:r>
              <a:rPr lang="ar-SA" b="1" dirty="0" smtClean="0">
                <a:latin typeface="Arial" pitchFamily="34" charset="0"/>
                <a:cs typeface="Arial" pitchFamily="34" charset="0"/>
              </a:rPr>
              <a:t>)</a:t>
            </a:r>
          </a:p>
          <a:p>
            <a:pPr marL="624078" indent="-514350" algn="r" eaLnBrk="1" fontAlgn="auto" hangingPunct="1">
              <a:spcAft>
                <a:spcPts val="0"/>
              </a:spcAft>
              <a:buFontTx/>
              <a:buChar char="-"/>
              <a:defRPr/>
            </a:pPr>
            <a:r>
              <a:rPr lang="ar-SA" dirty="0" smtClean="0">
                <a:latin typeface="Arial" pitchFamily="34" charset="0"/>
                <a:cs typeface="Arial" pitchFamily="34" charset="0"/>
              </a:rPr>
              <a:t>تعرف الزيارة الترفيهية بانها استعمال الموقع الترفيهي بواسطة الفرد  بغرض الترفيه لاي فترة زمنية. هذا التعريف مشابه لتعريف الرحلة الترفيهية اذا كان الهدف هو زيارة موقع ترفيهي معين</a:t>
            </a:r>
          </a:p>
          <a:p>
            <a:pPr marL="624078" indent="-514350" algn="r" eaLnBrk="1" fontAlgn="auto" hangingPunct="1">
              <a:spcAft>
                <a:spcPts val="0"/>
              </a:spcAft>
              <a:buFontTx/>
              <a:buChar char="-"/>
              <a:defRPr/>
            </a:pPr>
            <a:r>
              <a:rPr lang="ar-SA" dirty="0" smtClean="0">
                <a:latin typeface="Arial" pitchFamily="34" charset="0"/>
                <a:cs typeface="Arial" pitchFamily="34" charset="0"/>
              </a:rPr>
              <a:t> تعتبر الطريقة مقياس مناسب للكمية المطلوبة من الترفيه بواسطة المستهلكين الافراد سواء خلال يوم واحد خارج السكن او اقامة نهاية الاسبوع في رحلة لموقع ترفيهي في حدود ومسافة 240 كلم من سكنه. في هذه الحالة فان الزيارة الترفيهية مكافئة ليوم ترفيهي او علي الاكثر ليومين ترفيهين.</a:t>
            </a:r>
          </a:p>
          <a:p>
            <a:pPr marL="624078" indent="-514350" algn="r" eaLnBrk="1" fontAlgn="auto" hangingPunct="1">
              <a:spcAft>
                <a:spcPts val="0"/>
              </a:spcAft>
              <a:buFontTx/>
              <a:buChar char="-"/>
              <a:defRPr/>
            </a:pPr>
            <a:r>
              <a:rPr lang="ar-SA" dirty="0" smtClean="0">
                <a:latin typeface="Arial" pitchFamily="34" charset="0"/>
                <a:cs typeface="Arial" pitchFamily="34" charset="0"/>
              </a:rPr>
              <a:t>عندما يكون طول الاقامة للزوار لموقع ترفيهي متشابهه فان الزيارة الترفيهية او الرحلة لذلك الموقع تقاس بعدد رحلات الشخص الواحد لذلك الموقع والتي تعتبر مقياس مناسب لطريقة تكاليف السفر التي تعد اكثر ملائمة عند تحليل الطلب للترفيه. </a:t>
            </a:r>
          </a:p>
          <a:p>
            <a:pPr marL="624078" indent="-514350" algn="r" eaLnBrk="1" fontAlgn="auto" hangingPunct="1">
              <a:spcAft>
                <a:spcPts val="0"/>
              </a:spcAft>
              <a:buFontTx/>
              <a:buChar char="-"/>
              <a:defRPr/>
            </a:pP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134</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طرق قياس استهلاك الترفيه (الكمية)</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295400"/>
            <a:ext cx="8229600" cy="4953000"/>
          </a:xfrm>
        </p:spPr>
        <p:txBody>
          <a:bodyPr rtlCol="0">
            <a:normAutofit/>
          </a:bodyPr>
          <a:lstStyle/>
          <a:p>
            <a:pPr marL="624078" indent="-514350" algn="r" eaLnBrk="1" fontAlgn="auto" hangingPunct="1">
              <a:spcAft>
                <a:spcPts val="0"/>
              </a:spcAft>
              <a:buFontTx/>
              <a:buChar char="-"/>
              <a:defRPr/>
            </a:pPr>
            <a:r>
              <a:rPr lang="ar-SA" dirty="0" smtClean="0">
                <a:latin typeface="Arial" pitchFamily="34" charset="0"/>
                <a:cs typeface="Arial" pitchFamily="34" charset="0"/>
              </a:rPr>
              <a:t>المشاكل المتعلقة باستخدام هذه الطريقة لقياس كمية الطلب علي الترفيه بواسطة الافراد هي في الرحلات المتعلقة بالاجازة عندما تكون ذات مدد مختلفة في الاقامة في الموقع او زيارة اكثر من موقع ترفيهي في رحلة ترفيهية واحدة.</a:t>
            </a:r>
          </a:p>
          <a:p>
            <a:pPr marL="624078" indent="-514350" algn="r" eaLnBrk="1" fontAlgn="auto" hangingPunct="1">
              <a:spcAft>
                <a:spcPts val="0"/>
              </a:spcAft>
              <a:buFontTx/>
              <a:buChar char="-"/>
              <a:defRPr/>
            </a:pPr>
            <a:r>
              <a:rPr lang="ar-SA" dirty="0" smtClean="0">
                <a:latin typeface="Arial" pitchFamily="34" charset="0"/>
                <a:cs typeface="Arial" pitchFamily="34" charset="0"/>
              </a:rPr>
              <a:t>في العادة فان الافراد يقومون بزيارة اكثر من موقع ترفيهي خلال رحلات الاجازة ومواقع اقل في حالة اجازة نهاية الاسبوع.</a:t>
            </a:r>
          </a:p>
          <a:p>
            <a:pPr marL="624078" indent="-514350" algn="r" eaLnBrk="1" fontAlgn="auto" hangingPunct="1">
              <a:spcAft>
                <a:spcPts val="0"/>
              </a:spcAft>
              <a:buFontTx/>
              <a:buChar char="-"/>
              <a:defRPr/>
            </a:pPr>
            <a:r>
              <a:rPr lang="ar-SA" dirty="0" smtClean="0">
                <a:latin typeface="Arial" pitchFamily="34" charset="0"/>
                <a:cs typeface="Arial" pitchFamily="34" charset="0"/>
              </a:rPr>
              <a:t>بالتالي فانه من المهم تطوير بعض المعايير الممكن استخدامها لتخصيص الوقت الذي تم قضاؤه في الرحلة الواحدة علي المواقع الترفيهية التي تمت زيارتها حيث يتم قسمة الزمن المستغرق للرحلة علي عدد المواقع الترفيهية</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135</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طرق قياس استهلاك الترفيه (الكمية)</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295400"/>
            <a:ext cx="8229600" cy="4953000"/>
          </a:xfrm>
        </p:spPr>
        <p:txBody>
          <a:bodyPr rtlCol="0">
            <a:normAutofit fontScale="92500"/>
          </a:bodyPr>
          <a:lstStyle/>
          <a:p>
            <a:pPr marL="109728" indent="0" algn="r" rtl="1" eaLnBrk="1" fontAlgn="auto" hangingPunct="1">
              <a:spcAft>
                <a:spcPts val="0"/>
              </a:spcAft>
              <a:buNone/>
              <a:defRPr/>
            </a:pPr>
            <a:r>
              <a:rPr lang="en-US" b="1" dirty="0" smtClean="0">
                <a:latin typeface="Arial" pitchFamily="34" charset="0"/>
                <a:cs typeface="Arial" pitchFamily="34" charset="0"/>
              </a:rPr>
              <a:t>4</a:t>
            </a:r>
            <a:r>
              <a:rPr lang="ar-SA" b="1" dirty="0" smtClean="0">
                <a:latin typeface="Arial" pitchFamily="34" charset="0"/>
                <a:cs typeface="Arial" pitchFamily="34" charset="0"/>
              </a:rPr>
              <a:t>  تصريحات الدخول (</a:t>
            </a:r>
            <a:r>
              <a:rPr lang="en-US" b="1" dirty="0" smtClean="0">
                <a:latin typeface="Arial" pitchFamily="34" charset="0"/>
                <a:cs typeface="Arial" pitchFamily="34" charset="0"/>
              </a:rPr>
              <a:t>Entrance permits</a:t>
            </a:r>
            <a:r>
              <a:rPr lang="ar-SA" b="1" dirty="0" smtClean="0">
                <a:latin typeface="Arial" pitchFamily="34" charset="0"/>
                <a:cs typeface="Arial" pitchFamily="34" charset="0"/>
              </a:rPr>
              <a:t>)</a:t>
            </a:r>
          </a:p>
          <a:p>
            <a:pPr marL="624078" indent="-514350" algn="r" eaLnBrk="1" fontAlgn="auto" hangingPunct="1">
              <a:spcAft>
                <a:spcPts val="0"/>
              </a:spcAft>
              <a:buFontTx/>
              <a:buChar char="-"/>
              <a:defRPr/>
            </a:pPr>
            <a:r>
              <a:rPr lang="ar-SA" dirty="0" smtClean="0">
                <a:latin typeface="Arial" pitchFamily="34" charset="0"/>
                <a:cs typeface="Arial" pitchFamily="34" charset="0"/>
              </a:rPr>
              <a:t>في هذه الطريقة يتم تعريف كمية الانشطة الترفيهية بعدد تصريحات الدخول او الرخص الممنوحة وعدد وحدات الترفيه المستخدمة، مثل عدد الرخص الممنوحة للصيد المباعة بواسطة الحكومة او عدد مواقع التخييم المستخدمة وعدد تزاكر الصعود لمواقع التزلج.</a:t>
            </a:r>
          </a:p>
          <a:p>
            <a:pPr marL="624078" indent="-514350" algn="r" eaLnBrk="1" fontAlgn="auto" hangingPunct="1">
              <a:spcAft>
                <a:spcPts val="0"/>
              </a:spcAft>
              <a:buFontTx/>
              <a:buChar char="-"/>
              <a:defRPr/>
            </a:pPr>
            <a:r>
              <a:rPr lang="ar-SA" dirty="0" smtClean="0">
                <a:latin typeface="Arial" pitchFamily="34" charset="0"/>
                <a:cs typeface="Arial" pitchFamily="34" charset="0"/>
              </a:rPr>
              <a:t>هذه الطريقة يمكن تعديلها لتعطي مقياس اكثر دقة لقياس الكمية المطلوبة من الترفيه، فمثلا عدد الرخص الممنوحة للصيد تعطي مقياس ملائم لتقدير عدد الصيادين بعد استبعاد السكان فوق 65 سنة واقل من 16 سنة. من جهة اخري تصريحات الدخول للمناطق التاريخية تعطي مقياس دقيق لعدد الزيارات او الزوار عندما يتم تعديلها لتصبح سنوية وكذلك بناء علي حجم الموقع والفترة الزمنية التي قد يكون فيها الموقع الترفيهي غير مستقل او الفترات التي يكون فيها الدخول مجاني.</a:t>
            </a:r>
          </a:p>
          <a:p>
            <a:pPr marL="624078" indent="-514350" algn="r" eaLnBrk="1" fontAlgn="auto" hangingPunct="1">
              <a:spcAft>
                <a:spcPts val="0"/>
              </a:spcAft>
              <a:buFontTx/>
              <a:buChar char="-"/>
              <a:defRPr/>
            </a:pP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136</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طرق قياس استهلاك الترفيه (الكمية)</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295400"/>
            <a:ext cx="8229600" cy="4953000"/>
          </a:xfrm>
        </p:spPr>
        <p:txBody>
          <a:bodyPr rtlCol="0">
            <a:normAutofit/>
          </a:bodyPr>
          <a:lstStyle/>
          <a:p>
            <a:pPr marL="624078" indent="-514350" algn="r" rtl="1" eaLnBrk="1" fontAlgn="auto" hangingPunct="1">
              <a:spcAft>
                <a:spcPts val="0"/>
              </a:spcAft>
              <a:buFontTx/>
              <a:buChar char="-"/>
              <a:defRPr/>
            </a:pPr>
            <a:r>
              <a:rPr lang="ar-SA" dirty="0" smtClean="0">
                <a:latin typeface="Arial" pitchFamily="34" charset="0"/>
                <a:cs typeface="Arial" pitchFamily="34" charset="0"/>
              </a:rPr>
              <a:t>من العوائق المصاحبة لهذه الطريقة عند دخول الافراد للمنتزه لزيارات متعددة او القيام باكثر من نشاط ترفيهي خلال الزيارة</a:t>
            </a:r>
          </a:p>
          <a:p>
            <a:pPr marL="624078" indent="-514350" algn="r" rtl="1" eaLnBrk="1" fontAlgn="auto" hangingPunct="1">
              <a:spcAft>
                <a:spcPts val="0"/>
              </a:spcAft>
              <a:buFontTx/>
              <a:buChar char="-"/>
              <a:defRPr/>
            </a:pPr>
            <a:r>
              <a:rPr lang="ar-SA" dirty="0" smtClean="0">
                <a:latin typeface="Arial" pitchFamily="34" charset="0"/>
                <a:cs typeface="Arial" pitchFamily="34" charset="0"/>
              </a:rPr>
              <a:t>كذلك يمكن ان لا تعطي معلومات عن فترة مشاهدة الموقع، التسلق، الشوي او الالعاب الجماعية وغيرها من الانشطة التي تحدث في موقع معين.</a:t>
            </a:r>
          </a:p>
          <a:p>
            <a:pPr marL="624078" indent="-514350" algn="r" rtl="1" eaLnBrk="1" fontAlgn="auto" hangingPunct="1">
              <a:spcAft>
                <a:spcPts val="0"/>
              </a:spcAft>
              <a:buFontTx/>
              <a:buChar char="-"/>
              <a:defRPr/>
            </a:pPr>
            <a:r>
              <a:rPr lang="ar-SA" dirty="0" smtClean="0">
                <a:latin typeface="Arial" pitchFamily="34" charset="0"/>
                <a:cs typeface="Arial" pitchFamily="34" charset="0"/>
              </a:rPr>
              <a:t>يمكن التغلب علي هذه العوائق من قبل ادارة المنتزه بتوزيع استمارة استبيان علي الزوار للحصول علي معلومات وافية حول تصريحات الدخول وعدد الوحات المستخدمة والانشطة الترفيهية التي تمت مزاولتها في الموقع الترفيهي.</a:t>
            </a:r>
          </a:p>
          <a:p>
            <a:pPr marL="624078" indent="-514350" algn="r" eaLnBrk="1" fontAlgn="auto" hangingPunct="1">
              <a:spcAft>
                <a:spcPts val="0"/>
              </a:spcAft>
              <a:buFontTx/>
              <a:buChar char="-"/>
              <a:defRPr/>
            </a:pP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137</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طرق قياس السعر او التكاليف للمرافق السياحية</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295400"/>
            <a:ext cx="8229600" cy="4953000"/>
          </a:xfrm>
        </p:spPr>
        <p:txBody>
          <a:bodyPr rtlCol="0">
            <a:normAutofit/>
          </a:bodyPr>
          <a:lstStyle/>
          <a:p>
            <a:pPr algn="r" rtl="1" eaLnBrk="1" fontAlgn="auto" hangingPunct="1">
              <a:spcAft>
                <a:spcPts val="0"/>
              </a:spcAft>
              <a:defRPr/>
            </a:pPr>
            <a:r>
              <a:rPr lang="ar-SA" dirty="0" smtClean="0">
                <a:latin typeface="Arial" pitchFamily="34" charset="0"/>
                <a:cs typeface="Arial" pitchFamily="34" charset="0"/>
              </a:rPr>
              <a:t>معظم الزيارات للاماكن الترفيهية ليس لها سعر محدد في السوق. وحيث ان معظم المنتزهات يتم دخولها او استخدامها بدون رسوم ، هذا لا يعني ان ليس لديها اسعار او قيمة.</a:t>
            </a:r>
          </a:p>
          <a:p>
            <a:pPr algn="r" rtl="1" eaLnBrk="1" fontAlgn="auto" hangingPunct="1">
              <a:spcAft>
                <a:spcPts val="0"/>
              </a:spcAft>
              <a:defRPr/>
            </a:pPr>
            <a:r>
              <a:rPr lang="ar-SA" dirty="0" smtClean="0">
                <a:latin typeface="Arial" pitchFamily="34" charset="0"/>
                <a:cs typeface="Arial" pitchFamily="34" charset="0"/>
              </a:rPr>
              <a:t>بما ان المتنزهين يتحملون تكاليف ونفقات خلال قيامهم بالترفيه الخارجي مثل تكاليف السفر والوقت، فان مجموع التكاليف النقدية المباشرة والتكاليف غير النقدية يمكن اعتبارها كمؤشر لسعر الخدمات الترفيهية.</a:t>
            </a:r>
          </a:p>
          <a:p>
            <a:pPr algn="r" rtl="1" eaLnBrk="1" fontAlgn="auto" hangingPunct="1">
              <a:spcAft>
                <a:spcPts val="0"/>
              </a:spcAft>
              <a:defRPr/>
            </a:pPr>
            <a:r>
              <a:rPr lang="ar-SA" dirty="0" smtClean="0">
                <a:latin typeface="Arial" pitchFamily="34" charset="0"/>
                <a:cs typeface="Arial" pitchFamily="34" charset="0"/>
              </a:rPr>
              <a:t>كما هو معروف فان السعر لاي سلعة او خدمة يتكون من جزئين: تكاليف التحول وتكاليف الشراء. وتعتبر تكاليف السفر جزء من تكاليف التحول وبالتالي فان الخاصية الوحيدة للترفيه الخارجي ان تكاليف التحول تمثل جزء كبير من التكاليف المباشرة او السعر.  </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138</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طرق قياس السعر او التكاليف للمرافق السياحية</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295400"/>
            <a:ext cx="8229600" cy="4953000"/>
          </a:xfrm>
        </p:spPr>
        <p:txBody>
          <a:bodyPr rtlCol="0">
            <a:normAutofit lnSpcReduction="10000"/>
          </a:bodyPr>
          <a:lstStyle/>
          <a:p>
            <a:pPr algn="r" rtl="1" eaLnBrk="1" fontAlgn="auto" hangingPunct="1">
              <a:spcAft>
                <a:spcPts val="0"/>
              </a:spcAft>
              <a:buNone/>
              <a:defRPr/>
            </a:pPr>
            <a:r>
              <a:rPr lang="ar-SA" b="1" dirty="0" smtClean="0">
                <a:latin typeface="Arial" pitchFamily="34" charset="0"/>
                <a:cs typeface="Arial" pitchFamily="34" charset="0"/>
              </a:rPr>
              <a:t>الطرق المختلفة لقياس السعر</a:t>
            </a:r>
            <a:r>
              <a:rPr lang="ar-SA" dirty="0" smtClean="0">
                <a:latin typeface="Arial" pitchFamily="34" charset="0"/>
                <a:cs typeface="Arial" pitchFamily="34" charset="0"/>
              </a:rPr>
              <a:t>: تحديد السعر مهم لتقدير منحني او دالة الطلب للترفيه الخارجي.</a:t>
            </a:r>
          </a:p>
          <a:p>
            <a:pPr algn="r" rtl="1" eaLnBrk="1" fontAlgn="auto" hangingPunct="1">
              <a:spcAft>
                <a:spcPts val="0"/>
              </a:spcAft>
              <a:buNone/>
              <a:defRPr/>
            </a:pPr>
            <a:r>
              <a:rPr lang="ar-SA" dirty="0" smtClean="0">
                <a:latin typeface="Arial" pitchFamily="34" charset="0"/>
                <a:cs typeface="Arial" pitchFamily="34" charset="0"/>
              </a:rPr>
              <a:t>تم استخدام العديد من الطرق لقياس السعر او كتقريب للسعر ومن هذه الطرق:</a:t>
            </a:r>
          </a:p>
          <a:p>
            <a:pPr marL="624078" indent="-514350" algn="r" rtl="1" eaLnBrk="1" fontAlgn="auto" hangingPunct="1">
              <a:spcAft>
                <a:spcPts val="0"/>
              </a:spcAft>
              <a:buAutoNum type="arabicPeriod"/>
              <a:defRPr/>
            </a:pPr>
            <a:r>
              <a:rPr lang="ar-SA" dirty="0" smtClean="0">
                <a:latin typeface="Arial" pitchFamily="34" charset="0"/>
                <a:cs typeface="Arial" pitchFamily="34" charset="0"/>
              </a:rPr>
              <a:t>رسوم الدخول او التصريحات</a:t>
            </a:r>
          </a:p>
          <a:p>
            <a:pPr marL="624078" indent="-514350" algn="r" rtl="1" eaLnBrk="1" fontAlgn="auto" hangingPunct="1">
              <a:spcAft>
                <a:spcPts val="0"/>
              </a:spcAft>
              <a:buAutoNum type="arabicPeriod"/>
              <a:defRPr/>
            </a:pPr>
            <a:r>
              <a:rPr lang="ar-SA" dirty="0" smtClean="0">
                <a:latin typeface="Arial" pitchFamily="34" charset="0"/>
                <a:cs typeface="Arial" pitchFamily="34" charset="0"/>
              </a:rPr>
              <a:t>تكاليف النقل</a:t>
            </a:r>
          </a:p>
          <a:p>
            <a:pPr marL="624078" indent="-514350" algn="r" rtl="1" eaLnBrk="1" fontAlgn="auto" hangingPunct="1">
              <a:spcAft>
                <a:spcPts val="0"/>
              </a:spcAft>
              <a:buAutoNum type="arabicPeriod"/>
              <a:defRPr/>
            </a:pPr>
            <a:r>
              <a:rPr lang="ar-SA" dirty="0" smtClean="0">
                <a:latin typeface="Arial" pitchFamily="34" charset="0"/>
                <a:cs typeface="Arial" pitchFamily="34" charset="0"/>
              </a:rPr>
              <a:t>تكاليف وقت السفر</a:t>
            </a:r>
          </a:p>
          <a:p>
            <a:pPr marL="624078" indent="-514350" algn="r" rtl="1" eaLnBrk="1" fontAlgn="auto" hangingPunct="1">
              <a:spcAft>
                <a:spcPts val="0"/>
              </a:spcAft>
              <a:buAutoNum type="arabicPeriod"/>
              <a:defRPr/>
            </a:pPr>
            <a:r>
              <a:rPr lang="ar-SA" dirty="0" smtClean="0">
                <a:latin typeface="Arial" pitchFamily="34" charset="0"/>
                <a:cs typeface="Arial" pitchFamily="34" charset="0"/>
              </a:rPr>
              <a:t>تكلفة الفرصة البديلة لوقت الترفيه في الموقع</a:t>
            </a:r>
          </a:p>
          <a:p>
            <a:pPr marL="624078" indent="-514350" algn="r" rtl="1" eaLnBrk="1" fontAlgn="auto" hangingPunct="1">
              <a:spcAft>
                <a:spcPts val="0"/>
              </a:spcAft>
              <a:buAutoNum type="arabicPeriod"/>
              <a:defRPr/>
            </a:pPr>
            <a:r>
              <a:rPr lang="ar-SA" dirty="0" smtClean="0">
                <a:latin typeface="Arial" pitchFamily="34" charset="0"/>
                <a:cs typeface="Arial" pitchFamily="34" charset="0"/>
              </a:rPr>
              <a:t>التكاليف المدفوعة في الموقع مثل تكاليف الاكل والشرب</a:t>
            </a:r>
          </a:p>
          <a:p>
            <a:pPr marL="624078" indent="-514350" algn="r" rtl="1" eaLnBrk="1" fontAlgn="auto" hangingPunct="1">
              <a:spcAft>
                <a:spcPts val="0"/>
              </a:spcAft>
              <a:buAutoNum type="arabicPeriod"/>
              <a:defRPr/>
            </a:pPr>
            <a:r>
              <a:rPr lang="ar-SA" dirty="0" smtClean="0">
                <a:latin typeface="Arial" pitchFamily="34" charset="0"/>
                <a:cs typeface="Arial" pitchFamily="34" charset="0"/>
              </a:rPr>
              <a:t>التكاليف الثابتة للرخص السنوية ومعدات الترفيه مقيمة بحساب الاستهلاك السنوي خلال فترة الاستهلاك المتوقعة</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139</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rmAutofit/>
          </a:bodyPr>
          <a:lstStyle/>
          <a:p>
            <a:pPr hangingPunct="0">
              <a:buNone/>
            </a:pPr>
            <a:r>
              <a:rPr lang="ar-SA" dirty="0" smtClean="0"/>
              <a:t>السياحة البيئية كنشاط له اتصالاته بالأنشطة الأخرى حيث يأخذ منها ويعطيها وهي جسر عابر وناقل يتم من خلاله عبور الاقتصاد الوطني بل والعالمي من وضع معين إلى أوضاع أفضل وأرقى وأحسن وتتمثل ضرورة السياحة البئية في النقاط التالية:</a:t>
            </a:r>
            <a:endParaRPr lang="en-US" dirty="0" smtClean="0"/>
          </a:p>
          <a:p>
            <a:pPr marL="624078" lvl="0" indent="-514350">
              <a:buFont typeface="+mj-lt"/>
              <a:buAutoNum type="arabicPeriod"/>
            </a:pPr>
            <a:r>
              <a:rPr lang="ar-SA" dirty="0" smtClean="0"/>
              <a:t>التوظيف البشري للعاطلين عن العمل في الدولة.</a:t>
            </a:r>
            <a:endParaRPr lang="en-US" dirty="0" smtClean="0"/>
          </a:p>
          <a:p>
            <a:pPr marL="624078" lvl="0" indent="-514350">
              <a:buFont typeface="+mj-lt"/>
              <a:buAutoNum type="arabicPeriod"/>
            </a:pPr>
            <a:r>
              <a:rPr lang="ar-SA" dirty="0" smtClean="0"/>
              <a:t>زيادة وتنمية الناتج القومي الإجمالي للدولة.</a:t>
            </a:r>
            <a:endParaRPr lang="en-US" dirty="0" smtClean="0"/>
          </a:p>
          <a:p>
            <a:pPr marL="624078" lvl="0" indent="-514350">
              <a:buFont typeface="+mj-lt"/>
              <a:buAutoNum type="arabicPeriod"/>
            </a:pPr>
            <a:r>
              <a:rPr lang="ar-SA" dirty="0" smtClean="0"/>
              <a:t>تحسين وزيادة الدخل القومي الإجمالي للدولة.</a:t>
            </a:r>
            <a:endParaRPr lang="en-US" dirty="0" smtClean="0"/>
          </a:p>
          <a:p>
            <a:pPr marL="624078" lvl="0" indent="-514350">
              <a:buFont typeface="+mj-lt"/>
              <a:buAutoNum type="arabicPeriod"/>
            </a:pPr>
            <a:r>
              <a:rPr lang="ar-SA" dirty="0" smtClean="0"/>
              <a:t>تحسين ميزان المدفوعات عن طريق زيادة حصيلة النقد الأجنبي و حصيلة الضرائب المباشرة وغير المباشرة الناتجة عن ممارسة النشاط السياحي البيئي.</a:t>
            </a:r>
            <a:endParaRPr lang="en-US" dirty="0"/>
          </a:p>
        </p:txBody>
      </p:sp>
      <p:sp>
        <p:nvSpPr>
          <p:cNvPr id="3" name="Title 2"/>
          <p:cNvSpPr>
            <a:spLocks noGrp="1"/>
          </p:cNvSpPr>
          <p:nvPr>
            <p:ph type="title"/>
          </p:nvPr>
        </p:nvSpPr>
        <p:spPr/>
        <p:txBody>
          <a:bodyPr>
            <a:normAutofit/>
          </a:bodyPr>
          <a:lstStyle/>
          <a:p>
            <a:pPr algn="r"/>
            <a:r>
              <a:rPr lang="ar-SA" dirty="0" smtClean="0"/>
              <a:t>ضرورة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solidFill>
                  <a:prstClr val="black"/>
                </a:solidFill>
              </a:rPr>
              <a:pPr/>
              <a:t>14</a:t>
            </a:fld>
            <a:endParaRPr lang="ar-SA">
              <a:solidFill>
                <a:prstClr val="black"/>
              </a:solidFill>
            </a:endParaRPr>
          </a:p>
        </p:txBody>
      </p:sp>
      <p:sp>
        <p:nvSpPr>
          <p:cNvPr id="5" name="Footer Placeholder 4"/>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spTree>
    <p:extLst>
      <p:ext uri="{BB962C8B-B14F-4D97-AF65-F5344CB8AC3E}">
        <p14:creationId xmlns:p14="http://schemas.microsoft.com/office/powerpoint/2010/main" val="4279098226"/>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طرق قياس السعر او التكاليف للمرافق السياحية</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295400"/>
            <a:ext cx="8229600" cy="4953000"/>
          </a:xfrm>
        </p:spPr>
        <p:txBody>
          <a:bodyPr rtlCol="0">
            <a:normAutofit/>
          </a:bodyPr>
          <a:lstStyle/>
          <a:p>
            <a:pPr>
              <a:defRPr/>
            </a:pPr>
            <a:r>
              <a:rPr lang="ar-SA" dirty="0" smtClean="0">
                <a:latin typeface="Arial" pitchFamily="34" charset="0"/>
                <a:cs typeface="Arial" pitchFamily="34" charset="0"/>
              </a:rPr>
              <a:t>يمكن استخدام اي من تلك الطرق لقياس السعر او مزيج منها لمنتزه او لرحلة ترفيهية معينة. </a:t>
            </a:r>
          </a:p>
          <a:p>
            <a:pPr>
              <a:defRPr/>
            </a:pPr>
            <a:r>
              <a:rPr lang="ar-SA" dirty="0" smtClean="0">
                <a:latin typeface="Arial" pitchFamily="34" charset="0"/>
                <a:cs typeface="Arial" pitchFamily="34" charset="0"/>
              </a:rPr>
              <a:t>ولكن تكمن المشكلة عند مقارنة طريقتين معا، حيث انه لم يتم تطوير ايجاد طريقة قياسية يمكن استخدامها للمقارنة.</a:t>
            </a:r>
          </a:p>
          <a:p>
            <a:pPr>
              <a:defRPr/>
            </a:pPr>
            <a:r>
              <a:rPr lang="ar-SA" dirty="0" smtClean="0">
                <a:latin typeface="Arial" pitchFamily="34" charset="0"/>
                <a:cs typeface="Arial" pitchFamily="34" charset="0"/>
              </a:rPr>
              <a:t>بالتالي فانه من الاهمية بمكان معرفة جميع الطرق السابق ذكرها ومميزات وعيوب كل طريقة  وكيف يمكن استخدامها.</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140</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طرق قياس السعر او التكاليف للمرافق السياحية</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295400"/>
            <a:ext cx="8229600" cy="4953000"/>
          </a:xfrm>
        </p:spPr>
        <p:txBody>
          <a:bodyPr rtlCol="0">
            <a:normAutofit lnSpcReduction="10000"/>
          </a:bodyPr>
          <a:lstStyle/>
          <a:p>
            <a:pPr marL="624078" indent="-514350">
              <a:buAutoNum type="arabicPeriod"/>
              <a:defRPr/>
            </a:pPr>
            <a:r>
              <a:rPr lang="ar-SA" dirty="0" smtClean="0">
                <a:latin typeface="Arial" pitchFamily="34" charset="0"/>
                <a:cs typeface="Arial" pitchFamily="34" charset="0"/>
              </a:rPr>
              <a:t>رسوم الدخل </a:t>
            </a:r>
            <a:r>
              <a:rPr lang="en-US" dirty="0" smtClean="0">
                <a:latin typeface="Arial" pitchFamily="34" charset="0"/>
                <a:cs typeface="Arial" pitchFamily="34" charset="0"/>
              </a:rPr>
              <a:t>Entrance fees</a:t>
            </a:r>
            <a:endParaRPr lang="ar-SA" dirty="0" smtClean="0">
              <a:latin typeface="Arial" pitchFamily="34" charset="0"/>
              <a:cs typeface="Arial" pitchFamily="34" charset="0"/>
            </a:endParaRPr>
          </a:p>
          <a:p>
            <a:pPr marL="624078" indent="-514350">
              <a:buFontTx/>
              <a:buChar char="-"/>
              <a:defRPr/>
            </a:pPr>
            <a:r>
              <a:rPr lang="ar-SA" dirty="0" smtClean="0">
                <a:latin typeface="Arial" pitchFamily="34" charset="0"/>
                <a:cs typeface="Arial" pitchFamily="34" charset="0"/>
              </a:rPr>
              <a:t>يعرف رسم الدخول بانه المبلغ المطلوب لدخول الموقع الترفيهي  في وقت وتاريخ معين. </a:t>
            </a:r>
          </a:p>
          <a:p>
            <a:pPr marL="624078" indent="-514350">
              <a:buFontTx/>
              <a:buChar char="-"/>
              <a:defRPr/>
            </a:pPr>
            <a:r>
              <a:rPr lang="ar-SA" dirty="0" smtClean="0">
                <a:latin typeface="Arial" pitchFamily="34" charset="0"/>
                <a:cs typeface="Arial" pitchFamily="34" charset="0"/>
              </a:rPr>
              <a:t>من عوائق هذه الطريقة ان معظم الاماكن الترفيهية او الانشطة ليس لها رسوم دخول.</a:t>
            </a:r>
          </a:p>
          <a:p>
            <a:pPr marL="624078" indent="-514350">
              <a:buFontTx/>
              <a:buChar char="-"/>
              <a:defRPr/>
            </a:pPr>
            <a:r>
              <a:rPr lang="ar-SA" dirty="0" smtClean="0">
                <a:latin typeface="Arial" pitchFamily="34" charset="0"/>
                <a:cs typeface="Arial" pitchFamily="34" charset="0"/>
              </a:rPr>
              <a:t>يعتبر رسم الدخول مناسب كمقياس للسعر في حالة كان الموقع الترفيهي قريب او لا يتطلب انفاق اخر غير رسم الدخول كالاماكن المجاورة للسكان، ولكن معظم المواقع الترفيهية يكون الموقع بعيدا نوعا ما، اضافة الي ان بعض الخدمات داخل الموقع غير مشمولة في رسم الدخول. من جهة اخري فقد يكون الموقع الترفيهي به عدة مواقع تختلف في نوعيتها.</a:t>
            </a:r>
          </a:p>
          <a:p>
            <a:pPr marL="624078" indent="-514350">
              <a:buFontTx/>
              <a:buChar char="-"/>
              <a:defRPr/>
            </a:pPr>
            <a:r>
              <a:rPr lang="ar-SA" dirty="0" smtClean="0">
                <a:latin typeface="Arial" pitchFamily="34" charset="0"/>
                <a:cs typeface="Arial" pitchFamily="34" charset="0"/>
              </a:rPr>
              <a:t>بالتالي لا يعطي هذا الرسم مقياس حقيقي للسعر .</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141</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طرق قياس السعر او التكاليف للمرافق السياحية</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295400"/>
            <a:ext cx="8229600" cy="4953000"/>
          </a:xfrm>
        </p:spPr>
        <p:txBody>
          <a:bodyPr rtlCol="0">
            <a:normAutofit/>
          </a:bodyPr>
          <a:lstStyle/>
          <a:p>
            <a:pPr marL="624078" indent="-514350">
              <a:buFont typeface="+mj-lt"/>
              <a:buAutoNum type="arabicPeriod" startAt="2"/>
              <a:defRPr/>
            </a:pPr>
            <a:r>
              <a:rPr lang="ar-SA" b="1" dirty="0" smtClean="0">
                <a:latin typeface="Arial" pitchFamily="34" charset="0"/>
                <a:cs typeface="Arial" pitchFamily="34" charset="0"/>
              </a:rPr>
              <a:t>تكاليف التنقل </a:t>
            </a:r>
            <a:r>
              <a:rPr lang="en-US" b="1" dirty="0" smtClean="0">
                <a:latin typeface="Arial" pitchFamily="34" charset="0"/>
                <a:cs typeface="Arial" pitchFamily="34" charset="0"/>
              </a:rPr>
              <a:t> Transportation cost</a:t>
            </a:r>
            <a:endParaRPr lang="ar-SA" b="1" dirty="0" smtClean="0">
              <a:latin typeface="Arial" pitchFamily="34" charset="0"/>
              <a:cs typeface="Arial" pitchFamily="34" charset="0"/>
            </a:endParaRPr>
          </a:p>
          <a:p>
            <a:pPr marL="624078" indent="-514350">
              <a:buNone/>
              <a:defRPr/>
            </a:pPr>
            <a:r>
              <a:rPr lang="ar-SA" dirty="0" smtClean="0">
                <a:latin typeface="Arial" pitchFamily="34" charset="0"/>
                <a:cs typeface="Arial" pitchFamily="34" charset="0"/>
              </a:rPr>
              <a:t>تكاليف السفر تستخدم كمؤشر لقياس السعر النقدي للترفيه الخارجي. تكاليف السفر المباشرة عبارة عن المبلغ المنفق علي السيارة او وسيلة النقل المستخدمة حيث يشمل متوسط التكاليف/كيلو من صيانة وقطع غيار ووقود وضرائب ..الخ</a:t>
            </a:r>
          </a:p>
          <a:p>
            <a:pPr marL="624078" indent="-514350">
              <a:buNone/>
              <a:defRPr/>
            </a:pPr>
            <a:r>
              <a:rPr lang="ar-SA" dirty="0" smtClean="0">
                <a:latin typeface="Arial" pitchFamily="34" charset="0"/>
                <a:cs typeface="Arial" pitchFamily="34" charset="0"/>
              </a:rPr>
              <a:t>يتم تحويل المسافة المقطوعة لقيمة نقدية بضرب عدد الكيلومترات المقطوعة ذهابا وايابا بمتوسط التكلفة المباشرة للكيلو الواحد ثم قسمتها علي عدد المسافرين في السيارة لتحديد تكلفة الشخص الواحد</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142</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طرق قياس السعر او التكاليف للمرافق السياحية</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295400"/>
            <a:ext cx="8229600" cy="4953000"/>
          </a:xfrm>
        </p:spPr>
        <p:txBody>
          <a:bodyPr rtlCol="0">
            <a:normAutofit fontScale="85000" lnSpcReduction="20000"/>
          </a:bodyPr>
          <a:lstStyle/>
          <a:p>
            <a:pPr marL="624078" indent="-514350">
              <a:buFont typeface="+mj-lt"/>
              <a:buAutoNum type="arabicPeriod" startAt="3"/>
              <a:defRPr/>
            </a:pPr>
            <a:r>
              <a:rPr lang="ar-SA" b="1" dirty="0" smtClean="0">
                <a:latin typeface="Arial" pitchFamily="34" charset="0"/>
                <a:cs typeface="Arial" pitchFamily="34" charset="0"/>
              </a:rPr>
              <a:t>تكاليف وقت السفر </a:t>
            </a:r>
            <a:r>
              <a:rPr lang="en-US" b="1" dirty="0" smtClean="0">
                <a:latin typeface="Arial" pitchFamily="34" charset="0"/>
                <a:cs typeface="Arial" pitchFamily="34" charset="0"/>
              </a:rPr>
              <a:t>Travel time costs</a:t>
            </a:r>
            <a:endParaRPr lang="ar-SA" b="1" dirty="0" smtClean="0">
              <a:latin typeface="Arial" pitchFamily="34" charset="0"/>
              <a:cs typeface="Arial" pitchFamily="34" charset="0"/>
            </a:endParaRPr>
          </a:p>
          <a:p>
            <a:pPr marL="624078" indent="-514350">
              <a:buNone/>
              <a:defRPr/>
            </a:pPr>
            <a:r>
              <a:rPr lang="ar-SA" dirty="0" smtClean="0">
                <a:latin typeface="Arial" pitchFamily="34" charset="0"/>
                <a:cs typeface="Arial" pitchFamily="34" charset="0"/>
              </a:rPr>
              <a:t>تعرف تكاليف وقت السفر بانها تكلفة الفرصة البديلة للعمل او وقت الفراغ الذي تم التضحية به بغرض السفر للموقع الترفيهي. تتراوح قيمتها بين الصفر ومعدل الاجر للعامل.</a:t>
            </a:r>
          </a:p>
          <a:p>
            <a:pPr marL="624078" indent="-514350">
              <a:buNone/>
              <a:defRPr/>
            </a:pPr>
            <a:r>
              <a:rPr lang="ar-SA" dirty="0" smtClean="0">
                <a:latin typeface="Arial" pitchFamily="34" charset="0"/>
                <a:cs typeface="Arial" pitchFamily="34" charset="0"/>
              </a:rPr>
              <a:t>الاشخاص الذين يتنقلون في وقت اجازاتهم الاسبوعية تمثل تكاليف وقت السفر الفرصة البديلة لوقت الراحة فقط. تكاليف وقت الفراغ تساوي صفر اذا لم يكن الشخص مرتبط باي برامج في حال لم يقم بالرحلة.</a:t>
            </a:r>
          </a:p>
          <a:p>
            <a:pPr marL="624078" indent="-514350">
              <a:buFont typeface="+mj-lt"/>
              <a:buAutoNum type="arabicPeriod" startAt="4"/>
              <a:defRPr/>
            </a:pPr>
            <a:r>
              <a:rPr lang="ar-SA" dirty="0" smtClean="0">
                <a:latin typeface="Arial" pitchFamily="34" charset="0"/>
                <a:cs typeface="Arial" pitchFamily="34" charset="0"/>
              </a:rPr>
              <a:t> </a:t>
            </a:r>
            <a:r>
              <a:rPr lang="ar-SA" b="1" dirty="0" smtClean="0">
                <a:latin typeface="Arial" pitchFamily="34" charset="0"/>
                <a:cs typeface="Arial" pitchFamily="34" charset="0"/>
              </a:rPr>
              <a:t>التكاليف المدفوعة في الموقع </a:t>
            </a:r>
            <a:r>
              <a:rPr lang="en-US" b="1" dirty="0" smtClean="0">
                <a:latin typeface="Arial" pitchFamily="34" charset="0"/>
                <a:cs typeface="Arial" pitchFamily="34" charset="0"/>
              </a:rPr>
              <a:t>On-site costs</a:t>
            </a:r>
            <a:endParaRPr lang="ar-SA" b="1" dirty="0" smtClean="0">
              <a:latin typeface="Arial" pitchFamily="34" charset="0"/>
              <a:cs typeface="Arial" pitchFamily="34" charset="0"/>
            </a:endParaRPr>
          </a:p>
          <a:p>
            <a:pPr marL="624078" indent="-514350">
              <a:buNone/>
              <a:defRPr/>
            </a:pPr>
            <a:r>
              <a:rPr lang="ar-SA" dirty="0" smtClean="0">
                <a:latin typeface="Arial" pitchFamily="34" charset="0"/>
                <a:cs typeface="Arial" pitchFamily="34" charset="0"/>
              </a:rPr>
              <a:t>تشمل هذه التكاليف الانفاق في الموقع من حجز للفنادق وتكاليف السكن وتكاليف الاكل والشرب والترفيه.</a:t>
            </a:r>
          </a:p>
          <a:p>
            <a:pPr marL="624078" indent="-514350">
              <a:buNone/>
              <a:defRPr/>
            </a:pPr>
            <a:r>
              <a:rPr lang="ar-SA" dirty="0" smtClean="0">
                <a:latin typeface="Arial" pitchFamily="34" charset="0"/>
                <a:cs typeface="Arial" pitchFamily="34" charset="0"/>
              </a:rPr>
              <a:t>تساعد هذه الطريقة في الفصل بين تكاليف السفر والتكاليف المدفوعة في الموقع. حيث انه عندما يصل الشخص الي الموقع تصبح تكاليف السفر غير داخلة في اتخاذ قرار مدة البقاء في الموقع والتي تعتمد علي التكاليف المدفوعة في الموقع.</a:t>
            </a:r>
          </a:p>
          <a:p>
            <a:pPr marL="624078" indent="-514350">
              <a:defRPr/>
            </a:pPr>
            <a:r>
              <a:rPr lang="ar-SA" b="1" dirty="0" smtClean="0">
                <a:solidFill>
                  <a:srgbClr val="FF0000"/>
                </a:solidFill>
                <a:latin typeface="Arial" pitchFamily="34" charset="0"/>
                <a:cs typeface="Arial" pitchFamily="34" charset="0"/>
              </a:rPr>
              <a:t>”عموما، الطريقة المناسبة لتحديد السعر يجب ان تشمل جميع تكاليف الرحلة في متغير واحد“ </a:t>
            </a:r>
          </a:p>
          <a:p>
            <a:pPr marL="624078" indent="-514350">
              <a:buNone/>
              <a:defRPr/>
            </a:pPr>
            <a:endParaRPr lang="ar-SA" dirty="0" smtClean="0">
              <a:latin typeface="Arial" pitchFamily="34" charset="0"/>
              <a:cs typeface="Arial" pitchFamily="34" charset="0"/>
            </a:endParaRPr>
          </a:p>
          <a:p>
            <a:pPr marL="624078" indent="-514350">
              <a:buNone/>
              <a:defRPr/>
            </a:pP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143</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ctr" rtl="1" eaLnBrk="1" hangingPunct="1"/>
            <a:r>
              <a:rPr lang="ar-SA" dirty="0" smtClean="0">
                <a:latin typeface="Arial" pitchFamily="34" charset="0"/>
                <a:cs typeface="Arial" pitchFamily="34" charset="0"/>
              </a:rPr>
              <a:t>منحني الطلب</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295400"/>
            <a:ext cx="8229600" cy="4953000"/>
          </a:xfrm>
        </p:spPr>
        <p:txBody>
          <a:bodyPr rtlCol="0">
            <a:normAutofit/>
          </a:bodyPr>
          <a:lstStyle/>
          <a:p>
            <a:pPr marL="624078" indent="-514350">
              <a:buFontTx/>
              <a:buChar char="-"/>
              <a:defRPr/>
            </a:pPr>
            <a:r>
              <a:rPr lang="ar-SA" dirty="0" smtClean="0">
                <a:latin typeface="Arial" pitchFamily="34" charset="0"/>
                <a:cs typeface="Arial" pitchFamily="34" charset="0"/>
              </a:rPr>
              <a:t>بعد ان تحدثنا عن الكمية المستخدمة في الموقع الترفيهي ومفهوم السعر، يمكن تعريف العلاقة بينهما بدالة الطلب.</a:t>
            </a:r>
          </a:p>
          <a:p>
            <a:pPr marL="624078" indent="-514350">
              <a:buFontTx/>
              <a:buChar char="-"/>
              <a:defRPr/>
            </a:pPr>
            <a:r>
              <a:rPr lang="ar-SA" dirty="0" smtClean="0">
                <a:latin typeface="Arial" pitchFamily="34" charset="0"/>
                <a:cs typeface="Arial" pitchFamily="34" charset="0"/>
              </a:rPr>
              <a:t>منحني الطلب الاجمالي لموقع معين عبارة عن مجموع منحنيات الطلب للمستهلكين الافراد.</a:t>
            </a:r>
          </a:p>
          <a:p>
            <a:pPr marL="624078" indent="-514350">
              <a:buFontTx/>
              <a:buChar char="-"/>
              <a:defRPr/>
            </a:pPr>
            <a:r>
              <a:rPr lang="ar-SA" dirty="0" smtClean="0">
                <a:latin typeface="Arial" pitchFamily="34" charset="0"/>
                <a:cs typeface="Arial" pitchFamily="34" charset="0"/>
              </a:rPr>
              <a:t>تظهر اهمية منحني الطلب  من خلال الاجابة علي العديد من الاسئلة في ادارة المواقع الترفيهية حيث:</a:t>
            </a:r>
          </a:p>
          <a:p>
            <a:pPr marL="880110" lvl="1" indent="-514350">
              <a:buFontTx/>
              <a:buChar char="-"/>
              <a:defRPr/>
            </a:pPr>
            <a:r>
              <a:rPr lang="ar-SA" dirty="0" smtClean="0">
                <a:latin typeface="Arial" pitchFamily="34" charset="0"/>
                <a:cs typeface="Arial" pitchFamily="34" charset="0"/>
              </a:rPr>
              <a:t> يمكن قياس العوائد المتحصل عليها للزائر في صورة نقدية</a:t>
            </a:r>
          </a:p>
          <a:p>
            <a:pPr marL="880110" lvl="1" indent="-514350">
              <a:buFontTx/>
              <a:buChar char="-"/>
              <a:defRPr/>
            </a:pPr>
            <a:r>
              <a:rPr lang="ar-SA" dirty="0" smtClean="0">
                <a:latin typeface="Arial" pitchFamily="34" charset="0"/>
                <a:cs typeface="Arial" pitchFamily="34" charset="0"/>
              </a:rPr>
              <a:t> يمكن الاستفادة من منحني الطلب في التوقع المستقبلي للطلب علي الموقع الترفيهي، </a:t>
            </a:r>
          </a:p>
          <a:p>
            <a:pPr marL="880110" lvl="1" indent="-514350">
              <a:buFontTx/>
              <a:buChar char="-"/>
              <a:defRPr/>
            </a:pPr>
            <a:r>
              <a:rPr lang="ar-SA" dirty="0" smtClean="0">
                <a:latin typeface="Arial" pitchFamily="34" charset="0"/>
                <a:cs typeface="Arial" pitchFamily="34" charset="0"/>
              </a:rPr>
              <a:t> يمكن استخدام منحني الطلب في قياس اثر المستويات السعرية المختلفة لرسوم الدخول علي مستويات الزيارات</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144</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ctr" rtl="1" eaLnBrk="1" hangingPunct="1"/>
            <a:r>
              <a:rPr lang="ar-SA" dirty="0" smtClean="0">
                <a:latin typeface="Arial" pitchFamily="34" charset="0"/>
                <a:cs typeface="Arial" pitchFamily="34" charset="0"/>
              </a:rPr>
              <a:t>منحني الطلب</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143000"/>
            <a:ext cx="8229600" cy="5715000"/>
          </a:xfrm>
        </p:spPr>
        <p:txBody>
          <a:bodyPr rtlCol="0">
            <a:normAutofit fontScale="85000" lnSpcReduction="20000"/>
          </a:bodyPr>
          <a:lstStyle/>
          <a:p>
            <a:pPr marL="624078" indent="-514350">
              <a:buNone/>
              <a:defRPr/>
            </a:pPr>
            <a:r>
              <a:rPr lang="ar-SA" dirty="0" smtClean="0">
                <a:latin typeface="Arial" pitchFamily="34" charset="0"/>
                <a:cs typeface="Arial" pitchFamily="34" charset="0"/>
              </a:rPr>
              <a:t>الجدول التالي يوضح بيانات افتراضية للطلب علي موقع ترفيهي معين خلال سنة معينة:</a:t>
            </a: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FontTx/>
              <a:buChar char="-"/>
              <a:defRPr/>
            </a:pPr>
            <a:r>
              <a:rPr lang="ar-SA" dirty="0" smtClean="0">
                <a:latin typeface="Arial" pitchFamily="34" charset="0"/>
                <a:cs typeface="Arial" pitchFamily="34" charset="0"/>
              </a:rPr>
              <a:t>السعر يعبرعم مجموع تكاليف النقل ووقت السفر ورسم الدخول </a:t>
            </a:r>
          </a:p>
          <a:p>
            <a:pPr marL="624078" indent="-514350">
              <a:buFontTx/>
              <a:buChar char="-"/>
              <a:defRPr/>
            </a:pPr>
            <a:r>
              <a:rPr lang="ar-SA" dirty="0" smtClean="0">
                <a:latin typeface="Arial" pitchFamily="34" charset="0"/>
                <a:cs typeface="Arial" pitchFamily="34" charset="0"/>
              </a:rPr>
              <a:t>عدد مرات الزيارة يعتبر مقياس للكمية</a:t>
            </a:r>
          </a:p>
          <a:p>
            <a:pPr marL="624078" indent="-514350">
              <a:buNone/>
              <a:defRPr/>
            </a:pP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145</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graphicFrame>
        <p:nvGraphicFramePr>
          <p:cNvPr id="6" name="Table 5"/>
          <p:cNvGraphicFramePr>
            <a:graphicFrameLocks noGrp="1"/>
          </p:cNvGraphicFramePr>
          <p:nvPr/>
        </p:nvGraphicFramePr>
        <p:xfrm>
          <a:off x="1828800" y="1752600"/>
          <a:ext cx="6096000" cy="3912800"/>
        </p:xfrm>
        <a:graphic>
          <a:graphicData uri="http://schemas.openxmlformats.org/drawingml/2006/table">
            <a:tbl>
              <a:tblPr rtl="1" firstRow="1" bandRow="1">
                <a:tableStyleId>{5C22544A-7EE6-4342-B048-85BDC9FD1C3A}</a:tableStyleId>
              </a:tblPr>
              <a:tblGrid>
                <a:gridCol w="3048000"/>
                <a:gridCol w="3048000"/>
              </a:tblGrid>
              <a:tr h="359560">
                <a:tc>
                  <a:txBody>
                    <a:bodyPr/>
                    <a:lstStyle/>
                    <a:p>
                      <a:pPr algn="ctr" rtl="1"/>
                      <a:r>
                        <a:rPr lang="ar-SA" dirty="0" smtClean="0"/>
                        <a:t>عدد مرات الزيارة للموقع</a:t>
                      </a:r>
                      <a:endParaRPr lang="ar-SA" dirty="0"/>
                    </a:p>
                  </a:txBody>
                  <a:tcPr/>
                </a:tc>
                <a:tc>
                  <a:txBody>
                    <a:bodyPr/>
                    <a:lstStyle/>
                    <a:p>
                      <a:pPr algn="ctr" rtl="1"/>
                      <a:r>
                        <a:rPr lang="ar-SA" dirty="0" smtClean="0"/>
                        <a:t>السعر لكل زيارة</a:t>
                      </a:r>
                      <a:endParaRPr lang="ar-SA" dirty="0"/>
                    </a:p>
                  </a:txBody>
                  <a:tcPr/>
                </a:tc>
              </a:tr>
              <a:tr h="325081">
                <a:tc>
                  <a:txBody>
                    <a:bodyPr/>
                    <a:lstStyle/>
                    <a:p>
                      <a:pPr algn="ctr" rtl="1"/>
                      <a:r>
                        <a:rPr lang="ar-SA" sz="1600" dirty="0" smtClean="0"/>
                        <a:t>0</a:t>
                      </a:r>
                      <a:endParaRPr lang="ar-SA" sz="1600" dirty="0"/>
                    </a:p>
                  </a:txBody>
                  <a:tcPr/>
                </a:tc>
                <a:tc>
                  <a:txBody>
                    <a:bodyPr/>
                    <a:lstStyle/>
                    <a:p>
                      <a:pPr algn="ctr" rtl="1"/>
                      <a:r>
                        <a:rPr lang="ar-SA" sz="1600" dirty="0" smtClean="0"/>
                        <a:t>90</a:t>
                      </a:r>
                      <a:endParaRPr lang="ar-SA" sz="1600" dirty="0"/>
                    </a:p>
                  </a:txBody>
                  <a:tcPr/>
                </a:tc>
              </a:tr>
              <a:tr h="325081">
                <a:tc>
                  <a:txBody>
                    <a:bodyPr/>
                    <a:lstStyle/>
                    <a:p>
                      <a:pPr algn="ctr" rtl="1"/>
                      <a:r>
                        <a:rPr lang="ar-SA" sz="1600" dirty="0" smtClean="0"/>
                        <a:t>1</a:t>
                      </a:r>
                      <a:endParaRPr lang="ar-SA" sz="1600" dirty="0"/>
                    </a:p>
                  </a:txBody>
                  <a:tcPr/>
                </a:tc>
                <a:tc>
                  <a:txBody>
                    <a:bodyPr/>
                    <a:lstStyle/>
                    <a:p>
                      <a:pPr algn="ctr" rtl="1"/>
                      <a:r>
                        <a:rPr lang="ar-SA" sz="1600" dirty="0" smtClean="0"/>
                        <a:t>80</a:t>
                      </a:r>
                      <a:endParaRPr lang="ar-SA" sz="1600" dirty="0"/>
                    </a:p>
                  </a:txBody>
                  <a:tcPr/>
                </a:tc>
              </a:tr>
              <a:tr h="359560">
                <a:tc>
                  <a:txBody>
                    <a:bodyPr/>
                    <a:lstStyle/>
                    <a:p>
                      <a:pPr algn="ctr" rtl="1"/>
                      <a:r>
                        <a:rPr lang="ar-SA" sz="1600" dirty="0" smtClean="0"/>
                        <a:t>2</a:t>
                      </a:r>
                      <a:endParaRPr lang="ar-SA" sz="1600" dirty="0"/>
                    </a:p>
                  </a:txBody>
                  <a:tcPr/>
                </a:tc>
                <a:tc>
                  <a:txBody>
                    <a:bodyPr/>
                    <a:lstStyle/>
                    <a:p>
                      <a:pPr algn="ctr" rtl="1"/>
                      <a:r>
                        <a:rPr lang="ar-SA" sz="1600" dirty="0" smtClean="0"/>
                        <a:t>70</a:t>
                      </a:r>
                      <a:endParaRPr lang="ar-SA" sz="1600" dirty="0"/>
                    </a:p>
                  </a:txBody>
                  <a:tcPr/>
                </a:tc>
              </a:tr>
              <a:tr h="359560">
                <a:tc>
                  <a:txBody>
                    <a:bodyPr/>
                    <a:lstStyle/>
                    <a:p>
                      <a:pPr algn="ctr" rtl="1"/>
                      <a:r>
                        <a:rPr lang="ar-SA" sz="1600" dirty="0" smtClean="0"/>
                        <a:t>3</a:t>
                      </a:r>
                      <a:endParaRPr lang="ar-SA" sz="1600" dirty="0"/>
                    </a:p>
                  </a:txBody>
                  <a:tcPr/>
                </a:tc>
                <a:tc>
                  <a:txBody>
                    <a:bodyPr/>
                    <a:lstStyle/>
                    <a:p>
                      <a:pPr algn="ctr" rtl="1"/>
                      <a:r>
                        <a:rPr lang="ar-SA" sz="1600" dirty="0" smtClean="0"/>
                        <a:t>60</a:t>
                      </a:r>
                      <a:endParaRPr lang="ar-SA" sz="1600" dirty="0"/>
                    </a:p>
                  </a:txBody>
                  <a:tcPr/>
                </a:tc>
              </a:tr>
              <a:tr h="359560">
                <a:tc>
                  <a:txBody>
                    <a:bodyPr/>
                    <a:lstStyle/>
                    <a:p>
                      <a:pPr algn="ctr" rtl="1"/>
                      <a:r>
                        <a:rPr lang="ar-SA" sz="1600" dirty="0" smtClean="0"/>
                        <a:t>4</a:t>
                      </a:r>
                      <a:endParaRPr lang="ar-SA" sz="1600" dirty="0"/>
                    </a:p>
                  </a:txBody>
                  <a:tcPr/>
                </a:tc>
                <a:tc>
                  <a:txBody>
                    <a:bodyPr/>
                    <a:lstStyle/>
                    <a:p>
                      <a:pPr algn="ctr" rtl="1"/>
                      <a:r>
                        <a:rPr lang="ar-SA" sz="1600" dirty="0" smtClean="0"/>
                        <a:t>50</a:t>
                      </a:r>
                      <a:endParaRPr lang="ar-SA" sz="1600" dirty="0"/>
                    </a:p>
                  </a:txBody>
                  <a:tcPr/>
                </a:tc>
              </a:tr>
              <a:tr h="359560">
                <a:tc>
                  <a:txBody>
                    <a:bodyPr/>
                    <a:lstStyle/>
                    <a:p>
                      <a:pPr algn="ctr" rtl="1"/>
                      <a:r>
                        <a:rPr lang="ar-SA" sz="1600" dirty="0" smtClean="0"/>
                        <a:t>5</a:t>
                      </a:r>
                      <a:endParaRPr lang="ar-SA" sz="1600" dirty="0"/>
                    </a:p>
                  </a:txBody>
                  <a:tcPr/>
                </a:tc>
                <a:tc>
                  <a:txBody>
                    <a:bodyPr/>
                    <a:lstStyle/>
                    <a:p>
                      <a:pPr algn="ctr" rtl="1"/>
                      <a:r>
                        <a:rPr lang="ar-SA" sz="1600" dirty="0" smtClean="0"/>
                        <a:t>40</a:t>
                      </a:r>
                      <a:endParaRPr lang="ar-SA" sz="1600" dirty="0"/>
                    </a:p>
                  </a:txBody>
                  <a:tcPr/>
                </a:tc>
              </a:tr>
              <a:tr h="359560">
                <a:tc>
                  <a:txBody>
                    <a:bodyPr/>
                    <a:lstStyle/>
                    <a:p>
                      <a:pPr algn="ctr" rtl="1"/>
                      <a:r>
                        <a:rPr lang="ar-SA" sz="1600" dirty="0" smtClean="0"/>
                        <a:t>6</a:t>
                      </a:r>
                      <a:endParaRPr lang="ar-SA" sz="1600" dirty="0"/>
                    </a:p>
                  </a:txBody>
                  <a:tcPr/>
                </a:tc>
                <a:tc>
                  <a:txBody>
                    <a:bodyPr/>
                    <a:lstStyle/>
                    <a:p>
                      <a:pPr algn="ctr" rtl="1"/>
                      <a:r>
                        <a:rPr lang="ar-SA" sz="1600" dirty="0" smtClean="0"/>
                        <a:t>30</a:t>
                      </a:r>
                      <a:endParaRPr lang="ar-SA" sz="1600" dirty="0"/>
                    </a:p>
                  </a:txBody>
                  <a:tcPr/>
                </a:tc>
              </a:tr>
              <a:tr h="359560">
                <a:tc>
                  <a:txBody>
                    <a:bodyPr/>
                    <a:lstStyle/>
                    <a:p>
                      <a:pPr algn="ctr" rtl="1"/>
                      <a:r>
                        <a:rPr lang="ar-SA" sz="1600" dirty="0" smtClean="0"/>
                        <a:t>7</a:t>
                      </a:r>
                      <a:endParaRPr lang="ar-SA" sz="1600" dirty="0"/>
                    </a:p>
                  </a:txBody>
                  <a:tcPr/>
                </a:tc>
                <a:tc>
                  <a:txBody>
                    <a:bodyPr/>
                    <a:lstStyle/>
                    <a:p>
                      <a:pPr algn="ctr" rtl="1"/>
                      <a:r>
                        <a:rPr lang="ar-SA" sz="1600" dirty="0" smtClean="0"/>
                        <a:t>20</a:t>
                      </a:r>
                      <a:endParaRPr lang="ar-SA" sz="1600" dirty="0"/>
                    </a:p>
                  </a:txBody>
                  <a:tcPr/>
                </a:tc>
              </a:tr>
              <a:tr h="359560">
                <a:tc>
                  <a:txBody>
                    <a:bodyPr/>
                    <a:lstStyle/>
                    <a:p>
                      <a:pPr algn="ctr" rtl="1"/>
                      <a:r>
                        <a:rPr lang="ar-SA" sz="1600" dirty="0" smtClean="0"/>
                        <a:t>8</a:t>
                      </a:r>
                      <a:endParaRPr lang="ar-SA" sz="1600" dirty="0"/>
                    </a:p>
                  </a:txBody>
                  <a:tcPr/>
                </a:tc>
                <a:tc>
                  <a:txBody>
                    <a:bodyPr/>
                    <a:lstStyle/>
                    <a:p>
                      <a:pPr algn="ctr" rtl="1"/>
                      <a:r>
                        <a:rPr lang="ar-SA" sz="1600" dirty="0" smtClean="0"/>
                        <a:t>10</a:t>
                      </a:r>
                      <a:endParaRPr lang="ar-SA" sz="1600" dirty="0"/>
                    </a:p>
                  </a:txBody>
                  <a:tcPr/>
                </a:tc>
              </a:tr>
              <a:tr h="359560">
                <a:tc>
                  <a:txBody>
                    <a:bodyPr/>
                    <a:lstStyle/>
                    <a:p>
                      <a:pPr algn="ctr" rtl="1"/>
                      <a:r>
                        <a:rPr lang="ar-SA" sz="1600" dirty="0" smtClean="0"/>
                        <a:t>9</a:t>
                      </a:r>
                      <a:endParaRPr lang="ar-SA" sz="1600" dirty="0"/>
                    </a:p>
                  </a:txBody>
                  <a:tcPr/>
                </a:tc>
                <a:tc>
                  <a:txBody>
                    <a:bodyPr/>
                    <a:lstStyle/>
                    <a:p>
                      <a:pPr algn="ctr" rtl="1"/>
                      <a:r>
                        <a:rPr lang="ar-SA" sz="1600" dirty="0" smtClean="0"/>
                        <a:t>0</a:t>
                      </a:r>
                      <a:endParaRPr lang="ar-SA" sz="1600" dirty="0"/>
                    </a:p>
                  </a:txBody>
                  <a:tcPr/>
                </a:tc>
              </a:tr>
            </a:tbl>
          </a:graphicData>
        </a:graphic>
      </p:graphicFrame>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ctr" rtl="1" eaLnBrk="1" hangingPunct="1"/>
            <a:r>
              <a:rPr lang="ar-SA" dirty="0" smtClean="0">
                <a:latin typeface="Arial" pitchFamily="34" charset="0"/>
                <a:cs typeface="Arial" pitchFamily="34" charset="0"/>
              </a:rPr>
              <a:t>منحني الطلب</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295400"/>
            <a:ext cx="8229600" cy="838200"/>
          </a:xfrm>
        </p:spPr>
        <p:txBody>
          <a:bodyPr rtlCol="0">
            <a:normAutofit/>
          </a:bodyPr>
          <a:lstStyle/>
          <a:p>
            <a:pPr marL="624078" indent="-514350">
              <a:buNone/>
              <a:defRPr/>
            </a:pPr>
            <a:r>
              <a:rPr lang="ar-SA" dirty="0" smtClean="0">
                <a:latin typeface="Arial" pitchFamily="34" charset="0"/>
                <a:cs typeface="Arial" pitchFamily="34" charset="0"/>
              </a:rPr>
              <a:t>عرض البيانات السابقة بيانيا:</a:t>
            </a: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FontTx/>
              <a:buChar char="-"/>
              <a:defRPr/>
            </a:pPr>
            <a:endParaRPr lang="ar-SA" dirty="0" smtClean="0">
              <a:latin typeface="Arial" pitchFamily="34" charset="0"/>
              <a:cs typeface="Arial" pitchFamily="34" charset="0"/>
            </a:endParaRPr>
          </a:p>
          <a:p>
            <a:pPr marL="624078" indent="-514350">
              <a:buNone/>
              <a:defRPr/>
            </a:pP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146</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graphicFrame>
        <p:nvGraphicFramePr>
          <p:cNvPr id="12" name="Chart 11"/>
          <p:cNvGraphicFramePr/>
          <p:nvPr/>
        </p:nvGraphicFramePr>
        <p:xfrm>
          <a:off x="1600200" y="2057400"/>
          <a:ext cx="6324600" cy="3962400"/>
        </p:xfrm>
        <a:graphic>
          <a:graphicData uri="http://schemas.openxmlformats.org/drawingml/2006/chart">
            <c:chart xmlns:c="http://schemas.openxmlformats.org/drawingml/2006/chart" xmlns:r="http://schemas.openxmlformats.org/officeDocument/2006/relationships" r:id="rId2"/>
          </a:graphicData>
        </a:graphic>
      </p:graphicFrame>
      <p:cxnSp>
        <p:nvCxnSpPr>
          <p:cNvPr id="18" name="Straight Connector 17"/>
          <p:cNvCxnSpPr/>
          <p:nvPr/>
        </p:nvCxnSpPr>
        <p:spPr>
          <a:xfrm flipH="1" flipV="1">
            <a:off x="2362200" y="2362200"/>
            <a:ext cx="304800" cy="15240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ctr" rtl="1" eaLnBrk="1" hangingPunct="1"/>
            <a:r>
              <a:rPr lang="ar-SA" dirty="0" smtClean="0">
                <a:latin typeface="Arial" pitchFamily="34" charset="0"/>
                <a:cs typeface="Arial" pitchFamily="34" charset="0"/>
              </a:rPr>
              <a:t>منحني الطلب</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295400"/>
            <a:ext cx="8229600" cy="4953000"/>
          </a:xfrm>
        </p:spPr>
        <p:txBody>
          <a:bodyPr rtlCol="0">
            <a:normAutofit/>
          </a:bodyPr>
          <a:lstStyle/>
          <a:p>
            <a:pPr marL="624078" indent="-514350">
              <a:buFontTx/>
              <a:buChar char="-"/>
              <a:defRPr/>
            </a:pPr>
            <a:r>
              <a:rPr lang="ar-SA" dirty="0" smtClean="0">
                <a:latin typeface="Arial" pitchFamily="34" charset="0"/>
                <a:cs typeface="Arial" pitchFamily="34" charset="0"/>
              </a:rPr>
              <a:t>منحني الطلب عبارة عن توليفة بين السعر وعدد مرات الزيارة، مثلا لو كانت تكلفة الزيارة 80 ريال نظرا لارتفاع اسعار الوقود او رسوم الدخول العالية ولدي المستهلك دخل محدود ويرغب بالتمتع بذلك الموقع الترفيهي يتوقع ان يقوم بزيارة واحدة خلال العام</a:t>
            </a:r>
          </a:p>
          <a:p>
            <a:pPr marL="624078" indent="-514350">
              <a:buFontTx/>
              <a:buChar char="-"/>
              <a:defRPr/>
            </a:pPr>
            <a:r>
              <a:rPr lang="ar-SA" dirty="0" smtClean="0">
                <a:latin typeface="Arial" pitchFamily="34" charset="0"/>
                <a:cs typeface="Arial" pitchFamily="34" charset="0"/>
              </a:rPr>
              <a:t>كلما انخفضت التكلفة زاد عدد الزيارات</a:t>
            </a:r>
          </a:p>
          <a:p>
            <a:pPr marL="624078" indent="-514350">
              <a:buFontTx/>
              <a:buChar char="-"/>
              <a:defRPr/>
            </a:pPr>
            <a:r>
              <a:rPr lang="ar-SA" dirty="0" smtClean="0">
                <a:latin typeface="Arial" pitchFamily="34" charset="0"/>
                <a:cs typeface="Arial" pitchFamily="34" charset="0"/>
              </a:rPr>
              <a:t>عند زيادة عدد الزيارات للمنتزه مع انخفاض التكاليف (السعر) تبدأ رغبة  المستهلك في ذلك الموقع تقل  حتي لو كانت تكاليف السفر صفر والدخول مجاني نظرا لملله من الموقع او تفضيله زيارة موقع ترفيهي اخر او القيام بنشاط ترفيهي اخر.</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147</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ctr" rtl="1" eaLnBrk="1" hangingPunct="1"/>
            <a:r>
              <a:rPr lang="ar-SA" dirty="0" smtClean="0">
                <a:latin typeface="Arial" pitchFamily="34" charset="0"/>
                <a:cs typeface="Arial" pitchFamily="34" charset="0"/>
              </a:rPr>
              <a:t>منحني الطلب</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295400"/>
            <a:ext cx="8229600" cy="4953000"/>
          </a:xfrm>
        </p:spPr>
        <p:txBody>
          <a:bodyPr rtlCol="0">
            <a:normAutofit fontScale="92500"/>
          </a:bodyPr>
          <a:lstStyle/>
          <a:p>
            <a:pPr marL="624078" indent="-514350">
              <a:buNone/>
              <a:defRPr/>
            </a:pPr>
            <a:r>
              <a:rPr lang="ar-SA" dirty="0" smtClean="0">
                <a:latin typeface="Arial" pitchFamily="34" charset="0"/>
                <a:cs typeface="Arial" pitchFamily="34" charset="0"/>
              </a:rPr>
              <a:t>ميل منحني الطلب سالب وذلك يرجع للاسباب التالية:</a:t>
            </a:r>
          </a:p>
          <a:p>
            <a:pPr marL="624078" indent="-514350">
              <a:buFontTx/>
              <a:buChar char="-"/>
              <a:defRPr/>
            </a:pPr>
            <a:r>
              <a:rPr lang="ar-SA" dirty="0" smtClean="0">
                <a:latin typeface="Arial" pitchFamily="34" charset="0"/>
                <a:cs typeface="Arial" pitchFamily="34" charset="0"/>
              </a:rPr>
              <a:t>الطلب محدد بمستوي الدخل ، حيث ان الدخل المخصص للترفيه محدد</a:t>
            </a:r>
          </a:p>
          <a:p>
            <a:pPr marL="624078" indent="-514350">
              <a:buFontTx/>
              <a:buChar char="-"/>
              <a:defRPr/>
            </a:pPr>
            <a:r>
              <a:rPr lang="ar-SA" dirty="0" smtClean="0">
                <a:latin typeface="Arial" pitchFamily="34" charset="0"/>
                <a:cs typeface="Arial" pitchFamily="34" charset="0"/>
              </a:rPr>
              <a:t>وجود بدائل للموقع الترفيهي، مثلا اذا كان هناك مكان مساو للموقع ارخص سيذهب اليه المستهلك</a:t>
            </a:r>
          </a:p>
          <a:p>
            <a:pPr marL="624078" indent="-514350">
              <a:buFontTx/>
              <a:buChar char="-"/>
              <a:defRPr/>
            </a:pPr>
            <a:r>
              <a:rPr lang="ar-SA" dirty="0" smtClean="0">
                <a:latin typeface="Arial" pitchFamily="34" charset="0"/>
                <a:cs typeface="Arial" pitchFamily="34" charset="0"/>
              </a:rPr>
              <a:t>تناقص المنفعة الحدية</a:t>
            </a:r>
          </a:p>
          <a:p>
            <a:pPr marL="624078" indent="-514350">
              <a:buNone/>
              <a:defRPr/>
            </a:pPr>
            <a:endParaRPr lang="ar-SA" dirty="0" smtClean="0">
              <a:latin typeface="Arial" pitchFamily="34" charset="0"/>
              <a:cs typeface="Arial" pitchFamily="34" charset="0"/>
            </a:endParaRPr>
          </a:p>
          <a:p>
            <a:pPr marL="624078" indent="-514350">
              <a:defRPr/>
            </a:pPr>
            <a:r>
              <a:rPr lang="ar-SA" dirty="0" smtClean="0">
                <a:latin typeface="Arial" pitchFamily="34" charset="0"/>
                <a:cs typeface="Arial" pitchFamily="34" charset="0"/>
              </a:rPr>
              <a:t>يعتبر الميل من اهم المعايير المستخدمة بواسطة الاقتصاديين حيث ان المنحني الاكثر ميلا يتطلب تغيرا اكبر في السعر لتغير اقل في الكمية.</a:t>
            </a:r>
          </a:p>
          <a:p>
            <a:pPr marL="624078" indent="-514350">
              <a:defRPr/>
            </a:pPr>
            <a:r>
              <a:rPr lang="ar-SA" dirty="0" smtClean="0">
                <a:latin typeface="Arial" pitchFamily="34" charset="0"/>
                <a:cs typeface="Arial" pitchFamily="34" charset="0"/>
              </a:rPr>
              <a:t>منحني الطلب مهم لصانع القرار حيث انه سوف يلاحظ اثر ارتفاع اسعار الوقود او رسوم الدخول علي الطلب بالنسبة للموقع الترفيهي ويمكن عرض ذلك باستخدام تقدير العوائد بالنسبة للمستهلك.</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148</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ctr" rtl="1" eaLnBrk="1" hangingPunct="1"/>
            <a:r>
              <a:rPr lang="ar-SA" dirty="0" smtClean="0">
                <a:latin typeface="Arial" pitchFamily="34" charset="0"/>
                <a:cs typeface="Arial" pitchFamily="34" charset="0"/>
              </a:rPr>
              <a:t>قياس عوائد الترفيه باستخدام منحني الطلب</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295400"/>
            <a:ext cx="8229600" cy="4953000"/>
          </a:xfrm>
        </p:spPr>
        <p:txBody>
          <a:bodyPr rtlCol="0">
            <a:normAutofit/>
          </a:bodyPr>
          <a:lstStyle/>
          <a:p>
            <a:pPr marL="624078" indent="-514350">
              <a:buNone/>
              <a:defRPr/>
            </a:pPr>
            <a:r>
              <a:rPr lang="ar-SA" dirty="0" smtClean="0">
                <a:latin typeface="Arial" pitchFamily="34" charset="0"/>
                <a:cs typeface="Arial" pitchFamily="34" charset="0"/>
              </a:rPr>
              <a:t>المستهلك سوف يستمر في زيارة الموقع كلما كانت العوائد الحدية اكبر من السعر المدفوع او التكاليف المباشرة وبالتالي سيصل الي نقطة تعظيم العوائد الكلية من الزيارة عند تساوي المنفعة الحدية مع السعر او التكلفة.</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149</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graphicFrame>
        <p:nvGraphicFramePr>
          <p:cNvPr id="7" name="Chart 6"/>
          <p:cNvGraphicFramePr/>
          <p:nvPr/>
        </p:nvGraphicFramePr>
        <p:xfrm>
          <a:off x="1676400" y="2895600"/>
          <a:ext cx="5943600" cy="3200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rmAutofit/>
          </a:bodyPr>
          <a:lstStyle/>
          <a:p>
            <a:pPr marL="624078" lvl="0" indent="-514350">
              <a:buFont typeface="+mj-lt"/>
              <a:buAutoNum type="arabicPeriod" startAt="5"/>
            </a:pPr>
            <a:r>
              <a:rPr lang="ar-SA" dirty="0" smtClean="0"/>
              <a:t>تطوير هيكل الإنتاج الوطني والمنتجات الوطنية وتأثيرها على توزيع أولويات الإنفاق والاستهلاك والادخار والاستثمار.</a:t>
            </a:r>
            <a:endParaRPr lang="en-US" dirty="0" smtClean="0"/>
          </a:p>
          <a:p>
            <a:pPr marL="624078" lvl="0" indent="-514350">
              <a:buFont typeface="+mj-lt"/>
              <a:buAutoNum type="arabicPeriod" startAt="5"/>
            </a:pPr>
            <a:r>
              <a:rPr lang="ar-SA" dirty="0" smtClean="0"/>
              <a:t>زيادة العائد والمردود الاقتصادي المتولد عن ممارسة أنشطة السياحة البيئية سواء للمشروعات أو الحكومات أو الأفراد العاملين في المشروعات السياحية.</a:t>
            </a:r>
            <a:endParaRPr lang="en-US" dirty="0" smtClean="0"/>
          </a:p>
          <a:p>
            <a:pPr marL="624078" lvl="0" indent="-514350">
              <a:buFont typeface="+mj-lt"/>
              <a:buAutoNum type="arabicPeriod" startAt="5"/>
            </a:pPr>
            <a:r>
              <a:rPr lang="ar-SA" dirty="0" smtClean="0"/>
              <a:t>تأثير السياحة البيئية على الثقافة الوطنية والشخصية الوطنية وعلى العلاقات الاجتماعية بين الأفراد والأسر والجماعات.</a:t>
            </a:r>
            <a:endParaRPr lang="en-US" dirty="0" smtClean="0"/>
          </a:p>
          <a:p>
            <a:pPr marL="624078" lvl="0" indent="-514350">
              <a:buFont typeface="+mj-lt"/>
              <a:buAutoNum type="arabicPeriod" startAt="5"/>
            </a:pPr>
            <a:r>
              <a:rPr lang="ar-SA" dirty="0" smtClean="0"/>
              <a:t>تحسين أوضاع المستقبل المحتملة للسياحة البيئية والعمل على جني المكاسب من ممارسة السياحة البيئية كونها نشاط اقتصادي مهم وتأثيرها على تحسين البيئة وسلامتها.</a:t>
            </a:r>
            <a:endParaRPr lang="en-US" dirty="0" smtClean="0"/>
          </a:p>
          <a:p>
            <a:pPr marL="624078" lvl="0" indent="-514350">
              <a:buFont typeface="+mj-lt"/>
              <a:buAutoNum type="arabicPeriod" startAt="5"/>
            </a:pPr>
            <a:endParaRPr lang="en-US" dirty="0"/>
          </a:p>
        </p:txBody>
      </p:sp>
      <p:sp>
        <p:nvSpPr>
          <p:cNvPr id="3" name="Title 2"/>
          <p:cNvSpPr>
            <a:spLocks noGrp="1"/>
          </p:cNvSpPr>
          <p:nvPr>
            <p:ph type="title"/>
          </p:nvPr>
        </p:nvSpPr>
        <p:spPr/>
        <p:txBody>
          <a:bodyPr>
            <a:normAutofit/>
          </a:bodyPr>
          <a:lstStyle/>
          <a:p>
            <a:pPr algn="r"/>
            <a:r>
              <a:rPr lang="ar-SA" dirty="0" smtClean="0"/>
              <a:t>ضرورة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solidFill>
                  <a:prstClr val="black"/>
                </a:solidFill>
              </a:rPr>
              <a:pPr/>
              <a:t>15</a:t>
            </a:fld>
            <a:endParaRPr lang="ar-SA">
              <a:solidFill>
                <a:prstClr val="black"/>
              </a:solidFill>
            </a:endParaRPr>
          </a:p>
        </p:txBody>
      </p:sp>
      <p:sp>
        <p:nvSpPr>
          <p:cNvPr id="5" name="Footer Placeholder 4"/>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spTree>
    <p:extLst>
      <p:ext uri="{BB962C8B-B14F-4D97-AF65-F5344CB8AC3E}">
        <p14:creationId xmlns:p14="http://schemas.microsoft.com/office/powerpoint/2010/main" val="4021080287"/>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ctr" rtl="1" eaLnBrk="1" hangingPunct="1"/>
            <a:r>
              <a:rPr lang="ar-SA" dirty="0" smtClean="0">
                <a:latin typeface="Arial" pitchFamily="34" charset="0"/>
                <a:cs typeface="Arial" pitchFamily="34" charset="0"/>
              </a:rPr>
              <a:t>قياس عوائد الترفيه باستخدام منحني الطلب</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295400"/>
            <a:ext cx="8229600" cy="4953000"/>
          </a:xfrm>
        </p:spPr>
        <p:txBody>
          <a:bodyPr rtlCol="0">
            <a:normAutofit/>
          </a:bodyPr>
          <a:lstStyle/>
          <a:p>
            <a:pPr marL="624078" indent="-514350">
              <a:buNone/>
              <a:defRPr/>
            </a:pPr>
            <a:r>
              <a:rPr lang="ar-SA" dirty="0" smtClean="0">
                <a:latin typeface="Arial" pitchFamily="34" charset="0"/>
                <a:cs typeface="Arial" pitchFamily="34" charset="0"/>
              </a:rPr>
              <a:t>استخدام منحني الطلب لقياس صافي الرغبة في الدفع:</a:t>
            </a:r>
          </a:p>
          <a:p>
            <a:pPr marL="624078" indent="-514350">
              <a:buNone/>
              <a:defRPr/>
            </a:pPr>
            <a:r>
              <a:rPr lang="ar-SA" dirty="0" smtClean="0">
                <a:latin typeface="Arial" pitchFamily="34" charset="0"/>
                <a:cs typeface="Arial" pitchFamily="34" charset="0"/>
              </a:rPr>
              <a:t>يستخدم فائض المستهلك للتعبير عن صافي الرغبة في الدفع.</a:t>
            </a:r>
          </a:p>
          <a:p>
            <a:pPr marL="624078" indent="-514350">
              <a:buFontTx/>
              <a:buChar char="-"/>
              <a:defRPr/>
            </a:pPr>
            <a:r>
              <a:rPr lang="ar-SA" dirty="0" smtClean="0">
                <a:latin typeface="Arial" pitchFamily="34" charset="0"/>
                <a:cs typeface="Arial" pitchFamily="34" charset="0"/>
              </a:rPr>
              <a:t>افترض ان تكاليف السفر تساوي 40 ريال ورسم الدخول يساوي 10 ريال كم عدد الزيارات التي سوف يقوم بها المستهلك؟</a:t>
            </a:r>
          </a:p>
          <a:p>
            <a:pPr marL="624078" indent="-514350">
              <a:buFontTx/>
              <a:buChar char="-"/>
              <a:defRPr/>
            </a:pPr>
            <a:r>
              <a:rPr lang="ar-SA" dirty="0" smtClean="0">
                <a:latin typeface="Arial" pitchFamily="34" charset="0"/>
                <a:cs typeface="Arial" pitchFamily="34" charset="0"/>
              </a:rPr>
              <a:t>يتضح من الرسم السابق ان المستهلك سيقوم بعدد 4 زيارات، حيث يمكن حساب العوائد الاجمالية  كالتالي:</a:t>
            </a:r>
          </a:p>
          <a:p>
            <a:pPr marL="624078" indent="-514350">
              <a:buNone/>
              <a:defRPr/>
            </a:pPr>
            <a:r>
              <a:rPr lang="ar-SA" dirty="0" smtClean="0">
                <a:latin typeface="Arial" pitchFamily="34" charset="0"/>
                <a:cs typeface="Arial" pitchFamily="34" charset="0"/>
              </a:rPr>
              <a:t>اجمالي العوائد = 80</a:t>
            </a:r>
            <a:r>
              <a:rPr lang="ar-SA" sz="1100" dirty="0" smtClean="0">
                <a:latin typeface="Arial" pitchFamily="34" charset="0"/>
                <a:cs typeface="Arial" pitchFamily="34" charset="0"/>
              </a:rPr>
              <a:t>(الزيارة الااولي) </a:t>
            </a:r>
            <a:r>
              <a:rPr lang="ar-SA" dirty="0" smtClean="0">
                <a:latin typeface="Arial" pitchFamily="34" charset="0"/>
                <a:cs typeface="Arial" pitchFamily="34" charset="0"/>
              </a:rPr>
              <a:t>+70</a:t>
            </a:r>
            <a:r>
              <a:rPr lang="ar-SA" sz="1100" dirty="0" smtClean="0">
                <a:latin typeface="Arial" pitchFamily="34" charset="0"/>
                <a:cs typeface="Arial" pitchFamily="34" charset="0"/>
              </a:rPr>
              <a:t>(الزيارة الثانية) </a:t>
            </a:r>
            <a:r>
              <a:rPr lang="ar-SA" dirty="0" smtClean="0">
                <a:latin typeface="Arial" pitchFamily="34" charset="0"/>
                <a:cs typeface="Arial" pitchFamily="34" charset="0"/>
              </a:rPr>
              <a:t>+60 </a:t>
            </a:r>
            <a:r>
              <a:rPr lang="ar-SA" sz="1100" dirty="0" smtClean="0">
                <a:latin typeface="Arial" pitchFamily="34" charset="0"/>
                <a:cs typeface="Arial" pitchFamily="34" charset="0"/>
              </a:rPr>
              <a:t>(الزيارة الثالثة) </a:t>
            </a:r>
            <a:r>
              <a:rPr lang="ar-SA" dirty="0" smtClean="0">
                <a:latin typeface="Arial" pitchFamily="34" charset="0"/>
                <a:cs typeface="Arial" pitchFamily="34" charset="0"/>
              </a:rPr>
              <a:t>+ 50</a:t>
            </a:r>
            <a:r>
              <a:rPr lang="ar-SA" sz="1200" dirty="0" smtClean="0">
                <a:latin typeface="Arial" pitchFamily="34" charset="0"/>
                <a:cs typeface="Arial" pitchFamily="34" charset="0"/>
              </a:rPr>
              <a:t>(الزيارة الرابعة)</a:t>
            </a:r>
            <a:endParaRPr lang="ar-SA" dirty="0" smtClean="0">
              <a:latin typeface="Arial" pitchFamily="34" charset="0"/>
              <a:cs typeface="Arial" pitchFamily="34" charset="0"/>
            </a:endParaRPr>
          </a:p>
          <a:p>
            <a:pPr marL="624078" indent="-514350">
              <a:buNone/>
              <a:defRPr/>
            </a:pPr>
            <a:r>
              <a:rPr lang="ar-SA" dirty="0" smtClean="0">
                <a:latin typeface="Arial" pitchFamily="34" charset="0"/>
                <a:cs typeface="Arial" pitchFamily="34" charset="0"/>
              </a:rPr>
              <a:t>  =260 ريال</a:t>
            </a:r>
          </a:p>
          <a:p>
            <a:pPr marL="624078" indent="-514350">
              <a:buNone/>
              <a:defRPr/>
            </a:pPr>
            <a:r>
              <a:rPr lang="ar-SA" dirty="0" smtClean="0">
                <a:latin typeface="Arial" pitchFamily="34" charset="0"/>
                <a:cs typeface="Arial" pitchFamily="34" charset="0"/>
              </a:rPr>
              <a:t>اجمالي التكاليف = 40 × 4= 160 ريال</a:t>
            </a:r>
          </a:p>
          <a:p>
            <a:pPr marL="624078" indent="-514350">
              <a:buNone/>
              <a:defRPr/>
            </a:pPr>
            <a:r>
              <a:rPr lang="ar-SA" dirty="0" smtClean="0">
                <a:latin typeface="Arial" pitchFamily="34" charset="0"/>
                <a:cs typeface="Arial" pitchFamily="34" charset="0"/>
              </a:rPr>
              <a:t>فائض المستهلك = 260-160 = 100 ريال</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150</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7"/>
          <p:cNvSpPr>
            <a:spLocks noGrp="1"/>
          </p:cNvSpPr>
          <p:nvPr>
            <p:ph type="sldNum" sz="quarter" idx="12"/>
          </p:nvPr>
        </p:nvSpPr>
        <p:spPr/>
        <p:txBody>
          <a:bodyPr/>
          <a:lstStyle/>
          <a:p>
            <a:pPr>
              <a:defRPr/>
            </a:pPr>
            <a:fld id="{E7FA214C-4BF4-49E1-8EE4-69848F22CFDB}" type="slidenum">
              <a:rPr lang="en-US"/>
              <a:pPr>
                <a:defRPr/>
              </a:pPr>
              <a:t>151</a:t>
            </a:fld>
            <a:endParaRPr lang="en-US"/>
          </a:p>
        </p:txBody>
      </p:sp>
      <p:sp>
        <p:nvSpPr>
          <p:cNvPr id="695298" name="Rectangle 2"/>
          <p:cNvSpPr>
            <a:spLocks noGrp="1"/>
          </p:cNvSpPr>
          <p:nvPr>
            <p:ph type="title"/>
          </p:nvPr>
        </p:nvSpPr>
        <p:spPr bwMode="auto"/>
        <p:txBody>
          <a:bodyPr wrap="square" lIns="91440" tIns="45720" rIns="91440" bIns="45720" numCol="1" anchorCtr="0" compatLnSpc="1">
            <a:prstTxWarp prst="textNoShape">
              <a:avLst/>
            </a:prstTxWarp>
          </a:bodyPr>
          <a:lstStyle/>
          <a:p>
            <a:pPr algn="ctr" rtl="1">
              <a:defRPr/>
            </a:pPr>
            <a:r>
              <a:rPr lang="ar-SA" sz="4000" dirty="0" smtClean="0"/>
              <a:t>فائض المستهلك </a:t>
            </a:r>
            <a:r>
              <a:rPr lang="en-US" sz="4000" dirty="0" smtClean="0"/>
              <a:t>Consumer Surplus</a:t>
            </a:r>
            <a:endParaRPr lang="en-US" sz="4000" dirty="0"/>
          </a:p>
        </p:txBody>
      </p:sp>
      <p:cxnSp>
        <p:nvCxnSpPr>
          <p:cNvPr id="7" name="Straight Arrow Connector 6"/>
          <p:cNvCxnSpPr/>
          <p:nvPr/>
        </p:nvCxnSpPr>
        <p:spPr>
          <a:xfrm rot="5400000" flipH="1" flipV="1">
            <a:off x="952501" y="3238500"/>
            <a:ext cx="2971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2438400" y="4648200"/>
            <a:ext cx="35052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438400" y="2133600"/>
            <a:ext cx="2133600" cy="1752600"/>
          </a:xfrm>
          <a:prstGeom prst="line">
            <a:avLst/>
          </a:prstGeom>
        </p:spPr>
        <p:style>
          <a:lnRef idx="2">
            <a:schemeClr val="accent6"/>
          </a:lnRef>
          <a:fillRef idx="0">
            <a:schemeClr val="accent6"/>
          </a:fillRef>
          <a:effectRef idx="1">
            <a:schemeClr val="accent6"/>
          </a:effectRef>
          <a:fontRef idx="minor">
            <a:schemeClr val="tx1"/>
          </a:fontRef>
        </p:style>
      </p:cxnSp>
      <p:sp>
        <p:nvSpPr>
          <p:cNvPr id="18" name="Right Triangle 17"/>
          <p:cNvSpPr/>
          <p:nvPr/>
        </p:nvSpPr>
        <p:spPr>
          <a:xfrm>
            <a:off x="2438400" y="2209800"/>
            <a:ext cx="1524000" cy="1219200"/>
          </a:xfrm>
          <a:prstGeom prst="rtTriangle">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2344" name="TextBox 18"/>
          <p:cNvSpPr txBox="1">
            <a:spLocks noChangeArrowheads="1"/>
          </p:cNvSpPr>
          <p:nvPr/>
        </p:nvSpPr>
        <p:spPr bwMode="auto">
          <a:xfrm>
            <a:off x="6467475" y="4495800"/>
            <a:ext cx="606425" cy="369888"/>
          </a:xfrm>
          <a:prstGeom prst="rect">
            <a:avLst/>
          </a:prstGeom>
          <a:noFill/>
          <a:ln w="9525">
            <a:noFill/>
            <a:miter lim="800000"/>
            <a:headEnd/>
            <a:tailEnd/>
          </a:ln>
        </p:spPr>
        <p:txBody>
          <a:bodyPr wrap="none">
            <a:spAutoFit/>
          </a:bodyPr>
          <a:lstStyle/>
          <a:p>
            <a:pPr algn="r" rtl="1"/>
            <a:r>
              <a:rPr lang="ar-SA"/>
              <a:t>الكمية</a:t>
            </a:r>
            <a:endParaRPr lang="en-US"/>
          </a:p>
        </p:txBody>
      </p:sp>
      <p:cxnSp>
        <p:nvCxnSpPr>
          <p:cNvPr id="21" name="Straight Connector 20"/>
          <p:cNvCxnSpPr>
            <a:stCxn id="18" idx="4"/>
          </p:cNvCxnSpPr>
          <p:nvPr/>
        </p:nvCxnSpPr>
        <p:spPr>
          <a:xfrm rot="5400000">
            <a:off x="3314700" y="4076700"/>
            <a:ext cx="1295400" cy="0"/>
          </a:xfrm>
          <a:prstGeom prst="line">
            <a:avLst/>
          </a:prstGeom>
        </p:spPr>
        <p:style>
          <a:lnRef idx="2">
            <a:schemeClr val="dk1"/>
          </a:lnRef>
          <a:fillRef idx="0">
            <a:schemeClr val="dk1"/>
          </a:fillRef>
          <a:effectRef idx="1">
            <a:schemeClr val="dk1"/>
          </a:effectRef>
          <a:fontRef idx="minor">
            <a:schemeClr val="tx1"/>
          </a:fontRef>
        </p:style>
      </p:cxnSp>
      <p:cxnSp>
        <p:nvCxnSpPr>
          <p:cNvPr id="23" name="Straight Connector 22"/>
          <p:cNvCxnSpPr>
            <a:stCxn id="18" idx="4"/>
            <a:endCxn id="18" idx="2"/>
          </p:cNvCxnSpPr>
          <p:nvPr/>
        </p:nvCxnSpPr>
        <p:spPr>
          <a:xfrm rot="5400000">
            <a:off x="3200400" y="2667000"/>
            <a:ext cx="0" cy="1524000"/>
          </a:xfrm>
          <a:prstGeom prst="line">
            <a:avLst/>
          </a:prstGeom>
        </p:spPr>
        <p:style>
          <a:lnRef idx="2">
            <a:schemeClr val="dk1"/>
          </a:lnRef>
          <a:fillRef idx="0">
            <a:schemeClr val="dk1"/>
          </a:fillRef>
          <a:effectRef idx="1">
            <a:schemeClr val="dk1"/>
          </a:effectRef>
          <a:fontRef idx="minor">
            <a:schemeClr val="tx1"/>
          </a:fontRef>
        </p:style>
      </p:cxnSp>
      <p:sp>
        <p:nvSpPr>
          <p:cNvPr id="142347" name="TextBox 23"/>
          <p:cNvSpPr txBox="1">
            <a:spLocks noChangeArrowheads="1"/>
          </p:cNvSpPr>
          <p:nvPr/>
        </p:nvSpPr>
        <p:spPr bwMode="auto">
          <a:xfrm>
            <a:off x="1566465" y="3276600"/>
            <a:ext cx="829073" cy="369332"/>
          </a:xfrm>
          <a:prstGeom prst="rect">
            <a:avLst/>
          </a:prstGeom>
          <a:noFill/>
          <a:ln w="9525">
            <a:noFill/>
            <a:miter lim="800000"/>
            <a:headEnd/>
            <a:tailEnd/>
          </a:ln>
        </p:spPr>
        <p:txBody>
          <a:bodyPr wrap="none">
            <a:spAutoFit/>
          </a:bodyPr>
          <a:lstStyle/>
          <a:p>
            <a:r>
              <a:rPr lang="en-US" dirty="0" smtClean="0"/>
              <a:t>P (40)</a:t>
            </a:r>
            <a:endParaRPr lang="en-US" dirty="0"/>
          </a:p>
        </p:txBody>
      </p:sp>
      <p:sp>
        <p:nvSpPr>
          <p:cNvPr id="142348" name="TextBox 24"/>
          <p:cNvSpPr txBox="1">
            <a:spLocks noChangeArrowheads="1"/>
          </p:cNvSpPr>
          <p:nvPr/>
        </p:nvSpPr>
        <p:spPr bwMode="auto">
          <a:xfrm rot="-5400000">
            <a:off x="1600200" y="1676401"/>
            <a:ext cx="606425" cy="368300"/>
          </a:xfrm>
          <a:prstGeom prst="rect">
            <a:avLst/>
          </a:prstGeom>
          <a:noFill/>
          <a:ln w="9525">
            <a:noFill/>
            <a:miter lim="800000"/>
            <a:headEnd/>
            <a:tailEnd/>
          </a:ln>
        </p:spPr>
        <p:txBody>
          <a:bodyPr wrap="none">
            <a:spAutoFit/>
          </a:bodyPr>
          <a:lstStyle/>
          <a:p>
            <a:r>
              <a:rPr lang="ar-SA"/>
              <a:t>السعر</a:t>
            </a:r>
            <a:endParaRPr lang="en-US"/>
          </a:p>
        </p:txBody>
      </p:sp>
      <p:sp>
        <p:nvSpPr>
          <p:cNvPr id="142349" name="TextBox 25"/>
          <p:cNvSpPr txBox="1">
            <a:spLocks noChangeArrowheads="1"/>
          </p:cNvSpPr>
          <p:nvPr/>
        </p:nvSpPr>
        <p:spPr bwMode="auto">
          <a:xfrm>
            <a:off x="4191000" y="2286000"/>
            <a:ext cx="1154113" cy="369888"/>
          </a:xfrm>
          <a:prstGeom prst="rect">
            <a:avLst/>
          </a:prstGeom>
          <a:noFill/>
          <a:ln w="9525">
            <a:noFill/>
            <a:miter lim="800000"/>
            <a:headEnd/>
            <a:tailEnd/>
          </a:ln>
        </p:spPr>
        <p:txBody>
          <a:bodyPr wrap="none">
            <a:spAutoFit/>
          </a:bodyPr>
          <a:lstStyle/>
          <a:p>
            <a:r>
              <a:rPr lang="ar-SA"/>
              <a:t>منحني الطلب</a:t>
            </a:r>
            <a:endParaRPr lang="en-US"/>
          </a:p>
        </p:txBody>
      </p:sp>
      <p:sp>
        <p:nvSpPr>
          <p:cNvPr id="142350" name="TextBox 26"/>
          <p:cNvSpPr txBox="1">
            <a:spLocks noChangeArrowheads="1"/>
          </p:cNvSpPr>
          <p:nvPr/>
        </p:nvSpPr>
        <p:spPr bwMode="auto">
          <a:xfrm>
            <a:off x="2209800" y="4724400"/>
            <a:ext cx="336550" cy="381000"/>
          </a:xfrm>
          <a:prstGeom prst="rect">
            <a:avLst/>
          </a:prstGeom>
          <a:noFill/>
          <a:ln w="9525">
            <a:noFill/>
            <a:miter lim="800000"/>
            <a:headEnd/>
            <a:tailEnd/>
          </a:ln>
        </p:spPr>
        <p:txBody>
          <a:bodyPr>
            <a:spAutoFit/>
          </a:bodyPr>
          <a:lstStyle/>
          <a:p>
            <a:r>
              <a:rPr lang="ar-SA"/>
              <a:t>0</a:t>
            </a:r>
            <a:endParaRPr lang="en-US"/>
          </a:p>
        </p:txBody>
      </p:sp>
      <p:sp>
        <p:nvSpPr>
          <p:cNvPr id="142351" name="TextBox 27"/>
          <p:cNvSpPr txBox="1">
            <a:spLocks noChangeArrowheads="1"/>
          </p:cNvSpPr>
          <p:nvPr/>
        </p:nvSpPr>
        <p:spPr bwMode="auto">
          <a:xfrm>
            <a:off x="3810000" y="4724400"/>
            <a:ext cx="300038" cy="369888"/>
          </a:xfrm>
          <a:prstGeom prst="rect">
            <a:avLst/>
          </a:prstGeom>
          <a:noFill/>
          <a:ln w="9525">
            <a:noFill/>
            <a:miter lim="800000"/>
            <a:headEnd/>
            <a:tailEnd/>
          </a:ln>
        </p:spPr>
        <p:txBody>
          <a:bodyPr wrap="none">
            <a:spAutoFit/>
          </a:bodyPr>
          <a:lstStyle/>
          <a:p>
            <a:r>
              <a:rPr lang="en-US"/>
              <a:t>x</a:t>
            </a:r>
          </a:p>
        </p:txBody>
      </p:sp>
      <p:sp>
        <p:nvSpPr>
          <p:cNvPr id="142352" name="TextBox 28"/>
          <p:cNvSpPr txBox="1">
            <a:spLocks noChangeArrowheads="1"/>
          </p:cNvSpPr>
          <p:nvPr/>
        </p:nvSpPr>
        <p:spPr bwMode="auto">
          <a:xfrm>
            <a:off x="3962400" y="3124200"/>
            <a:ext cx="312738" cy="369888"/>
          </a:xfrm>
          <a:prstGeom prst="rect">
            <a:avLst/>
          </a:prstGeom>
          <a:noFill/>
          <a:ln w="9525">
            <a:noFill/>
            <a:miter lim="800000"/>
            <a:headEnd/>
            <a:tailEnd/>
          </a:ln>
        </p:spPr>
        <p:txBody>
          <a:bodyPr wrap="none">
            <a:spAutoFit/>
          </a:bodyPr>
          <a:lstStyle/>
          <a:p>
            <a:r>
              <a:rPr lang="en-US"/>
              <a:t>b</a:t>
            </a:r>
          </a:p>
        </p:txBody>
      </p:sp>
      <p:cxnSp>
        <p:nvCxnSpPr>
          <p:cNvPr id="31" name="Straight Arrow Connector 30"/>
          <p:cNvCxnSpPr>
            <a:endCxn id="142349" idx="2"/>
          </p:cNvCxnSpPr>
          <p:nvPr/>
        </p:nvCxnSpPr>
        <p:spPr>
          <a:xfrm rot="5400000" flipH="1" flipV="1">
            <a:off x="4093369" y="3058319"/>
            <a:ext cx="1077912" cy="2730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rot="5400000" flipH="1" flipV="1">
            <a:off x="2628900" y="2171700"/>
            <a:ext cx="1066800" cy="53340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42355" name="TextBox 33"/>
          <p:cNvSpPr txBox="1">
            <a:spLocks noChangeArrowheads="1"/>
          </p:cNvSpPr>
          <p:nvPr/>
        </p:nvSpPr>
        <p:spPr bwMode="auto">
          <a:xfrm>
            <a:off x="2971800" y="1524000"/>
            <a:ext cx="1317625" cy="369888"/>
          </a:xfrm>
          <a:prstGeom prst="rect">
            <a:avLst/>
          </a:prstGeom>
          <a:noFill/>
          <a:ln w="9525">
            <a:noFill/>
            <a:miter lim="800000"/>
            <a:headEnd/>
            <a:tailEnd/>
          </a:ln>
        </p:spPr>
        <p:txBody>
          <a:bodyPr wrap="none">
            <a:spAutoFit/>
          </a:bodyPr>
          <a:lstStyle/>
          <a:p>
            <a:r>
              <a:rPr lang="ar-SA"/>
              <a:t>فائض المستهلك</a:t>
            </a:r>
            <a:endParaRPr lang="en-US"/>
          </a:p>
        </p:txBody>
      </p:sp>
      <p:sp>
        <p:nvSpPr>
          <p:cNvPr id="142356" name="TextBox 34"/>
          <p:cNvSpPr txBox="1">
            <a:spLocks noChangeArrowheads="1"/>
          </p:cNvSpPr>
          <p:nvPr/>
        </p:nvSpPr>
        <p:spPr bwMode="auto">
          <a:xfrm>
            <a:off x="2133600" y="1981200"/>
            <a:ext cx="312738" cy="369888"/>
          </a:xfrm>
          <a:prstGeom prst="rect">
            <a:avLst/>
          </a:prstGeom>
          <a:noFill/>
          <a:ln w="9525">
            <a:noFill/>
            <a:miter lim="800000"/>
            <a:headEnd/>
            <a:tailEnd/>
          </a:ln>
        </p:spPr>
        <p:txBody>
          <a:bodyPr wrap="none">
            <a:spAutoFit/>
          </a:bodyPr>
          <a:lstStyle/>
          <a:p>
            <a:r>
              <a:rPr lang="en-US"/>
              <a:t>a</a:t>
            </a:r>
          </a:p>
        </p:txBody>
      </p:sp>
      <p:cxnSp>
        <p:nvCxnSpPr>
          <p:cNvPr id="24" name="Straight Arrow Connector 23"/>
          <p:cNvCxnSpPr/>
          <p:nvPr/>
        </p:nvCxnSpPr>
        <p:spPr>
          <a:xfrm flipV="1">
            <a:off x="2133600" y="4191000"/>
            <a:ext cx="5334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295400" y="4267200"/>
            <a:ext cx="768159" cy="369332"/>
          </a:xfrm>
          <a:prstGeom prst="rect">
            <a:avLst/>
          </a:prstGeom>
          <a:noFill/>
        </p:spPr>
        <p:txBody>
          <a:bodyPr wrap="none" rtlCol="1">
            <a:spAutoFit/>
          </a:bodyPr>
          <a:lstStyle/>
          <a:p>
            <a:r>
              <a:rPr lang="ar-SA" dirty="0" smtClean="0"/>
              <a:t>التكاليف</a:t>
            </a:r>
            <a:endParaRPr lang="ar-SA" dirty="0"/>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ctr" rtl="1" eaLnBrk="1" hangingPunct="1"/>
            <a:r>
              <a:rPr lang="ar-SA" dirty="0" smtClean="0">
                <a:latin typeface="Arial" pitchFamily="34" charset="0"/>
                <a:cs typeface="Arial" pitchFamily="34" charset="0"/>
              </a:rPr>
              <a:t>دالة الطلب </a:t>
            </a:r>
            <a:r>
              <a:rPr lang="en-US" dirty="0" smtClean="0">
                <a:latin typeface="Arial" pitchFamily="34" charset="0"/>
                <a:cs typeface="Arial" pitchFamily="34" charset="0"/>
              </a:rPr>
              <a:t>Demand Function</a:t>
            </a:r>
          </a:p>
        </p:txBody>
      </p:sp>
      <p:sp>
        <p:nvSpPr>
          <p:cNvPr id="3" name="Content Placeholder 2"/>
          <p:cNvSpPr>
            <a:spLocks noGrp="1"/>
          </p:cNvSpPr>
          <p:nvPr>
            <p:ph idx="1"/>
          </p:nvPr>
        </p:nvSpPr>
        <p:spPr>
          <a:xfrm>
            <a:off x="457200" y="1295400"/>
            <a:ext cx="8229600" cy="4953000"/>
          </a:xfrm>
        </p:spPr>
        <p:txBody>
          <a:bodyPr rtlCol="0">
            <a:normAutofit fontScale="85000" lnSpcReduction="10000"/>
          </a:bodyPr>
          <a:lstStyle/>
          <a:p>
            <a:pPr marL="624078" indent="-514350">
              <a:defRPr/>
            </a:pPr>
            <a:r>
              <a:rPr lang="ar-SA" dirty="0" smtClean="0">
                <a:latin typeface="Arial" pitchFamily="34" charset="0"/>
                <a:cs typeface="Arial" pitchFamily="34" charset="0"/>
              </a:rPr>
              <a:t>بما ان منحني الطلب مفيد لعرض البيانات الا ان دالة الطلب رياضيا يمكن استخدامها وتقديرها حيث يمكن اضافة محددات اخري للطلب في المعادلة، نظرا لعدم القدرة علي رسمها بيانيا، وتكتب معادلة الطلب كالتالي:</a:t>
            </a:r>
          </a:p>
          <a:p>
            <a:pPr marL="624078" indent="-514350">
              <a:buNone/>
              <a:defRPr/>
            </a:pPr>
            <a:endParaRPr lang="ar-SA" dirty="0" smtClean="0">
              <a:latin typeface="Arial" pitchFamily="34" charset="0"/>
              <a:cs typeface="Arial" pitchFamily="34" charset="0"/>
            </a:endParaRPr>
          </a:p>
          <a:p>
            <a:pPr marL="624078" indent="-514350">
              <a:buNone/>
              <a:defRPr/>
            </a:pPr>
            <a:r>
              <a:rPr lang="en-US" dirty="0" smtClean="0">
                <a:latin typeface="Arial" pitchFamily="34" charset="0"/>
                <a:cs typeface="Arial" pitchFamily="34" charset="0"/>
              </a:rPr>
              <a:t>Q</a:t>
            </a:r>
            <a:r>
              <a:rPr lang="ar-SA" dirty="0" smtClean="0">
                <a:latin typeface="Arial" pitchFamily="34" charset="0"/>
                <a:cs typeface="Arial" pitchFamily="34" charset="0"/>
              </a:rPr>
              <a:t>= عدد الزيارات</a:t>
            </a:r>
          </a:p>
          <a:p>
            <a:pPr marL="624078" indent="-514350">
              <a:buNone/>
              <a:defRPr/>
            </a:pPr>
            <a:r>
              <a:rPr lang="en-US" dirty="0" smtClean="0">
                <a:latin typeface="Arial" pitchFamily="34" charset="0"/>
                <a:cs typeface="Arial" pitchFamily="34" charset="0"/>
              </a:rPr>
              <a:t>P</a:t>
            </a:r>
            <a:r>
              <a:rPr lang="ar-SA" dirty="0" smtClean="0">
                <a:latin typeface="Arial" pitchFamily="34" charset="0"/>
                <a:cs typeface="Arial" pitchFamily="34" charset="0"/>
              </a:rPr>
              <a:t>= السعر او التكاليف</a:t>
            </a:r>
          </a:p>
          <a:p>
            <a:pPr marL="624078" indent="-514350">
              <a:buNone/>
              <a:defRPr/>
            </a:pPr>
            <a:r>
              <a:rPr lang="en-US" dirty="0" smtClean="0">
                <a:latin typeface="Arial" pitchFamily="34" charset="0"/>
                <a:cs typeface="Arial" pitchFamily="34" charset="0"/>
              </a:rPr>
              <a:t>a</a:t>
            </a:r>
            <a:r>
              <a:rPr lang="ar-SA" dirty="0" smtClean="0">
                <a:latin typeface="Arial" pitchFamily="34" charset="0"/>
                <a:cs typeface="Arial" pitchFamily="34" charset="0"/>
              </a:rPr>
              <a:t>=القاطع او الثابت </a:t>
            </a:r>
            <a:r>
              <a:rPr lang="en-US" dirty="0" smtClean="0">
                <a:latin typeface="Arial" pitchFamily="34" charset="0"/>
                <a:cs typeface="Arial" pitchFamily="34" charset="0"/>
              </a:rPr>
              <a:t>Constant</a:t>
            </a:r>
            <a:r>
              <a:rPr lang="ar-SA" dirty="0" smtClean="0">
                <a:latin typeface="Arial" pitchFamily="34" charset="0"/>
                <a:cs typeface="Arial" pitchFamily="34" charset="0"/>
              </a:rPr>
              <a:t> </a:t>
            </a:r>
          </a:p>
          <a:p>
            <a:pPr marL="624078" indent="-514350">
              <a:buNone/>
              <a:defRPr/>
            </a:pPr>
            <a:r>
              <a:rPr lang="en-US" dirty="0" smtClean="0">
                <a:latin typeface="Arial" pitchFamily="34" charset="0"/>
                <a:cs typeface="Arial" pitchFamily="34" charset="0"/>
              </a:rPr>
              <a:t>b</a:t>
            </a:r>
            <a:r>
              <a:rPr lang="ar-SA" dirty="0" smtClean="0">
                <a:latin typeface="Arial" pitchFamily="34" charset="0"/>
                <a:cs typeface="Arial" pitchFamily="34" charset="0"/>
              </a:rPr>
              <a:t>=الميل</a:t>
            </a:r>
          </a:p>
          <a:p>
            <a:pPr marL="624078" indent="-514350">
              <a:defRPr/>
            </a:pPr>
            <a:r>
              <a:rPr lang="ar-SA" dirty="0" smtClean="0">
                <a:latin typeface="Arial" pitchFamily="34" charset="0"/>
                <a:cs typeface="Arial" pitchFamily="34" charset="0"/>
              </a:rPr>
              <a:t>بتقدير البيانات السابقة باستخدام احد البرامج الاحصائية يمكن ان نحصل علي دالة الطلب التالية:</a:t>
            </a:r>
          </a:p>
          <a:p>
            <a:pPr marL="624078" indent="-514350">
              <a:defRPr/>
            </a:pPr>
            <a:endParaRPr lang="ar-SA" dirty="0" smtClean="0">
              <a:latin typeface="Arial" pitchFamily="34" charset="0"/>
              <a:cs typeface="Arial" pitchFamily="34" charset="0"/>
            </a:endParaRPr>
          </a:p>
          <a:p>
            <a:pPr marL="624078" indent="-514350">
              <a:defRPr/>
            </a:pPr>
            <a:r>
              <a:rPr lang="ar-SA" dirty="0" smtClean="0">
                <a:latin typeface="Arial" pitchFamily="34" charset="0"/>
                <a:cs typeface="Arial" pitchFamily="34" charset="0"/>
              </a:rPr>
              <a:t>حيث يمكن ملاحظة ان المستهلك يقوم بعدد 9 زيارات عندما يكون السعر صفر، وكذلك يلاحظ ان عدد الزيارات يقل بمقدار </a:t>
            </a:r>
            <a:r>
              <a:rPr lang="ar-SA" dirty="0" smtClean="0">
                <a:solidFill>
                  <a:srgbClr val="FF0000"/>
                </a:solidFill>
                <a:latin typeface="Arial" pitchFamily="34" charset="0"/>
                <a:cs typeface="Arial" pitchFamily="34" charset="0"/>
              </a:rPr>
              <a:t>0.1</a:t>
            </a:r>
            <a:r>
              <a:rPr lang="ar-SA" dirty="0" smtClean="0">
                <a:latin typeface="Arial" pitchFamily="34" charset="0"/>
                <a:cs typeface="Arial" pitchFamily="34" charset="0"/>
              </a:rPr>
              <a:t> مع كل ريال  زيادة في التكاليف اي ان زيادة 10 ريال في التكاليف يؤدي الي نقص الزيارات بعدد </a:t>
            </a:r>
            <a:r>
              <a:rPr lang="ar-SA" dirty="0" smtClean="0">
                <a:solidFill>
                  <a:srgbClr val="FF0000"/>
                </a:solidFill>
                <a:latin typeface="Arial" pitchFamily="34" charset="0"/>
                <a:cs typeface="Arial" pitchFamily="34" charset="0"/>
              </a:rPr>
              <a:t>زيارة واحدة</a:t>
            </a:r>
            <a:r>
              <a:rPr lang="ar-SA" dirty="0" smtClean="0">
                <a:latin typeface="Arial" pitchFamily="34" charset="0"/>
                <a:cs typeface="Arial" pitchFamily="34" charset="0"/>
              </a:rPr>
              <a:t>.</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152</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graphicFrame>
        <p:nvGraphicFramePr>
          <p:cNvPr id="6" name="Object 5"/>
          <p:cNvGraphicFramePr>
            <a:graphicFrameLocks noChangeAspect="1"/>
          </p:cNvGraphicFramePr>
          <p:nvPr/>
        </p:nvGraphicFramePr>
        <p:xfrm>
          <a:off x="2667000" y="2362200"/>
          <a:ext cx="2971800" cy="482600"/>
        </p:xfrm>
        <a:graphic>
          <a:graphicData uri="http://schemas.openxmlformats.org/presentationml/2006/ole">
            <mc:AlternateContent xmlns:mc="http://schemas.openxmlformats.org/markup-compatibility/2006">
              <mc:Choice xmlns:v="urn:schemas-microsoft-com:vml" Requires="v">
                <p:oleObj spid="_x0000_s138297" name="Equation" r:id="rId3" imgW="698400" imgH="203040" progId="Equation.3">
                  <p:embed/>
                </p:oleObj>
              </mc:Choice>
              <mc:Fallback>
                <p:oleObj name="Equation" r:id="rId3" imgW="698400" imgH="2030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2362200"/>
                        <a:ext cx="2971800"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8244" name="Object 4"/>
          <p:cNvGraphicFramePr>
            <a:graphicFrameLocks noChangeAspect="1"/>
          </p:cNvGraphicFramePr>
          <p:nvPr/>
        </p:nvGraphicFramePr>
        <p:xfrm>
          <a:off x="2743200" y="4572000"/>
          <a:ext cx="3403600" cy="482600"/>
        </p:xfrm>
        <a:graphic>
          <a:graphicData uri="http://schemas.openxmlformats.org/presentationml/2006/ole">
            <mc:AlternateContent xmlns:mc="http://schemas.openxmlformats.org/markup-compatibility/2006">
              <mc:Choice xmlns:v="urn:schemas-microsoft-com:vml" Requires="v">
                <p:oleObj spid="_x0000_s138298" name="Equation" r:id="rId5" imgW="799920" imgH="203040" progId="Equation.3">
                  <p:embed/>
                </p:oleObj>
              </mc:Choice>
              <mc:Fallback>
                <p:oleObj name="Equation" r:id="rId5" imgW="799920" imgH="203040" progId="Equation.3">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3200" y="4572000"/>
                        <a:ext cx="3403600"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ctr" rtl="1" eaLnBrk="1" hangingPunct="1"/>
            <a:r>
              <a:rPr lang="ar-SA" dirty="0" smtClean="0">
                <a:latin typeface="Arial" pitchFamily="34" charset="0"/>
                <a:cs typeface="Arial" pitchFamily="34" charset="0"/>
              </a:rPr>
              <a:t>دالة الطلب </a:t>
            </a:r>
            <a:r>
              <a:rPr lang="en-US" dirty="0" smtClean="0">
                <a:latin typeface="Arial" pitchFamily="34" charset="0"/>
                <a:cs typeface="Arial" pitchFamily="34" charset="0"/>
              </a:rPr>
              <a:t>Demand Function</a:t>
            </a:r>
          </a:p>
        </p:txBody>
      </p:sp>
      <p:sp>
        <p:nvSpPr>
          <p:cNvPr id="3" name="Content Placeholder 2"/>
          <p:cNvSpPr>
            <a:spLocks noGrp="1"/>
          </p:cNvSpPr>
          <p:nvPr>
            <p:ph idx="1"/>
          </p:nvPr>
        </p:nvSpPr>
        <p:spPr>
          <a:xfrm>
            <a:off x="457200" y="1295400"/>
            <a:ext cx="8229600" cy="4953000"/>
          </a:xfrm>
        </p:spPr>
        <p:txBody>
          <a:bodyPr rtlCol="0">
            <a:normAutofit/>
          </a:bodyPr>
          <a:lstStyle/>
          <a:p>
            <a:pPr marL="624078" indent="-514350">
              <a:defRPr/>
            </a:pPr>
            <a:r>
              <a:rPr lang="ar-SA" dirty="0" smtClean="0">
                <a:latin typeface="Arial" pitchFamily="34" charset="0"/>
                <a:cs typeface="Arial" pitchFamily="34" charset="0"/>
              </a:rPr>
              <a:t>يمكن ايضا تقدير دالة الطلب العكسية كالتالي:</a:t>
            </a:r>
          </a:p>
          <a:p>
            <a:pPr marL="624078" indent="-514350">
              <a:defRPr/>
            </a:pPr>
            <a:endParaRPr lang="ar-SA" dirty="0" smtClean="0">
              <a:latin typeface="Arial" pitchFamily="34" charset="0"/>
              <a:cs typeface="Arial" pitchFamily="34" charset="0"/>
            </a:endParaRPr>
          </a:p>
          <a:p>
            <a:pPr marL="624078" indent="-514350">
              <a:defRPr/>
            </a:pPr>
            <a:endParaRPr lang="ar-SA" dirty="0" smtClean="0">
              <a:latin typeface="Arial" pitchFamily="34" charset="0"/>
              <a:cs typeface="Arial" pitchFamily="34" charset="0"/>
            </a:endParaRPr>
          </a:p>
          <a:p>
            <a:pPr marL="624078" indent="-514350">
              <a:defRPr/>
            </a:pPr>
            <a:r>
              <a:rPr lang="ar-SA" dirty="0" smtClean="0">
                <a:latin typeface="Arial" pitchFamily="34" charset="0"/>
                <a:cs typeface="Arial" pitchFamily="34" charset="0"/>
              </a:rPr>
              <a:t>وهي توضح ان الرغبة في الدفع (</a:t>
            </a:r>
            <a:r>
              <a:rPr lang="en-US" dirty="0" smtClean="0">
                <a:latin typeface="Arial" pitchFamily="34" charset="0"/>
                <a:cs typeface="Arial" pitchFamily="34" charset="0"/>
              </a:rPr>
              <a:t>P</a:t>
            </a:r>
            <a:r>
              <a:rPr lang="ar-SA" dirty="0" smtClean="0">
                <a:latin typeface="Arial" pitchFamily="34" charset="0"/>
                <a:cs typeface="Arial" pitchFamily="34" charset="0"/>
              </a:rPr>
              <a:t>) تقل بمقدار 10 ريالات مع كل زيارة اضافية للموقع.</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153</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graphicFrame>
        <p:nvGraphicFramePr>
          <p:cNvPr id="6" name="Object 5"/>
          <p:cNvGraphicFramePr>
            <a:graphicFrameLocks noChangeAspect="1"/>
          </p:cNvGraphicFramePr>
          <p:nvPr/>
        </p:nvGraphicFramePr>
        <p:xfrm>
          <a:off x="2895600" y="1981200"/>
          <a:ext cx="3513138" cy="482600"/>
        </p:xfrm>
        <a:graphic>
          <a:graphicData uri="http://schemas.openxmlformats.org/presentationml/2006/ole">
            <mc:AlternateContent xmlns:mc="http://schemas.openxmlformats.org/markup-compatibility/2006">
              <mc:Choice xmlns:v="urn:schemas-microsoft-com:vml" Requires="v">
                <p:oleObj spid="_x0000_s139293" name="Equation" r:id="rId3" imgW="825480" imgH="203040" progId="Equation.3">
                  <p:embed/>
                </p:oleObj>
              </mc:Choice>
              <mc:Fallback>
                <p:oleObj name="Equation" r:id="rId3" imgW="825480" imgH="2030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1981200"/>
                        <a:ext cx="3513138"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ctr" rtl="1" eaLnBrk="1" hangingPunct="1"/>
            <a:r>
              <a:rPr lang="ar-SA" dirty="0" smtClean="0">
                <a:latin typeface="Arial" pitchFamily="34" charset="0"/>
                <a:cs typeface="Arial" pitchFamily="34" charset="0"/>
              </a:rPr>
              <a:t>دالة الطلب </a:t>
            </a:r>
            <a:r>
              <a:rPr lang="en-US" dirty="0" smtClean="0">
                <a:latin typeface="Arial" pitchFamily="34" charset="0"/>
                <a:cs typeface="Arial" pitchFamily="34" charset="0"/>
              </a:rPr>
              <a:t>Demand Function</a:t>
            </a:r>
          </a:p>
        </p:txBody>
      </p:sp>
      <p:sp>
        <p:nvSpPr>
          <p:cNvPr id="3" name="Content Placeholder 2"/>
          <p:cNvSpPr>
            <a:spLocks noGrp="1"/>
          </p:cNvSpPr>
          <p:nvPr>
            <p:ph idx="1"/>
          </p:nvPr>
        </p:nvSpPr>
        <p:spPr>
          <a:xfrm>
            <a:off x="457200" y="1295400"/>
            <a:ext cx="8229600" cy="4953000"/>
          </a:xfrm>
        </p:spPr>
        <p:txBody>
          <a:bodyPr rtlCol="0">
            <a:normAutofit fontScale="62500" lnSpcReduction="20000"/>
          </a:bodyPr>
          <a:lstStyle/>
          <a:p>
            <a:pPr marL="624078" indent="-514350">
              <a:buNone/>
              <a:defRPr/>
            </a:pPr>
            <a:r>
              <a:rPr lang="ar-SA" b="1" dirty="0" smtClean="0">
                <a:latin typeface="Arial" pitchFamily="34" charset="0"/>
                <a:cs typeface="Arial" pitchFamily="34" charset="0"/>
              </a:rPr>
              <a:t>مراحل تقدير دالة الطلب:</a:t>
            </a:r>
          </a:p>
          <a:p>
            <a:pPr marL="624078" indent="-514350">
              <a:buAutoNum type="arabicPeriod"/>
              <a:defRPr/>
            </a:pPr>
            <a:r>
              <a:rPr lang="ar-SA" b="1" dirty="0" smtClean="0">
                <a:latin typeface="Arial" pitchFamily="34" charset="0"/>
                <a:cs typeface="Arial" pitchFamily="34" charset="0"/>
              </a:rPr>
              <a:t>تحديد المتغيرات:</a:t>
            </a:r>
          </a:p>
          <a:p>
            <a:pPr marL="624078" indent="-514350">
              <a:buNone/>
              <a:defRPr/>
            </a:pPr>
            <a:r>
              <a:rPr lang="ar-SA" dirty="0" smtClean="0">
                <a:latin typeface="Arial" pitchFamily="34" charset="0"/>
                <a:cs typeface="Arial" pitchFamily="34" charset="0"/>
              </a:rPr>
              <a:t>يعتبر تحديد المتغيرات المؤثرة في الطلب (عدد مرات الزيارة) من اهم مراحل تقدير دالة الطلب حيث ان دالة الطلب لموقع معين (</a:t>
            </a:r>
            <a:r>
              <a:rPr lang="en-US" dirty="0" smtClean="0">
                <a:latin typeface="Arial" pitchFamily="34" charset="0"/>
                <a:cs typeface="Arial" pitchFamily="34" charset="0"/>
              </a:rPr>
              <a:t>X</a:t>
            </a:r>
            <a:r>
              <a:rPr lang="ar-SA" dirty="0" smtClean="0">
                <a:latin typeface="Arial" pitchFamily="34" charset="0"/>
                <a:cs typeface="Arial" pitchFamily="34" charset="0"/>
              </a:rPr>
              <a:t>) عبارة عن علاقة بين الكمية المطلوبة (عدد مرات الزيارة) وجميع العوامل المؤثرة  في الطلب ويمكن صياغتها بشكل عام بالمعادلة التالية:</a:t>
            </a: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r>
              <a:rPr lang="en-US" dirty="0" err="1" smtClean="0">
                <a:latin typeface="Arial" pitchFamily="34" charset="0"/>
                <a:cs typeface="Arial" pitchFamily="34" charset="0"/>
              </a:rPr>
              <a:t>Q</a:t>
            </a:r>
            <a:r>
              <a:rPr lang="en-US" sz="2200" dirty="0" err="1" smtClean="0">
                <a:latin typeface="Arial" pitchFamily="34" charset="0"/>
                <a:cs typeface="Arial" pitchFamily="34" charset="0"/>
              </a:rPr>
              <a:t>x</a:t>
            </a:r>
            <a:r>
              <a:rPr lang="ar-SA" dirty="0" smtClean="0">
                <a:latin typeface="Arial" pitchFamily="34" charset="0"/>
                <a:cs typeface="Arial" pitchFamily="34" charset="0"/>
              </a:rPr>
              <a:t>= الكمية المطلوبة</a:t>
            </a:r>
          </a:p>
          <a:p>
            <a:pPr marL="624078" indent="-514350">
              <a:buNone/>
              <a:defRPr/>
            </a:pPr>
            <a:r>
              <a:rPr lang="en-US" dirty="0" err="1" smtClean="0">
                <a:latin typeface="Arial" pitchFamily="34" charset="0"/>
                <a:cs typeface="Arial" pitchFamily="34" charset="0"/>
              </a:rPr>
              <a:t>P</a:t>
            </a:r>
            <a:r>
              <a:rPr lang="en-US" sz="2200" dirty="0" err="1" smtClean="0">
                <a:latin typeface="Arial" pitchFamily="34" charset="0"/>
                <a:cs typeface="Arial" pitchFamily="34" charset="0"/>
              </a:rPr>
              <a:t>x</a:t>
            </a:r>
            <a:r>
              <a:rPr lang="ar-SA" dirty="0" smtClean="0">
                <a:latin typeface="Arial" pitchFamily="34" charset="0"/>
                <a:cs typeface="Arial" pitchFamily="34" charset="0"/>
              </a:rPr>
              <a:t>=مؤشر السعر او التكاليف</a:t>
            </a:r>
          </a:p>
          <a:p>
            <a:pPr marL="624078" indent="-514350">
              <a:buNone/>
              <a:defRPr/>
            </a:pPr>
            <a:r>
              <a:rPr lang="en-US" dirty="0" smtClean="0">
                <a:latin typeface="Arial" pitchFamily="34" charset="0"/>
                <a:cs typeface="Arial" pitchFamily="34" charset="0"/>
              </a:rPr>
              <a:t>Y</a:t>
            </a:r>
            <a:r>
              <a:rPr lang="ar-SA" dirty="0" smtClean="0">
                <a:latin typeface="Arial" pitchFamily="34" charset="0"/>
                <a:cs typeface="Arial" pitchFamily="34" charset="0"/>
              </a:rPr>
              <a:t>= دخل المستهلك</a:t>
            </a:r>
          </a:p>
          <a:p>
            <a:pPr marL="624078" indent="-514350">
              <a:buNone/>
              <a:defRPr/>
            </a:pPr>
            <a:r>
              <a:rPr lang="en-US" dirty="0" smtClean="0">
                <a:latin typeface="Arial" pitchFamily="34" charset="0"/>
                <a:cs typeface="Arial" pitchFamily="34" charset="0"/>
              </a:rPr>
              <a:t>T</a:t>
            </a:r>
            <a:r>
              <a:rPr lang="ar-SA" dirty="0" smtClean="0">
                <a:latin typeface="Arial" pitchFamily="34" charset="0"/>
                <a:cs typeface="Arial" pitchFamily="34" charset="0"/>
              </a:rPr>
              <a:t>= وقت السفر</a:t>
            </a:r>
          </a:p>
          <a:p>
            <a:pPr marL="624078" indent="-514350">
              <a:buNone/>
              <a:defRPr/>
            </a:pPr>
            <a:r>
              <a:rPr lang="en-US" dirty="0" smtClean="0">
                <a:latin typeface="Arial" pitchFamily="34" charset="0"/>
                <a:cs typeface="Arial" pitchFamily="34" charset="0"/>
              </a:rPr>
              <a:t>S</a:t>
            </a:r>
            <a:r>
              <a:rPr lang="ar-SA" dirty="0" smtClean="0">
                <a:latin typeface="Arial" pitchFamily="34" charset="0"/>
                <a:cs typeface="Arial" pitchFamily="34" charset="0"/>
              </a:rPr>
              <a:t>=سعر البدائل ومدي توفرها</a:t>
            </a:r>
          </a:p>
          <a:p>
            <a:pPr marL="624078" indent="-514350">
              <a:buNone/>
              <a:defRPr/>
            </a:pPr>
            <a:r>
              <a:rPr lang="en-US" dirty="0" smtClean="0">
                <a:latin typeface="Arial" pitchFamily="34" charset="0"/>
                <a:cs typeface="Arial" pitchFamily="34" charset="0"/>
              </a:rPr>
              <a:t>G</a:t>
            </a:r>
            <a:r>
              <a:rPr lang="ar-SA" dirty="0" smtClean="0">
                <a:latin typeface="Arial" pitchFamily="34" charset="0"/>
                <a:cs typeface="Arial" pitchFamily="34" charset="0"/>
              </a:rPr>
              <a:t>= العمر</a:t>
            </a:r>
          </a:p>
          <a:p>
            <a:pPr marL="624078" indent="-514350">
              <a:buNone/>
              <a:defRPr/>
            </a:pPr>
            <a:r>
              <a:rPr lang="en-US" dirty="0" smtClean="0">
                <a:latin typeface="Arial" pitchFamily="34" charset="0"/>
                <a:cs typeface="Arial" pitchFamily="34" charset="0"/>
              </a:rPr>
              <a:t>A</a:t>
            </a:r>
            <a:r>
              <a:rPr lang="ar-SA" dirty="0" smtClean="0">
                <a:latin typeface="Arial" pitchFamily="34" charset="0"/>
                <a:cs typeface="Arial" pitchFamily="34" charset="0"/>
              </a:rPr>
              <a:t>= نوعية الموقع البيئية</a:t>
            </a:r>
          </a:p>
          <a:p>
            <a:pPr marL="624078" indent="-514350">
              <a:buNone/>
              <a:defRPr/>
            </a:pPr>
            <a:r>
              <a:rPr lang="en-US" dirty="0" smtClean="0">
                <a:latin typeface="Arial" pitchFamily="34" charset="0"/>
                <a:cs typeface="Arial" pitchFamily="34" charset="0"/>
              </a:rPr>
              <a:t>K</a:t>
            </a:r>
            <a:r>
              <a:rPr lang="ar-SA" dirty="0" smtClean="0">
                <a:latin typeface="Arial" pitchFamily="34" charset="0"/>
                <a:cs typeface="Arial" pitchFamily="34" charset="0"/>
              </a:rPr>
              <a:t>= عدد السكان او الزائرين</a:t>
            </a:r>
          </a:p>
          <a:p>
            <a:pPr marL="624078" indent="-514350">
              <a:buNone/>
              <a:defRPr/>
            </a:pPr>
            <a:r>
              <a:rPr lang="en-US" dirty="0" smtClean="0">
                <a:latin typeface="Arial" pitchFamily="34" charset="0"/>
                <a:cs typeface="Arial" pitchFamily="34" charset="0"/>
              </a:rPr>
              <a:t>D</a:t>
            </a:r>
            <a:r>
              <a:rPr lang="ar-SA" dirty="0" smtClean="0">
                <a:latin typeface="Arial" pitchFamily="34" charset="0"/>
                <a:cs typeface="Arial" pitchFamily="34" charset="0"/>
              </a:rPr>
              <a:t>= التقضيلات او الاذواق</a:t>
            </a:r>
          </a:p>
          <a:p>
            <a:pPr marL="624078" indent="-514350">
              <a:buNone/>
              <a:defRPr/>
            </a:pPr>
            <a:r>
              <a:rPr lang="en-US" dirty="0" smtClean="0">
                <a:latin typeface="Arial" pitchFamily="34" charset="0"/>
                <a:cs typeface="Arial" pitchFamily="34" charset="0"/>
              </a:rPr>
              <a:t>C</a:t>
            </a:r>
            <a:r>
              <a:rPr lang="ar-SA" dirty="0" smtClean="0">
                <a:latin typeface="Arial" pitchFamily="34" charset="0"/>
                <a:cs typeface="Arial" pitchFamily="34" charset="0"/>
              </a:rPr>
              <a:t>= الازدحام</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154</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graphicFrame>
        <p:nvGraphicFramePr>
          <p:cNvPr id="140291" name="Object 3"/>
          <p:cNvGraphicFramePr>
            <a:graphicFrameLocks noChangeAspect="1"/>
          </p:cNvGraphicFramePr>
          <p:nvPr/>
        </p:nvGraphicFramePr>
        <p:xfrm>
          <a:off x="1143000" y="2743200"/>
          <a:ext cx="6554788" cy="542925"/>
        </p:xfrm>
        <a:graphic>
          <a:graphicData uri="http://schemas.openxmlformats.org/presentationml/2006/ole">
            <mc:AlternateContent xmlns:mc="http://schemas.openxmlformats.org/markup-compatibility/2006">
              <mc:Choice xmlns:v="urn:schemas-microsoft-com:vml" Requires="v">
                <p:oleObj spid="_x0000_s140318" name="Equation" r:id="rId3" imgW="2120760" imgH="228600" progId="Equation.3">
                  <p:embed/>
                </p:oleObj>
              </mc:Choice>
              <mc:Fallback>
                <p:oleObj name="Equation" r:id="rId3" imgW="2120760" imgH="22860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2743200"/>
                        <a:ext cx="6554788" cy="542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ctr" rtl="1" eaLnBrk="1" hangingPunct="1"/>
            <a:r>
              <a:rPr lang="ar-SA" dirty="0" smtClean="0">
                <a:latin typeface="Arial" pitchFamily="34" charset="0"/>
                <a:cs typeface="Arial" pitchFamily="34" charset="0"/>
              </a:rPr>
              <a:t>دالة الطلب </a:t>
            </a:r>
            <a:r>
              <a:rPr lang="en-US" dirty="0" smtClean="0">
                <a:latin typeface="Arial" pitchFamily="34" charset="0"/>
                <a:cs typeface="Arial" pitchFamily="34" charset="0"/>
              </a:rPr>
              <a:t>Demand Function</a:t>
            </a:r>
          </a:p>
        </p:txBody>
      </p:sp>
      <p:sp>
        <p:nvSpPr>
          <p:cNvPr id="3" name="Content Placeholder 2"/>
          <p:cNvSpPr>
            <a:spLocks noGrp="1"/>
          </p:cNvSpPr>
          <p:nvPr>
            <p:ph idx="1"/>
          </p:nvPr>
        </p:nvSpPr>
        <p:spPr>
          <a:xfrm>
            <a:off x="457200" y="1295400"/>
            <a:ext cx="8229600" cy="4953000"/>
          </a:xfrm>
        </p:spPr>
        <p:txBody>
          <a:bodyPr rtlCol="0">
            <a:normAutofit/>
          </a:bodyPr>
          <a:lstStyle/>
          <a:p>
            <a:pPr marL="624078" indent="-514350">
              <a:buNone/>
              <a:defRPr/>
            </a:pPr>
            <a:r>
              <a:rPr lang="ar-SA" b="1" dirty="0" smtClean="0">
                <a:latin typeface="Arial" pitchFamily="34" charset="0"/>
                <a:cs typeface="Arial" pitchFamily="34" charset="0"/>
              </a:rPr>
              <a:t>مراحل تقدير دالة الطلب:</a:t>
            </a:r>
          </a:p>
          <a:p>
            <a:pPr marL="624078" indent="-514350">
              <a:buFont typeface="+mj-lt"/>
              <a:buAutoNum type="arabicPeriod" startAt="2"/>
              <a:defRPr/>
            </a:pPr>
            <a:r>
              <a:rPr lang="ar-SA" b="1" dirty="0" smtClean="0">
                <a:latin typeface="Arial" pitchFamily="34" charset="0"/>
                <a:cs typeface="Arial" pitchFamily="34" charset="0"/>
              </a:rPr>
              <a:t>جمع البيانات:</a:t>
            </a:r>
          </a:p>
          <a:p>
            <a:pPr marL="624078" indent="-514350">
              <a:buNone/>
              <a:defRPr/>
            </a:pPr>
            <a:r>
              <a:rPr lang="ar-SA" dirty="0" smtClean="0">
                <a:latin typeface="Arial" pitchFamily="34" charset="0"/>
                <a:cs typeface="Arial" pitchFamily="34" charset="0"/>
              </a:rPr>
              <a:t>المرحلة الثانية هي الحصول علي البيانات لجميع المتغيرات التي تم توصيفها في الدالة السابقة، يمكن الحصول علي معظم او جميع البيانات من خلال استخدام استمارة استبيان</a:t>
            </a:r>
          </a:p>
          <a:p>
            <a:pPr marL="624078" indent="-514350">
              <a:buFont typeface="+mj-lt"/>
              <a:buAutoNum type="arabicPeriod" startAt="3"/>
              <a:defRPr/>
            </a:pPr>
            <a:r>
              <a:rPr lang="ar-SA" dirty="0" smtClean="0">
                <a:latin typeface="Arial" pitchFamily="34" charset="0"/>
                <a:cs typeface="Arial" pitchFamily="34" charset="0"/>
              </a:rPr>
              <a:t>تحديد شكل الدالة المستخدمة:</a:t>
            </a:r>
          </a:p>
          <a:p>
            <a:pPr marL="624078" indent="-514350">
              <a:buNone/>
              <a:defRPr/>
            </a:pPr>
            <a:r>
              <a:rPr lang="ar-SA" dirty="0" smtClean="0">
                <a:latin typeface="Arial" pitchFamily="34" charset="0"/>
                <a:cs typeface="Arial" pitchFamily="34" charset="0"/>
              </a:rPr>
              <a:t>هناك العديد من الصيغ الممكن استخدامها والتي منها:</a:t>
            </a:r>
          </a:p>
          <a:p>
            <a:pPr marL="624078" indent="-514350">
              <a:buNone/>
              <a:defRPr/>
            </a:pPr>
            <a:r>
              <a:rPr lang="ar-SA" dirty="0" smtClean="0">
                <a:latin typeface="Arial" pitchFamily="34" charset="0"/>
                <a:cs typeface="Arial" pitchFamily="34" charset="0"/>
              </a:rPr>
              <a:t>أ. الدالة الخطية:</a:t>
            </a:r>
          </a:p>
          <a:p>
            <a:pPr marL="624078" indent="-514350">
              <a:buNone/>
              <a:defRPr/>
            </a:pPr>
            <a:r>
              <a:rPr lang="ar-SA" dirty="0" smtClean="0">
                <a:latin typeface="Arial" pitchFamily="34" charset="0"/>
                <a:cs typeface="Arial" pitchFamily="34" charset="0"/>
              </a:rPr>
              <a:t> </a:t>
            </a:r>
          </a:p>
        </p:txBody>
      </p:sp>
      <p:sp>
        <p:nvSpPr>
          <p:cNvPr id="4" name="Slide Number Placeholder 3"/>
          <p:cNvSpPr>
            <a:spLocks noGrp="1"/>
          </p:cNvSpPr>
          <p:nvPr>
            <p:ph type="sldNum" sz="quarter" idx="12"/>
          </p:nvPr>
        </p:nvSpPr>
        <p:spPr/>
        <p:txBody>
          <a:bodyPr/>
          <a:lstStyle/>
          <a:p>
            <a:fld id="{B1256247-FA1A-4ED4-9C3E-75F47BD09EE7}" type="slidenum">
              <a:rPr lang="ar-SA" smtClean="0"/>
              <a:pPr/>
              <a:t>155</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graphicFrame>
        <p:nvGraphicFramePr>
          <p:cNvPr id="141315" name="Object 3"/>
          <p:cNvGraphicFramePr>
            <a:graphicFrameLocks noChangeAspect="1"/>
          </p:cNvGraphicFramePr>
          <p:nvPr/>
        </p:nvGraphicFramePr>
        <p:xfrm>
          <a:off x="1524000" y="5257800"/>
          <a:ext cx="6172200" cy="482600"/>
        </p:xfrm>
        <a:graphic>
          <a:graphicData uri="http://schemas.openxmlformats.org/presentationml/2006/ole">
            <mc:AlternateContent xmlns:mc="http://schemas.openxmlformats.org/markup-compatibility/2006">
              <mc:Choice xmlns:v="urn:schemas-microsoft-com:vml" Requires="v">
                <p:oleObj spid="_x0000_s141342" name="Equation" r:id="rId3" imgW="3174840" imgH="203040" progId="Equation.3">
                  <p:embed/>
                </p:oleObj>
              </mc:Choice>
              <mc:Fallback>
                <p:oleObj name="Equation" r:id="rId3" imgW="3174840" imgH="20304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5257800"/>
                        <a:ext cx="6172200"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ctr" rtl="1" eaLnBrk="1" hangingPunct="1"/>
            <a:r>
              <a:rPr lang="ar-SA" dirty="0" smtClean="0">
                <a:latin typeface="Arial" pitchFamily="34" charset="0"/>
                <a:cs typeface="Arial" pitchFamily="34" charset="0"/>
              </a:rPr>
              <a:t>دالة الطلب </a:t>
            </a:r>
            <a:r>
              <a:rPr lang="en-US" dirty="0" smtClean="0">
                <a:latin typeface="Arial" pitchFamily="34" charset="0"/>
                <a:cs typeface="Arial" pitchFamily="34" charset="0"/>
              </a:rPr>
              <a:t>Demand Function</a:t>
            </a:r>
          </a:p>
        </p:txBody>
      </p:sp>
      <p:sp>
        <p:nvSpPr>
          <p:cNvPr id="3" name="Content Placeholder 2"/>
          <p:cNvSpPr>
            <a:spLocks noGrp="1"/>
          </p:cNvSpPr>
          <p:nvPr>
            <p:ph idx="1"/>
          </p:nvPr>
        </p:nvSpPr>
        <p:spPr>
          <a:xfrm>
            <a:off x="457200" y="1295400"/>
            <a:ext cx="8229600" cy="4953000"/>
          </a:xfrm>
        </p:spPr>
        <p:txBody>
          <a:bodyPr rtlCol="0">
            <a:normAutofit/>
          </a:bodyPr>
          <a:lstStyle/>
          <a:p>
            <a:pPr marL="624078" indent="-514350">
              <a:buNone/>
              <a:defRPr/>
            </a:pPr>
            <a:r>
              <a:rPr lang="ar-SA" dirty="0" smtClean="0">
                <a:latin typeface="Arial" pitchFamily="34" charset="0"/>
                <a:cs typeface="Arial" pitchFamily="34" charset="0"/>
              </a:rPr>
              <a:t>تتميز الدالة الخطية بان الميل او معاملات الانحدار الناتجة (مثل </a:t>
            </a:r>
            <a:r>
              <a:rPr lang="en-US" dirty="0" err="1" smtClean="0">
                <a:latin typeface="Arial" pitchFamily="34" charset="0"/>
                <a:cs typeface="Arial" pitchFamily="34" charset="0"/>
              </a:rPr>
              <a:t>b,c,e,f</a:t>
            </a:r>
            <a:r>
              <a:rPr lang="ar-SA" dirty="0" smtClean="0">
                <a:latin typeface="Arial" pitchFamily="34" charset="0"/>
                <a:cs typeface="Arial" pitchFamily="34" charset="0"/>
              </a:rPr>
              <a:t>) تعطي تقدير مباشر للعلاقة الحدية لدالة الطلب، اي انها توضح التغير في الكمية المطلوبة نتيجة التغير بوحدة واحدة في كل متغير من متغيرات الدالة. </a:t>
            </a:r>
          </a:p>
          <a:p>
            <a:pPr marL="624078" indent="-514350">
              <a:buNone/>
              <a:defRPr/>
            </a:pPr>
            <a:r>
              <a:rPr lang="ar-SA" dirty="0" smtClean="0">
                <a:latin typeface="Arial" pitchFamily="34" charset="0"/>
                <a:cs typeface="Arial" pitchFamily="34" charset="0"/>
              </a:rPr>
              <a:t>ب. الصيغة التربيعية:</a:t>
            </a:r>
          </a:p>
          <a:p>
            <a:pPr marL="624078" indent="-514350">
              <a:buNone/>
              <a:defRPr/>
            </a:pPr>
            <a:endParaRPr lang="ar-SA" dirty="0" smtClean="0">
              <a:latin typeface="Arial" pitchFamily="34" charset="0"/>
              <a:cs typeface="Arial" pitchFamily="34" charset="0"/>
            </a:endParaRPr>
          </a:p>
          <a:p>
            <a:pPr marL="624078" indent="-514350">
              <a:buNone/>
              <a:defRPr/>
            </a:pPr>
            <a:r>
              <a:rPr lang="ar-SA" dirty="0" smtClean="0">
                <a:latin typeface="Arial" pitchFamily="34" charset="0"/>
                <a:cs typeface="Arial" pitchFamily="34" charset="0"/>
              </a:rPr>
              <a:t>ج. الصيغة اللوغاريثمية:</a:t>
            </a: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r>
              <a:rPr lang="ar-SA" dirty="0" smtClean="0">
                <a:latin typeface="Arial" pitchFamily="34" charset="0"/>
                <a:cs typeface="Arial" pitchFamily="34" charset="0"/>
              </a:rPr>
              <a:t>د. الصيغة نصف اللوغريثمية:</a:t>
            </a:r>
          </a:p>
        </p:txBody>
      </p:sp>
      <p:sp>
        <p:nvSpPr>
          <p:cNvPr id="4" name="Slide Number Placeholder 3"/>
          <p:cNvSpPr>
            <a:spLocks noGrp="1"/>
          </p:cNvSpPr>
          <p:nvPr>
            <p:ph type="sldNum" sz="quarter" idx="12"/>
          </p:nvPr>
        </p:nvSpPr>
        <p:spPr/>
        <p:txBody>
          <a:bodyPr/>
          <a:lstStyle/>
          <a:p>
            <a:fld id="{B1256247-FA1A-4ED4-9C3E-75F47BD09EE7}" type="slidenum">
              <a:rPr lang="ar-SA" smtClean="0"/>
              <a:pPr/>
              <a:t>156</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graphicFrame>
        <p:nvGraphicFramePr>
          <p:cNvPr id="141315" name="Object 3"/>
          <p:cNvGraphicFramePr>
            <a:graphicFrameLocks noChangeAspect="1"/>
          </p:cNvGraphicFramePr>
          <p:nvPr/>
        </p:nvGraphicFramePr>
        <p:xfrm>
          <a:off x="2533650" y="3475038"/>
          <a:ext cx="4933950" cy="542925"/>
        </p:xfrm>
        <a:graphic>
          <a:graphicData uri="http://schemas.openxmlformats.org/presentationml/2006/ole">
            <mc:AlternateContent xmlns:mc="http://schemas.openxmlformats.org/markup-compatibility/2006">
              <mc:Choice xmlns:v="urn:schemas-microsoft-com:vml" Requires="v">
                <p:oleObj spid="_x0000_s142419" name="Equation" r:id="rId3" imgW="2057400" imgH="228600" progId="Equation.3">
                  <p:embed/>
                </p:oleObj>
              </mc:Choice>
              <mc:Fallback>
                <p:oleObj name="Equation" r:id="rId3" imgW="2057400" imgH="2286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33650" y="3475038"/>
                        <a:ext cx="4933950" cy="542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2339" name="Object 3"/>
          <p:cNvGraphicFramePr>
            <a:graphicFrameLocks noChangeAspect="1"/>
          </p:cNvGraphicFramePr>
          <p:nvPr/>
        </p:nvGraphicFramePr>
        <p:xfrm>
          <a:off x="1981200" y="4495800"/>
          <a:ext cx="5257800" cy="482600"/>
        </p:xfrm>
        <a:graphic>
          <a:graphicData uri="http://schemas.openxmlformats.org/presentationml/2006/ole">
            <mc:AlternateContent xmlns:mc="http://schemas.openxmlformats.org/markup-compatibility/2006">
              <mc:Choice xmlns:v="urn:schemas-microsoft-com:vml" Requires="v">
                <p:oleObj spid="_x0000_s142420" name="Equation" r:id="rId5" imgW="2120760" imgH="203040" progId="Equation.3">
                  <p:embed/>
                </p:oleObj>
              </mc:Choice>
              <mc:Fallback>
                <p:oleObj name="Equation" r:id="rId5" imgW="2120760" imgH="20304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1200" y="4495800"/>
                        <a:ext cx="5257800"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2340" name="Object 4"/>
          <p:cNvGraphicFramePr>
            <a:graphicFrameLocks noChangeAspect="1"/>
          </p:cNvGraphicFramePr>
          <p:nvPr/>
        </p:nvGraphicFramePr>
        <p:xfrm>
          <a:off x="2844800" y="5791200"/>
          <a:ext cx="3683000" cy="482600"/>
        </p:xfrm>
        <a:graphic>
          <a:graphicData uri="http://schemas.openxmlformats.org/presentationml/2006/ole">
            <mc:AlternateContent xmlns:mc="http://schemas.openxmlformats.org/markup-compatibility/2006">
              <mc:Choice xmlns:v="urn:schemas-microsoft-com:vml" Requires="v">
                <p:oleObj spid="_x0000_s142421" name="Equation" r:id="rId7" imgW="1485720" imgH="203040" progId="Equation.3">
                  <p:embed/>
                </p:oleObj>
              </mc:Choice>
              <mc:Fallback>
                <p:oleObj name="Equation" r:id="rId7" imgW="1485720" imgH="20304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44800" y="5791200"/>
                        <a:ext cx="3683000"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algn="ctr" rtl="1" eaLnBrk="1" hangingPunct="1"/>
            <a:r>
              <a:rPr lang="ar-SA" dirty="0" smtClean="0">
                <a:latin typeface="Arial" pitchFamily="34" charset="0"/>
                <a:cs typeface="Arial" pitchFamily="34" charset="0"/>
              </a:rPr>
              <a:t>دالة الطلب </a:t>
            </a:r>
            <a:r>
              <a:rPr lang="en-US" dirty="0" smtClean="0">
                <a:latin typeface="Arial" pitchFamily="34" charset="0"/>
                <a:cs typeface="Arial" pitchFamily="34" charset="0"/>
              </a:rPr>
              <a:t>Demand Function</a:t>
            </a:r>
          </a:p>
        </p:txBody>
      </p:sp>
      <p:sp>
        <p:nvSpPr>
          <p:cNvPr id="3" name="Content Placeholder 2"/>
          <p:cNvSpPr>
            <a:spLocks noGrp="1"/>
          </p:cNvSpPr>
          <p:nvPr>
            <p:ph idx="1"/>
          </p:nvPr>
        </p:nvSpPr>
        <p:spPr>
          <a:xfrm>
            <a:off x="457200" y="1295400"/>
            <a:ext cx="8229600" cy="4953000"/>
          </a:xfrm>
        </p:spPr>
        <p:txBody>
          <a:bodyPr rtlCol="0">
            <a:normAutofit/>
          </a:bodyPr>
          <a:lstStyle/>
          <a:p>
            <a:pPr marL="624078" indent="-514350">
              <a:buNone/>
              <a:defRPr/>
            </a:pPr>
            <a:r>
              <a:rPr lang="ar-SA" b="1" dirty="0" smtClean="0">
                <a:latin typeface="Arial" pitchFamily="34" charset="0"/>
                <a:cs typeface="Arial" pitchFamily="34" charset="0"/>
              </a:rPr>
              <a:t>مراحل تقدير دالة الطلب:</a:t>
            </a:r>
          </a:p>
          <a:p>
            <a:pPr marL="624078" indent="-514350">
              <a:buFont typeface="+mj-lt"/>
              <a:buAutoNum type="arabicPeriod" startAt="4"/>
              <a:defRPr/>
            </a:pPr>
            <a:r>
              <a:rPr lang="ar-SA" b="1" dirty="0" smtClean="0">
                <a:latin typeface="Arial" pitchFamily="34" charset="0"/>
                <a:cs typeface="Arial" pitchFamily="34" charset="0"/>
              </a:rPr>
              <a:t>استخدام احد البرامج الاحصائية وطرق التقدير</a:t>
            </a:r>
          </a:p>
          <a:p>
            <a:pPr marL="624078" indent="-514350">
              <a:buNone/>
              <a:defRPr/>
            </a:pPr>
            <a:r>
              <a:rPr lang="ar-SA" dirty="0" smtClean="0">
                <a:latin typeface="Arial" pitchFamily="34" charset="0"/>
                <a:cs typeface="Arial" pitchFamily="34" charset="0"/>
              </a:rPr>
              <a:t>بعد توصيف النموذج وجمع البيانات يستخدم احد البرامج الاحصائية مثل </a:t>
            </a:r>
            <a:r>
              <a:rPr lang="en-US" dirty="0" err="1" smtClean="0">
                <a:latin typeface="Arial" pitchFamily="34" charset="0"/>
                <a:cs typeface="Arial" pitchFamily="34" charset="0"/>
              </a:rPr>
              <a:t>Eviews</a:t>
            </a:r>
            <a:r>
              <a:rPr lang="ar-SA" dirty="0" smtClean="0">
                <a:latin typeface="Arial" pitchFamily="34" charset="0"/>
                <a:cs typeface="Arial" pitchFamily="34" charset="0"/>
              </a:rPr>
              <a:t> او </a:t>
            </a:r>
            <a:r>
              <a:rPr lang="en-US" dirty="0" smtClean="0">
                <a:latin typeface="Arial" pitchFamily="34" charset="0"/>
                <a:cs typeface="Arial" pitchFamily="34" charset="0"/>
              </a:rPr>
              <a:t>SPSS</a:t>
            </a:r>
            <a:r>
              <a:rPr lang="ar-SA" dirty="0" smtClean="0">
                <a:latin typeface="Arial" pitchFamily="34" charset="0"/>
                <a:cs typeface="Arial" pitchFamily="34" charset="0"/>
              </a:rPr>
              <a:t> ، وطرق التقدير مثل طريقة المربعات الصغري او طريقة الاحتمال الاعظم لتقدير الدوال المختارة</a:t>
            </a:r>
          </a:p>
          <a:p>
            <a:pPr marL="624078" indent="-514350">
              <a:buFont typeface="+mj-lt"/>
              <a:buAutoNum type="arabicPeriod" startAt="5"/>
              <a:defRPr/>
            </a:pPr>
            <a:r>
              <a:rPr lang="ar-SA" b="1" dirty="0" smtClean="0">
                <a:latin typeface="Arial" pitchFamily="34" charset="0"/>
                <a:cs typeface="Arial" pitchFamily="34" charset="0"/>
              </a:rPr>
              <a:t>اختبار النتائج المتحصل عليها:</a:t>
            </a:r>
          </a:p>
          <a:p>
            <a:pPr marL="624078" indent="-514350">
              <a:buNone/>
              <a:defRPr/>
            </a:pPr>
            <a:r>
              <a:rPr lang="ar-SA" dirty="0" smtClean="0">
                <a:latin typeface="Arial" pitchFamily="34" charset="0"/>
                <a:cs typeface="Arial" pitchFamily="34" charset="0"/>
              </a:rPr>
              <a:t>يتم استخدام المعيير الاقتصادية والاحصائية والقياسية لتحديد جودة النموذج المقدر ومن ثم تفسير النتائج المتحصل عليها.</a:t>
            </a:r>
          </a:p>
        </p:txBody>
      </p:sp>
      <p:sp>
        <p:nvSpPr>
          <p:cNvPr id="4" name="Slide Number Placeholder 3"/>
          <p:cNvSpPr>
            <a:spLocks noGrp="1"/>
          </p:cNvSpPr>
          <p:nvPr>
            <p:ph type="sldNum" sz="quarter" idx="12"/>
          </p:nvPr>
        </p:nvSpPr>
        <p:spPr/>
        <p:txBody>
          <a:bodyPr/>
          <a:lstStyle/>
          <a:p>
            <a:fld id="{B1256247-FA1A-4ED4-9C3E-75F47BD09EE7}" type="slidenum">
              <a:rPr lang="ar-SA" smtClean="0"/>
              <a:pPr/>
              <a:t>157</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normAutofit fontScale="90000"/>
          </a:bodyPr>
          <a:lstStyle/>
          <a:p>
            <a:pPr algn="ctr" rtl="1" eaLnBrk="1" hangingPunct="1"/>
            <a:r>
              <a:rPr lang="ar-SA" dirty="0" smtClean="0">
                <a:latin typeface="Arial" pitchFamily="34" charset="0"/>
                <a:cs typeface="Arial" pitchFamily="34" charset="0"/>
              </a:rPr>
              <a:t>محددات الطلب علي السياحة البيئية </a:t>
            </a:r>
            <a:r>
              <a:rPr lang="en-US" dirty="0" smtClean="0">
                <a:latin typeface="Arial" pitchFamily="34" charset="0"/>
                <a:cs typeface="Arial" pitchFamily="34" charset="0"/>
              </a:rPr>
              <a:t>Determinants of Demand</a:t>
            </a:r>
          </a:p>
        </p:txBody>
      </p:sp>
      <p:sp>
        <p:nvSpPr>
          <p:cNvPr id="3" name="Content Placeholder 2"/>
          <p:cNvSpPr>
            <a:spLocks noGrp="1"/>
          </p:cNvSpPr>
          <p:nvPr>
            <p:ph idx="1"/>
          </p:nvPr>
        </p:nvSpPr>
        <p:spPr>
          <a:xfrm>
            <a:off x="457200" y="1295400"/>
            <a:ext cx="8229600" cy="4953000"/>
          </a:xfrm>
        </p:spPr>
        <p:txBody>
          <a:bodyPr rtlCol="0">
            <a:normAutofit fontScale="92500" lnSpcReduction="20000"/>
          </a:bodyPr>
          <a:lstStyle/>
          <a:p>
            <a:pPr marL="624078" indent="-514350">
              <a:defRPr/>
            </a:pPr>
            <a:r>
              <a:rPr lang="ar-SA" dirty="0" smtClean="0">
                <a:latin typeface="Arial" pitchFamily="34" charset="0"/>
                <a:cs typeface="Arial" pitchFamily="34" charset="0"/>
              </a:rPr>
              <a:t>لقد زاد الاهتمام في السنوات الاخيرة بدراسة اهم العوامل المحددة للطلب علي الترفيه. ويعود السبب في ذلك لان اي تغير في العوامل غير السعرية المؤثرة في الكمية سيؤدي الي انتقال منحني الطلب.</a:t>
            </a:r>
          </a:p>
          <a:p>
            <a:pPr marL="624078" indent="-514350">
              <a:defRPr/>
            </a:pPr>
            <a:r>
              <a:rPr lang="ar-SA" dirty="0" smtClean="0">
                <a:latin typeface="Arial" pitchFamily="34" charset="0"/>
                <a:cs typeface="Arial" pitchFamily="34" charset="0"/>
              </a:rPr>
              <a:t>يالتالي فان معرفة قياس اثر العوامل الغير سعرية بدقة سوف يساهم في اعطاء معلومات مهمة لاتخاذ قرارات اقتصادية سليمة.</a:t>
            </a:r>
          </a:p>
          <a:p>
            <a:pPr marL="624078" indent="-514350">
              <a:buNone/>
              <a:defRPr/>
            </a:pPr>
            <a:r>
              <a:rPr lang="ar-SA" dirty="0" smtClean="0">
                <a:latin typeface="Arial" pitchFamily="34" charset="0"/>
                <a:cs typeface="Arial" pitchFamily="34" charset="0"/>
              </a:rPr>
              <a:t>اهم العوامل الغير سعرية المؤثرة في الطلب تشمل:</a:t>
            </a:r>
          </a:p>
          <a:p>
            <a:pPr marL="624078" indent="-514350">
              <a:buAutoNum type="arabicPeriod"/>
              <a:defRPr/>
            </a:pPr>
            <a:r>
              <a:rPr lang="ar-SA" dirty="0" smtClean="0">
                <a:latin typeface="Arial" pitchFamily="34" charset="0"/>
                <a:cs typeface="Arial" pitchFamily="34" charset="0"/>
              </a:rPr>
              <a:t>الخصائص الاقتصادية والاجتماعية للسكان مثل الدخل، المستوي التعليمي، العمر، الجنس والجنسية والديانة</a:t>
            </a:r>
          </a:p>
          <a:p>
            <a:pPr marL="624078" indent="-514350">
              <a:buAutoNum type="arabicPeriod"/>
              <a:defRPr/>
            </a:pPr>
            <a:r>
              <a:rPr lang="ar-SA" dirty="0" smtClean="0">
                <a:latin typeface="Arial" pitchFamily="34" charset="0"/>
                <a:cs typeface="Arial" pitchFamily="34" charset="0"/>
              </a:rPr>
              <a:t>عوامل الجذب او نوعية الموقع الترفيهية</a:t>
            </a:r>
          </a:p>
          <a:p>
            <a:pPr marL="624078" indent="-514350">
              <a:buAutoNum type="arabicPeriod"/>
              <a:defRPr/>
            </a:pPr>
            <a:r>
              <a:rPr lang="ar-SA" dirty="0" smtClean="0">
                <a:latin typeface="Arial" pitchFamily="34" charset="0"/>
                <a:cs typeface="Arial" pitchFamily="34" charset="0"/>
              </a:rPr>
              <a:t>توفر البدائل او الفرص الترفيهية الاخري في المنطقة</a:t>
            </a:r>
          </a:p>
          <a:p>
            <a:pPr marL="624078" indent="-514350">
              <a:buAutoNum type="arabicPeriod"/>
              <a:defRPr/>
            </a:pPr>
            <a:r>
              <a:rPr lang="ar-SA" dirty="0" smtClean="0">
                <a:latin typeface="Arial" pitchFamily="34" charset="0"/>
                <a:cs typeface="Arial" pitchFamily="34" charset="0"/>
              </a:rPr>
              <a:t>وقت السفر ( الاجازة)</a:t>
            </a:r>
          </a:p>
          <a:p>
            <a:pPr marL="624078" indent="-514350">
              <a:buAutoNum type="arabicPeriod"/>
              <a:defRPr/>
            </a:pPr>
            <a:r>
              <a:rPr lang="ar-SA" dirty="0" smtClean="0">
                <a:latin typeface="Arial" pitchFamily="34" charset="0"/>
                <a:cs typeface="Arial" pitchFamily="34" charset="0"/>
              </a:rPr>
              <a:t>الازدحام في المواقع الترفيهية</a:t>
            </a:r>
          </a:p>
          <a:p>
            <a:pPr marL="624078" indent="-514350">
              <a:buAutoNum type="arabicPeriod"/>
              <a:defRPr/>
            </a:pPr>
            <a:r>
              <a:rPr lang="ar-SA" dirty="0" smtClean="0">
                <a:latin typeface="Arial" pitchFamily="34" charset="0"/>
                <a:cs typeface="Arial" pitchFamily="34" charset="0"/>
              </a:rPr>
              <a:t>الاذواق والتفضيلات</a:t>
            </a:r>
          </a:p>
        </p:txBody>
      </p:sp>
      <p:sp>
        <p:nvSpPr>
          <p:cNvPr id="4" name="Slide Number Placeholder 3"/>
          <p:cNvSpPr>
            <a:spLocks noGrp="1"/>
          </p:cNvSpPr>
          <p:nvPr>
            <p:ph type="sldNum" sz="quarter" idx="12"/>
          </p:nvPr>
        </p:nvSpPr>
        <p:spPr/>
        <p:txBody>
          <a:bodyPr/>
          <a:lstStyle/>
          <a:p>
            <a:fld id="{B1256247-FA1A-4ED4-9C3E-75F47BD09EE7}" type="slidenum">
              <a:rPr lang="ar-SA" smtClean="0"/>
              <a:pPr/>
              <a:t>158</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normAutofit fontScale="90000"/>
          </a:bodyPr>
          <a:lstStyle/>
          <a:p>
            <a:pPr algn="ctr" rtl="1" eaLnBrk="1" hangingPunct="1"/>
            <a:r>
              <a:rPr lang="ar-SA" dirty="0" smtClean="0">
                <a:latin typeface="Arial" pitchFamily="34" charset="0"/>
                <a:cs typeface="Arial" pitchFamily="34" charset="0"/>
              </a:rPr>
              <a:t>محددات الطلب علي السياحة البيئية </a:t>
            </a:r>
            <a:r>
              <a:rPr lang="en-US" dirty="0" smtClean="0">
                <a:latin typeface="Arial" pitchFamily="34" charset="0"/>
                <a:cs typeface="Arial" pitchFamily="34" charset="0"/>
              </a:rPr>
              <a:t>Determinants of Demand</a:t>
            </a:r>
          </a:p>
        </p:txBody>
      </p:sp>
      <p:sp>
        <p:nvSpPr>
          <p:cNvPr id="3" name="Content Placeholder 2"/>
          <p:cNvSpPr>
            <a:spLocks noGrp="1"/>
          </p:cNvSpPr>
          <p:nvPr>
            <p:ph idx="1"/>
          </p:nvPr>
        </p:nvSpPr>
        <p:spPr>
          <a:xfrm>
            <a:off x="457200" y="1295400"/>
            <a:ext cx="8229600" cy="4953000"/>
          </a:xfrm>
        </p:spPr>
        <p:txBody>
          <a:bodyPr rtlCol="0">
            <a:normAutofit/>
          </a:bodyPr>
          <a:lstStyle/>
          <a:p>
            <a:pPr marL="624078" indent="-514350">
              <a:buAutoNum type="arabicPeriod"/>
              <a:defRPr/>
            </a:pPr>
            <a:r>
              <a:rPr lang="ar-SA" dirty="0" smtClean="0">
                <a:latin typeface="Arial" pitchFamily="34" charset="0"/>
                <a:cs typeface="Arial" pitchFamily="34" charset="0"/>
              </a:rPr>
              <a:t> </a:t>
            </a:r>
            <a:r>
              <a:rPr lang="ar-SA" b="1" dirty="0" smtClean="0">
                <a:latin typeface="Arial" pitchFamily="34" charset="0"/>
                <a:cs typeface="Arial" pitchFamily="34" charset="0"/>
              </a:rPr>
              <a:t>متغيرات الخصائص الاقتصادية والاجتماعية :</a:t>
            </a:r>
          </a:p>
          <a:p>
            <a:pPr marL="624078" indent="-514350">
              <a:buNone/>
              <a:defRPr/>
            </a:pPr>
            <a:r>
              <a:rPr lang="ar-SA" dirty="0" smtClean="0">
                <a:latin typeface="Arial" pitchFamily="34" charset="0"/>
                <a:cs typeface="Arial" pitchFamily="34" charset="0"/>
              </a:rPr>
              <a:t>يختلف الافراد في مدي استجابتهم للفرص  الترفيهية المتوفرة. ولقياس ذلك الاختلاف فان دوال الطلب عادة تحتوي علي واحد او اكثر من العوامل والخصائص الاجتماعية والاقتصادية.</a:t>
            </a:r>
          </a:p>
          <a:p>
            <a:pPr marL="624078" indent="-514350">
              <a:buNone/>
              <a:defRPr/>
            </a:pPr>
            <a:r>
              <a:rPr lang="ar-SA" dirty="0" smtClean="0">
                <a:latin typeface="Arial" pitchFamily="34" charset="0"/>
                <a:cs typeface="Arial" pitchFamily="34" charset="0"/>
              </a:rPr>
              <a:t>من تلك الخصائص العمر والجنس والجنسية والديانة والتعليم والدخل ووقت السفر وحجم لمدينة (لقياس الاختلاف بين سكان الحضر والريف). </a:t>
            </a:r>
          </a:p>
        </p:txBody>
      </p:sp>
      <p:sp>
        <p:nvSpPr>
          <p:cNvPr id="4" name="Slide Number Placeholder 3"/>
          <p:cNvSpPr>
            <a:spLocks noGrp="1"/>
          </p:cNvSpPr>
          <p:nvPr>
            <p:ph type="sldNum" sz="quarter" idx="12"/>
          </p:nvPr>
        </p:nvSpPr>
        <p:spPr/>
        <p:txBody>
          <a:bodyPr/>
          <a:lstStyle/>
          <a:p>
            <a:fld id="{B1256247-FA1A-4ED4-9C3E-75F47BD09EE7}" type="slidenum">
              <a:rPr lang="ar-SA" smtClean="0"/>
              <a:pPr/>
              <a:t>159</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rmAutofit lnSpcReduction="10000"/>
          </a:bodyPr>
          <a:lstStyle/>
          <a:p>
            <a:pPr hangingPunct="0"/>
            <a:r>
              <a:rPr lang="ar-SA" dirty="0" smtClean="0"/>
              <a:t>السياحة البيئية لها أهمية خاصة اكتسبتها من كونها تعمل على تحقيق مجموعة متكاملة من الأهداف وفي نفس الوقت تستمد أهميتها من ذاتها والتي تنبع من طبيعة الممارسة ويمكن التعرف على أهم الجوانب في النقاط التالية:</a:t>
            </a:r>
            <a:endParaRPr lang="en-US" dirty="0" smtClean="0"/>
          </a:p>
          <a:p>
            <a:pPr marL="624078" lvl="0" indent="-514350">
              <a:buFont typeface="+mj-lt"/>
              <a:buAutoNum type="arabicPeriod"/>
            </a:pPr>
            <a:r>
              <a:rPr lang="ar-SA" dirty="0" smtClean="0"/>
              <a:t>المحافظة على التوازن البيئي ومن ثم حماية الحياة الطبيعية البرية والبحرية والجوية من التلوث وبالتالي فإنها تستخدم كمنهج للوقاية بدلاً من أساليب المعالجة مما يحافظ على آليات تحقيق التوازن والصحة والبيئة.</a:t>
            </a:r>
            <a:endParaRPr lang="en-US" dirty="0" smtClean="0"/>
          </a:p>
          <a:p>
            <a:pPr marL="624078" lvl="0" indent="-514350">
              <a:buFont typeface="+mj-lt"/>
              <a:buAutoNum type="arabicPeriod"/>
            </a:pPr>
            <a:r>
              <a:rPr lang="ar-SA" dirty="0" smtClean="0"/>
              <a:t>وضع ضوابط الترشيد السلوكي في استهلاك المواد أو في استعمالها، أو استخراجها بما يحافظ على الصحة والسلامة العامة وتجدد الموارد وعدم هدرها أو فقدها أو ضياعها وفي نفس الوقت تحقيق أعلى قدر من المحافظة على الطاقة وسلامة المجتمع وحيويته وفاعليته.</a:t>
            </a:r>
            <a:endParaRPr lang="en-US" dirty="0" smtClean="0"/>
          </a:p>
          <a:p>
            <a:pPr marL="624078" lvl="0" indent="-514350">
              <a:buFont typeface="+mj-lt"/>
              <a:buAutoNum type="arabicPeriod" startAt="5"/>
            </a:pPr>
            <a:endParaRPr lang="en-US" dirty="0"/>
          </a:p>
        </p:txBody>
      </p:sp>
      <p:sp>
        <p:nvSpPr>
          <p:cNvPr id="3" name="Title 2"/>
          <p:cNvSpPr>
            <a:spLocks noGrp="1"/>
          </p:cNvSpPr>
          <p:nvPr>
            <p:ph type="title"/>
          </p:nvPr>
        </p:nvSpPr>
        <p:spPr/>
        <p:txBody>
          <a:bodyPr>
            <a:normAutofit/>
          </a:bodyPr>
          <a:lstStyle/>
          <a:p>
            <a:pPr algn="r"/>
            <a:r>
              <a:rPr lang="ar-SA" dirty="0" smtClean="0"/>
              <a:t>اهمية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solidFill>
                  <a:prstClr val="black"/>
                </a:solidFill>
              </a:rPr>
              <a:pPr/>
              <a:t>16</a:t>
            </a:fld>
            <a:endParaRPr lang="ar-SA">
              <a:solidFill>
                <a:prstClr val="black"/>
              </a:solidFill>
            </a:endParaRPr>
          </a:p>
        </p:txBody>
      </p:sp>
      <p:sp>
        <p:nvSpPr>
          <p:cNvPr id="5" name="Footer Placeholder 4"/>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spTree>
    <p:extLst>
      <p:ext uri="{BB962C8B-B14F-4D97-AF65-F5344CB8AC3E}">
        <p14:creationId xmlns:p14="http://schemas.microsoft.com/office/powerpoint/2010/main" val="1441667864"/>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normAutofit fontScale="90000"/>
          </a:bodyPr>
          <a:lstStyle/>
          <a:p>
            <a:pPr algn="ctr" rtl="1" eaLnBrk="1" hangingPunct="1"/>
            <a:r>
              <a:rPr lang="ar-SA" dirty="0" smtClean="0">
                <a:latin typeface="Arial" pitchFamily="34" charset="0"/>
                <a:cs typeface="Arial" pitchFamily="34" charset="0"/>
              </a:rPr>
              <a:t>محددات الطلب علي السياحة البيئية </a:t>
            </a:r>
            <a:r>
              <a:rPr lang="en-US" dirty="0" smtClean="0">
                <a:latin typeface="Arial" pitchFamily="34" charset="0"/>
                <a:cs typeface="Arial" pitchFamily="34" charset="0"/>
              </a:rPr>
              <a:t>Determinants of Demand</a:t>
            </a:r>
          </a:p>
        </p:txBody>
      </p:sp>
      <p:sp>
        <p:nvSpPr>
          <p:cNvPr id="3" name="Content Placeholder 2"/>
          <p:cNvSpPr>
            <a:spLocks noGrp="1"/>
          </p:cNvSpPr>
          <p:nvPr>
            <p:ph idx="1"/>
          </p:nvPr>
        </p:nvSpPr>
        <p:spPr>
          <a:xfrm>
            <a:off x="457200" y="1295400"/>
            <a:ext cx="8229600" cy="4953000"/>
          </a:xfrm>
        </p:spPr>
        <p:txBody>
          <a:bodyPr rtlCol="0">
            <a:normAutofit fontScale="92500" lnSpcReduction="20000"/>
          </a:bodyPr>
          <a:lstStyle/>
          <a:p>
            <a:pPr marL="624078" indent="-514350">
              <a:buFont typeface="+mj-lt"/>
              <a:buAutoNum type="alphaLcPeriod"/>
              <a:defRPr/>
            </a:pPr>
            <a:r>
              <a:rPr lang="ar-SA" dirty="0" smtClean="0">
                <a:latin typeface="Arial" pitchFamily="34" charset="0"/>
                <a:cs typeface="Arial" pitchFamily="34" charset="0"/>
              </a:rPr>
              <a:t> </a:t>
            </a:r>
            <a:r>
              <a:rPr lang="ar-SA" b="1" dirty="0" smtClean="0">
                <a:latin typeface="Arial" pitchFamily="34" charset="0"/>
                <a:cs typeface="Arial" pitchFamily="34" charset="0"/>
              </a:rPr>
              <a:t>العمر </a:t>
            </a:r>
            <a:r>
              <a:rPr lang="en-US" b="1" dirty="0" smtClean="0">
                <a:latin typeface="Arial" pitchFamily="34" charset="0"/>
                <a:cs typeface="Arial" pitchFamily="34" charset="0"/>
              </a:rPr>
              <a:t>Age</a:t>
            </a:r>
          </a:p>
          <a:p>
            <a:pPr marL="624078" indent="-514350">
              <a:buNone/>
              <a:defRPr/>
            </a:pPr>
            <a:r>
              <a:rPr lang="ar-SA" dirty="0" smtClean="0">
                <a:latin typeface="Arial" pitchFamily="34" charset="0"/>
                <a:cs typeface="Arial" pitchFamily="34" charset="0"/>
              </a:rPr>
              <a:t>يعتبر العمر اهم متغيرات الخصائص الاجتماعية والاقتصادية. والعلاقة بين الطلب علي الترفيه والعمر علاقة عكسية، حيث ان زيادة العمر تؤدي الي انخفاض في الطلب.</a:t>
            </a:r>
          </a:p>
          <a:p>
            <a:pPr marL="624078" indent="-514350">
              <a:buNone/>
              <a:defRPr/>
            </a:pPr>
            <a:r>
              <a:rPr lang="ar-SA" dirty="0" smtClean="0">
                <a:latin typeface="Arial" pitchFamily="34" charset="0"/>
                <a:cs typeface="Arial" pitchFamily="34" charset="0"/>
              </a:rPr>
              <a:t>تشير الدراسات ان الشباب اكثر مزاولة للانشطة الترفيهية من كبار السن، ويحدث ذلك بالتحديد في الانشطة التي تتطلب مجهود بدني مثل التسلق وركوب الخيل وغيرها من النشاطات البدنية.</a:t>
            </a:r>
          </a:p>
          <a:p>
            <a:pPr marL="624078" indent="-514350">
              <a:buFont typeface="+mj-lt"/>
              <a:buAutoNum type="alphaLcPeriod" startAt="2"/>
              <a:defRPr/>
            </a:pPr>
            <a:r>
              <a:rPr lang="ar-SA" b="1" dirty="0" smtClean="0">
                <a:latin typeface="Arial" pitchFamily="34" charset="0"/>
                <a:cs typeface="Arial" pitchFamily="34" charset="0"/>
              </a:rPr>
              <a:t>التعليم </a:t>
            </a:r>
            <a:r>
              <a:rPr lang="en-US" b="1" dirty="0" smtClean="0">
                <a:latin typeface="Arial" pitchFamily="34" charset="0"/>
                <a:cs typeface="Arial" pitchFamily="34" charset="0"/>
              </a:rPr>
              <a:t>Education</a:t>
            </a:r>
          </a:p>
          <a:p>
            <a:pPr marL="624078" indent="-514350">
              <a:buNone/>
              <a:defRPr/>
            </a:pPr>
            <a:r>
              <a:rPr lang="ar-SA" dirty="0" smtClean="0">
                <a:latin typeface="Arial" pitchFamily="34" charset="0"/>
                <a:cs typeface="Arial" pitchFamily="34" charset="0"/>
              </a:rPr>
              <a:t>يرتبط التعليم بعلاقة موجبة مع الطلب علي معظم الانشطة الترفيهية. وتشير الدراسات ان الاشخاص ذوي المستوي التعليمي العالي في الغالب يمارسون الانشطة التي تتطلب  مجهود بدني عالي مثل السباحة والتسلق والتزلج.</a:t>
            </a:r>
          </a:p>
          <a:p>
            <a:pPr marL="624078" indent="-514350">
              <a:buNone/>
              <a:defRPr/>
            </a:pPr>
            <a:r>
              <a:rPr lang="ar-SA" dirty="0" smtClean="0">
                <a:latin typeface="Arial" pitchFamily="34" charset="0"/>
                <a:cs typeface="Arial" pitchFamily="34" charset="0"/>
              </a:rPr>
              <a:t>من جهة اخري فان سنوات الخبرة في ممارسة الانشطة الترفيهية تستخدم في بعض الاحيان كمؤشر للمعرفة والمهارة حيث قد تعمل علي انتقال منحني الطلب</a:t>
            </a: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160</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normAutofit fontScale="90000"/>
          </a:bodyPr>
          <a:lstStyle/>
          <a:p>
            <a:pPr algn="ctr" rtl="1" eaLnBrk="1" hangingPunct="1"/>
            <a:r>
              <a:rPr lang="ar-SA" dirty="0" smtClean="0">
                <a:latin typeface="Arial" pitchFamily="34" charset="0"/>
                <a:cs typeface="Arial" pitchFamily="34" charset="0"/>
              </a:rPr>
              <a:t>محددات الطلب علي السياحة البيئية </a:t>
            </a:r>
            <a:r>
              <a:rPr lang="en-US" dirty="0" smtClean="0">
                <a:latin typeface="Arial" pitchFamily="34" charset="0"/>
                <a:cs typeface="Arial" pitchFamily="34" charset="0"/>
              </a:rPr>
              <a:t>Determinants of Demand</a:t>
            </a:r>
          </a:p>
        </p:txBody>
      </p:sp>
      <p:sp>
        <p:nvSpPr>
          <p:cNvPr id="3" name="Content Placeholder 2"/>
          <p:cNvSpPr>
            <a:spLocks noGrp="1"/>
          </p:cNvSpPr>
          <p:nvPr>
            <p:ph idx="1"/>
          </p:nvPr>
        </p:nvSpPr>
        <p:spPr>
          <a:xfrm>
            <a:off x="457200" y="1295400"/>
            <a:ext cx="8229600" cy="4953000"/>
          </a:xfrm>
        </p:spPr>
        <p:txBody>
          <a:bodyPr rtlCol="0">
            <a:normAutofit/>
          </a:bodyPr>
          <a:lstStyle/>
          <a:p>
            <a:pPr marL="624078" indent="-514350">
              <a:buFont typeface="+mj-lt"/>
              <a:buAutoNum type="alphaLcPeriod" startAt="3"/>
              <a:defRPr/>
            </a:pPr>
            <a:r>
              <a:rPr lang="ar-SA" dirty="0" smtClean="0">
                <a:latin typeface="Arial" pitchFamily="34" charset="0"/>
                <a:cs typeface="Arial" pitchFamily="34" charset="0"/>
              </a:rPr>
              <a:t> </a:t>
            </a:r>
            <a:r>
              <a:rPr lang="ar-SA" b="1" dirty="0" smtClean="0">
                <a:latin typeface="Arial" pitchFamily="34" charset="0"/>
                <a:cs typeface="Arial" pitchFamily="34" charset="0"/>
              </a:rPr>
              <a:t>الدخل </a:t>
            </a:r>
            <a:r>
              <a:rPr lang="en-US" b="1" dirty="0" smtClean="0">
                <a:latin typeface="Arial" pitchFamily="34" charset="0"/>
                <a:cs typeface="Arial" pitchFamily="34" charset="0"/>
              </a:rPr>
              <a:t>Income</a:t>
            </a:r>
            <a:r>
              <a:rPr lang="ar-SA" dirty="0" smtClean="0">
                <a:latin typeface="Arial" pitchFamily="34" charset="0"/>
                <a:cs typeface="Arial" pitchFamily="34" charset="0"/>
              </a:rPr>
              <a:t>.</a:t>
            </a:r>
          </a:p>
          <a:p>
            <a:pPr marL="624078" indent="-514350">
              <a:buNone/>
              <a:defRPr/>
            </a:pPr>
            <a:r>
              <a:rPr lang="ar-SA" dirty="0" smtClean="0">
                <a:latin typeface="Arial" pitchFamily="34" charset="0"/>
                <a:cs typeface="Arial" pitchFamily="34" charset="0"/>
              </a:rPr>
              <a:t>عادة كلما زاد دخل المستهلك كلما كانت لديه الرغبة في الانفاق والقدرة علي الشراء. وهذا ينطبق علي معظم الانشطة الترفيهية وبالتالي فان هناك علاقة طردية بين الدخل والطلب علي الترفيه</a:t>
            </a:r>
          </a:p>
          <a:p>
            <a:pPr marL="624078" indent="-514350">
              <a:buFont typeface="+mj-lt"/>
              <a:buAutoNum type="alphaLcPeriod" startAt="4"/>
              <a:defRPr/>
            </a:pPr>
            <a:r>
              <a:rPr lang="ar-SA" b="1" dirty="0" smtClean="0">
                <a:latin typeface="Arial" pitchFamily="34" charset="0"/>
                <a:cs typeface="Arial" pitchFamily="34" charset="0"/>
              </a:rPr>
              <a:t>عوامل اجتماعية واقتصادية اخري</a:t>
            </a:r>
            <a:endParaRPr lang="en-US" b="1" dirty="0" smtClean="0">
              <a:latin typeface="Arial" pitchFamily="34" charset="0"/>
              <a:cs typeface="Arial" pitchFamily="34" charset="0"/>
            </a:endParaRPr>
          </a:p>
          <a:p>
            <a:pPr marL="624078" indent="-514350">
              <a:buNone/>
              <a:defRPr/>
            </a:pPr>
            <a:r>
              <a:rPr lang="ar-SA" dirty="0" smtClean="0">
                <a:latin typeface="Arial" pitchFamily="34" charset="0"/>
                <a:cs typeface="Arial" pitchFamily="34" charset="0"/>
              </a:rPr>
              <a:t>تشمل هذه العوامل الجنسية حيث تختلف تفضيلات اصحاب البلد او المنطقة عن الاجانب ، وكذلك بالنسبة للجنس حيث تختلف الانشطة التي يزاولها الرجال عن الانشطة التي تزاولها النساء.</a:t>
            </a:r>
          </a:p>
          <a:p>
            <a:pPr marL="624078" indent="-514350">
              <a:buNone/>
              <a:defRPr/>
            </a:pPr>
            <a:r>
              <a:rPr lang="ar-SA" dirty="0" smtClean="0">
                <a:latin typeface="Arial" pitchFamily="34" charset="0"/>
                <a:cs typeface="Arial" pitchFamily="34" charset="0"/>
              </a:rPr>
              <a:t>هناك عوامل اخري تؤثر في الطلب مثل عدد ايام الترفيه خلال السنة وساعات العمل الاسبوعية والمهنة ومنطقة السكن وحجم الاسرة.</a:t>
            </a: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161</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normAutofit fontScale="90000"/>
          </a:bodyPr>
          <a:lstStyle/>
          <a:p>
            <a:pPr algn="ctr" rtl="1" eaLnBrk="1" hangingPunct="1"/>
            <a:r>
              <a:rPr lang="ar-SA" dirty="0" smtClean="0">
                <a:latin typeface="Arial" pitchFamily="34" charset="0"/>
                <a:cs typeface="Arial" pitchFamily="34" charset="0"/>
              </a:rPr>
              <a:t>محددات الطلب علي السياحة البيئية </a:t>
            </a:r>
            <a:r>
              <a:rPr lang="en-US" dirty="0" smtClean="0">
                <a:latin typeface="Arial" pitchFamily="34" charset="0"/>
                <a:cs typeface="Arial" pitchFamily="34" charset="0"/>
              </a:rPr>
              <a:t>Determinants of Demand</a:t>
            </a:r>
          </a:p>
        </p:txBody>
      </p:sp>
      <p:sp>
        <p:nvSpPr>
          <p:cNvPr id="3" name="Content Placeholder 2"/>
          <p:cNvSpPr>
            <a:spLocks noGrp="1"/>
          </p:cNvSpPr>
          <p:nvPr>
            <p:ph idx="1"/>
          </p:nvPr>
        </p:nvSpPr>
        <p:spPr>
          <a:xfrm>
            <a:off x="457200" y="1295400"/>
            <a:ext cx="8229600" cy="4953000"/>
          </a:xfrm>
        </p:spPr>
        <p:txBody>
          <a:bodyPr rtlCol="0">
            <a:normAutofit fontScale="92500" lnSpcReduction="20000"/>
          </a:bodyPr>
          <a:lstStyle/>
          <a:p>
            <a:pPr marL="624078" indent="-514350">
              <a:buFont typeface="+mj-lt"/>
              <a:buAutoNum type="arabicPeriod" startAt="2"/>
              <a:defRPr/>
            </a:pPr>
            <a:r>
              <a:rPr lang="ar-SA" dirty="0" smtClean="0">
                <a:latin typeface="Arial" pitchFamily="34" charset="0"/>
                <a:cs typeface="Arial" pitchFamily="34" charset="0"/>
              </a:rPr>
              <a:t> </a:t>
            </a:r>
            <a:r>
              <a:rPr lang="ar-SA" b="1" dirty="0" smtClean="0">
                <a:latin typeface="Arial" pitchFamily="34" charset="0"/>
                <a:cs typeface="Arial" pitchFamily="34" charset="0"/>
              </a:rPr>
              <a:t>وقت السفر </a:t>
            </a:r>
            <a:r>
              <a:rPr lang="en-US" b="1" dirty="0" smtClean="0">
                <a:latin typeface="Arial" pitchFamily="34" charset="0"/>
                <a:cs typeface="Arial" pitchFamily="34" charset="0"/>
              </a:rPr>
              <a:t>Travel time</a:t>
            </a:r>
            <a:r>
              <a:rPr lang="ar-SA" b="1" dirty="0" smtClean="0">
                <a:latin typeface="Arial" pitchFamily="34" charset="0"/>
                <a:cs typeface="Arial" pitchFamily="34" charset="0"/>
              </a:rPr>
              <a:t>:</a:t>
            </a:r>
          </a:p>
          <a:p>
            <a:pPr marL="624078" indent="-514350">
              <a:buNone/>
              <a:defRPr/>
            </a:pPr>
            <a:r>
              <a:rPr lang="ar-SA" dirty="0" smtClean="0">
                <a:latin typeface="Arial" pitchFamily="34" charset="0"/>
                <a:cs typeface="Arial" pitchFamily="34" charset="0"/>
              </a:rPr>
              <a:t>يعتبر وقت السفر والوقت الذي يتم قضاؤه في الموقع الترفيهي من محددات الطلب علي الترفيه. يؤدي  تغيرهذين المتغيرين الي نقل منحني الطلب للموقع الترفيهي للخارج (لليمين)، وكذلك تغيير ميل المنحني.كلما كانت مسافة السفر اطول كانت التكاليف اكبر والوقت ايضا.</a:t>
            </a:r>
          </a:p>
          <a:p>
            <a:pPr marL="624078" indent="-514350">
              <a:buFont typeface="+mj-lt"/>
              <a:buAutoNum type="arabicPeriod" startAt="3"/>
              <a:defRPr/>
            </a:pPr>
            <a:r>
              <a:rPr lang="ar-SA" b="1" dirty="0" smtClean="0">
                <a:latin typeface="Arial" pitchFamily="34" charset="0"/>
                <a:cs typeface="Arial" pitchFamily="34" charset="0"/>
              </a:rPr>
              <a:t>توفر البدائل والعناصر المكملة </a:t>
            </a:r>
            <a:r>
              <a:rPr lang="en-US" sz="2400" b="1" dirty="0" smtClean="0">
                <a:latin typeface="Arial" pitchFamily="34" charset="0"/>
                <a:cs typeface="Arial" pitchFamily="34" charset="0"/>
              </a:rPr>
              <a:t>Substitutes and complements</a:t>
            </a:r>
          </a:p>
          <a:p>
            <a:pPr marL="624078" indent="-514350">
              <a:buNone/>
              <a:defRPr/>
            </a:pPr>
            <a:r>
              <a:rPr lang="ar-SA" sz="2400" dirty="0" smtClean="0">
                <a:latin typeface="Arial" pitchFamily="34" charset="0"/>
                <a:cs typeface="Arial" pitchFamily="34" charset="0"/>
              </a:rPr>
              <a:t>توفر البدائل لها تاثير معنوي في الطلب علي الترفيه في موقع معين. فاذا كان لدي المستهلك مجال واسع للاختيار بين المواقع فان منحني الطلب سيكون  منبسط ( اقل انحدارا)، اما في حالة قلة البدائل فان منحني الطلب سيكون شديد الانحدار.</a:t>
            </a:r>
          </a:p>
          <a:p>
            <a:pPr marL="624078" indent="-514350">
              <a:buNone/>
              <a:defRPr/>
            </a:pPr>
            <a:r>
              <a:rPr lang="ar-SA" sz="2400" dirty="0" smtClean="0">
                <a:latin typeface="Arial" pitchFamily="34" charset="0"/>
                <a:cs typeface="Arial" pitchFamily="34" charset="0"/>
              </a:rPr>
              <a:t>- من جهة اخري فان الطلب يتاثر بالسلع المكملة فمثلا زيادة اسعار الشقق في الموقع الترفيهي تؤدي لقلة الطلب علي الترفيه في الموقع وكذلك زيادة اسعار ادوات الصيد تققل الطلب علي صيد الاسماك.</a:t>
            </a:r>
          </a:p>
          <a:p>
            <a:pPr marL="624078" indent="-514350">
              <a:buNone/>
              <a:defRPr/>
            </a:pPr>
            <a:r>
              <a:rPr lang="ar-SA" sz="2400" dirty="0" smtClean="0">
                <a:latin typeface="Arial" pitchFamily="34" charset="0"/>
                <a:cs typeface="Arial" pitchFamily="34" charset="0"/>
              </a:rPr>
              <a:t>- يقال ان الموقعين الترفيهين بديلين لبعضهما اذا ادي زيادة سعر او تكلفة الرحلة لاحدهما الي زيادة الطلب علي الموقع الاخر، ومكملين اذا ادي زيادة سعر او تكلفة الرحلة لانخفاض الطلب علي الاخر.</a:t>
            </a:r>
            <a:endParaRPr lang="ar-SA"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162</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normAutofit fontScale="90000"/>
          </a:bodyPr>
          <a:lstStyle/>
          <a:p>
            <a:pPr algn="ctr" rtl="1" eaLnBrk="1" hangingPunct="1"/>
            <a:r>
              <a:rPr lang="ar-SA" dirty="0" smtClean="0">
                <a:latin typeface="Arial" pitchFamily="34" charset="0"/>
                <a:cs typeface="Arial" pitchFamily="34" charset="0"/>
              </a:rPr>
              <a:t>محددات الطلب علي السياحة البيئية </a:t>
            </a:r>
            <a:r>
              <a:rPr lang="en-US" dirty="0" smtClean="0">
                <a:latin typeface="Arial" pitchFamily="34" charset="0"/>
                <a:cs typeface="Arial" pitchFamily="34" charset="0"/>
              </a:rPr>
              <a:t>Determinants of Demand</a:t>
            </a:r>
          </a:p>
        </p:txBody>
      </p:sp>
      <p:sp>
        <p:nvSpPr>
          <p:cNvPr id="3" name="Content Placeholder 2"/>
          <p:cNvSpPr>
            <a:spLocks noGrp="1"/>
          </p:cNvSpPr>
          <p:nvPr>
            <p:ph idx="1"/>
          </p:nvPr>
        </p:nvSpPr>
        <p:spPr>
          <a:xfrm>
            <a:off x="457200" y="1295400"/>
            <a:ext cx="8229600" cy="685800"/>
          </a:xfrm>
        </p:spPr>
        <p:txBody>
          <a:bodyPr rtlCol="0">
            <a:normAutofit/>
          </a:bodyPr>
          <a:lstStyle/>
          <a:p>
            <a:pPr marL="624078" indent="-514350">
              <a:buNone/>
              <a:defRPr/>
            </a:pPr>
            <a:r>
              <a:rPr lang="ar-SA" dirty="0" smtClean="0">
                <a:latin typeface="Arial" pitchFamily="34" charset="0"/>
                <a:cs typeface="Arial" pitchFamily="34" charset="0"/>
              </a:rPr>
              <a:t>تاثير توفر البدائل علي منحني الطلب بيانيا:</a:t>
            </a:r>
          </a:p>
        </p:txBody>
      </p:sp>
      <p:sp>
        <p:nvSpPr>
          <p:cNvPr id="4" name="Slide Number Placeholder 3"/>
          <p:cNvSpPr>
            <a:spLocks noGrp="1"/>
          </p:cNvSpPr>
          <p:nvPr>
            <p:ph type="sldNum" sz="quarter" idx="12"/>
          </p:nvPr>
        </p:nvSpPr>
        <p:spPr/>
        <p:txBody>
          <a:bodyPr/>
          <a:lstStyle/>
          <a:p>
            <a:fld id="{B1256247-FA1A-4ED4-9C3E-75F47BD09EE7}" type="slidenum">
              <a:rPr lang="ar-SA" smtClean="0"/>
              <a:pPr/>
              <a:t>163</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cxnSp>
        <p:nvCxnSpPr>
          <p:cNvPr id="7" name="Straight Arrow Connector 6"/>
          <p:cNvCxnSpPr/>
          <p:nvPr/>
        </p:nvCxnSpPr>
        <p:spPr>
          <a:xfrm flipV="1">
            <a:off x="2438400" y="2438400"/>
            <a:ext cx="0" cy="2895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2438400" y="5334000"/>
            <a:ext cx="38100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2438400" y="4191000"/>
            <a:ext cx="2971800" cy="1143000"/>
          </a:xfrm>
          <a:prstGeom prst="line">
            <a:avLst/>
          </a:prstGeom>
        </p:spPr>
        <p:style>
          <a:lnRef idx="2">
            <a:schemeClr val="accent2"/>
          </a:lnRef>
          <a:fillRef idx="0">
            <a:schemeClr val="accent2"/>
          </a:fillRef>
          <a:effectRef idx="1">
            <a:schemeClr val="accent2"/>
          </a:effectRef>
          <a:fontRef idx="minor">
            <a:schemeClr val="tx1"/>
          </a:fontRef>
        </p:style>
      </p:cxnSp>
      <p:cxnSp>
        <p:nvCxnSpPr>
          <p:cNvPr id="18" name="Straight Connector 17"/>
          <p:cNvCxnSpPr/>
          <p:nvPr/>
        </p:nvCxnSpPr>
        <p:spPr>
          <a:xfrm flipH="1" flipV="1">
            <a:off x="2438400" y="2971800"/>
            <a:ext cx="2971800" cy="2362200"/>
          </a:xfrm>
          <a:prstGeom prst="line">
            <a:avLst/>
          </a:prstGeom>
        </p:spPr>
        <p:style>
          <a:lnRef idx="2">
            <a:schemeClr val="accent4"/>
          </a:lnRef>
          <a:fillRef idx="0">
            <a:schemeClr val="accent4"/>
          </a:fillRef>
          <a:effectRef idx="1">
            <a:schemeClr val="accent4"/>
          </a:effectRef>
          <a:fontRef idx="minor">
            <a:schemeClr val="tx1"/>
          </a:fontRef>
        </p:style>
      </p:cxnSp>
      <p:sp>
        <p:nvSpPr>
          <p:cNvPr id="22" name="TextBox 21"/>
          <p:cNvSpPr txBox="1"/>
          <p:nvPr/>
        </p:nvSpPr>
        <p:spPr>
          <a:xfrm>
            <a:off x="3505200" y="5562600"/>
            <a:ext cx="1848583" cy="369332"/>
          </a:xfrm>
          <a:prstGeom prst="rect">
            <a:avLst/>
          </a:prstGeom>
          <a:noFill/>
        </p:spPr>
        <p:txBody>
          <a:bodyPr wrap="none" rtlCol="0">
            <a:spAutoFit/>
          </a:bodyPr>
          <a:lstStyle/>
          <a:p>
            <a:r>
              <a:rPr lang="ar-SA" dirty="0" smtClean="0"/>
              <a:t>عدد الرحلات في السنة</a:t>
            </a:r>
            <a:endParaRPr lang="en-US" dirty="0"/>
          </a:p>
        </p:txBody>
      </p:sp>
      <p:sp>
        <p:nvSpPr>
          <p:cNvPr id="23" name="TextBox 22"/>
          <p:cNvSpPr txBox="1"/>
          <p:nvPr/>
        </p:nvSpPr>
        <p:spPr>
          <a:xfrm rot="16200000">
            <a:off x="1025055" y="3927947"/>
            <a:ext cx="1976823" cy="369332"/>
          </a:xfrm>
          <a:prstGeom prst="rect">
            <a:avLst/>
          </a:prstGeom>
          <a:noFill/>
        </p:spPr>
        <p:txBody>
          <a:bodyPr wrap="none" rtlCol="0">
            <a:spAutoFit/>
          </a:bodyPr>
          <a:lstStyle/>
          <a:p>
            <a:r>
              <a:rPr lang="ar-SA" dirty="0" smtClean="0"/>
              <a:t>التكاليف او السعر للرحلة</a:t>
            </a:r>
            <a:endParaRPr lang="en-US" dirty="0"/>
          </a:p>
        </p:txBody>
      </p:sp>
      <p:sp>
        <p:nvSpPr>
          <p:cNvPr id="24" name="TextBox 23"/>
          <p:cNvSpPr txBox="1"/>
          <p:nvPr/>
        </p:nvSpPr>
        <p:spPr>
          <a:xfrm>
            <a:off x="3124200" y="2819400"/>
            <a:ext cx="1898277" cy="369332"/>
          </a:xfrm>
          <a:prstGeom prst="rect">
            <a:avLst/>
          </a:prstGeom>
          <a:noFill/>
        </p:spPr>
        <p:txBody>
          <a:bodyPr wrap="none" rtlCol="0">
            <a:spAutoFit/>
          </a:bodyPr>
          <a:lstStyle/>
          <a:p>
            <a:r>
              <a:rPr lang="ar-SA" dirty="0" smtClean="0"/>
              <a:t>منحني طلب بدون بدائل</a:t>
            </a:r>
            <a:endParaRPr lang="en-US" dirty="0"/>
          </a:p>
        </p:txBody>
      </p:sp>
      <p:sp>
        <p:nvSpPr>
          <p:cNvPr id="25" name="TextBox 24"/>
          <p:cNvSpPr txBox="1"/>
          <p:nvPr/>
        </p:nvSpPr>
        <p:spPr>
          <a:xfrm>
            <a:off x="4742549" y="3810000"/>
            <a:ext cx="1499128" cy="646331"/>
          </a:xfrm>
          <a:prstGeom prst="rect">
            <a:avLst/>
          </a:prstGeom>
          <a:noFill/>
        </p:spPr>
        <p:txBody>
          <a:bodyPr wrap="none" rtlCol="0">
            <a:spAutoFit/>
          </a:bodyPr>
          <a:lstStyle/>
          <a:p>
            <a:r>
              <a:rPr lang="ar-SA" dirty="0" smtClean="0"/>
              <a:t>منحني الطلب  في</a:t>
            </a:r>
          </a:p>
          <a:p>
            <a:r>
              <a:rPr lang="ar-SA" dirty="0" smtClean="0"/>
              <a:t>حالة وجود بدائل</a:t>
            </a:r>
            <a:endParaRPr lang="en-US" dirty="0"/>
          </a:p>
        </p:txBody>
      </p:sp>
      <p:cxnSp>
        <p:nvCxnSpPr>
          <p:cNvPr id="27" name="Straight Arrow Connector 26"/>
          <p:cNvCxnSpPr>
            <a:endCxn id="24" idx="2"/>
          </p:cNvCxnSpPr>
          <p:nvPr/>
        </p:nvCxnSpPr>
        <p:spPr>
          <a:xfrm flipV="1">
            <a:off x="3352800" y="3188732"/>
            <a:ext cx="720539" cy="3926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3886200" y="4343400"/>
            <a:ext cx="9906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normAutofit fontScale="90000"/>
          </a:bodyPr>
          <a:lstStyle/>
          <a:p>
            <a:pPr algn="ctr" rtl="1" eaLnBrk="1" hangingPunct="1"/>
            <a:r>
              <a:rPr lang="ar-SA" dirty="0" smtClean="0">
                <a:latin typeface="Arial" pitchFamily="34" charset="0"/>
                <a:cs typeface="Arial" pitchFamily="34" charset="0"/>
              </a:rPr>
              <a:t>محددات الطلب علي السياحة البيئية </a:t>
            </a:r>
            <a:r>
              <a:rPr lang="en-US" dirty="0" smtClean="0">
                <a:latin typeface="Arial" pitchFamily="34" charset="0"/>
                <a:cs typeface="Arial" pitchFamily="34" charset="0"/>
              </a:rPr>
              <a:t>Determinants of Demand</a:t>
            </a:r>
          </a:p>
        </p:txBody>
      </p:sp>
      <p:sp>
        <p:nvSpPr>
          <p:cNvPr id="3" name="Content Placeholder 2"/>
          <p:cNvSpPr>
            <a:spLocks noGrp="1"/>
          </p:cNvSpPr>
          <p:nvPr>
            <p:ph idx="1"/>
          </p:nvPr>
        </p:nvSpPr>
        <p:spPr>
          <a:xfrm>
            <a:off x="457200" y="1295400"/>
            <a:ext cx="8229600" cy="4953000"/>
          </a:xfrm>
        </p:spPr>
        <p:txBody>
          <a:bodyPr rtlCol="0">
            <a:normAutofit fontScale="92500" lnSpcReduction="10000"/>
          </a:bodyPr>
          <a:lstStyle/>
          <a:p>
            <a:pPr marL="624078" indent="-514350">
              <a:buFont typeface="+mj-lt"/>
              <a:buAutoNum type="arabicPeriod" startAt="4"/>
              <a:defRPr/>
            </a:pPr>
            <a:r>
              <a:rPr lang="ar-SA" dirty="0" smtClean="0">
                <a:latin typeface="Arial" pitchFamily="34" charset="0"/>
                <a:cs typeface="Arial" pitchFamily="34" charset="0"/>
              </a:rPr>
              <a:t> </a:t>
            </a:r>
            <a:r>
              <a:rPr lang="ar-SA" b="1" dirty="0" smtClean="0">
                <a:latin typeface="Arial" pitchFamily="34" charset="0"/>
                <a:cs typeface="Arial" pitchFamily="34" charset="0"/>
              </a:rPr>
              <a:t>عوامل الجذب او نوعية الموقع الترفيهي:</a:t>
            </a:r>
          </a:p>
          <a:p>
            <a:pPr marL="624078" indent="-514350">
              <a:buNone/>
              <a:defRPr/>
            </a:pPr>
            <a:r>
              <a:rPr lang="ar-SA" dirty="0" smtClean="0">
                <a:latin typeface="Arial" pitchFamily="34" charset="0"/>
                <a:cs typeface="Arial" pitchFamily="34" charset="0"/>
              </a:rPr>
              <a:t>جاذبية الموقع او نوعيته من العوامل المهمة المحددة للطلب علي الموقع. حجم الموقع يعتبر احد العوامل المحددة لجاذبيه الموقع وكذلك المساحة السطحية للبحيرة او المنتزه. بينت الخبرة ان الحجم يعبر عن مؤشر مناسب لعوامل المحددة لجاذبية الموقع مثل مواقع التخييم وطول الشاطئ وتوفر اماكن للمشي.</a:t>
            </a:r>
          </a:p>
          <a:p>
            <a:pPr marL="624078" indent="-514350">
              <a:buNone/>
              <a:defRPr/>
            </a:pPr>
            <a:r>
              <a:rPr lang="ar-SA" dirty="0" smtClean="0">
                <a:latin typeface="Arial" pitchFamily="34" charset="0"/>
                <a:cs typeface="Arial" pitchFamily="34" charset="0"/>
              </a:rPr>
              <a:t>حديثا تم تحديد مجموعة مقاييس لنوعية الموارد الترفيهية لاستخدامها في دالة الطلب منها نوعية الهواء ونوعية المياه ومستوي الازعاج والازدحام.</a:t>
            </a:r>
          </a:p>
          <a:p>
            <a:pPr marL="624078" indent="-514350">
              <a:buFont typeface="+mj-lt"/>
              <a:buAutoNum type="arabicPeriod" startAt="5"/>
              <a:defRPr/>
            </a:pPr>
            <a:r>
              <a:rPr lang="ar-SA" dirty="0" smtClean="0">
                <a:latin typeface="Arial" pitchFamily="34" charset="0"/>
                <a:cs typeface="Arial" pitchFamily="34" charset="0"/>
              </a:rPr>
              <a:t> </a:t>
            </a:r>
            <a:r>
              <a:rPr lang="ar-SA" b="1" dirty="0" smtClean="0">
                <a:latin typeface="Arial" pitchFamily="34" charset="0"/>
                <a:cs typeface="Arial" pitchFamily="34" charset="0"/>
              </a:rPr>
              <a:t>الازدحام </a:t>
            </a:r>
            <a:r>
              <a:rPr lang="en-US" b="1" dirty="0" smtClean="0">
                <a:latin typeface="Arial" pitchFamily="34" charset="0"/>
                <a:cs typeface="Arial" pitchFamily="34" charset="0"/>
              </a:rPr>
              <a:t>Congestion</a:t>
            </a:r>
          </a:p>
          <a:p>
            <a:pPr marL="624078" indent="-514350">
              <a:buNone/>
              <a:defRPr/>
            </a:pPr>
            <a:r>
              <a:rPr lang="ar-SA" dirty="0" smtClean="0">
                <a:latin typeface="Arial" pitchFamily="34" charset="0"/>
                <a:cs typeface="Arial" pitchFamily="34" charset="0"/>
              </a:rPr>
              <a:t>يؤثر مستوي الازدحام في الطلب علي الموقع الترفيهي وكذلك الرغبة في الدفع، ويحدث الازدحام عند زيادة اعداد المتنزهين في الموقع الترفيهي. وبصفة عامة العلاقة بينهما عكسية فكلما كان الموقع الترفيهي مزدحم كلما قل الطلب عليه والعكس صحيح.</a:t>
            </a:r>
          </a:p>
        </p:txBody>
      </p:sp>
      <p:sp>
        <p:nvSpPr>
          <p:cNvPr id="4" name="Slide Number Placeholder 3"/>
          <p:cNvSpPr>
            <a:spLocks noGrp="1"/>
          </p:cNvSpPr>
          <p:nvPr>
            <p:ph type="sldNum" sz="quarter" idx="12"/>
          </p:nvPr>
        </p:nvSpPr>
        <p:spPr/>
        <p:txBody>
          <a:bodyPr/>
          <a:lstStyle/>
          <a:p>
            <a:fld id="{B1256247-FA1A-4ED4-9C3E-75F47BD09EE7}" type="slidenum">
              <a:rPr lang="ar-SA" smtClean="0"/>
              <a:pPr/>
              <a:t>164</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normAutofit fontScale="90000"/>
          </a:bodyPr>
          <a:lstStyle/>
          <a:p>
            <a:pPr algn="ctr" rtl="1" eaLnBrk="1" hangingPunct="1"/>
            <a:r>
              <a:rPr lang="ar-SA" dirty="0" smtClean="0">
                <a:latin typeface="Arial" pitchFamily="34" charset="0"/>
                <a:cs typeface="Arial" pitchFamily="34" charset="0"/>
              </a:rPr>
              <a:t>محددات الطلب علي السياحة البيئية </a:t>
            </a:r>
            <a:r>
              <a:rPr lang="en-US" dirty="0" smtClean="0">
                <a:latin typeface="Arial" pitchFamily="34" charset="0"/>
                <a:cs typeface="Arial" pitchFamily="34" charset="0"/>
              </a:rPr>
              <a:t>Determinants of Demand</a:t>
            </a:r>
          </a:p>
        </p:txBody>
      </p:sp>
      <p:sp>
        <p:nvSpPr>
          <p:cNvPr id="3" name="Content Placeholder 2"/>
          <p:cNvSpPr>
            <a:spLocks noGrp="1"/>
          </p:cNvSpPr>
          <p:nvPr>
            <p:ph idx="1"/>
          </p:nvPr>
        </p:nvSpPr>
        <p:spPr>
          <a:xfrm>
            <a:off x="457200" y="1295400"/>
            <a:ext cx="8229600" cy="4953000"/>
          </a:xfrm>
        </p:spPr>
        <p:txBody>
          <a:bodyPr rtlCol="0">
            <a:normAutofit fontScale="92500" lnSpcReduction="10000"/>
          </a:bodyPr>
          <a:lstStyle/>
          <a:p>
            <a:pPr marL="624078" indent="-514350">
              <a:buNone/>
              <a:defRPr/>
            </a:pPr>
            <a:r>
              <a:rPr lang="ar-SA" dirty="0" smtClean="0">
                <a:latin typeface="Arial" pitchFamily="34" charset="0"/>
                <a:cs typeface="Arial" pitchFamily="34" charset="0"/>
              </a:rPr>
              <a:t>يمكن قياس تاثير الازدحام مباشرة عن طريق سؤال المتنزهين عن رغبتهم في الدفع للموقع المزدحم. وقد تم استخدام عدة معايير لقياس الازدحام في المواقع منها:</a:t>
            </a:r>
          </a:p>
          <a:p>
            <a:pPr marL="624078" indent="-514350">
              <a:buFontTx/>
              <a:buChar char="-"/>
              <a:defRPr/>
            </a:pPr>
            <a:r>
              <a:rPr lang="ar-SA" dirty="0" smtClean="0">
                <a:latin typeface="Arial" pitchFamily="34" charset="0"/>
                <a:cs typeface="Arial" pitchFamily="34" charset="0"/>
              </a:rPr>
              <a:t>العدد الحقيقي للمتنزهين لوحدة المساحة في اليوم في زمن محدد</a:t>
            </a:r>
          </a:p>
          <a:p>
            <a:pPr marL="624078" indent="-514350">
              <a:buFontTx/>
              <a:buChar char="-"/>
              <a:defRPr/>
            </a:pPr>
            <a:r>
              <a:rPr lang="ar-SA" dirty="0" smtClean="0">
                <a:latin typeface="Arial" pitchFamily="34" charset="0"/>
                <a:cs typeface="Arial" pitchFamily="34" charset="0"/>
              </a:rPr>
              <a:t>عدد المتنزهين في الالعاب او المخيمات بالنسبة للمتاح منها</a:t>
            </a:r>
          </a:p>
          <a:p>
            <a:pPr marL="624078" indent="-514350">
              <a:buFontTx/>
              <a:buChar char="-"/>
              <a:defRPr/>
            </a:pPr>
            <a:r>
              <a:rPr lang="ar-SA" dirty="0" smtClean="0">
                <a:latin typeface="Arial" pitchFamily="34" charset="0"/>
                <a:cs typeface="Arial" pitchFamily="34" charset="0"/>
              </a:rPr>
              <a:t>عدد دقائق الانتظار لموقع او لعبة معينة</a:t>
            </a:r>
          </a:p>
          <a:p>
            <a:pPr marL="624078" indent="-514350">
              <a:buFontTx/>
              <a:buChar char="-"/>
              <a:defRPr/>
            </a:pPr>
            <a:r>
              <a:rPr lang="ar-SA" dirty="0" smtClean="0">
                <a:latin typeface="Arial" pitchFamily="34" charset="0"/>
                <a:cs typeface="Arial" pitchFamily="34" charset="0"/>
              </a:rPr>
              <a:t>مدي اسغلال الطاقة الاستيعابية للموقع او المتنزه</a:t>
            </a:r>
          </a:p>
          <a:p>
            <a:pPr marL="624078" indent="-514350">
              <a:buFont typeface="+mj-lt"/>
              <a:buAutoNum type="arabicPeriod" startAt="6"/>
              <a:defRPr/>
            </a:pPr>
            <a:r>
              <a:rPr lang="ar-SA" b="1" dirty="0" smtClean="0">
                <a:latin typeface="Arial" pitchFamily="34" charset="0"/>
                <a:cs typeface="Arial" pitchFamily="34" charset="0"/>
              </a:rPr>
              <a:t>الاذواق والتفضيلات </a:t>
            </a:r>
            <a:r>
              <a:rPr lang="en-US" b="1" dirty="0" smtClean="0">
                <a:latin typeface="Arial" pitchFamily="34" charset="0"/>
                <a:cs typeface="Arial" pitchFamily="34" charset="0"/>
              </a:rPr>
              <a:t>Tastes and preferences</a:t>
            </a:r>
          </a:p>
          <a:p>
            <a:pPr marL="624078" indent="-514350">
              <a:buNone/>
              <a:defRPr/>
            </a:pPr>
            <a:r>
              <a:rPr lang="ar-SA" dirty="0" smtClean="0">
                <a:latin typeface="Arial" pitchFamily="34" charset="0"/>
                <a:cs typeface="Arial" pitchFamily="34" charset="0"/>
              </a:rPr>
              <a:t>تعتبر الاذواق والتفضيلات من اهم العوامل الغير سعرية المؤثرة في الطلب علي الترفيه. وقد تجاهلت معظم الدراسات تاثير هذا العامل نظرا لصعوبة قياسه ويستخدم الدخل والعمركمؤشر لقياس ذلك. ويعبر الذوق والتفضيل عن شخصية المتنزه حيث ان بعض المتنزهين يفضل الانشطة التي تحتاج لنشاط بدني بينما يفضل بعضهم الانشطة المريحة.</a:t>
            </a:r>
          </a:p>
        </p:txBody>
      </p:sp>
      <p:sp>
        <p:nvSpPr>
          <p:cNvPr id="4" name="Slide Number Placeholder 3"/>
          <p:cNvSpPr>
            <a:spLocks noGrp="1"/>
          </p:cNvSpPr>
          <p:nvPr>
            <p:ph type="sldNum" sz="quarter" idx="12"/>
          </p:nvPr>
        </p:nvSpPr>
        <p:spPr/>
        <p:txBody>
          <a:bodyPr/>
          <a:lstStyle/>
          <a:p>
            <a:fld id="{B1256247-FA1A-4ED4-9C3E-75F47BD09EE7}" type="slidenum">
              <a:rPr lang="ar-SA" smtClean="0"/>
              <a:pPr/>
              <a:t>165</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normAutofit fontScale="90000"/>
          </a:bodyPr>
          <a:lstStyle/>
          <a:p>
            <a:pPr algn="ctr" rtl="1" eaLnBrk="1" hangingPunct="1"/>
            <a:r>
              <a:rPr lang="ar-SA" dirty="0" smtClean="0">
                <a:latin typeface="Arial" pitchFamily="34" charset="0"/>
                <a:cs typeface="Arial" pitchFamily="34" charset="0"/>
              </a:rPr>
              <a:t>مرونة الطلب علي السياحة البيئية</a:t>
            </a:r>
            <a:r>
              <a:rPr lang="en-US" dirty="0" smtClean="0">
                <a:latin typeface="Arial" pitchFamily="34" charset="0"/>
                <a:cs typeface="Arial" pitchFamily="34" charset="0"/>
              </a:rPr>
              <a:t/>
            </a:r>
            <a:br>
              <a:rPr lang="en-US" dirty="0" smtClean="0">
                <a:latin typeface="Arial" pitchFamily="34" charset="0"/>
                <a:cs typeface="Arial" pitchFamily="34" charset="0"/>
              </a:rPr>
            </a:br>
            <a:r>
              <a:rPr lang="ar-SA" dirty="0" smtClean="0">
                <a:latin typeface="Arial" pitchFamily="34" charset="0"/>
                <a:cs typeface="Arial" pitchFamily="34" charset="0"/>
              </a:rPr>
              <a:t> </a:t>
            </a:r>
            <a:r>
              <a:rPr lang="en-US" dirty="0" smtClean="0">
                <a:latin typeface="Arial" pitchFamily="34" charset="0"/>
                <a:cs typeface="Arial" pitchFamily="34" charset="0"/>
              </a:rPr>
              <a:t>Elasticity of Demand</a:t>
            </a:r>
          </a:p>
        </p:txBody>
      </p:sp>
      <p:sp>
        <p:nvSpPr>
          <p:cNvPr id="3" name="Content Placeholder 2"/>
          <p:cNvSpPr>
            <a:spLocks noGrp="1"/>
          </p:cNvSpPr>
          <p:nvPr>
            <p:ph idx="1"/>
          </p:nvPr>
        </p:nvSpPr>
        <p:spPr>
          <a:xfrm>
            <a:off x="457200" y="1295400"/>
            <a:ext cx="8229600" cy="4953000"/>
          </a:xfrm>
        </p:spPr>
        <p:txBody>
          <a:bodyPr rtlCol="0">
            <a:normAutofit fontScale="92500" lnSpcReduction="10000"/>
          </a:bodyPr>
          <a:lstStyle/>
          <a:p>
            <a:pPr marL="624078" indent="-514350">
              <a:buFontTx/>
              <a:buChar char="-"/>
              <a:defRPr/>
            </a:pPr>
            <a:r>
              <a:rPr lang="ar-SA" dirty="0" smtClean="0">
                <a:latin typeface="Arial" pitchFamily="34" charset="0"/>
                <a:cs typeface="Arial" pitchFamily="34" charset="0"/>
              </a:rPr>
              <a:t>مرونة الطلب تعرف بانها نسبة التغير في الكمية المطلوبة نتيجة للتغير في السعر او احد محددات الطلب الاخري.</a:t>
            </a:r>
          </a:p>
          <a:p>
            <a:pPr marL="624078" indent="-514350">
              <a:buFontTx/>
              <a:buChar char="-"/>
              <a:defRPr/>
            </a:pPr>
            <a:r>
              <a:rPr lang="ar-SA" dirty="0" smtClean="0">
                <a:latin typeface="Arial" pitchFamily="34" charset="0"/>
                <a:cs typeface="Arial" pitchFamily="34" charset="0"/>
              </a:rPr>
              <a:t>مرونة الطلب السعرية عبارة عن طريقة لمقارنة تاثير تغير السعر علي الكمية المطلوبة. </a:t>
            </a:r>
          </a:p>
          <a:p>
            <a:pPr marL="624078" indent="-514350">
              <a:buFontTx/>
              <a:buChar char="-"/>
              <a:defRPr/>
            </a:pPr>
            <a:r>
              <a:rPr lang="ar-SA" dirty="0" smtClean="0">
                <a:latin typeface="Arial" pitchFamily="34" charset="0"/>
                <a:cs typeface="Arial" pitchFamily="34" charset="0"/>
              </a:rPr>
              <a:t> كلما كانت نسبة التغير في الكمية المطلوبة اكبر من نسبة التغير في السعر يقال عن الطلب بانه مرن، وهذا يعني ان الكمية المطلوبة حساسة او لها درجة استجابة عالية لتغير السعر. والعكس صحيح عندما يكون الطلب غير مرن.</a:t>
            </a:r>
          </a:p>
          <a:p>
            <a:pPr marL="624078" indent="-514350">
              <a:buFontTx/>
              <a:buChar char="-"/>
              <a:defRPr/>
            </a:pPr>
            <a:r>
              <a:rPr lang="ar-SA" dirty="0" smtClean="0">
                <a:latin typeface="Arial" pitchFamily="34" charset="0"/>
                <a:cs typeface="Arial" pitchFamily="34" charset="0"/>
              </a:rPr>
              <a:t>لقد تم استخدام المرونة في دراسة الطلب علي الترفيه لملائمتها، فعند ضرب قيمة المرونة بالتغير المتوقع في التغير موضع الدراسة نحصل علي تقدير للتغير  المتوقع في الطلب.</a:t>
            </a:r>
          </a:p>
          <a:p>
            <a:pPr marL="624078" indent="-514350">
              <a:buFontTx/>
              <a:buChar char="-"/>
              <a:defRPr/>
            </a:pPr>
            <a:r>
              <a:rPr lang="ar-SA" dirty="0" smtClean="0">
                <a:latin typeface="Arial" pitchFamily="34" charset="0"/>
                <a:cs typeface="Arial" pitchFamily="34" charset="0"/>
              </a:rPr>
              <a:t>بالتالي فان تقدير المرونة يلعب دورا مهما في فهم تاثير العوامل الاقتصادية والاجتماعية وكذلك خيارات الادارة المختلفة التي يمكن اتخاذها</a:t>
            </a:r>
          </a:p>
          <a:p>
            <a:pPr marL="624078" indent="-514350">
              <a:buFontTx/>
              <a:buChar char="-"/>
              <a:defRPr/>
            </a:pPr>
            <a:endParaRPr lang="ar-SA"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166</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normAutofit fontScale="90000"/>
          </a:bodyPr>
          <a:lstStyle/>
          <a:p>
            <a:pPr algn="ctr" rtl="1" eaLnBrk="1" hangingPunct="1"/>
            <a:r>
              <a:rPr lang="ar-SA" dirty="0" smtClean="0">
                <a:latin typeface="Arial" pitchFamily="34" charset="0"/>
                <a:cs typeface="Arial" pitchFamily="34" charset="0"/>
              </a:rPr>
              <a:t>مرونة الطلب علي السياحة البيئية</a:t>
            </a:r>
            <a:r>
              <a:rPr lang="en-US" dirty="0" smtClean="0">
                <a:latin typeface="Arial" pitchFamily="34" charset="0"/>
                <a:cs typeface="Arial" pitchFamily="34" charset="0"/>
              </a:rPr>
              <a:t/>
            </a:r>
            <a:br>
              <a:rPr lang="en-US" dirty="0" smtClean="0">
                <a:latin typeface="Arial" pitchFamily="34" charset="0"/>
                <a:cs typeface="Arial" pitchFamily="34" charset="0"/>
              </a:rPr>
            </a:br>
            <a:r>
              <a:rPr lang="ar-SA" dirty="0" smtClean="0">
                <a:latin typeface="Arial" pitchFamily="34" charset="0"/>
                <a:cs typeface="Arial" pitchFamily="34" charset="0"/>
              </a:rPr>
              <a:t> </a:t>
            </a:r>
            <a:r>
              <a:rPr lang="en-US" dirty="0" smtClean="0">
                <a:latin typeface="Arial" pitchFamily="34" charset="0"/>
                <a:cs typeface="Arial" pitchFamily="34" charset="0"/>
              </a:rPr>
              <a:t>Elasticity of Demand</a:t>
            </a:r>
          </a:p>
        </p:txBody>
      </p:sp>
      <p:sp>
        <p:nvSpPr>
          <p:cNvPr id="3" name="Content Placeholder 2"/>
          <p:cNvSpPr>
            <a:spLocks noGrp="1"/>
          </p:cNvSpPr>
          <p:nvPr>
            <p:ph idx="1"/>
          </p:nvPr>
        </p:nvSpPr>
        <p:spPr>
          <a:xfrm>
            <a:off x="457200" y="1295400"/>
            <a:ext cx="8229600" cy="4953000"/>
          </a:xfrm>
        </p:spPr>
        <p:txBody>
          <a:bodyPr rtlCol="0">
            <a:normAutofit/>
          </a:bodyPr>
          <a:lstStyle/>
          <a:p>
            <a:pPr marL="624078" indent="-514350">
              <a:buFontTx/>
              <a:buChar char="-"/>
              <a:defRPr/>
            </a:pPr>
            <a:r>
              <a:rPr lang="ar-SA" dirty="0" smtClean="0">
                <a:latin typeface="Arial" pitchFamily="34" charset="0"/>
                <a:cs typeface="Arial" pitchFamily="34" charset="0"/>
              </a:rPr>
              <a:t>يتم الحصول علي المرونة لجميع محددات الطلب اما من الدراسات السابقة التي تمت علي الموقع او عن طريق تقديرها احصائيا باستخدام احد البرامج بعد جمع البيانات المناسبة، ويجب مراعاة التاكد من الدالة المستخدمة في التقدير حتي يتم استخدام المرونة المناسبة.</a:t>
            </a:r>
          </a:p>
          <a:p>
            <a:pPr marL="624078" indent="-514350" algn="justLow">
              <a:buNone/>
              <a:defRPr/>
            </a:pPr>
            <a:r>
              <a:rPr lang="ar-SA" dirty="0" smtClean="0">
                <a:latin typeface="Arial" pitchFamily="34" charset="0"/>
                <a:cs typeface="Arial" pitchFamily="34" charset="0"/>
              </a:rPr>
              <a:t>                               </a:t>
            </a:r>
            <a:r>
              <a:rPr lang="ar-SA" sz="2000" dirty="0" smtClean="0">
                <a:latin typeface="Arial" pitchFamily="34" charset="0"/>
                <a:cs typeface="Arial" pitchFamily="34" charset="0"/>
              </a:rPr>
              <a:t>التغير النسبي في الكمية</a:t>
            </a:r>
            <a:endParaRPr lang="ar-SA" dirty="0" smtClean="0">
              <a:latin typeface="Arial" pitchFamily="34" charset="0"/>
              <a:cs typeface="Arial" pitchFamily="34" charset="0"/>
            </a:endParaRPr>
          </a:p>
          <a:p>
            <a:pPr marL="624078" indent="-514350">
              <a:buNone/>
              <a:defRPr/>
            </a:pPr>
            <a:r>
              <a:rPr lang="ar-SA" dirty="0" smtClean="0">
                <a:latin typeface="Arial" pitchFamily="34" charset="0"/>
                <a:cs typeface="Arial" pitchFamily="34" charset="0"/>
              </a:rPr>
              <a:t>مرونة الطلب السعرية =</a:t>
            </a:r>
          </a:p>
          <a:p>
            <a:pPr marL="624078" indent="-514350">
              <a:buNone/>
              <a:defRPr/>
            </a:pPr>
            <a:r>
              <a:rPr lang="ar-SA" dirty="0" smtClean="0">
                <a:latin typeface="Arial" pitchFamily="34" charset="0"/>
                <a:cs typeface="Arial" pitchFamily="34" charset="0"/>
              </a:rPr>
              <a:t>                               </a:t>
            </a:r>
            <a:r>
              <a:rPr lang="ar-SA" sz="2000" dirty="0" smtClean="0">
                <a:latin typeface="Arial" pitchFamily="34" charset="0"/>
                <a:cs typeface="Arial" pitchFamily="34" charset="0"/>
              </a:rPr>
              <a:t>التغير النسبي في السعر</a:t>
            </a: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r>
              <a:rPr lang="ar-SA" dirty="0" smtClean="0">
                <a:latin typeface="Arial" pitchFamily="34" charset="0"/>
                <a:cs typeface="Arial" pitchFamily="34" charset="0"/>
              </a:rPr>
              <a:t>وهي دائما سالبة نتيجة للعلاقة العكسية بين السعر والكمية</a:t>
            </a:r>
          </a:p>
        </p:txBody>
      </p:sp>
      <p:sp>
        <p:nvSpPr>
          <p:cNvPr id="4" name="Slide Number Placeholder 3"/>
          <p:cNvSpPr>
            <a:spLocks noGrp="1"/>
          </p:cNvSpPr>
          <p:nvPr>
            <p:ph type="sldNum" sz="quarter" idx="12"/>
          </p:nvPr>
        </p:nvSpPr>
        <p:spPr/>
        <p:txBody>
          <a:bodyPr/>
          <a:lstStyle/>
          <a:p>
            <a:fld id="{B1256247-FA1A-4ED4-9C3E-75F47BD09EE7}" type="slidenum">
              <a:rPr lang="ar-SA" smtClean="0"/>
              <a:pPr/>
              <a:t>167</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cxnSp>
        <p:nvCxnSpPr>
          <p:cNvPr id="7" name="Straight Connector 6"/>
          <p:cNvCxnSpPr/>
          <p:nvPr/>
        </p:nvCxnSpPr>
        <p:spPr>
          <a:xfrm flipH="1">
            <a:off x="3581400" y="3733800"/>
            <a:ext cx="20574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normAutofit fontScale="90000"/>
          </a:bodyPr>
          <a:lstStyle/>
          <a:p>
            <a:pPr algn="ctr" rtl="1" eaLnBrk="1" hangingPunct="1"/>
            <a:r>
              <a:rPr lang="ar-SA" dirty="0" smtClean="0">
                <a:latin typeface="Arial" pitchFamily="34" charset="0"/>
                <a:cs typeface="Arial" pitchFamily="34" charset="0"/>
              </a:rPr>
              <a:t>مرونة الطلب علي السياحة البيئية</a:t>
            </a:r>
            <a:r>
              <a:rPr lang="en-US" dirty="0" smtClean="0">
                <a:latin typeface="Arial" pitchFamily="34" charset="0"/>
                <a:cs typeface="Arial" pitchFamily="34" charset="0"/>
              </a:rPr>
              <a:t/>
            </a:r>
            <a:br>
              <a:rPr lang="en-US" dirty="0" smtClean="0">
                <a:latin typeface="Arial" pitchFamily="34" charset="0"/>
                <a:cs typeface="Arial" pitchFamily="34" charset="0"/>
              </a:rPr>
            </a:br>
            <a:r>
              <a:rPr lang="ar-SA" dirty="0" smtClean="0">
                <a:latin typeface="Arial" pitchFamily="34" charset="0"/>
                <a:cs typeface="Arial" pitchFamily="34" charset="0"/>
              </a:rPr>
              <a:t> </a:t>
            </a:r>
            <a:r>
              <a:rPr lang="en-US" dirty="0" smtClean="0">
                <a:latin typeface="Arial" pitchFamily="34" charset="0"/>
                <a:cs typeface="Arial" pitchFamily="34" charset="0"/>
              </a:rPr>
              <a:t>Elasticity of Demand</a:t>
            </a:r>
          </a:p>
        </p:txBody>
      </p:sp>
      <p:sp>
        <p:nvSpPr>
          <p:cNvPr id="3" name="Content Placeholder 2"/>
          <p:cNvSpPr>
            <a:spLocks noGrp="1"/>
          </p:cNvSpPr>
          <p:nvPr>
            <p:ph idx="1"/>
          </p:nvPr>
        </p:nvSpPr>
        <p:spPr>
          <a:xfrm>
            <a:off x="457200" y="1295400"/>
            <a:ext cx="8229600" cy="4953000"/>
          </a:xfrm>
        </p:spPr>
        <p:txBody>
          <a:bodyPr rtlCol="0">
            <a:normAutofit/>
          </a:bodyPr>
          <a:lstStyle/>
          <a:p>
            <a:pPr marL="624078" indent="-514350">
              <a:buNone/>
              <a:defRPr/>
            </a:pPr>
            <a:r>
              <a:rPr lang="ar-SA" dirty="0" smtClean="0">
                <a:latin typeface="Arial" pitchFamily="34" charset="0"/>
                <a:cs typeface="Arial" pitchFamily="34" charset="0"/>
              </a:rPr>
              <a:t>حساب مرون الطلب السعرية في حالة الدالة الخطية:</a:t>
            </a:r>
          </a:p>
          <a:p>
            <a:pPr marL="624078" indent="-514350">
              <a:buNone/>
              <a:defRPr/>
            </a:pPr>
            <a:endParaRPr lang="ar-SA" dirty="0" smtClean="0">
              <a:latin typeface="Arial" pitchFamily="34" charset="0"/>
              <a:cs typeface="Arial" pitchFamily="34" charset="0"/>
            </a:endParaRPr>
          </a:p>
          <a:p>
            <a:pPr marL="624078" indent="-514350">
              <a:buNone/>
              <a:defRPr/>
            </a:pPr>
            <a:r>
              <a:rPr lang="ar-SA" dirty="0" smtClean="0">
                <a:latin typeface="Arial" pitchFamily="34" charset="0"/>
                <a:cs typeface="Arial" pitchFamily="34" charset="0"/>
              </a:rPr>
              <a:t>مرونة الطلب =                 ×                </a:t>
            </a: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r>
              <a:rPr lang="ar-SA" dirty="0" smtClean="0">
                <a:latin typeface="Arial" pitchFamily="34" charset="0"/>
                <a:cs typeface="Arial" pitchFamily="34" charset="0"/>
              </a:rPr>
              <a:t>(التغير الكمية/التغير في السعر) يكافئ المعامل المقدر للسعر في دالة الطلب الخطية بالتالي يمكن اعادة كتابة المعادلة كالتالي:</a:t>
            </a:r>
          </a:p>
          <a:p>
            <a:pPr marL="624078" indent="-514350">
              <a:buNone/>
              <a:defRPr/>
            </a:pPr>
            <a:endParaRPr lang="ar-SA" sz="2400" dirty="0" smtClean="0">
              <a:latin typeface="Arial" pitchFamily="34" charset="0"/>
              <a:cs typeface="Arial" pitchFamily="34" charset="0"/>
            </a:endParaRPr>
          </a:p>
          <a:p>
            <a:pPr marL="624078" indent="-514350">
              <a:buNone/>
              <a:defRPr/>
            </a:pPr>
            <a:r>
              <a:rPr lang="ar-SA" sz="2400" dirty="0" smtClean="0">
                <a:latin typeface="Arial" pitchFamily="34" charset="0"/>
                <a:cs typeface="Arial" pitchFamily="34" charset="0"/>
              </a:rPr>
              <a:t>مرونة الطلب السعرية = معامل السعر في دالة الطلب المقدرة × </a:t>
            </a:r>
          </a:p>
        </p:txBody>
      </p:sp>
      <p:sp>
        <p:nvSpPr>
          <p:cNvPr id="4" name="Slide Number Placeholder 3"/>
          <p:cNvSpPr>
            <a:spLocks noGrp="1"/>
          </p:cNvSpPr>
          <p:nvPr>
            <p:ph type="sldNum" sz="quarter" idx="12"/>
          </p:nvPr>
        </p:nvSpPr>
        <p:spPr/>
        <p:txBody>
          <a:bodyPr/>
          <a:lstStyle/>
          <a:p>
            <a:fld id="{B1256247-FA1A-4ED4-9C3E-75F47BD09EE7}" type="slidenum">
              <a:rPr lang="ar-SA" smtClean="0"/>
              <a:pPr/>
              <a:t>168</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graphicFrame>
        <p:nvGraphicFramePr>
          <p:cNvPr id="187394" name="Object 2"/>
          <p:cNvGraphicFramePr>
            <a:graphicFrameLocks noChangeAspect="1"/>
          </p:cNvGraphicFramePr>
          <p:nvPr/>
        </p:nvGraphicFramePr>
        <p:xfrm>
          <a:off x="3352800" y="2971800"/>
          <a:ext cx="3124200" cy="990600"/>
        </p:xfrm>
        <a:graphic>
          <a:graphicData uri="http://schemas.openxmlformats.org/presentationml/2006/ole">
            <mc:AlternateContent xmlns:mc="http://schemas.openxmlformats.org/markup-compatibility/2006">
              <mc:Choice xmlns:v="urn:schemas-microsoft-com:vml" Requires="v">
                <p:oleObj spid="_x0000_s187421" name="Equation" r:id="rId3" imgW="736560" imgH="457200" progId="Equation.3">
                  <p:embed/>
                </p:oleObj>
              </mc:Choice>
              <mc:Fallback>
                <p:oleObj name="Equation" r:id="rId3" imgW="736560" imgH="4572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2971800"/>
                        <a:ext cx="312420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5246703" y="2057400"/>
            <a:ext cx="1338828" cy="369332"/>
          </a:xfrm>
          <a:prstGeom prst="rect">
            <a:avLst/>
          </a:prstGeom>
          <a:noFill/>
        </p:spPr>
        <p:txBody>
          <a:bodyPr wrap="none" rtlCol="0">
            <a:spAutoFit/>
          </a:bodyPr>
          <a:lstStyle/>
          <a:p>
            <a:r>
              <a:rPr lang="ar-SA" dirty="0" smtClean="0"/>
              <a:t>التغير في الكمية</a:t>
            </a:r>
            <a:endParaRPr lang="en-US" dirty="0"/>
          </a:p>
        </p:txBody>
      </p:sp>
      <p:sp>
        <p:nvSpPr>
          <p:cNvPr id="9" name="TextBox 8"/>
          <p:cNvSpPr txBox="1"/>
          <p:nvPr/>
        </p:nvSpPr>
        <p:spPr>
          <a:xfrm>
            <a:off x="5257800" y="2514600"/>
            <a:ext cx="1345240" cy="369332"/>
          </a:xfrm>
          <a:prstGeom prst="rect">
            <a:avLst/>
          </a:prstGeom>
          <a:noFill/>
        </p:spPr>
        <p:txBody>
          <a:bodyPr wrap="none" rtlCol="0">
            <a:spAutoFit/>
          </a:bodyPr>
          <a:lstStyle/>
          <a:p>
            <a:r>
              <a:rPr lang="ar-SA" dirty="0" smtClean="0"/>
              <a:t>التغير في السعر</a:t>
            </a:r>
            <a:endParaRPr lang="en-US" dirty="0"/>
          </a:p>
        </p:txBody>
      </p:sp>
      <p:sp>
        <p:nvSpPr>
          <p:cNvPr id="10" name="TextBox 9"/>
          <p:cNvSpPr txBox="1"/>
          <p:nvPr/>
        </p:nvSpPr>
        <p:spPr>
          <a:xfrm>
            <a:off x="3448121" y="2057400"/>
            <a:ext cx="1173719" cy="369332"/>
          </a:xfrm>
          <a:prstGeom prst="rect">
            <a:avLst/>
          </a:prstGeom>
          <a:noFill/>
        </p:spPr>
        <p:txBody>
          <a:bodyPr wrap="none" rtlCol="0">
            <a:spAutoFit/>
          </a:bodyPr>
          <a:lstStyle/>
          <a:p>
            <a:r>
              <a:rPr lang="ar-SA" dirty="0" smtClean="0"/>
              <a:t>متوسط السعر</a:t>
            </a:r>
            <a:endParaRPr lang="en-US" dirty="0"/>
          </a:p>
        </p:txBody>
      </p:sp>
      <p:sp>
        <p:nvSpPr>
          <p:cNvPr id="11" name="TextBox 10"/>
          <p:cNvSpPr txBox="1"/>
          <p:nvPr/>
        </p:nvSpPr>
        <p:spPr>
          <a:xfrm>
            <a:off x="3505200" y="2514600"/>
            <a:ext cx="1167307" cy="369332"/>
          </a:xfrm>
          <a:prstGeom prst="rect">
            <a:avLst/>
          </a:prstGeom>
          <a:noFill/>
        </p:spPr>
        <p:txBody>
          <a:bodyPr wrap="none" rtlCol="0">
            <a:spAutoFit/>
          </a:bodyPr>
          <a:lstStyle/>
          <a:p>
            <a:r>
              <a:rPr lang="ar-SA" dirty="0" smtClean="0"/>
              <a:t>متوسط الكمية</a:t>
            </a:r>
            <a:endParaRPr lang="en-US" dirty="0"/>
          </a:p>
        </p:txBody>
      </p:sp>
      <p:cxnSp>
        <p:nvCxnSpPr>
          <p:cNvPr id="13" name="Straight Connector 12"/>
          <p:cNvCxnSpPr/>
          <p:nvPr/>
        </p:nvCxnSpPr>
        <p:spPr>
          <a:xfrm flipH="1">
            <a:off x="5334000" y="2438400"/>
            <a:ext cx="1143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H="1">
            <a:off x="3581400" y="2438400"/>
            <a:ext cx="990600" cy="0"/>
          </a:xfrm>
          <a:prstGeom prst="line">
            <a:avLst/>
          </a:prstGeom>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990600" y="5181600"/>
            <a:ext cx="1173719" cy="369332"/>
          </a:xfrm>
          <a:prstGeom prst="rect">
            <a:avLst/>
          </a:prstGeom>
          <a:noFill/>
        </p:spPr>
        <p:txBody>
          <a:bodyPr wrap="none" rtlCol="0">
            <a:spAutoFit/>
          </a:bodyPr>
          <a:lstStyle/>
          <a:p>
            <a:r>
              <a:rPr lang="ar-SA" dirty="0" smtClean="0"/>
              <a:t>متوسط السعر</a:t>
            </a:r>
            <a:endParaRPr lang="en-US" dirty="0"/>
          </a:p>
        </p:txBody>
      </p:sp>
      <p:sp>
        <p:nvSpPr>
          <p:cNvPr id="17" name="TextBox 16"/>
          <p:cNvSpPr txBox="1"/>
          <p:nvPr/>
        </p:nvSpPr>
        <p:spPr>
          <a:xfrm>
            <a:off x="990600" y="5638800"/>
            <a:ext cx="1167307" cy="369332"/>
          </a:xfrm>
          <a:prstGeom prst="rect">
            <a:avLst/>
          </a:prstGeom>
          <a:noFill/>
        </p:spPr>
        <p:txBody>
          <a:bodyPr wrap="none" rtlCol="0">
            <a:spAutoFit/>
          </a:bodyPr>
          <a:lstStyle/>
          <a:p>
            <a:r>
              <a:rPr lang="ar-SA" dirty="0" smtClean="0"/>
              <a:t>متوسط الكمية</a:t>
            </a:r>
            <a:endParaRPr lang="en-US" dirty="0"/>
          </a:p>
        </p:txBody>
      </p:sp>
      <p:cxnSp>
        <p:nvCxnSpPr>
          <p:cNvPr id="18" name="Straight Connector 17"/>
          <p:cNvCxnSpPr/>
          <p:nvPr/>
        </p:nvCxnSpPr>
        <p:spPr>
          <a:xfrm flipH="1">
            <a:off x="1143000" y="5562600"/>
            <a:ext cx="990600"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normAutofit fontScale="90000"/>
          </a:bodyPr>
          <a:lstStyle/>
          <a:p>
            <a:pPr algn="ctr" rtl="1" eaLnBrk="1" hangingPunct="1"/>
            <a:r>
              <a:rPr lang="ar-SA" dirty="0" smtClean="0">
                <a:latin typeface="Arial" pitchFamily="34" charset="0"/>
                <a:cs typeface="Arial" pitchFamily="34" charset="0"/>
              </a:rPr>
              <a:t>مرونة الطلب علي السياحة البيئية</a:t>
            </a:r>
            <a:r>
              <a:rPr lang="en-US" dirty="0" smtClean="0">
                <a:latin typeface="Arial" pitchFamily="34" charset="0"/>
                <a:cs typeface="Arial" pitchFamily="34" charset="0"/>
              </a:rPr>
              <a:t/>
            </a:r>
            <a:br>
              <a:rPr lang="en-US" dirty="0" smtClean="0">
                <a:latin typeface="Arial" pitchFamily="34" charset="0"/>
                <a:cs typeface="Arial" pitchFamily="34" charset="0"/>
              </a:rPr>
            </a:br>
            <a:r>
              <a:rPr lang="ar-SA" dirty="0" smtClean="0">
                <a:latin typeface="Arial" pitchFamily="34" charset="0"/>
                <a:cs typeface="Arial" pitchFamily="34" charset="0"/>
              </a:rPr>
              <a:t> </a:t>
            </a:r>
            <a:r>
              <a:rPr lang="en-US" dirty="0" smtClean="0">
                <a:latin typeface="Arial" pitchFamily="34" charset="0"/>
                <a:cs typeface="Arial" pitchFamily="34" charset="0"/>
              </a:rPr>
              <a:t>Elasticity of Demand</a:t>
            </a:r>
          </a:p>
        </p:txBody>
      </p:sp>
      <p:sp>
        <p:nvSpPr>
          <p:cNvPr id="3" name="Content Placeholder 2"/>
          <p:cNvSpPr>
            <a:spLocks noGrp="1"/>
          </p:cNvSpPr>
          <p:nvPr>
            <p:ph idx="1"/>
          </p:nvPr>
        </p:nvSpPr>
        <p:spPr>
          <a:xfrm>
            <a:off x="457200" y="1295400"/>
            <a:ext cx="8229600" cy="4953000"/>
          </a:xfrm>
        </p:spPr>
        <p:txBody>
          <a:bodyPr rtlCol="0">
            <a:normAutofit/>
          </a:bodyPr>
          <a:lstStyle/>
          <a:p>
            <a:pPr marL="624078" indent="-514350">
              <a:buNone/>
              <a:defRPr/>
            </a:pPr>
            <a:r>
              <a:rPr lang="ar-SA" dirty="0" smtClean="0">
                <a:latin typeface="Arial" pitchFamily="34" charset="0"/>
                <a:cs typeface="Arial" pitchFamily="34" charset="0"/>
              </a:rPr>
              <a:t>مثال:</a:t>
            </a:r>
          </a:p>
          <a:p>
            <a:pPr marL="624078" indent="-514350">
              <a:buNone/>
              <a:defRPr/>
            </a:pPr>
            <a:r>
              <a:rPr lang="ar-SA" dirty="0" smtClean="0">
                <a:latin typeface="Arial" pitchFamily="34" charset="0"/>
                <a:cs typeface="Arial" pitchFamily="34" charset="0"/>
              </a:rPr>
              <a:t>تم تقدير دالة الطلب لاحد المواقع وكانت كالتالي:</a:t>
            </a:r>
          </a:p>
          <a:p>
            <a:pPr marL="624078" indent="-514350">
              <a:buNone/>
              <a:defRPr/>
            </a:pPr>
            <a:endParaRPr lang="ar-SA" dirty="0" smtClean="0">
              <a:latin typeface="Arial" pitchFamily="34" charset="0"/>
              <a:cs typeface="Arial" pitchFamily="34" charset="0"/>
            </a:endParaRPr>
          </a:p>
          <a:p>
            <a:pPr marL="624078" indent="-514350">
              <a:buNone/>
              <a:defRPr/>
            </a:pPr>
            <a:r>
              <a:rPr lang="ar-SA" dirty="0" smtClean="0">
                <a:latin typeface="Arial" pitchFamily="34" charset="0"/>
                <a:cs typeface="Arial" pitchFamily="34" charset="0"/>
              </a:rPr>
              <a:t>اذا علمت ان متوسط السعر يساوي 20 ريال ومتوسط عدد الزيارات يساوي 5 زيارات سنويا، احسب مرونة الطلب السعرية؟</a:t>
            </a:r>
          </a:p>
          <a:p>
            <a:pPr marL="624078" indent="-514350">
              <a:buNone/>
              <a:defRPr/>
            </a:pPr>
            <a:endParaRPr lang="ar-SA" dirty="0" smtClean="0">
              <a:latin typeface="Arial" pitchFamily="34" charset="0"/>
              <a:cs typeface="Arial" pitchFamily="34" charset="0"/>
            </a:endParaRPr>
          </a:p>
          <a:p>
            <a:pPr marL="624078" indent="-514350">
              <a:buNone/>
              <a:defRPr/>
            </a:pPr>
            <a:r>
              <a:rPr lang="ar-SA" dirty="0" smtClean="0">
                <a:latin typeface="Arial" pitchFamily="34" charset="0"/>
                <a:cs typeface="Arial" pitchFamily="34" charset="0"/>
              </a:rPr>
              <a:t> يمكن تفسير ذالك الناتج كالتالي:</a:t>
            </a:r>
          </a:p>
          <a:p>
            <a:pPr marL="624078" indent="-514350">
              <a:buNone/>
              <a:defRPr/>
            </a:pPr>
            <a:r>
              <a:rPr lang="ar-SA" dirty="0" smtClean="0">
                <a:latin typeface="Arial" pitchFamily="34" charset="0"/>
                <a:cs typeface="Arial" pitchFamily="34" charset="0"/>
              </a:rPr>
              <a:t>- ان 1% زيادة في السعر او التكاليف المباشرة يؤدي الي انخفاض الكمية المطلوبة (عدد الزيارات) بمقدار 0.4%.</a:t>
            </a:r>
          </a:p>
          <a:p>
            <a:pPr marL="624078" indent="-514350">
              <a:buNone/>
              <a:defRPr/>
            </a:pPr>
            <a:r>
              <a:rPr lang="ar-SA" dirty="0" smtClean="0">
                <a:latin typeface="Arial" pitchFamily="34" charset="0"/>
                <a:cs typeface="Arial" pitchFamily="34" charset="0"/>
              </a:rPr>
              <a:t> </a:t>
            </a:r>
          </a:p>
        </p:txBody>
      </p:sp>
      <p:sp>
        <p:nvSpPr>
          <p:cNvPr id="4" name="Slide Number Placeholder 3"/>
          <p:cNvSpPr>
            <a:spLocks noGrp="1"/>
          </p:cNvSpPr>
          <p:nvPr>
            <p:ph type="sldNum" sz="quarter" idx="12"/>
          </p:nvPr>
        </p:nvSpPr>
        <p:spPr/>
        <p:txBody>
          <a:bodyPr/>
          <a:lstStyle/>
          <a:p>
            <a:fld id="{B1256247-FA1A-4ED4-9C3E-75F47BD09EE7}" type="slidenum">
              <a:rPr lang="ar-SA" smtClean="0"/>
              <a:pPr/>
              <a:t>169</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graphicFrame>
        <p:nvGraphicFramePr>
          <p:cNvPr id="188418" name="Object 2"/>
          <p:cNvGraphicFramePr>
            <a:graphicFrameLocks noChangeAspect="1"/>
          </p:cNvGraphicFramePr>
          <p:nvPr/>
        </p:nvGraphicFramePr>
        <p:xfrm>
          <a:off x="2895600" y="2286000"/>
          <a:ext cx="3878262" cy="439737"/>
        </p:xfrm>
        <a:graphic>
          <a:graphicData uri="http://schemas.openxmlformats.org/presentationml/2006/ole">
            <mc:AlternateContent xmlns:mc="http://schemas.openxmlformats.org/markup-compatibility/2006">
              <mc:Choice xmlns:v="urn:schemas-microsoft-com:vml" Requires="v">
                <p:oleObj spid="_x0000_s188472" name="Equation" r:id="rId3" imgW="914400" imgH="203040" progId="Equation.3">
                  <p:embed/>
                </p:oleObj>
              </mc:Choice>
              <mc:Fallback>
                <p:oleObj name="Equation" r:id="rId3" imgW="914400" imgH="2030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2286000"/>
                        <a:ext cx="3878262" cy="4397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8419" name="Object 3"/>
          <p:cNvGraphicFramePr>
            <a:graphicFrameLocks noChangeAspect="1"/>
          </p:cNvGraphicFramePr>
          <p:nvPr/>
        </p:nvGraphicFramePr>
        <p:xfrm>
          <a:off x="2514600" y="3505200"/>
          <a:ext cx="4160837" cy="663575"/>
        </p:xfrm>
        <a:graphic>
          <a:graphicData uri="http://schemas.openxmlformats.org/presentationml/2006/ole">
            <mc:AlternateContent xmlns:mc="http://schemas.openxmlformats.org/markup-compatibility/2006">
              <mc:Choice xmlns:v="urn:schemas-microsoft-com:vml" Requires="v">
                <p:oleObj spid="_x0000_s188473" name="Equation" r:id="rId5" imgW="1295280" imgH="393480" progId="Equation.3">
                  <p:embed/>
                </p:oleObj>
              </mc:Choice>
              <mc:Fallback>
                <p:oleObj name="Equation" r:id="rId5" imgW="1295280" imgH="39348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4600" y="3505200"/>
                        <a:ext cx="4160837" cy="663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Autofit/>
          </a:bodyPr>
          <a:lstStyle/>
          <a:p>
            <a:pPr marL="624078" lvl="0" indent="-514350">
              <a:lnSpc>
                <a:spcPct val="150000"/>
              </a:lnSpc>
              <a:buFont typeface="+mj-lt"/>
              <a:buAutoNum type="arabicPeriod" startAt="3"/>
            </a:pPr>
            <a:r>
              <a:rPr lang="ar-SA" sz="2000" dirty="0" smtClean="0"/>
              <a:t>توفر السياحة البيئية الحياة السهلة البسيطة البعيدة عن الإزعاج والقلق والتوتر بمنع الضوضاء والانبعاثات الغازية التي تؤثر على كفاءة الانسان حيث تقترب به إلى الفطرة الطبيعية والحياة البسيطة الغير معقدة.</a:t>
            </a:r>
            <a:endParaRPr lang="en-US" sz="2000" dirty="0" smtClean="0"/>
          </a:p>
          <a:p>
            <a:pPr marL="624078" lvl="0" indent="-514350">
              <a:lnSpc>
                <a:spcPct val="150000"/>
              </a:lnSpc>
              <a:buFont typeface="+mj-lt"/>
              <a:buAutoNum type="arabicPeriod" startAt="3"/>
            </a:pPr>
            <a:r>
              <a:rPr lang="ar-SA" sz="2000" dirty="0" smtClean="0"/>
              <a:t>الأهمية الاقتصادية للسياحة البيئية المتمثلة في المجال الاقتصادي الآمن حيث تعد أماكن ممارسة السياحة البيئية من أكثر الموارد ندرة في العالم وبالتالي يمكن الاستفادة من عنصر الندرة في تحقيق التنمية المستدامة بما يمكن تحقيقه من العوائد والارباح، توفير فرص العمل والتوظيف للعاطلين، تنويع العائد الاقتصادي ومصادر الدخل القومي، تحسين البنية التحتية و زيادة العوائد الحكومية.</a:t>
            </a:r>
            <a:endParaRPr lang="en-US" sz="2000" dirty="0" smtClean="0"/>
          </a:p>
          <a:p>
            <a:pPr marL="624078" lvl="0" indent="-514350">
              <a:lnSpc>
                <a:spcPct val="150000"/>
              </a:lnSpc>
              <a:buFont typeface="+mj-lt"/>
              <a:buAutoNum type="arabicPeriod" startAt="3"/>
            </a:pPr>
            <a:r>
              <a:rPr lang="ar-SA" sz="2000" dirty="0" smtClean="0"/>
              <a:t>الأهمية السياسية للسياحة البيئية المتمثلة في الأمن البيئي بعدم تعرض الدول لإضطرابات بسبب عدم رضا الأفراد عن التلوث أو الإضرار بالبيئة ويتم تصحيح ذلك بالسياحة البيئية.</a:t>
            </a:r>
            <a:endParaRPr lang="en-US" sz="2000" dirty="0" smtClean="0"/>
          </a:p>
          <a:p>
            <a:pPr marL="624078" lvl="0" indent="-514350">
              <a:lnSpc>
                <a:spcPct val="150000"/>
              </a:lnSpc>
              <a:buNone/>
            </a:pPr>
            <a:endParaRPr lang="en-US" sz="2000" dirty="0" smtClean="0"/>
          </a:p>
          <a:p>
            <a:pPr marL="624078" lvl="0" indent="-514350">
              <a:lnSpc>
                <a:spcPct val="150000"/>
              </a:lnSpc>
              <a:buFont typeface="+mj-lt"/>
              <a:buAutoNum type="arabicPeriod" startAt="5"/>
            </a:pPr>
            <a:endParaRPr lang="en-US" sz="2000" dirty="0"/>
          </a:p>
        </p:txBody>
      </p:sp>
      <p:sp>
        <p:nvSpPr>
          <p:cNvPr id="3" name="Title 2"/>
          <p:cNvSpPr>
            <a:spLocks noGrp="1"/>
          </p:cNvSpPr>
          <p:nvPr>
            <p:ph type="title"/>
          </p:nvPr>
        </p:nvSpPr>
        <p:spPr/>
        <p:txBody>
          <a:bodyPr>
            <a:normAutofit/>
          </a:bodyPr>
          <a:lstStyle/>
          <a:p>
            <a:pPr algn="r"/>
            <a:r>
              <a:rPr lang="ar-SA" dirty="0" smtClean="0"/>
              <a:t>اهمية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solidFill>
                  <a:prstClr val="black"/>
                </a:solidFill>
              </a:rPr>
              <a:pPr/>
              <a:t>17</a:t>
            </a:fld>
            <a:endParaRPr lang="ar-SA">
              <a:solidFill>
                <a:prstClr val="black"/>
              </a:solidFill>
            </a:endParaRPr>
          </a:p>
        </p:txBody>
      </p:sp>
      <p:sp>
        <p:nvSpPr>
          <p:cNvPr id="5" name="Footer Placeholder 4"/>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spTree>
    <p:extLst>
      <p:ext uri="{BB962C8B-B14F-4D97-AF65-F5344CB8AC3E}">
        <p14:creationId xmlns:p14="http://schemas.microsoft.com/office/powerpoint/2010/main" val="2458813336"/>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normAutofit fontScale="90000"/>
          </a:bodyPr>
          <a:lstStyle/>
          <a:p>
            <a:pPr algn="ctr" rtl="1" eaLnBrk="1" hangingPunct="1"/>
            <a:r>
              <a:rPr lang="ar-SA" dirty="0" smtClean="0">
                <a:latin typeface="Arial" pitchFamily="34" charset="0"/>
                <a:cs typeface="Arial" pitchFamily="34" charset="0"/>
              </a:rPr>
              <a:t>مرونة الطلب علي السياحة البيئية</a:t>
            </a:r>
            <a:r>
              <a:rPr lang="en-US" dirty="0" smtClean="0">
                <a:latin typeface="Arial" pitchFamily="34" charset="0"/>
                <a:cs typeface="Arial" pitchFamily="34" charset="0"/>
              </a:rPr>
              <a:t/>
            </a:r>
            <a:br>
              <a:rPr lang="en-US" dirty="0" smtClean="0">
                <a:latin typeface="Arial" pitchFamily="34" charset="0"/>
                <a:cs typeface="Arial" pitchFamily="34" charset="0"/>
              </a:rPr>
            </a:br>
            <a:r>
              <a:rPr lang="ar-SA" dirty="0" smtClean="0">
                <a:latin typeface="Arial" pitchFamily="34" charset="0"/>
                <a:cs typeface="Arial" pitchFamily="34" charset="0"/>
              </a:rPr>
              <a:t> </a:t>
            </a:r>
            <a:r>
              <a:rPr lang="en-US" dirty="0" smtClean="0">
                <a:latin typeface="Arial" pitchFamily="34" charset="0"/>
                <a:cs typeface="Arial" pitchFamily="34" charset="0"/>
              </a:rPr>
              <a:t>Elasticity of Demand</a:t>
            </a:r>
          </a:p>
        </p:txBody>
      </p:sp>
      <p:sp>
        <p:nvSpPr>
          <p:cNvPr id="3" name="Content Placeholder 2"/>
          <p:cNvSpPr>
            <a:spLocks noGrp="1"/>
          </p:cNvSpPr>
          <p:nvPr>
            <p:ph idx="1"/>
          </p:nvPr>
        </p:nvSpPr>
        <p:spPr>
          <a:xfrm>
            <a:off x="457200" y="1295400"/>
            <a:ext cx="8229600" cy="4953000"/>
          </a:xfrm>
        </p:spPr>
        <p:txBody>
          <a:bodyPr rtlCol="0">
            <a:normAutofit/>
          </a:bodyPr>
          <a:lstStyle/>
          <a:p>
            <a:pPr marL="624078" indent="-514350">
              <a:buFontTx/>
              <a:buChar char="-"/>
              <a:defRPr/>
            </a:pPr>
            <a:r>
              <a:rPr lang="ar-SA" dirty="0" smtClean="0">
                <a:latin typeface="Arial" pitchFamily="34" charset="0"/>
                <a:cs typeface="Arial" pitchFamily="34" charset="0"/>
              </a:rPr>
              <a:t>في الغالب معظم المواقع الترفيهية لا تتوفر لها البيانات اللازمة لحساب المرونة السعرية لنقطة محددة علي منحني الطلب لذلك الموقع.</a:t>
            </a:r>
          </a:p>
          <a:p>
            <a:pPr marL="624078" indent="-514350">
              <a:buFontTx/>
              <a:buChar char="-"/>
              <a:defRPr/>
            </a:pPr>
            <a:r>
              <a:rPr lang="ar-SA" dirty="0" smtClean="0">
                <a:latin typeface="Arial" pitchFamily="34" charset="0"/>
                <a:cs typeface="Arial" pitchFamily="34" charset="0"/>
              </a:rPr>
              <a:t>لحل هذا الاشكال يمكن استخدام مرونة القوس او متوسط المرونة بين نقطتين لنحصل علي تقريب مناسب لدرجة استجابة الطلب للتغير في السعر.</a:t>
            </a:r>
          </a:p>
          <a:p>
            <a:pPr marL="624078" indent="-514350">
              <a:buFontTx/>
              <a:buChar char="-"/>
              <a:defRPr/>
            </a:pPr>
            <a:endParaRPr lang="ar-SA" dirty="0" smtClean="0">
              <a:latin typeface="Arial" pitchFamily="34" charset="0"/>
              <a:cs typeface="Arial" pitchFamily="34" charset="0"/>
            </a:endParaRPr>
          </a:p>
          <a:p>
            <a:pPr marL="624078" indent="-514350">
              <a:buNone/>
              <a:defRPr/>
            </a:pPr>
            <a:r>
              <a:rPr lang="ar-SA" dirty="0" smtClean="0">
                <a:latin typeface="Arial" pitchFamily="34" charset="0"/>
                <a:cs typeface="Arial" pitchFamily="34" charset="0"/>
              </a:rPr>
              <a:t>مرونة القوس =                   ÷</a:t>
            </a:r>
          </a:p>
          <a:p>
            <a:pPr marL="624078" indent="-514350">
              <a:buNone/>
              <a:defRPr/>
            </a:pPr>
            <a:r>
              <a:rPr lang="ar-SA" dirty="0" smtClean="0">
                <a:latin typeface="Arial" pitchFamily="34" charset="0"/>
                <a:cs typeface="Arial" pitchFamily="34" charset="0"/>
              </a:rPr>
              <a:t> </a:t>
            </a:r>
          </a:p>
        </p:txBody>
      </p:sp>
      <p:sp>
        <p:nvSpPr>
          <p:cNvPr id="4" name="Slide Number Placeholder 3"/>
          <p:cNvSpPr>
            <a:spLocks noGrp="1"/>
          </p:cNvSpPr>
          <p:nvPr>
            <p:ph type="sldNum" sz="quarter" idx="12"/>
          </p:nvPr>
        </p:nvSpPr>
        <p:spPr/>
        <p:txBody>
          <a:bodyPr/>
          <a:lstStyle/>
          <a:p>
            <a:fld id="{B1256247-FA1A-4ED4-9C3E-75F47BD09EE7}" type="slidenum">
              <a:rPr lang="ar-SA" smtClean="0"/>
              <a:pPr/>
              <a:t>170</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sp>
        <p:nvSpPr>
          <p:cNvPr id="8" name="TextBox 7"/>
          <p:cNvSpPr txBox="1"/>
          <p:nvPr/>
        </p:nvSpPr>
        <p:spPr>
          <a:xfrm>
            <a:off x="5246703" y="4191000"/>
            <a:ext cx="1338828" cy="369332"/>
          </a:xfrm>
          <a:prstGeom prst="rect">
            <a:avLst/>
          </a:prstGeom>
          <a:noFill/>
        </p:spPr>
        <p:txBody>
          <a:bodyPr wrap="none" rtlCol="0">
            <a:spAutoFit/>
          </a:bodyPr>
          <a:lstStyle/>
          <a:p>
            <a:r>
              <a:rPr lang="ar-SA" dirty="0" smtClean="0"/>
              <a:t>التغير في الكمية</a:t>
            </a:r>
            <a:endParaRPr lang="en-US" dirty="0"/>
          </a:p>
        </p:txBody>
      </p:sp>
      <p:sp>
        <p:nvSpPr>
          <p:cNvPr id="9" name="TextBox 8"/>
          <p:cNvSpPr txBox="1"/>
          <p:nvPr/>
        </p:nvSpPr>
        <p:spPr>
          <a:xfrm>
            <a:off x="5334000" y="4572000"/>
            <a:ext cx="1199367" cy="369332"/>
          </a:xfrm>
          <a:prstGeom prst="rect">
            <a:avLst/>
          </a:prstGeom>
          <a:noFill/>
        </p:spPr>
        <p:txBody>
          <a:bodyPr wrap="none" rtlCol="0">
            <a:spAutoFit/>
          </a:bodyPr>
          <a:lstStyle/>
          <a:p>
            <a:r>
              <a:rPr lang="ar-SA" dirty="0" smtClean="0"/>
              <a:t>مجموع الكمية</a:t>
            </a:r>
            <a:endParaRPr lang="en-US" dirty="0"/>
          </a:p>
        </p:txBody>
      </p:sp>
      <p:sp>
        <p:nvSpPr>
          <p:cNvPr id="10" name="TextBox 9"/>
          <p:cNvSpPr txBox="1"/>
          <p:nvPr/>
        </p:nvSpPr>
        <p:spPr>
          <a:xfrm>
            <a:off x="5867400" y="5029200"/>
            <a:ext cx="312906" cy="369332"/>
          </a:xfrm>
          <a:prstGeom prst="rect">
            <a:avLst/>
          </a:prstGeom>
          <a:noFill/>
        </p:spPr>
        <p:txBody>
          <a:bodyPr wrap="none" rtlCol="0">
            <a:spAutoFit/>
          </a:bodyPr>
          <a:lstStyle/>
          <a:p>
            <a:r>
              <a:rPr lang="ar-SA" dirty="0" smtClean="0"/>
              <a:t>2</a:t>
            </a:r>
            <a:endParaRPr lang="en-US" dirty="0"/>
          </a:p>
        </p:txBody>
      </p:sp>
      <p:sp>
        <p:nvSpPr>
          <p:cNvPr id="11" name="TextBox 10"/>
          <p:cNvSpPr txBox="1"/>
          <p:nvPr/>
        </p:nvSpPr>
        <p:spPr>
          <a:xfrm>
            <a:off x="3193988" y="4267200"/>
            <a:ext cx="1345240" cy="369332"/>
          </a:xfrm>
          <a:prstGeom prst="rect">
            <a:avLst/>
          </a:prstGeom>
          <a:noFill/>
        </p:spPr>
        <p:txBody>
          <a:bodyPr wrap="none" rtlCol="0">
            <a:spAutoFit/>
          </a:bodyPr>
          <a:lstStyle/>
          <a:p>
            <a:r>
              <a:rPr lang="ar-SA" dirty="0" smtClean="0"/>
              <a:t>التغير في السعر</a:t>
            </a:r>
            <a:endParaRPr lang="en-US" dirty="0"/>
          </a:p>
        </p:txBody>
      </p:sp>
      <p:sp>
        <p:nvSpPr>
          <p:cNvPr id="12" name="TextBox 11"/>
          <p:cNvSpPr txBox="1"/>
          <p:nvPr/>
        </p:nvSpPr>
        <p:spPr>
          <a:xfrm>
            <a:off x="3352800" y="4648200"/>
            <a:ext cx="1199367" cy="369332"/>
          </a:xfrm>
          <a:prstGeom prst="rect">
            <a:avLst/>
          </a:prstGeom>
          <a:noFill/>
        </p:spPr>
        <p:txBody>
          <a:bodyPr wrap="none" rtlCol="0">
            <a:spAutoFit/>
          </a:bodyPr>
          <a:lstStyle/>
          <a:p>
            <a:r>
              <a:rPr lang="ar-SA" dirty="0" smtClean="0"/>
              <a:t>مجموع السعر</a:t>
            </a:r>
            <a:endParaRPr lang="en-US" dirty="0"/>
          </a:p>
        </p:txBody>
      </p:sp>
      <p:sp>
        <p:nvSpPr>
          <p:cNvPr id="13" name="TextBox 12"/>
          <p:cNvSpPr txBox="1"/>
          <p:nvPr/>
        </p:nvSpPr>
        <p:spPr>
          <a:xfrm>
            <a:off x="3733800" y="5029200"/>
            <a:ext cx="312906" cy="369332"/>
          </a:xfrm>
          <a:prstGeom prst="rect">
            <a:avLst/>
          </a:prstGeom>
          <a:noFill/>
        </p:spPr>
        <p:txBody>
          <a:bodyPr wrap="none" rtlCol="0">
            <a:spAutoFit/>
          </a:bodyPr>
          <a:lstStyle/>
          <a:p>
            <a:r>
              <a:rPr lang="ar-SA" dirty="0" smtClean="0"/>
              <a:t>2</a:t>
            </a:r>
            <a:endParaRPr lang="en-US" dirty="0"/>
          </a:p>
        </p:txBody>
      </p:sp>
      <p:cxnSp>
        <p:nvCxnSpPr>
          <p:cNvPr id="14" name="Straight Connector 13"/>
          <p:cNvCxnSpPr/>
          <p:nvPr/>
        </p:nvCxnSpPr>
        <p:spPr>
          <a:xfrm flipH="1">
            <a:off x="5486400" y="4572000"/>
            <a:ext cx="990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H="1">
            <a:off x="3429000" y="4648200"/>
            <a:ext cx="990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3429000" y="5029200"/>
            <a:ext cx="990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5486400" y="4953000"/>
            <a:ext cx="990600"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normAutofit fontScale="90000"/>
          </a:bodyPr>
          <a:lstStyle/>
          <a:p>
            <a:pPr algn="ctr" rtl="1" eaLnBrk="1" hangingPunct="1"/>
            <a:r>
              <a:rPr lang="ar-SA" dirty="0" smtClean="0">
                <a:latin typeface="Arial" pitchFamily="34" charset="0"/>
                <a:cs typeface="Arial" pitchFamily="34" charset="0"/>
              </a:rPr>
              <a:t>مرونة الطلب علي السياحة البيئية</a:t>
            </a:r>
            <a:r>
              <a:rPr lang="en-US" dirty="0" smtClean="0">
                <a:latin typeface="Arial" pitchFamily="34" charset="0"/>
                <a:cs typeface="Arial" pitchFamily="34" charset="0"/>
              </a:rPr>
              <a:t/>
            </a:r>
            <a:br>
              <a:rPr lang="en-US" dirty="0" smtClean="0">
                <a:latin typeface="Arial" pitchFamily="34" charset="0"/>
                <a:cs typeface="Arial" pitchFamily="34" charset="0"/>
              </a:rPr>
            </a:br>
            <a:r>
              <a:rPr lang="ar-SA" dirty="0" smtClean="0">
                <a:latin typeface="Arial" pitchFamily="34" charset="0"/>
                <a:cs typeface="Arial" pitchFamily="34" charset="0"/>
              </a:rPr>
              <a:t> </a:t>
            </a:r>
            <a:r>
              <a:rPr lang="en-US" dirty="0" smtClean="0">
                <a:latin typeface="Arial" pitchFamily="34" charset="0"/>
                <a:cs typeface="Arial" pitchFamily="34" charset="0"/>
              </a:rPr>
              <a:t>Elasticity of Demand</a:t>
            </a:r>
          </a:p>
        </p:txBody>
      </p:sp>
      <p:sp>
        <p:nvSpPr>
          <p:cNvPr id="3" name="Content Placeholder 2"/>
          <p:cNvSpPr>
            <a:spLocks noGrp="1"/>
          </p:cNvSpPr>
          <p:nvPr>
            <p:ph idx="1"/>
          </p:nvPr>
        </p:nvSpPr>
        <p:spPr>
          <a:xfrm>
            <a:off x="2819400" y="1295400"/>
            <a:ext cx="5867400" cy="4953000"/>
          </a:xfrm>
        </p:spPr>
        <p:txBody>
          <a:bodyPr rtlCol="0">
            <a:normAutofit fontScale="92500"/>
          </a:bodyPr>
          <a:lstStyle/>
          <a:p>
            <a:pPr marL="624078" indent="-514350">
              <a:buNone/>
              <a:defRPr/>
            </a:pPr>
            <a:r>
              <a:rPr lang="ar-SA" dirty="0" smtClean="0">
                <a:latin typeface="Arial" pitchFamily="34" charset="0"/>
                <a:cs typeface="Arial" pitchFamily="34" charset="0"/>
              </a:rPr>
              <a:t>مثال:افترض توفر البيانات التالية لاحد المواقع</a:t>
            </a:r>
          </a:p>
          <a:p>
            <a:pPr marL="624078" indent="-514350">
              <a:buNone/>
              <a:defRPr/>
            </a:pPr>
            <a:r>
              <a:rPr lang="ar-SA" dirty="0" smtClean="0">
                <a:latin typeface="Arial" pitchFamily="34" charset="0"/>
                <a:cs typeface="Arial" pitchFamily="34" charset="0"/>
              </a:rPr>
              <a:t>الترفيهية:</a:t>
            </a:r>
          </a:p>
          <a:p>
            <a:pPr marL="624078" indent="-514350">
              <a:buFontTx/>
              <a:buChar char="-"/>
              <a:defRPr/>
            </a:pPr>
            <a:r>
              <a:rPr lang="ar-SA" dirty="0" smtClean="0">
                <a:latin typeface="Arial" pitchFamily="34" charset="0"/>
                <a:cs typeface="Arial" pitchFamily="34" charset="0"/>
              </a:rPr>
              <a:t>بما ان مرونة الطلب السعرية في حالة الدالة</a:t>
            </a:r>
          </a:p>
          <a:p>
            <a:pPr marL="624078" indent="-514350">
              <a:buNone/>
              <a:defRPr/>
            </a:pPr>
            <a:r>
              <a:rPr lang="ar-SA" dirty="0" smtClean="0">
                <a:latin typeface="Arial" pitchFamily="34" charset="0"/>
                <a:cs typeface="Arial" pitchFamily="34" charset="0"/>
              </a:rPr>
              <a:t>الخطية تختلف من مكان لاخر يمكن تحديد الموقع</a:t>
            </a:r>
          </a:p>
          <a:p>
            <a:pPr marL="624078" indent="-514350">
              <a:buNone/>
              <a:defRPr/>
            </a:pPr>
            <a:r>
              <a:rPr lang="ar-SA" dirty="0" smtClean="0">
                <a:latin typeface="Arial" pitchFamily="34" charset="0"/>
                <a:cs typeface="Arial" pitchFamily="34" charset="0"/>
              </a:rPr>
              <a:t>الذي نرغب معرفة المورونة فيه.</a:t>
            </a:r>
          </a:p>
          <a:p>
            <a:pPr marL="624078" indent="-514350">
              <a:buNone/>
              <a:defRPr/>
            </a:pPr>
            <a:r>
              <a:rPr lang="ar-SA" dirty="0" smtClean="0">
                <a:latin typeface="Arial" pitchFamily="34" charset="0"/>
                <a:cs typeface="Arial" pitchFamily="34" charset="0"/>
              </a:rPr>
              <a:t>- لو افترضنا اننا نرغب تقدير المرونة عندما يكون </a:t>
            </a:r>
          </a:p>
          <a:p>
            <a:pPr marL="624078" indent="-514350">
              <a:buNone/>
              <a:defRPr/>
            </a:pPr>
            <a:r>
              <a:rPr lang="ar-SA" dirty="0" smtClean="0">
                <a:latin typeface="Arial" pitchFamily="34" charset="0"/>
                <a:cs typeface="Arial" pitchFamily="34" charset="0"/>
              </a:rPr>
              <a:t>السعر بين 20 و 30 ريال، يمكن حساب ذلك كالتالي:</a:t>
            </a:r>
          </a:p>
          <a:p>
            <a:pPr marL="624078" indent="-514350">
              <a:buFontTx/>
              <a:buChar char="-"/>
              <a:defRPr/>
            </a:pPr>
            <a:endParaRPr lang="ar-SA" dirty="0" smtClean="0">
              <a:latin typeface="Arial" pitchFamily="34" charset="0"/>
              <a:cs typeface="Arial" pitchFamily="34" charset="0"/>
            </a:endParaRPr>
          </a:p>
          <a:p>
            <a:pPr marL="624078" indent="-514350">
              <a:buNone/>
              <a:defRPr/>
            </a:pPr>
            <a:r>
              <a:rPr lang="ar-SA" dirty="0" smtClean="0">
                <a:latin typeface="Arial" pitchFamily="34" charset="0"/>
                <a:cs typeface="Arial" pitchFamily="34" charset="0"/>
              </a:rPr>
              <a:t>مرونة القوس =                ÷              = - 0.56</a:t>
            </a:r>
          </a:p>
          <a:p>
            <a:pPr marL="624078" indent="-514350">
              <a:buNone/>
              <a:defRPr/>
            </a:pPr>
            <a:r>
              <a:rPr lang="ar-SA" dirty="0" smtClean="0">
                <a:latin typeface="Arial" pitchFamily="34" charset="0"/>
                <a:cs typeface="Arial" pitchFamily="34" charset="0"/>
              </a:rPr>
              <a:t> </a:t>
            </a:r>
          </a:p>
        </p:txBody>
      </p:sp>
      <p:sp>
        <p:nvSpPr>
          <p:cNvPr id="4" name="Slide Number Placeholder 3"/>
          <p:cNvSpPr>
            <a:spLocks noGrp="1"/>
          </p:cNvSpPr>
          <p:nvPr>
            <p:ph type="sldNum" sz="quarter" idx="12"/>
          </p:nvPr>
        </p:nvSpPr>
        <p:spPr/>
        <p:txBody>
          <a:bodyPr/>
          <a:lstStyle/>
          <a:p>
            <a:fld id="{B1256247-FA1A-4ED4-9C3E-75F47BD09EE7}" type="slidenum">
              <a:rPr lang="ar-SA" smtClean="0"/>
              <a:pPr/>
              <a:t>171</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sp>
        <p:nvSpPr>
          <p:cNvPr id="8" name="TextBox 7"/>
          <p:cNvSpPr txBox="1"/>
          <p:nvPr/>
        </p:nvSpPr>
        <p:spPr>
          <a:xfrm>
            <a:off x="5486400" y="4648200"/>
            <a:ext cx="1159292" cy="369332"/>
          </a:xfrm>
          <a:prstGeom prst="rect">
            <a:avLst/>
          </a:prstGeom>
          <a:noFill/>
        </p:spPr>
        <p:txBody>
          <a:bodyPr wrap="none" rtlCol="0">
            <a:spAutoFit/>
          </a:bodyPr>
          <a:lstStyle/>
          <a:p>
            <a:r>
              <a:rPr lang="ar-SA" dirty="0" smtClean="0"/>
              <a:t>500 - 400</a:t>
            </a:r>
            <a:endParaRPr lang="en-US" dirty="0"/>
          </a:p>
        </p:txBody>
      </p:sp>
      <p:sp>
        <p:nvSpPr>
          <p:cNvPr id="9" name="TextBox 8"/>
          <p:cNvSpPr txBox="1"/>
          <p:nvPr/>
        </p:nvSpPr>
        <p:spPr>
          <a:xfrm>
            <a:off x="5468767" y="5029200"/>
            <a:ext cx="1217000" cy="369332"/>
          </a:xfrm>
          <a:prstGeom prst="rect">
            <a:avLst/>
          </a:prstGeom>
          <a:noFill/>
        </p:spPr>
        <p:txBody>
          <a:bodyPr wrap="none" rtlCol="0">
            <a:spAutoFit/>
          </a:bodyPr>
          <a:lstStyle/>
          <a:p>
            <a:r>
              <a:rPr lang="ar-SA" dirty="0" smtClean="0"/>
              <a:t>500 + 400</a:t>
            </a:r>
            <a:endParaRPr lang="en-US" dirty="0"/>
          </a:p>
        </p:txBody>
      </p:sp>
      <p:sp>
        <p:nvSpPr>
          <p:cNvPr id="10" name="TextBox 9"/>
          <p:cNvSpPr txBox="1"/>
          <p:nvPr/>
        </p:nvSpPr>
        <p:spPr>
          <a:xfrm>
            <a:off x="5867400" y="5410200"/>
            <a:ext cx="312906" cy="369332"/>
          </a:xfrm>
          <a:prstGeom prst="rect">
            <a:avLst/>
          </a:prstGeom>
          <a:noFill/>
        </p:spPr>
        <p:txBody>
          <a:bodyPr wrap="none" rtlCol="0">
            <a:spAutoFit/>
          </a:bodyPr>
          <a:lstStyle/>
          <a:p>
            <a:r>
              <a:rPr lang="ar-SA" dirty="0" smtClean="0"/>
              <a:t>2</a:t>
            </a:r>
            <a:endParaRPr lang="en-US" dirty="0"/>
          </a:p>
        </p:txBody>
      </p:sp>
      <p:sp>
        <p:nvSpPr>
          <p:cNvPr id="11" name="TextBox 10"/>
          <p:cNvSpPr txBox="1"/>
          <p:nvPr/>
        </p:nvSpPr>
        <p:spPr>
          <a:xfrm>
            <a:off x="4267200" y="4648200"/>
            <a:ext cx="902811" cy="369332"/>
          </a:xfrm>
          <a:prstGeom prst="rect">
            <a:avLst/>
          </a:prstGeom>
          <a:noFill/>
        </p:spPr>
        <p:txBody>
          <a:bodyPr wrap="none" rtlCol="0">
            <a:spAutoFit/>
          </a:bodyPr>
          <a:lstStyle/>
          <a:p>
            <a:r>
              <a:rPr lang="ar-SA" dirty="0" smtClean="0"/>
              <a:t>30 - 20</a:t>
            </a:r>
            <a:endParaRPr lang="en-US" dirty="0"/>
          </a:p>
        </p:txBody>
      </p:sp>
      <p:sp>
        <p:nvSpPr>
          <p:cNvPr id="12" name="TextBox 11"/>
          <p:cNvSpPr txBox="1"/>
          <p:nvPr/>
        </p:nvSpPr>
        <p:spPr>
          <a:xfrm>
            <a:off x="4191000" y="5105400"/>
            <a:ext cx="960519" cy="369332"/>
          </a:xfrm>
          <a:prstGeom prst="rect">
            <a:avLst/>
          </a:prstGeom>
          <a:noFill/>
        </p:spPr>
        <p:txBody>
          <a:bodyPr wrap="none" rtlCol="0">
            <a:spAutoFit/>
          </a:bodyPr>
          <a:lstStyle/>
          <a:p>
            <a:r>
              <a:rPr lang="ar-SA" dirty="0" smtClean="0"/>
              <a:t>30 + 20</a:t>
            </a:r>
            <a:endParaRPr lang="en-US" dirty="0"/>
          </a:p>
        </p:txBody>
      </p:sp>
      <p:sp>
        <p:nvSpPr>
          <p:cNvPr id="13" name="TextBox 12"/>
          <p:cNvSpPr txBox="1"/>
          <p:nvPr/>
        </p:nvSpPr>
        <p:spPr>
          <a:xfrm>
            <a:off x="4495800" y="5410200"/>
            <a:ext cx="312906" cy="369332"/>
          </a:xfrm>
          <a:prstGeom prst="rect">
            <a:avLst/>
          </a:prstGeom>
          <a:noFill/>
        </p:spPr>
        <p:txBody>
          <a:bodyPr wrap="none" rtlCol="0">
            <a:spAutoFit/>
          </a:bodyPr>
          <a:lstStyle/>
          <a:p>
            <a:r>
              <a:rPr lang="ar-SA" dirty="0" smtClean="0"/>
              <a:t>2</a:t>
            </a:r>
            <a:endParaRPr lang="en-US" dirty="0"/>
          </a:p>
        </p:txBody>
      </p:sp>
      <p:cxnSp>
        <p:nvCxnSpPr>
          <p:cNvPr id="14" name="Straight Connector 13"/>
          <p:cNvCxnSpPr/>
          <p:nvPr/>
        </p:nvCxnSpPr>
        <p:spPr>
          <a:xfrm flipH="1">
            <a:off x="5562600" y="5029200"/>
            <a:ext cx="990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H="1">
            <a:off x="4267200" y="5029200"/>
            <a:ext cx="7620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4343400" y="5410200"/>
            <a:ext cx="6858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5562600" y="5410200"/>
            <a:ext cx="990600" cy="0"/>
          </a:xfrm>
          <a:prstGeom prst="line">
            <a:avLst/>
          </a:prstGeom>
        </p:spPr>
        <p:style>
          <a:lnRef idx="2">
            <a:schemeClr val="accent1"/>
          </a:lnRef>
          <a:fillRef idx="0">
            <a:schemeClr val="accent1"/>
          </a:fillRef>
          <a:effectRef idx="1">
            <a:schemeClr val="accent1"/>
          </a:effectRef>
          <a:fontRef idx="minor">
            <a:schemeClr val="tx1"/>
          </a:fontRef>
        </p:style>
      </p:cxnSp>
      <p:graphicFrame>
        <p:nvGraphicFramePr>
          <p:cNvPr id="18" name="Table 17"/>
          <p:cNvGraphicFramePr>
            <a:graphicFrameLocks noGrp="1"/>
          </p:cNvGraphicFramePr>
          <p:nvPr/>
        </p:nvGraphicFramePr>
        <p:xfrm>
          <a:off x="0" y="1371600"/>
          <a:ext cx="2895600" cy="3078480"/>
        </p:xfrm>
        <a:graphic>
          <a:graphicData uri="http://schemas.openxmlformats.org/drawingml/2006/table">
            <a:tbl>
              <a:tblPr rtl="1" firstRow="1" bandRow="1">
                <a:tableStyleId>{5C22544A-7EE6-4342-B048-85BDC9FD1C3A}</a:tableStyleId>
              </a:tblPr>
              <a:tblGrid>
                <a:gridCol w="1447800"/>
                <a:gridCol w="1447800"/>
              </a:tblGrid>
              <a:tr h="545019">
                <a:tc>
                  <a:txBody>
                    <a:bodyPr/>
                    <a:lstStyle/>
                    <a:p>
                      <a:pPr algn="ctr" rtl="1"/>
                      <a:r>
                        <a:rPr lang="ar-SA" dirty="0" smtClean="0"/>
                        <a:t>عدد مرات الزيارة للموقع</a:t>
                      </a:r>
                      <a:endParaRPr lang="ar-SA" dirty="0"/>
                    </a:p>
                  </a:txBody>
                  <a:tcPr/>
                </a:tc>
                <a:tc>
                  <a:txBody>
                    <a:bodyPr/>
                    <a:lstStyle/>
                    <a:p>
                      <a:pPr algn="ctr" rtl="1"/>
                      <a:r>
                        <a:rPr lang="ar-SA" dirty="0" smtClean="0"/>
                        <a:t>السعر لكل زيارة</a:t>
                      </a:r>
                      <a:endParaRPr lang="ar-SA" dirty="0"/>
                    </a:p>
                  </a:txBody>
                  <a:tcPr/>
                </a:tc>
              </a:tr>
              <a:tr h="259533">
                <a:tc>
                  <a:txBody>
                    <a:bodyPr/>
                    <a:lstStyle/>
                    <a:p>
                      <a:pPr algn="ctr" rtl="1"/>
                      <a:r>
                        <a:rPr lang="ar-SA" sz="1400" dirty="0" smtClean="0"/>
                        <a:t>0</a:t>
                      </a:r>
                      <a:endParaRPr lang="ar-SA" sz="1400" dirty="0"/>
                    </a:p>
                  </a:txBody>
                  <a:tcPr/>
                </a:tc>
                <a:tc>
                  <a:txBody>
                    <a:bodyPr/>
                    <a:lstStyle/>
                    <a:p>
                      <a:pPr algn="ctr" rtl="1"/>
                      <a:r>
                        <a:rPr lang="ar-SA" sz="1400" dirty="0" smtClean="0"/>
                        <a:t>70</a:t>
                      </a:r>
                      <a:endParaRPr lang="ar-SA" sz="1400" dirty="0"/>
                    </a:p>
                  </a:txBody>
                  <a:tcPr/>
                </a:tc>
              </a:tr>
              <a:tr h="259533">
                <a:tc>
                  <a:txBody>
                    <a:bodyPr/>
                    <a:lstStyle/>
                    <a:p>
                      <a:pPr algn="ctr" rtl="1"/>
                      <a:r>
                        <a:rPr lang="ar-SA" sz="1400" dirty="0" smtClean="0"/>
                        <a:t>100</a:t>
                      </a:r>
                      <a:endParaRPr lang="ar-SA" sz="1400" dirty="0"/>
                    </a:p>
                  </a:txBody>
                  <a:tcPr/>
                </a:tc>
                <a:tc>
                  <a:txBody>
                    <a:bodyPr/>
                    <a:lstStyle/>
                    <a:p>
                      <a:pPr algn="ctr" rtl="1"/>
                      <a:r>
                        <a:rPr lang="ar-SA" sz="1400" dirty="0" smtClean="0"/>
                        <a:t>60</a:t>
                      </a:r>
                      <a:endParaRPr lang="ar-SA" sz="1400" dirty="0"/>
                    </a:p>
                  </a:txBody>
                  <a:tcPr/>
                </a:tc>
              </a:tr>
              <a:tr h="259533">
                <a:tc>
                  <a:txBody>
                    <a:bodyPr/>
                    <a:lstStyle/>
                    <a:p>
                      <a:pPr algn="ctr" rtl="1"/>
                      <a:r>
                        <a:rPr lang="ar-SA" sz="1400" dirty="0" smtClean="0"/>
                        <a:t>200</a:t>
                      </a:r>
                      <a:endParaRPr lang="ar-SA" sz="1400" dirty="0"/>
                    </a:p>
                  </a:txBody>
                  <a:tcPr/>
                </a:tc>
                <a:tc>
                  <a:txBody>
                    <a:bodyPr/>
                    <a:lstStyle/>
                    <a:p>
                      <a:pPr algn="ctr" rtl="1"/>
                      <a:r>
                        <a:rPr lang="ar-SA" sz="1400" dirty="0" smtClean="0"/>
                        <a:t>50</a:t>
                      </a:r>
                      <a:endParaRPr lang="ar-SA" sz="1400" dirty="0"/>
                    </a:p>
                  </a:txBody>
                  <a:tcPr/>
                </a:tc>
              </a:tr>
              <a:tr h="259533">
                <a:tc>
                  <a:txBody>
                    <a:bodyPr/>
                    <a:lstStyle/>
                    <a:p>
                      <a:pPr algn="ctr" rtl="1"/>
                      <a:r>
                        <a:rPr lang="ar-SA" sz="1400" dirty="0" smtClean="0"/>
                        <a:t>300</a:t>
                      </a:r>
                      <a:endParaRPr lang="ar-SA" sz="1400" dirty="0"/>
                    </a:p>
                  </a:txBody>
                  <a:tcPr/>
                </a:tc>
                <a:tc>
                  <a:txBody>
                    <a:bodyPr/>
                    <a:lstStyle/>
                    <a:p>
                      <a:pPr algn="ctr" rtl="1"/>
                      <a:r>
                        <a:rPr lang="ar-SA" sz="1400" dirty="0" smtClean="0"/>
                        <a:t>40</a:t>
                      </a:r>
                      <a:endParaRPr lang="ar-SA" sz="1400" dirty="0"/>
                    </a:p>
                  </a:txBody>
                  <a:tcPr/>
                </a:tc>
              </a:tr>
              <a:tr h="259533">
                <a:tc>
                  <a:txBody>
                    <a:bodyPr/>
                    <a:lstStyle/>
                    <a:p>
                      <a:pPr algn="ctr" rtl="1"/>
                      <a:r>
                        <a:rPr lang="ar-SA" sz="1400" dirty="0" smtClean="0"/>
                        <a:t>400</a:t>
                      </a:r>
                      <a:endParaRPr lang="ar-SA" sz="1400" dirty="0"/>
                    </a:p>
                  </a:txBody>
                  <a:tcPr/>
                </a:tc>
                <a:tc>
                  <a:txBody>
                    <a:bodyPr/>
                    <a:lstStyle/>
                    <a:p>
                      <a:pPr algn="ctr" rtl="1"/>
                      <a:r>
                        <a:rPr lang="ar-SA" sz="1400" dirty="0" smtClean="0"/>
                        <a:t>30</a:t>
                      </a:r>
                      <a:endParaRPr lang="ar-SA" sz="1400" dirty="0"/>
                    </a:p>
                  </a:txBody>
                  <a:tcPr/>
                </a:tc>
              </a:tr>
              <a:tr h="259533">
                <a:tc>
                  <a:txBody>
                    <a:bodyPr/>
                    <a:lstStyle/>
                    <a:p>
                      <a:pPr algn="ctr" rtl="1"/>
                      <a:r>
                        <a:rPr lang="ar-SA" sz="1400" dirty="0" smtClean="0"/>
                        <a:t>500</a:t>
                      </a:r>
                      <a:endParaRPr lang="ar-SA" sz="1400" dirty="0"/>
                    </a:p>
                  </a:txBody>
                  <a:tcPr/>
                </a:tc>
                <a:tc>
                  <a:txBody>
                    <a:bodyPr/>
                    <a:lstStyle/>
                    <a:p>
                      <a:pPr algn="ctr" rtl="1"/>
                      <a:r>
                        <a:rPr lang="ar-SA" sz="1400" dirty="0" smtClean="0"/>
                        <a:t>20</a:t>
                      </a:r>
                      <a:endParaRPr lang="ar-SA" sz="1400" dirty="0"/>
                    </a:p>
                  </a:txBody>
                  <a:tcPr/>
                </a:tc>
              </a:tr>
              <a:tr h="259533">
                <a:tc>
                  <a:txBody>
                    <a:bodyPr/>
                    <a:lstStyle/>
                    <a:p>
                      <a:pPr algn="ctr" rtl="1"/>
                      <a:r>
                        <a:rPr lang="ar-SA" sz="1400" dirty="0" smtClean="0"/>
                        <a:t>600</a:t>
                      </a:r>
                      <a:endParaRPr lang="ar-SA" sz="1400" dirty="0"/>
                    </a:p>
                  </a:txBody>
                  <a:tcPr/>
                </a:tc>
                <a:tc>
                  <a:txBody>
                    <a:bodyPr/>
                    <a:lstStyle/>
                    <a:p>
                      <a:pPr algn="ctr" rtl="1"/>
                      <a:r>
                        <a:rPr lang="ar-SA" sz="1400" dirty="0" smtClean="0"/>
                        <a:t>10</a:t>
                      </a:r>
                      <a:endParaRPr lang="ar-SA" sz="1400" dirty="0"/>
                    </a:p>
                  </a:txBody>
                  <a:tcPr/>
                </a:tc>
              </a:tr>
              <a:tr h="259533">
                <a:tc>
                  <a:txBody>
                    <a:bodyPr/>
                    <a:lstStyle/>
                    <a:p>
                      <a:pPr algn="ctr" rtl="1"/>
                      <a:r>
                        <a:rPr lang="ar-SA" sz="1400" dirty="0" smtClean="0"/>
                        <a:t>700</a:t>
                      </a:r>
                      <a:endParaRPr lang="ar-SA" sz="1400" dirty="0"/>
                    </a:p>
                  </a:txBody>
                  <a:tcPr/>
                </a:tc>
                <a:tc>
                  <a:txBody>
                    <a:bodyPr/>
                    <a:lstStyle/>
                    <a:p>
                      <a:pPr algn="ctr" rtl="1"/>
                      <a:r>
                        <a:rPr lang="ar-SA" sz="1400" dirty="0" smtClean="0"/>
                        <a:t>0</a:t>
                      </a:r>
                      <a:endParaRPr lang="ar-SA" sz="1400" dirty="0"/>
                    </a:p>
                  </a:txBody>
                  <a:tcPr/>
                </a:tc>
              </a:tr>
            </a:tbl>
          </a:graphicData>
        </a:graphic>
      </p:graphicFrame>
    </p:spTree>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normAutofit fontScale="90000"/>
          </a:bodyPr>
          <a:lstStyle/>
          <a:p>
            <a:pPr algn="ctr" rtl="1" eaLnBrk="1" hangingPunct="1"/>
            <a:r>
              <a:rPr lang="ar-SA" dirty="0" smtClean="0">
                <a:latin typeface="Arial" pitchFamily="34" charset="0"/>
                <a:cs typeface="Arial" pitchFamily="34" charset="0"/>
              </a:rPr>
              <a:t>مرونة الطلب علي السياحة البيئية</a:t>
            </a:r>
            <a:r>
              <a:rPr lang="en-US" dirty="0" smtClean="0">
                <a:latin typeface="Arial" pitchFamily="34" charset="0"/>
                <a:cs typeface="Arial" pitchFamily="34" charset="0"/>
              </a:rPr>
              <a:t/>
            </a:r>
            <a:br>
              <a:rPr lang="en-US" dirty="0" smtClean="0">
                <a:latin typeface="Arial" pitchFamily="34" charset="0"/>
                <a:cs typeface="Arial" pitchFamily="34" charset="0"/>
              </a:rPr>
            </a:br>
            <a:r>
              <a:rPr lang="ar-SA" dirty="0" smtClean="0">
                <a:latin typeface="Arial" pitchFamily="34" charset="0"/>
                <a:cs typeface="Arial" pitchFamily="34" charset="0"/>
              </a:rPr>
              <a:t> </a:t>
            </a:r>
            <a:r>
              <a:rPr lang="en-US" dirty="0" smtClean="0">
                <a:latin typeface="Arial" pitchFamily="34" charset="0"/>
                <a:cs typeface="Arial" pitchFamily="34" charset="0"/>
              </a:rPr>
              <a:t>Elasticity of Demand</a:t>
            </a:r>
          </a:p>
        </p:txBody>
      </p:sp>
      <p:sp>
        <p:nvSpPr>
          <p:cNvPr id="3" name="Content Placeholder 2"/>
          <p:cNvSpPr>
            <a:spLocks noGrp="1"/>
          </p:cNvSpPr>
          <p:nvPr>
            <p:ph idx="1"/>
          </p:nvPr>
        </p:nvSpPr>
        <p:spPr>
          <a:xfrm>
            <a:off x="457200" y="1295400"/>
            <a:ext cx="8229600" cy="4953000"/>
          </a:xfrm>
        </p:spPr>
        <p:txBody>
          <a:bodyPr rtlCol="0">
            <a:normAutofit/>
          </a:bodyPr>
          <a:lstStyle/>
          <a:p>
            <a:pPr marL="624078" indent="-514350">
              <a:buFontTx/>
              <a:buChar char="-"/>
              <a:defRPr/>
            </a:pPr>
            <a:r>
              <a:rPr lang="ar-SA" dirty="0" smtClean="0">
                <a:latin typeface="Arial" pitchFamily="34" charset="0"/>
                <a:cs typeface="Arial" pitchFamily="34" charset="0"/>
              </a:rPr>
              <a:t>هذا يعني ان متوسط المرونة بين السعر 20 و 30 ريال يساوي – 0.56 ويمكن تفسير ذلك بان الطلب غير مرن وهذا يعني ان عدد الزيارات غير حساس للتغير السعري في ذلك المدي.</a:t>
            </a:r>
          </a:p>
          <a:p>
            <a:pPr marL="624078" indent="-514350">
              <a:buFontTx/>
              <a:buChar char="-"/>
              <a:defRPr/>
            </a:pPr>
            <a:r>
              <a:rPr lang="ar-SA" dirty="0" smtClean="0">
                <a:latin typeface="Arial" pitchFamily="34" charset="0"/>
                <a:cs typeface="Arial" pitchFamily="34" charset="0"/>
              </a:rPr>
              <a:t>في الغالب تعتبر مرونة القوس افضل من مرونة النقطة في قياس متوسط المرونة.</a:t>
            </a:r>
          </a:p>
          <a:p>
            <a:pPr marL="624078" indent="-514350">
              <a:buNone/>
              <a:defRPr/>
            </a:pPr>
            <a:r>
              <a:rPr lang="ar-SA" u="sng" dirty="0" smtClean="0">
                <a:latin typeface="Arial" pitchFamily="34" charset="0"/>
                <a:cs typeface="Arial" pitchFamily="34" charset="0"/>
              </a:rPr>
              <a:t>المرونات الاخري:</a:t>
            </a:r>
          </a:p>
          <a:p>
            <a:pPr marL="624078" indent="-514350">
              <a:buNone/>
              <a:defRPr/>
            </a:pPr>
            <a:r>
              <a:rPr lang="ar-SA" u="sng" dirty="0" smtClean="0">
                <a:latin typeface="Arial" pitchFamily="34" charset="0"/>
                <a:cs typeface="Arial" pitchFamily="34" charset="0"/>
              </a:rPr>
              <a:t>مرونة الطلب الدخلية</a:t>
            </a:r>
            <a:r>
              <a:rPr lang="ar-SA" dirty="0" smtClean="0">
                <a:latin typeface="Arial" pitchFamily="34" charset="0"/>
                <a:cs typeface="Arial" pitchFamily="34" charset="0"/>
              </a:rPr>
              <a:t>: </a:t>
            </a:r>
          </a:p>
          <a:p>
            <a:pPr marL="624078" indent="-514350">
              <a:buNone/>
              <a:defRPr/>
            </a:pPr>
            <a:r>
              <a:rPr lang="ar-SA" dirty="0" smtClean="0">
                <a:latin typeface="Arial" pitchFamily="34" charset="0"/>
                <a:cs typeface="Arial" pitchFamily="34" charset="0"/>
              </a:rPr>
              <a:t>مرونة الطلب الدخلية = </a:t>
            </a:r>
            <a:r>
              <a:rPr lang="ar-SA" sz="2000" dirty="0" smtClean="0">
                <a:latin typeface="Arial" pitchFamily="34" charset="0"/>
                <a:cs typeface="Arial" pitchFamily="34" charset="0"/>
              </a:rPr>
              <a:t>معامل الدخل في دالة الطلب المقدرة  × </a:t>
            </a:r>
          </a:p>
          <a:p>
            <a:pPr marL="624078" indent="-514350">
              <a:buNone/>
              <a:defRPr/>
            </a:pPr>
            <a:endParaRPr lang="ar-SA" sz="2000" dirty="0" smtClean="0">
              <a:latin typeface="Arial" pitchFamily="34" charset="0"/>
              <a:cs typeface="Arial" pitchFamily="34" charset="0"/>
            </a:endParaRPr>
          </a:p>
          <a:p>
            <a:pPr marL="624078" indent="-514350">
              <a:buNone/>
              <a:defRPr/>
            </a:pPr>
            <a:r>
              <a:rPr lang="ar-SA" sz="2000" dirty="0" smtClean="0">
                <a:latin typeface="Arial" pitchFamily="34" charset="0"/>
                <a:cs typeface="Arial" pitchFamily="34" charset="0"/>
              </a:rPr>
              <a:t>*يمكن ايضا استخدام مرونة القوس</a:t>
            </a:r>
          </a:p>
          <a:p>
            <a:pPr marL="624078" indent="-514350">
              <a:buNone/>
              <a:defRPr/>
            </a:pPr>
            <a:r>
              <a:rPr lang="ar-SA" sz="2000" dirty="0" smtClean="0">
                <a:latin typeface="Arial" pitchFamily="34" charset="0"/>
                <a:cs typeface="Arial" pitchFamily="34" charset="0"/>
              </a:rPr>
              <a:t>* اذا كانت المرونة موجبة  تكون السلعة عادية واذا كانت سالبة تكزن السلعة رديئة</a:t>
            </a:r>
            <a:endParaRPr lang="ar-SA"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172</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sp>
        <p:nvSpPr>
          <p:cNvPr id="11" name="TextBox 10"/>
          <p:cNvSpPr txBox="1"/>
          <p:nvPr/>
        </p:nvSpPr>
        <p:spPr>
          <a:xfrm>
            <a:off x="1447800" y="4343400"/>
            <a:ext cx="1165704" cy="369332"/>
          </a:xfrm>
          <a:prstGeom prst="rect">
            <a:avLst/>
          </a:prstGeom>
          <a:noFill/>
        </p:spPr>
        <p:txBody>
          <a:bodyPr wrap="none" rtlCol="0">
            <a:spAutoFit/>
          </a:bodyPr>
          <a:lstStyle/>
          <a:p>
            <a:r>
              <a:rPr lang="ar-SA" dirty="0" smtClean="0"/>
              <a:t>متوسط الدخل</a:t>
            </a:r>
            <a:endParaRPr lang="en-US" dirty="0"/>
          </a:p>
        </p:txBody>
      </p:sp>
      <p:sp>
        <p:nvSpPr>
          <p:cNvPr id="12" name="TextBox 11"/>
          <p:cNvSpPr txBox="1"/>
          <p:nvPr/>
        </p:nvSpPr>
        <p:spPr>
          <a:xfrm>
            <a:off x="1447800" y="4724400"/>
            <a:ext cx="1167307" cy="369332"/>
          </a:xfrm>
          <a:prstGeom prst="rect">
            <a:avLst/>
          </a:prstGeom>
          <a:noFill/>
        </p:spPr>
        <p:txBody>
          <a:bodyPr wrap="none" rtlCol="0">
            <a:spAutoFit/>
          </a:bodyPr>
          <a:lstStyle/>
          <a:p>
            <a:r>
              <a:rPr lang="ar-SA" dirty="0" smtClean="0"/>
              <a:t>متوسط الكمية</a:t>
            </a:r>
            <a:endParaRPr lang="en-US" dirty="0"/>
          </a:p>
        </p:txBody>
      </p:sp>
      <p:cxnSp>
        <p:nvCxnSpPr>
          <p:cNvPr id="15" name="Straight Connector 14"/>
          <p:cNvCxnSpPr/>
          <p:nvPr/>
        </p:nvCxnSpPr>
        <p:spPr>
          <a:xfrm flipH="1">
            <a:off x="1524000" y="4724400"/>
            <a:ext cx="990600"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normAutofit fontScale="90000"/>
          </a:bodyPr>
          <a:lstStyle/>
          <a:p>
            <a:pPr algn="ctr" rtl="1" eaLnBrk="1" hangingPunct="1"/>
            <a:r>
              <a:rPr lang="ar-SA" dirty="0" smtClean="0">
                <a:latin typeface="Arial" pitchFamily="34" charset="0"/>
                <a:cs typeface="Arial" pitchFamily="34" charset="0"/>
              </a:rPr>
              <a:t>مرونة الطلب علي السياحة البيئية</a:t>
            </a:r>
            <a:r>
              <a:rPr lang="en-US" dirty="0" smtClean="0">
                <a:latin typeface="Arial" pitchFamily="34" charset="0"/>
                <a:cs typeface="Arial" pitchFamily="34" charset="0"/>
              </a:rPr>
              <a:t/>
            </a:r>
            <a:br>
              <a:rPr lang="en-US" dirty="0" smtClean="0">
                <a:latin typeface="Arial" pitchFamily="34" charset="0"/>
                <a:cs typeface="Arial" pitchFamily="34" charset="0"/>
              </a:rPr>
            </a:br>
            <a:r>
              <a:rPr lang="ar-SA" dirty="0" smtClean="0">
                <a:latin typeface="Arial" pitchFamily="34" charset="0"/>
                <a:cs typeface="Arial" pitchFamily="34" charset="0"/>
              </a:rPr>
              <a:t> </a:t>
            </a:r>
            <a:r>
              <a:rPr lang="en-US" dirty="0" smtClean="0">
                <a:latin typeface="Arial" pitchFamily="34" charset="0"/>
                <a:cs typeface="Arial" pitchFamily="34" charset="0"/>
              </a:rPr>
              <a:t>Elasticity of Demand</a:t>
            </a:r>
          </a:p>
        </p:txBody>
      </p:sp>
      <p:sp>
        <p:nvSpPr>
          <p:cNvPr id="3" name="Content Placeholder 2"/>
          <p:cNvSpPr>
            <a:spLocks noGrp="1"/>
          </p:cNvSpPr>
          <p:nvPr>
            <p:ph idx="1"/>
          </p:nvPr>
        </p:nvSpPr>
        <p:spPr>
          <a:xfrm>
            <a:off x="457200" y="1295400"/>
            <a:ext cx="8229600" cy="4953000"/>
          </a:xfrm>
        </p:spPr>
        <p:txBody>
          <a:bodyPr rtlCol="0">
            <a:normAutofit/>
          </a:bodyPr>
          <a:lstStyle/>
          <a:p>
            <a:pPr marL="624078" indent="-514350">
              <a:buNone/>
              <a:defRPr/>
            </a:pPr>
            <a:r>
              <a:rPr lang="ar-SA" u="sng" dirty="0" smtClean="0">
                <a:latin typeface="Arial" pitchFamily="34" charset="0"/>
                <a:cs typeface="Arial" pitchFamily="34" charset="0"/>
              </a:rPr>
              <a:t>مرونة الطلب التقاطعية </a:t>
            </a:r>
            <a:r>
              <a:rPr lang="en-US" u="sng" dirty="0" smtClean="0">
                <a:latin typeface="Arial" pitchFamily="34" charset="0"/>
                <a:cs typeface="Arial" pitchFamily="34" charset="0"/>
              </a:rPr>
              <a:t>cross elasticity of demand</a:t>
            </a:r>
            <a:r>
              <a:rPr lang="ar-SA" dirty="0" smtClean="0">
                <a:latin typeface="Arial" pitchFamily="34" charset="0"/>
                <a:cs typeface="Arial" pitchFamily="34" charset="0"/>
              </a:rPr>
              <a:t>:</a:t>
            </a:r>
          </a:p>
          <a:p>
            <a:pPr marL="624078" indent="-514350">
              <a:buNone/>
              <a:defRPr/>
            </a:pPr>
            <a:r>
              <a:rPr lang="ar-SA" dirty="0" smtClean="0">
                <a:latin typeface="Arial" pitchFamily="34" charset="0"/>
                <a:cs typeface="Arial" pitchFamily="34" charset="0"/>
              </a:rPr>
              <a:t> تستخدم مرونة الطلب التقاطعية لايجاد العلاقة بين المواقع البديلة والمواقع المكملة، والصيغة العامة لها هي:</a:t>
            </a: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r>
              <a:rPr lang="ar-SA" sz="2000" dirty="0" smtClean="0">
                <a:latin typeface="Arial" pitchFamily="34" charset="0"/>
                <a:cs typeface="Arial" pitchFamily="34" charset="0"/>
              </a:rPr>
              <a:t>مرونة الطلب التقاطعية = معامل الدخل في دالة الطلب المقدرة  × </a:t>
            </a:r>
          </a:p>
          <a:p>
            <a:pPr marL="624078" indent="-514350">
              <a:buNone/>
              <a:defRPr/>
            </a:pPr>
            <a:endParaRPr lang="ar-SA" sz="2000" dirty="0" smtClean="0">
              <a:latin typeface="Arial" pitchFamily="34" charset="0"/>
              <a:cs typeface="Arial" pitchFamily="34" charset="0"/>
            </a:endParaRPr>
          </a:p>
          <a:p>
            <a:pPr marL="624078" indent="-514350">
              <a:buNone/>
              <a:defRPr/>
            </a:pPr>
            <a:endParaRPr lang="ar-SA" sz="2000" dirty="0" smtClean="0">
              <a:latin typeface="Arial" pitchFamily="34" charset="0"/>
              <a:cs typeface="Arial" pitchFamily="34" charset="0"/>
            </a:endParaRPr>
          </a:p>
          <a:p>
            <a:pPr marL="624078" indent="-514350">
              <a:buNone/>
              <a:defRPr/>
            </a:pPr>
            <a:endParaRPr lang="ar-SA" sz="2000" dirty="0" smtClean="0">
              <a:latin typeface="Arial" pitchFamily="34" charset="0"/>
              <a:cs typeface="Arial" pitchFamily="34" charset="0"/>
            </a:endParaRPr>
          </a:p>
          <a:p>
            <a:pPr marL="624078" indent="-514350">
              <a:buNone/>
              <a:defRPr/>
            </a:pPr>
            <a:r>
              <a:rPr lang="ar-SA" sz="2000" dirty="0" smtClean="0">
                <a:latin typeface="Arial" pitchFamily="34" charset="0"/>
                <a:cs typeface="Arial" pitchFamily="34" charset="0"/>
              </a:rPr>
              <a:t>يمكن حساب مرونة القوس في هذه الحالة ايضا</a:t>
            </a: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a:p>
            <a:pPr marL="624078" indent="-514350">
              <a:buNone/>
              <a:defRPr/>
            </a:pPr>
            <a:endParaRPr lang="ar-SA"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173</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sp>
        <p:nvSpPr>
          <p:cNvPr id="11" name="TextBox 10"/>
          <p:cNvSpPr txBox="1"/>
          <p:nvPr/>
        </p:nvSpPr>
        <p:spPr>
          <a:xfrm>
            <a:off x="1276508" y="3429000"/>
            <a:ext cx="1641796" cy="369332"/>
          </a:xfrm>
          <a:prstGeom prst="rect">
            <a:avLst/>
          </a:prstGeom>
          <a:noFill/>
        </p:spPr>
        <p:txBody>
          <a:bodyPr wrap="none" rtlCol="0">
            <a:spAutoFit/>
          </a:bodyPr>
          <a:lstStyle/>
          <a:p>
            <a:r>
              <a:rPr lang="ar-SA" dirty="0" smtClean="0"/>
              <a:t>متوسط السعر البديل</a:t>
            </a:r>
            <a:endParaRPr lang="en-US" dirty="0"/>
          </a:p>
        </p:txBody>
      </p:sp>
      <p:sp>
        <p:nvSpPr>
          <p:cNvPr id="12" name="TextBox 11"/>
          <p:cNvSpPr txBox="1"/>
          <p:nvPr/>
        </p:nvSpPr>
        <p:spPr>
          <a:xfrm>
            <a:off x="609600" y="3886200"/>
            <a:ext cx="2985113" cy="369332"/>
          </a:xfrm>
          <a:prstGeom prst="rect">
            <a:avLst/>
          </a:prstGeom>
          <a:noFill/>
        </p:spPr>
        <p:txBody>
          <a:bodyPr wrap="none" rtlCol="0">
            <a:spAutoFit/>
          </a:bodyPr>
          <a:lstStyle/>
          <a:p>
            <a:r>
              <a:rPr lang="ar-SA" dirty="0" smtClean="0"/>
              <a:t>متوسط الكمية المطلوبة للموقع الاصلي</a:t>
            </a:r>
            <a:endParaRPr lang="en-US" dirty="0"/>
          </a:p>
        </p:txBody>
      </p:sp>
      <p:cxnSp>
        <p:nvCxnSpPr>
          <p:cNvPr id="15" name="Straight Connector 14"/>
          <p:cNvCxnSpPr/>
          <p:nvPr/>
        </p:nvCxnSpPr>
        <p:spPr>
          <a:xfrm flipH="1">
            <a:off x="1676400" y="3810000"/>
            <a:ext cx="990600"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Autofit/>
          </a:bodyPr>
          <a:lstStyle/>
          <a:p>
            <a:pPr marL="566928" lvl="0" indent="-457200">
              <a:buFont typeface="+mj-lt"/>
              <a:buAutoNum type="arabicPeriod" startAt="6"/>
            </a:pPr>
            <a:r>
              <a:rPr lang="ar-SA" sz="2200" dirty="0" smtClean="0"/>
              <a:t>الأهمية الاجتماعية للسياحة البيئية حيث تعد السياحة البيئية صديقة للمجتمع حيث تقوم على الاستفادة مما هو متاح في المجتمع من موارد وأفراد حيث تعمل على تنمية العلاقات الاجتماعية وتحقيق وتحسين عملية تحديث المجتمع ونقل المجتمعات المنعزلة إلى مجتمعات منفتحة وتعمل على إبقاء المجتمع في حالة عمل دائم والتقليل من المخاطر الموسمية وما ينشأ عنها من قلق واضطراب إجتماعي.</a:t>
            </a:r>
            <a:endParaRPr lang="en-US" sz="2200" dirty="0" smtClean="0"/>
          </a:p>
          <a:p>
            <a:pPr marL="566928" lvl="0" indent="-457200">
              <a:buFont typeface="+mj-lt"/>
              <a:buAutoNum type="arabicPeriod" startAt="6"/>
            </a:pPr>
            <a:r>
              <a:rPr lang="ar-SA" sz="2200" dirty="0" smtClean="0"/>
              <a:t>الأهمية الثقافية للسياحة البيئية القائم على نشر المعرفة وزيادة تأثير المعرفة على تطوير وتقديم البرامج السياحية البيئية ونشر الثقافة المحافظة على البيئة والمحافظة على الموروث والتراث الثقافي الإنساني، وثقافة الحضارة والمواقع التاريخية، وصناعة الأحداث والمناسبات الثقافية والعمل على الاستفادة من الثقافة المحلية مثل الفنون الجميلة والآداب والفلوكلور وسياحة الندوات واللقاءات الثقافية.</a:t>
            </a:r>
            <a:endParaRPr lang="en-US" sz="2200" dirty="0" smtClean="0"/>
          </a:p>
          <a:p>
            <a:pPr marL="566928" indent="-457200">
              <a:buFont typeface="+mj-lt"/>
              <a:buAutoNum type="arabicPeriod" startAt="6"/>
            </a:pPr>
            <a:r>
              <a:rPr lang="ar-SA" sz="2200" dirty="0" smtClean="0"/>
              <a:t>الأهمية الإنسانية للسياحة البيئية حيث تعد نشاطا انسانيا تعمل على توفير الحياة الجميلة للإنسان حيث تقدم له العلاج من القلق والتوتر وتوفر له الراحة والانسجام واستعادة الحيوية والنشاط والتوازن العقلي والعاطفي وصفاء النفس وعلاج لأمراض العصر.</a:t>
            </a:r>
            <a:endParaRPr lang="en-US" sz="2200" dirty="0" smtClean="0"/>
          </a:p>
          <a:p>
            <a:pPr marL="624078" lvl="0" indent="-514350">
              <a:lnSpc>
                <a:spcPct val="150000"/>
              </a:lnSpc>
              <a:buFont typeface="+mj-lt"/>
              <a:buAutoNum type="arabicPeriod" startAt="5"/>
            </a:pPr>
            <a:endParaRPr lang="en-US" sz="2000" dirty="0"/>
          </a:p>
        </p:txBody>
      </p:sp>
      <p:sp>
        <p:nvSpPr>
          <p:cNvPr id="3" name="Title 2"/>
          <p:cNvSpPr>
            <a:spLocks noGrp="1"/>
          </p:cNvSpPr>
          <p:nvPr>
            <p:ph type="title"/>
          </p:nvPr>
        </p:nvSpPr>
        <p:spPr/>
        <p:txBody>
          <a:bodyPr>
            <a:normAutofit/>
          </a:bodyPr>
          <a:lstStyle/>
          <a:p>
            <a:pPr algn="r"/>
            <a:r>
              <a:rPr lang="ar-SA" dirty="0" smtClean="0"/>
              <a:t>اهمية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solidFill>
                  <a:prstClr val="black"/>
                </a:solidFill>
              </a:rPr>
              <a:pPr/>
              <a:t>18</a:t>
            </a:fld>
            <a:endParaRPr lang="ar-SA">
              <a:solidFill>
                <a:prstClr val="black"/>
              </a:solidFill>
            </a:endParaRPr>
          </a:p>
        </p:txBody>
      </p:sp>
      <p:sp>
        <p:nvSpPr>
          <p:cNvPr id="5" name="Footer Placeholder 4"/>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spTree>
    <p:extLst>
      <p:ext uri="{BB962C8B-B14F-4D97-AF65-F5344CB8AC3E}">
        <p14:creationId xmlns:p14="http://schemas.microsoft.com/office/powerpoint/2010/main" val="36062958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Autofit/>
          </a:bodyPr>
          <a:lstStyle/>
          <a:p>
            <a:pPr hangingPunct="0"/>
            <a:r>
              <a:rPr lang="ar-SA" sz="2400" dirty="0" smtClean="0"/>
              <a:t>توجد في المملكة العربية السعودية عدة أنواع من السياحة يمكن استغلالها والاستفادة منها ، وترتبط بالبيئة بصورة مباشرة سواء كانت ملتصقة بالطبيعة أو بالتراث الحضاري أهمها : </a:t>
            </a:r>
            <a:endParaRPr lang="en-US" sz="2400" dirty="0" smtClean="0"/>
          </a:p>
          <a:p>
            <a:pPr marL="624078" lvl="0" indent="-514350">
              <a:buFont typeface="+mj-lt"/>
              <a:buAutoNum type="arabicPeriod"/>
            </a:pPr>
            <a:r>
              <a:rPr lang="ar-SA" sz="2400" dirty="0" smtClean="0"/>
              <a:t>سياحة المحميات الطبيعية والتي يطلق عليها السياحة الفطرية . </a:t>
            </a:r>
            <a:endParaRPr lang="en-US" sz="2400" dirty="0" smtClean="0"/>
          </a:p>
          <a:p>
            <a:pPr marL="624078" lvl="0" indent="-514350">
              <a:buFont typeface="+mj-lt"/>
              <a:buAutoNum type="arabicPeriod"/>
            </a:pPr>
            <a:r>
              <a:rPr lang="ar-SA" sz="2400" dirty="0" smtClean="0"/>
              <a:t>السياحة الخضراء في السهول والغابات والمنتزهات وحدائق الحيوان . </a:t>
            </a:r>
            <a:endParaRPr lang="en-US" sz="2400" dirty="0" smtClean="0"/>
          </a:p>
          <a:p>
            <a:pPr marL="624078" lvl="0" indent="-514350">
              <a:buFont typeface="+mj-lt"/>
              <a:buAutoNum type="arabicPeriod"/>
            </a:pPr>
            <a:r>
              <a:rPr lang="ar-SA" sz="2400" dirty="0" smtClean="0"/>
              <a:t>سياحة الصيد للحيوانات البرية والطيور والأسماك . </a:t>
            </a:r>
            <a:endParaRPr lang="en-US" sz="2400" dirty="0" smtClean="0"/>
          </a:p>
          <a:p>
            <a:pPr marL="624078" lvl="0" indent="-514350">
              <a:buFont typeface="+mj-lt"/>
              <a:buAutoNum type="arabicPeriod"/>
            </a:pPr>
            <a:r>
              <a:rPr lang="ar-SA" sz="2400" dirty="0" smtClean="0"/>
              <a:t>سياحة الغوص تحت الماء والألعاب المائية ومشاهدة الشعب المرجانية والتنزه على الشواطئ ودراسة النباتات البحرية ، والرحلات الشراعية البحرية ، والفنادق العائمة في البحر الأحمر والخليج العربي . </a:t>
            </a:r>
            <a:endParaRPr lang="en-US" sz="2400" dirty="0" smtClean="0"/>
          </a:p>
          <a:p>
            <a:pPr marL="624078" indent="-514350">
              <a:buFont typeface="+mj-lt"/>
              <a:buAutoNum type="arabicPeriod"/>
            </a:pPr>
            <a:r>
              <a:rPr lang="ar-SA" sz="2400" dirty="0" smtClean="0"/>
              <a:t>سياحة الصحاري حيث الهدوء والسكينة ومراقبة الطيور والحشرات والزواحف والتزلج على الرمال وسباقات الصحراء </a:t>
            </a:r>
            <a:endParaRPr lang="en-US" sz="2000" dirty="0"/>
          </a:p>
        </p:txBody>
      </p:sp>
      <p:sp>
        <p:nvSpPr>
          <p:cNvPr id="3" name="Title 2"/>
          <p:cNvSpPr>
            <a:spLocks noGrp="1"/>
          </p:cNvSpPr>
          <p:nvPr>
            <p:ph type="title"/>
          </p:nvPr>
        </p:nvSpPr>
        <p:spPr/>
        <p:txBody>
          <a:bodyPr>
            <a:normAutofit/>
          </a:bodyPr>
          <a:lstStyle/>
          <a:p>
            <a:pPr algn="r"/>
            <a:r>
              <a:rPr lang="ar-SA" dirty="0" smtClean="0"/>
              <a:t>انواع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solidFill>
                  <a:prstClr val="black"/>
                </a:solidFill>
              </a:rPr>
              <a:pPr/>
              <a:t>19</a:t>
            </a:fld>
            <a:endParaRPr lang="ar-SA">
              <a:solidFill>
                <a:prstClr val="black"/>
              </a:solidFill>
            </a:endParaRPr>
          </a:p>
        </p:txBody>
      </p:sp>
      <p:sp>
        <p:nvSpPr>
          <p:cNvPr id="5" name="Footer Placeholder 4"/>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spTree>
    <p:extLst>
      <p:ext uri="{BB962C8B-B14F-4D97-AF65-F5344CB8AC3E}">
        <p14:creationId xmlns:p14="http://schemas.microsoft.com/office/powerpoint/2010/main" val="2986407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buFont typeface="Wingdings" pitchFamily="2" charset="2"/>
              <a:buChar char="Ø"/>
            </a:pPr>
            <a:r>
              <a:rPr lang="ar-SA" dirty="0" smtClean="0"/>
              <a:t>السياحة حاجة بشرية حيث ظهرت عند الانسان الحاجة للتنقل والسفر بهدف البحث عن الماء والطعام والرعي ثم تطورت الأهداف إلى أهداف مادية وتجارية ودينية وعلاجية وعلمية ثم أصبحت ترفيهية بعد ظهور الطبقات الغنية ثم تطورت الحاجة عند الانسان حتى اصبحت الحاجة للسياحة معروفة يسعى لها جميع شرائح المجتمع وظهرت أنماط متعددة من السياحة مثل السياحة الصيفية وسياحة الاستجمام والسياحة العلاجية والسياحة الرياضية والسياحة البيئية.</a:t>
            </a:r>
          </a:p>
          <a:p>
            <a:pPr>
              <a:buFont typeface="Wingdings" pitchFamily="2" charset="2"/>
              <a:buChar char="Ø"/>
            </a:pPr>
            <a:r>
              <a:rPr lang="ar-SA" dirty="0" smtClean="0"/>
              <a:t>تتأثر السياحة بطبيعة الظروف المحيطة ففي حالة الاستقرار السياسي والأمني تزداد الحاجة للسياحة وتنخفض في حالة الحروب والكوارث والأزمات وبهذا يمكن القول بأن ( السياحة حاجة كمالية تكاد تكون ضرورية).</a:t>
            </a:r>
            <a:endParaRPr lang="en-US" dirty="0" smtClean="0"/>
          </a:p>
          <a:p>
            <a:endParaRPr lang="ar-SA" dirty="0"/>
          </a:p>
        </p:txBody>
      </p:sp>
      <p:sp>
        <p:nvSpPr>
          <p:cNvPr id="3" name="Title 2"/>
          <p:cNvSpPr>
            <a:spLocks noGrp="1"/>
          </p:cNvSpPr>
          <p:nvPr>
            <p:ph type="title"/>
          </p:nvPr>
        </p:nvSpPr>
        <p:spPr/>
        <p:txBody>
          <a:bodyPr/>
          <a:lstStyle/>
          <a:p>
            <a:pPr algn="r"/>
            <a:r>
              <a:rPr lang="ar-BH" dirty="0" smtClean="0">
                <a:effectLst>
                  <a:outerShdw blurRad="50800" dist="38100" algn="tr" rotWithShape="0">
                    <a:prstClr val="black">
                      <a:alpha val="40000"/>
                    </a:prstClr>
                  </a:outerShdw>
                </a:effectLst>
              </a:rPr>
              <a:t>علم اقتصاديات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2</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Autofit/>
          </a:bodyPr>
          <a:lstStyle/>
          <a:p>
            <a:pPr marL="624078" lvl="0" indent="-514350">
              <a:buFont typeface="+mj-lt"/>
              <a:buAutoNum type="arabicPeriod" startAt="6"/>
            </a:pPr>
            <a:r>
              <a:rPr lang="ar-SA" sz="2400" dirty="0" smtClean="0"/>
              <a:t>سياحة السفاري والرحلات . </a:t>
            </a:r>
            <a:endParaRPr lang="en-US" sz="2400" dirty="0" smtClean="0"/>
          </a:p>
          <a:p>
            <a:pPr marL="624078" lvl="0" indent="-514350">
              <a:buFont typeface="+mj-lt"/>
              <a:buAutoNum type="arabicPeriod" startAt="6"/>
            </a:pPr>
            <a:r>
              <a:rPr lang="ar-SA" sz="2400" dirty="0" smtClean="0"/>
              <a:t>تسلق الجبال في عسير والطائف والباحة وفيفا وجازان ،  </a:t>
            </a:r>
            <a:endParaRPr lang="en-US" sz="2400" dirty="0" smtClean="0"/>
          </a:p>
          <a:p>
            <a:pPr marL="624078" lvl="0" indent="-514350">
              <a:buFont typeface="+mj-lt"/>
              <a:buAutoNum type="arabicPeriod" startAt="6"/>
            </a:pPr>
            <a:r>
              <a:rPr lang="ar-SA" sz="2400" dirty="0" smtClean="0"/>
              <a:t>السياحة العلاجية في المناطق الخالية من التلوث في الجبال والصحاري ، وبالقرب من الينابيع الحارة التي يرتادها السياح والزوار للاستشفاء من بعض الأمراض الجلدية وأمراض المفاصل ، العلاج الطبيعي بالرمال والأعشاب الطبية والكهوف والمغارات</a:t>
            </a:r>
            <a:endParaRPr lang="en-US" sz="2400" dirty="0" smtClean="0"/>
          </a:p>
          <a:p>
            <a:pPr marL="624078" lvl="0" indent="-514350">
              <a:buFont typeface="+mj-lt"/>
              <a:buAutoNum type="arabicPeriod" startAt="6"/>
            </a:pPr>
            <a:r>
              <a:rPr lang="ar-SA" sz="2400" dirty="0" smtClean="0"/>
              <a:t>سياحة الاستكشاف في المنطقة الشرقية وجازان وجبل قارة بالأحساء ومغارة حائل ، والقيام برحلات استكشافية لاستكشاف الصخور . </a:t>
            </a:r>
            <a:endParaRPr lang="en-US" sz="2400" dirty="0" smtClean="0"/>
          </a:p>
          <a:p>
            <a:pPr marL="624078" indent="-514350">
              <a:buFont typeface="+mj-lt"/>
              <a:buAutoNum type="arabicPeriod" startAt="6"/>
            </a:pPr>
            <a:r>
              <a:rPr lang="ar-SA" sz="2400" dirty="0" smtClean="0"/>
              <a:t>سياحة المنتجعات السياحية والمعسكرات الصيفية والكشفية . </a:t>
            </a:r>
            <a:endParaRPr lang="en-US" sz="2000" dirty="0"/>
          </a:p>
        </p:txBody>
      </p:sp>
      <p:sp>
        <p:nvSpPr>
          <p:cNvPr id="3" name="Title 2"/>
          <p:cNvSpPr>
            <a:spLocks noGrp="1"/>
          </p:cNvSpPr>
          <p:nvPr>
            <p:ph type="title"/>
          </p:nvPr>
        </p:nvSpPr>
        <p:spPr/>
        <p:txBody>
          <a:bodyPr>
            <a:normAutofit/>
          </a:bodyPr>
          <a:lstStyle/>
          <a:p>
            <a:pPr algn="r"/>
            <a:r>
              <a:rPr lang="ar-SA" dirty="0" smtClean="0"/>
              <a:t>انواع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solidFill>
                  <a:prstClr val="black"/>
                </a:solidFill>
              </a:rPr>
              <a:pPr/>
              <a:t>20</a:t>
            </a:fld>
            <a:endParaRPr lang="ar-SA">
              <a:solidFill>
                <a:prstClr val="black"/>
              </a:solidFill>
            </a:endParaRPr>
          </a:p>
        </p:txBody>
      </p:sp>
      <p:sp>
        <p:nvSpPr>
          <p:cNvPr id="5" name="Footer Placeholder 4"/>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spTree>
    <p:extLst>
      <p:ext uri="{BB962C8B-B14F-4D97-AF65-F5344CB8AC3E}">
        <p14:creationId xmlns:p14="http://schemas.microsoft.com/office/powerpoint/2010/main" val="42550419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Autofit/>
          </a:bodyPr>
          <a:lstStyle/>
          <a:p>
            <a:pPr marL="566928" lvl="0" indent="-457200">
              <a:buFont typeface="+mj-lt"/>
              <a:buAutoNum type="arabicPeriod" startAt="11"/>
            </a:pPr>
            <a:r>
              <a:rPr lang="ar-SA" sz="2400" dirty="0" smtClean="0"/>
              <a:t>سياحة الآثار والنقوش والمغارات الأثرية ، وتحليل الصخور الجيولوجية والبركانية . </a:t>
            </a:r>
            <a:endParaRPr lang="en-US" sz="2400" dirty="0" smtClean="0"/>
          </a:p>
          <a:p>
            <a:pPr marL="566928" lvl="0" indent="-457200">
              <a:buFont typeface="+mj-lt"/>
              <a:buAutoNum type="arabicPeriod" startAt="11"/>
            </a:pPr>
            <a:r>
              <a:rPr lang="ar-SA" sz="2400" dirty="0" smtClean="0"/>
              <a:t>سياحة المتاحف والمناطق التاريخية والاطلاع على العادات والتقاليد . </a:t>
            </a:r>
            <a:endParaRPr lang="en-US" sz="2400" dirty="0" smtClean="0"/>
          </a:p>
          <a:p>
            <a:pPr marL="566928" lvl="0" indent="-457200">
              <a:buFont typeface="+mj-lt"/>
              <a:buAutoNum type="arabicPeriod" startAt="11"/>
            </a:pPr>
            <a:r>
              <a:rPr lang="ar-SA" sz="2400" dirty="0" smtClean="0"/>
              <a:t>مخطوطات التراث والمعارف والعلوم والثقافة . </a:t>
            </a:r>
            <a:endParaRPr lang="en-US" sz="2400" dirty="0" smtClean="0"/>
          </a:p>
          <a:p>
            <a:pPr marL="566928" lvl="0" indent="-457200">
              <a:buFont typeface="+mj-lt"/>
              <a:buAutoNum type="arabicPeriod" startAt="11"/>
            </a:pPr>
            <a:r>
              <a:rPr lang="ar-SA" sz="2400" dirty="0" smtClean="0"/>
              <a:t>الحرف التقليدية والصناعات اليدوية بما فيها من إبداع .. وتذكارات من أعمال خشبية وجلدية وتطريز ومنسوجات وتحف . </a:t>
            </a:r>
            <a:endParaRPr lang="en-US" sz="2400" dirty="0" smtClean="0"/>
          </a:p>
          <a:p>
            <a:pPr marL="566928" lvl="0" indent="-457200">
              <a:buFont typeface="+mj-lt"/>
              <a:buAutoNum type="arabicPeriod" startAt="11"/>
            </a:pPr>
            <a:r>
              <a:rPr lang="ar-SA" sz="2400" dirty="0" smtClean="0"/>
              <a:t>العمارة الهندسية والزخارف والتصاميم والنقوش والجماليات . </a:t>
            </a:r>
            <a:endParaRPr lang="en-US" sz="2400" dirty="0" smtClean="0"/>
          </a:p>
          <a:p>
            <a:pPr marL="566928" lvl="0" indent="-457200">
              <a:buFont typeface="+mj-lt"/>
              <a:buAutoNum type="arabicPeriod" startAt="11"/>
            </a:pPr>
            <a:r>
              <a:rPr lang="ar-SA" sz="2400" dirty="0" smtClean="0"/>
              <a:t>اللباس التقليدي والعادات والتقاليد والأكلات الشعبية . </a:t>
            </a:r>
            <a:endParaRPr lang="en-US" sz="2400" dirty="0" smtClean="0"/>
          </a:p>
          <a:p>
            <a:pPr marL="566928" lvl="0" indent="-457200">
              <a:buFont typeface="+mj-lt"/>
              <a:buAutoNum type="arabicPeriod" startAt="11"/>
            </a:pPr>
            <a:r>
              <a:rPr lang="ar-SA" sz="2400" dirty="0" smtClean="0"/>
              <a:t>الكرنفالات والمهرجانات الثقافية والمناسبات الوطنية . </a:t>
            </a:r>
            <a:endParaRPr lang="en-US" sz="2400" dirty="0"/>
          </a:p>
        </p:txBody>
      </p:sp>
      <p:sp>
        <p:nvSpPr>
          <p:cNvPr id="3" name="Title 2"/>
          <p:cNvSpPr>
            <a:spLocks noGrp="1"/>
          </p:cNvSpPr>
          <p:nvPr>
            <p:ph type="title"/>
          </p:nvPr>
        </p:nvSpPr>
        <p:spPr/>
        <p:txBody>
          <a:bodyPr>
            <a:normAutofit/>
          </a:bodyPr>
          <a:lstStyle/>
          <a:p>
            <a:pPr algn="r"/>
            <a:r>
              <a:rPr lang="ar-SA" dirty="0" smtClean="0"/>
              <a:t>انواع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solidFill>
                  <a:prstClr val="black"/>
                </a:solidFill>
              </a:rPr>
              <a:pPr/>
              <a:t>21</a:t>
            </a:fld>
            <a:endParaRPr lang="ar-SA">
              <a:solidFill>
                <a:prstClr val="black"/>
              </a:solidFill>
            </a:endParaRPr>
          </a:p>
        </p:txBody>
      </p:sp>
      <p:sp>
        <p:nvSpPr>
          <p:cNvPr id="5" name="Footer Placeholder 4"/>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spTree>
    <p:extLst>
      <p:ext uri="{BB962C8B-B14F-4D97-AF65-F5344CB8AC3E}">
        <p14:creationId xmlns:p14="http://schemas.microsoft.com/office/powerpoint/2010/main" val="251048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ar-SA" dirty="0" smtClean="0"/>
              <a:t>تعتمد مواقع السياحة الأكثر نجاحاً في الوقت الحاضر على المحيط المادي النظيف، والبيئات المحمية والأنماط الثقافية المميزة للمجتمعات المحلية.</a:t>
            </a:r>
          </a:p>
          <a:p>
            <a:r>
              <a:rPr lang="ar-SA" dirty="0" smtClean="0"/>
              <a:t>من الجائز أن تكون السياحة عاملاً بارزاً في حماية البيئة عندما يتم تكييفها مع البيئة المحلية،  والمجتمع المحلي،  وذلك من خلال التخطيط والإدارة السليمة.</a:t>
            </a:r>
          </a:p>
          <a:p>
            <a:r>
              <a:rPr lang="ar-SA" dirty="0" smtClean="0"/>
              <a:t>ويتوفر هذا عند وجود بيئة  ذات جمال طبيعي وتضاريس مثيرة للاهتمام، وحياة نباتية برية وافرة وهواء نقي وماء نظيف، مما يساعد على إجتذاب السياح.</a:t>
            </a:r>
          </a:p>
          <a:p>
            <a:r>
              <a:rPr lang="ar-SA" dirty="0" smtClean="0"/>
              <a:t>اهمية التخطيط والتنمية السياحية من أجل حماية التراث الثقافي لمنطقة ما. </a:t>
            </a:r>
          </a:p>
          <a:p>
            <a:r>
              <a:rPr lang="ar-SA" dirty="0" smtClean="0"/>
              <a:t> تشكل المناطق الأثرية والتاريخية، وتصاميم العمارة المميزة وأساليب الرقص الشعبي، والموسيقي، والدراما والفنون والحرف التقليدية والملابس الشعبية والعادات والتقاليد وثقافة وتراث المنطقة عوامل تجذب الزوار،  خاصة إذا كانت على شكل محمية يرتادها السياح بإنتظام ،  فتتعزز مكانتها أو تبقى ذات أهمية أقل،  وكل ذلك يرجع للطريقة التي يتم بها تنمية السياحة وإدارتها.</a:t>
            </a:r>
            <a:endParaRPr lang="ar-SA" dirty="0"/>
          </a:p>
        </p:txBody>
      </p:sp>
      <p:sp>
        <p:nvSpPr>
          <p:cNvPr id="3" name="Title 2"/>
          <p:cNvSpPr>
            <a:spLocks noGrp="1"/>
          </p:cNvSpPr>
          <p:nvPr>
            <p:ph type="title"/>
          </p:nvPr>
        </p:nvSpPr>
        <p:spPr/>
        <p:txBody>
          <a:bodyPr>
            <a:normAutofit fontScale="90000"/>
          </a:bodyPr>
          <a:lstStyle/>
          <a:p>
            <a:pPr algn="r"/>
            <a:r>
              <a:rPr lang="ar-SA" dirty="0" smtClean="0">
                <a:effectLst>
                  <a:outerShdw blurRad="50800" dist="38100" algn="tr" rotWithShape="0">
                    <a:prstClr val="black">
                      <a:alpha val="40000"/>
                    </a:prstClr>
                  </a:outerShdw>
                </a:effectLst>
              </a:rPr>
              <a:t>علاقات صناعة السياحة مع البيئة والمجتمع والاقتصاد</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22</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ar-SA" dirty="0" smtClean="0"/>
              <a:t>يبدو للوهلة الأولي أن السياحة هي إحدى المصادر للمحافظة علي البيئة وأنها لا تسبب الإزعاج أى ليست مصدراً من مصادر التلوث.</a:t>
            </a:r>
          </a:p>
          <a:p>
            <a:r>
              <a:rPr lang="ar-SA" dirty="0" smtClean="0"/>
              <a:t> لكنه علي العكس، فالبرغم من الجوانب الإيجابية للسياحة فهي تشكل مصدراً رئيسياً من مصادر التلوث في البيئة والتي تكون من صنع الإنسان أيضاً، فلابد من تحقيق التوازن بين السياحة والبيئة من ناحية وبينها وبين المصالح الاقتصادية والاجتماعية التي هي في الأساس تقوم عليها.</a:t>
            </a:r>
          </a:p>
          <a:p>
            <a:r>
              <a:rPr lang="ar-SA" dirty="0" smtClean="0"/>
              <a:t>الآثار السلبية للسياحة يمكن تلخيصها في الاتي:</a:t>
            </a:r>
            <a:endParaRPr lang="ar-SA" dirty="0"/>
          </a:p>
        </p:txBody>
      </p:sp>
      <p:sp>
        <p:nvSpPr>
          <p:cNvPr id="3" name="Title 2"/>
          <p:cNvSpPr>
            <a:spLocks noGrp="1"/>
          </p:cNvSpPr>
          <p:nvPr>
            <p:ph type="title"/>
          </p:nvPr>
        </p:nvSpPr>
        <p:spPr/>
        <p:txBody>
          <a:bodyPr>
            <a:normAutofit fontScale="90000"/>
          </a:bodyPr>
          <a:lstStyle/>
          <a:p>
            <a:pPr algn="r"/>
            <a:r>
              <a:rPr lang="ar-SA" dirty="0" smtClean="0">
                <a:effectLst>
                  <a:outerShdw blurRad="50800" dist="38100" algn="tr" rotWithShape="0">
                    <a:prstClr val="black">
                      <a:alpha val="40000"/>
                    </a:prstClr>
                  </a:outerShdw>
                </a:effectLst>
              </a:rPr>
              <a:t>علاقات صناعة السياحة مع البيئة والمجتمع والاقتصاد</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23</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rmAutofit/>
          </a:bodyPr>
          <a:lstStyle/>
          <a:p>
            <a:pPr>
              <a:buNone/>
            </a:pPr>
            <a:r>
              <a:rPr lang="ar-SA" dirty="0" smtClean="0"/>
              <a:t>- الزيادة المقررة في أعداد السياح، تمثل عبئا</a:t>
            </a:r>
            <a:r>
              <a:rPr lang="ar-EG" dirty="0" smtClean="0"/>
              <a:t>ً </a:t>
            </a:r>
            <a:r>
              <a:rPr lang="ar-SA" dirty="0" smtClean="0"/>
              <a:t>علي مرافق الدول من وسائل النقل، الفنادق، كافة الخدمات من كهرباء ومياه</a:t>
            </a:r>
            <a:r>
              <a:rPr lang="en-US" dirty="0" smtClean="0"/>
              <a:t>.</a:t>
            </a:r>
            <a:br>
              <a:rPr lang="en-US" dirty="0" smtClean="0"/>
            </a:br>
            <a:r>
              <a:rPr lang="en-US" dirty="0" smtClean="0"/>
              <a:t> - </a:t>
            </a:r>
            <a:r>
              <a:rPr lang="ar-SA" dirty="0" smtClean="0"/>
              <a:t>إحداث التلفيات ببعض الآثار لعدم وجود ضوابط أو تعامل السياح معها بشكل غير لائق</a:t>
            </a:r>
            <a:r>
              <a:rPr lang="en-US" dirty="0" smtClean="0"/>
              <a:t>.</a:t>
            </a:r>
            <a:br>
              <a:rPr lang="en-US" dirty="0" smtClean="0"/>
            </a:br>
            <a:r>
              <a:rPr lang="en-US" dirty="0" smtClean="0"/>
              <a:t> - </a:t>
            </a:r>
            <a:r>
              <a:rPr lang="ar-SA" dirty="0" smtClean="0"/>
              <a:t>الإضرار بالأحياء البحرية من الأسماك النادرة، والشعب المرجانية والذي يؤدي إلي نقص الحركة السياحية في المناطق التي لحق بها الضرر</a:t>
            </a:r>
            <a:r>
              <a:rPr lang="en-US" dirty="0" smtClean="0"/>
              <a:t>.</a:t>
            </a:r>
            <a:br>
              <a:rPr lang="en-US" dirty="0" smtClean="0"/>
            </a:br>
            <a:r>
              <a:rPr lang="en-US" dirty="0" smtClean="0"/>
              <a:t>  - </a:t>
            </a:r>
            <a:r>
              <a:rPr lang="ar-SA" dirty="0" smtClean="0"/>
              <a:t>زيادة تلوث مياه البحر نتيجة للتخلص من مياه المجاري فيها</a:t>
            </a:r>
            <a:r>
              <a:rPr lang="en-US" dirty="0" smtClean="0"/>
              <a:t>.</a:t>
            </a:r>
            <a:br>
              <a:rPr lang="en-US" dirty="0" smtClean="0"/>
            </a:br>
            <a:r>
              <a:rPr lang="en-US" dirty="0" smtClean="0"/>
              <a:t>- </a:t>
            </a:r>
            <a:r>
              <a:rPr lang="ar-SA" dirty="0" smtClean="0"/>
              <a:t>  ازدياد تلوث الغلاف الجوي</a:t>
            </a:r>
            <a:r>
              <a:rPr lang="en-US" dirty="0" smtClean="0"/>
              <a:t>.</a:t>
            </a:r>
            <a:br>
              <a:rPr lang="en-US" dirty="0" smtClean="0"/>
            </a:br>
            <a:r>
              <a:rPr lang="en-US" dirty="0" smtClean="0"/>
              <a:t>  - </a:t>
            </a:r>
            <a:r>
              <a:rPr lang="ar-SA" dirty="0" smtClean="0"/>
              <a:t>انتشار القمامة والفضلات</a:t>
            </a:r>
            <a:endParaRPr lang="ar-SA" dirty="0"/>
          </a:p>
        </p:txBody>
      </p:sp>
      <p:sp>
        <p:nvSpPr>
          <p:cNvPr id="3" name="Title 2"/>
          <p:cNvSpPr>
            <a:spLocks noGrp="1"/>
          </p:cNvSpPr>
          <p:nvPr>
            <p:ph type="title"/>
          </p:nvPr>
        </p:nvSpPr>
        <p:spPr/>
        <p:txBody>
          <a:bodyPr>
            <a:normAutofit fontScale="90000"/>
          </a:bodyPr>
          <a:lstStyle/>
          <a:p>
            <a:pPr algn="r"/>
            <a:r>
              <a:rPr lang="ar-SA" dirty="0" smtClean="0">
                <a:effectLst>
                  <a:outerShdw blurRad="50800" dist="38100" algn="tr" rotWithShape="0">
                    <a:prstClr val="black">
                      <a:alpha val="40000"/>
                    </a:prstClr>
                  </a:outerShdw>
                </a:effectLst>
              </a:rPr>
              <a:t>علاقات صناعة السياحة مع البيئة والمجتمع والاقتصاد</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24</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rmAutofit/>
          </a:bodyPr>
          <a:lstStyle/>
          <a:p>
            <a:pPr>
              <a:buFont typeface="Wingdings" pitchFamily="2" charset="2"/>
              <a:buChar char="Ø"/>
            </a:pPr>
            <a:r>
              <a:rPr lang="ar-SA" dirty="0" smtClean="0"/>
              <a:t>السائح ليس وحده المسئول عن كل هذه الكوارث وإتلاف المناطق الأثرية أو السياحية لكن الطبيعة والسكان الأصليين لهذه المناطق لهما دخل كبير في ذلك أيضا</a:t>
            </a:r>
            <a:r>
              <a:rPr lang="ar-EG" dirty="0" smtClean="0"/>
              <a:t>ً</a:t>
            </a:r>
            <a:r>
              <a:rPr lang="ar-SA" dirty="0" smtClean="0"/>
              <a:t> ويمكننا توضيح العلاقة بالجدول الآتي</a:t>
            </a:r>
            <a:r>
              <a:rPr lang="en-US" dirty="0" smtClean="0"/>
              <a:t>:</a:t>
            </a:r>
            <a:endParaRPr lang="ar-SA" dirty="0"/>
          </a:p>
        </p:txBody>
      </p:sp>
      <p:sp>
        <p:nvSpPr>
          <p:cNvPr id="3" name="Title 2"/>
          <p:cNvSpPr>
            <a:spLocks noGrp="1"/>
          </p:cNvSpPr>
          <p:nvPr>
            <p:ph type="title"/>
          </p:nvPr>
        </p:nvSpPr>
        <p:spPr/>
        <p:txBody>
          <a:bodyPr>
            <a:normAutofit fontScale="90000"/>
          </a:bodyPr>
          <a:lstStyle/>
          <a:p>
            <a:pPr algn="r"/>
            <a:r>
              <a:rPr lang="ar-SA" dirty="0" smtClean="0">
                <a:effectLst>
                  <a:outerShdw blurRad="50800" dist="38100" algn="tr" rotWithShape="0">
                    <a:prstClr val="black">
                      <a:alpha val="40000"/>
                    </a:prstClr>
                  </a:outerShdw>
                </a:effectLst>
              </a:rPr>
              <a:t>علاقات صناعة السياحة مع البيئة والمجتمع والاقتصاد</a:t>
            </a:r>
            <a:endParaRPr lang="ar-SA" dirty="0"/>
          </a:p>
        </p:txBody>
      </p:sp>
      <p:graphicFrame>
        <p:nvGraphicFramePr>
          <p:cNvPr id="4" name="Table 3"/>
          <p:cNvGraphicFramePr>
            <a:graphicFrameLocks noGrp="1"/>
          </p:cNvGraphicFramePr>
          <p:nvPr/>
        </p:nvGraphicFramePr>
        <p:xfrm>
          <a:off x="1295400" y="2895600"/>
          <a:ext cx="7162800" cy="3276603"/>
        </p:xfrm>
        <a:graphic>
          <a:graphicData uri="http://schemas.openxmlformats.org/drawingml/2006/table">
            <a:tbl>
              <a:tblPr rtl="1"/>
              <a:tblGrid>
                <a:gridCol w="3581400"/>
                <a:gridCol w="3581400"/>
              </a:tblGrid>
              <a:tr h="274272">
                <a:tc>
                  <a:txBody>
                    <a:bodyPr/>
                    <a:lstStyle/>
                    <a:p>
                      <a:pPr algn="ctr" rtl="1" hangingPunct="0">
                        <a:spcAft>
                          <a:spcPts val="0"/>
                        </a:spcAft>
                      </a:pPr>
                      <a:r>
                        <a:rPr lang="ar-SA" sz="1600" b="1" u="sng" dirty="0">
                          <a:latin typeface="Times New Roman"/>
                          <a:ea typeface="Times New Roman"/>
                          <a:cs typeface="Simplified Arabic"/>
                        </a:rPr>
                        <a:t>المصادر الطبيعية</a:t>
                      </a:r>
                      <a:endParaRPr lang="en-US" sz="1600" u="sng" dirty="0">
                        <a:latin typeface="Times New Roman"/>
                        <a:ea typeface="Times New Roman"/>
                      </a:endParaRPr>
                    </a:p>
                  </a:txBody>
                  <a:tcPr marL="0" marR="0" marT="0" marB="0"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rtl="1" hangingPunct="0">
                        <a:spcAft>
                          <a:spcPts val="0"/>
                        </a:spcAft>
                      </a:pPr>
                      <a:r>
                        <a:rPr lang="ar-SA" sz="1600" b="1" u="sng" dirty="0">
                          <a:latin typeface="Times New Roman"/>
                          <a:ea typeface="Times New Roman"/>
                          <a:cs typeface="Simplified Arabic"/>
                        </a:rPr>
                        <a:t>المصادر البشرية</a:t>
                      </a:r>
                      <a:endParaRPr lang="en-US" sz="1600" u="sng" dirty="0">
                        <a:latin typeface="Times New Roman"/>
                        <a:ea typeface="Times New Roman"/>
                      </a:endParaRPr>
                    </a:p>
                  </a:txBody>
                  <a:tcPr marL="0" marR="0" marT="0" marB="0"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74272">
                <a:tc>
                  <a:txBody>
                    <a:bodyPr/>
                    <a:lstStyle/>
                    <a:p>
                      <a:pPr algn="ctr" rtl="1" hangingPunct="0">
                        <a:spcAft>
                          <a:spcPts val="0"/>
                        </a:spcAft>
                      </a:pPr>
                      <a:r>
                        <a:rPr lang="ar-SA" sz="1600" b="1" dirty="0" smtClean="0">
                          <a:latin typeface="Times New Roman"/>
                          <a:ea typeface="Times New Roman"/>
                          <a:cs typeface="Simplified Arabic"/>
                        </a:rPr>
                        <a:t>الكوارث </a:t>
                      </a:r>
                      <a:r>
                        <a:rPr lang="ar-SA" sz="1600" b="1" dirty="0">
                          <a:latin typeface="Times New Roman"/>
                          <a:ea typeface="Times New Roman"/>
                          <a:cs typeface="Simplified Arabic"/>
                        </a:rPr>
                        <a:t>الطبيعية</a:t>
                      </a:r>
                      <a:r>
                        <a:rPr lang="en-US" sz="1600" b="1" dirty="0">
                          <a:latin typeface="Times New Roman"/>
                          <a:ea typeface="Times New Roman"/>
                          <a:cs typeface="Simplified Arabic"/>
                        </a:rPr>
                        <a:t>:</a:t>
                      </a:r>
                      <a:endParaRPr lang="en-US" sz="1600" dirty="0">
                        <a:latin typeface="Times New Roman"/>
                        <a:ea typeface="Times New Roman"/>
                      </a:endParaRPr>
                    </a:p>
                  </a:txBody>
                  <a:tcPr marL="0" marR="0" marT="0" marB="0"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rtl="1" hangingPunct="0">
                        <a:spcAft>
                          <a:spcPts val="0"/>
                        </a:spcAft>
                      </a:pPr>
                      <a:r>
                        <a:rPr lang="ar-SA" sz="1600" u="none" dirty="0" smtClean="0">
                          <a:latin typeface="Times New Roman"/>
                          <a:ea typeface="Times New Roman"/>
                          <a:cs typeface="Simplified Arabic"/>
                        </a:rPr>
                        <a:t> </a:t>
                      </a:r>
                      <a:r>
                        <a:rPr lang="en-US" sz="1600" u="none" dirty="0" smtClean="0">
                          <a:latin typeface="Times New Roman"/>
                          <a:ea typeface="Times New Roman"/>
                          <a:cs typeface="Simplified Arabic"/>
                        </a:rPr>
                        <a:t>-</a:t>
                      </a:r>
                      <a:r>
                        <a:rPr lang="ar-SA" sz="1600" u="none" dirty="0" smtClean="0">
                          <a:latin typeface="Times New Roman"/>
                          <a:ea typeface="Times New Roman"/>
                          <a:cs typeface="Simplified Arabic"/>
                        </a:rPr>
                        <a:t> </a:t>
                      </a:r>
                      <a:r>
                        <a:rPr lang="ar-SA" sz="1600" u="none" dirty="0" smtClean="0">
                          <a:solidFill>
                            <a:srgbClr val="0000FF"/>
                          </a:solidFill>
                          <a:latin typeface="Times New Roman"/>
                          <a:ea typeface="Times New Roman"/>
                          <a:cs typeface="Simplified Arabic"/>
                          <a:hlinkClick r:id="rId2"/>
                        </a:rPr>
                        <a:t>تلوث </a:t>
                      </a:r>
                      <a:r>
                        <a:rPr lang="ar-SA" sz="1600" u="none" dirty="0">
                          <a:solidFill>
                            <a:srgbClr val="0000FF"/>
                          </a:solidFill>
                          <a:latin typeface="Times New Roman"/>
                          <a:ea typeface="Times New Roman"/>
                          <a:cs typeface="Simplified Arabic"/>
                          <a:hlinkClick r:id="rId2"/>
                        </a:rPr>
                        <a:t>التربة </a:t>
                      </a:r>
                      <a:endParaRPr lang="en-US" sz="1600" u="none" dirty="0">
                        <a:latin typeface="Times New Roman"/>
                        <a:ea typeface="Times New Roman"/>
                      </a:endParaRPr>
                    </a:p>
                  </a:txBody>
                  <a:tcPr marL="0" marR="0" marT="0" marB="0"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74272">
                <a:tc>
                  <a:txBody>
                    <a:bodyPr/>
                    <a:lstStyle/>
                    <a:p>
                      <a:pPr algn="ctr" rtl="1" hangingPunct="0">
                        <a:spcAft>
                          <a:spcPts val="0"/>
                        </a:spcAft>
                      </a:pPr>
                      <a:r>
                        <a:rPr lang="en-US" sz="1600" dirty="0">
                          <a:latin typeface="Times New Roman"/>
                          <a:ea typeface="Times New Roman"/>
                          <a:cs typeface="Simplified Arabic"/>
                        </a:rPr>
                        <a:t>- </a:t>
                      </a:r>
                      <a:r>
                        <a:rPr lang="ar-SA" sz="1600" u="none" dirty="0">
                          <a:solidFill>
                            <a:srgbClr val="0000FF"/>
                          </a:solidFill>
                          <a:latin typeface="Times New Roman"/>
                          <a:ea typeface="Times New Roman"/>
                          <a:cs typeface="Simplified Arabic"/>
                          <a:hlinkClick r:id="rId3"/>
                        </a:rPr>
                        <a:t>الاهتزازات والزلازل </a:t>
                      </a:r>
                      <a:endParaRPr lang="en-US" sz="1600" u="none" dirty="0">
                        <a:latin typeface="Times New Roman"/>
                        <a:ea typeface="Times New Roman"/>
                      </a:endParaRPr>
                    </a:p>
                  </a:txBody>
                  <a:tcPr marL="0" marR="0" marT="0" marB="0"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rtl="1" hangingPunct="0">
                        <a:spcAft>
                          <a:spcPts val="0"/>
                        </a:spcAft>
                      </a:pPr>
                      <a:r>
                        <a:rPr lang="en-US" sz="1600" u="none" dirty="0">
                          <a:latin typeface="Times New Roman"/>
                          <a:ea typeface="Times New Roman"/>
                          <a:cs typeface="Simplified Arabic"/>
                        </a:rPr>
                        <a:t>- </a:t>
                      </a:r>
                      <a:r>
                        <a:rPr lang="ar-SA" sz="1600" u="none" dirty="0" smtClean="0">
                          <a:latin typeface="Times New Roman"/>
                          <a:ea typeface="Times New Roman"/>
                          <a:cs typeface="Simplified Arabic"/>
                        </a:rPr>
                        <a:t> </a:t>
                      </a:r>
                      <a:r>
                        <a:rPr lang="ar-SA" sz="1600" u="none" dirty="0" smtClean="0">
                          <a:solidFill>
                            <a:srgbClr val="0000FF"/>
                          </a:solidFill>
                          <a:latin typeface="Times New Roman"/>
                          <a:ea typeface="Times New Roman"/>
                          <a:cs typeface="Simplified Arabic"/>
                          <a:hlinkClick r:id="rId4"/>
                        </a:rPr>
                        <a:t>تلوث </a:t>
                      </a:r>
                      <a:r>
                        <a:rPr lang="ar-SA" sz="1600" u="none" dirty="0">
                          <a:solidFill>
                            <a:srgbClr val="0000FF"/>
                          </a:solidFill>
                          <a:latin typeface="Times New Roman"/>
                          <a:ea typeface="Times New Roman"/>
                          <a:cs typeface="Simplified Arabic"/>
                          <a:hlinkClick r:id="rId4"/>
                        </a:rPr>
                        <a:t>الهواء </a:t>
                      </a:r>
                      <a:endParaRPr lang="en-US" sz="1600" u="none" dirty="0">
                        <a:latin typeface="Times New Roman"/>
                        <a:ea typeface="Times New Roman"/>
                      </a:endParaRPr>
                    </a:p>
                  </a:txBody>
                  <a:tcPr marL="0" marR="0" marT="0" marB="0"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74272">
                <a:tc>
                  <a:txBody>
                    <a:bodyPr/>
                    <a:lstStyle/>
                    <a:p>
                      <a:pPr algn="ctr" rtl="1" hangingPunct="0">
                        <a:spcAft>
                          <a:spcPts val="0"/>
                        </a:spcAft>
                      </a:pPr>
                      <a:r>
                        <a:rPr lang="en-US" sz="1600" dirty="0">
                          <a:latin typeface="Times New Roman"/>
                          <a:ea typeface="Times New Roman"/>
                          <a:cs typeface="Simplified Arabic"/>
                        </a:rPr>
                        <a:t>- </a:t>
                      </a:r>
                      <a:r>
                        <a:rPr lang="ar-SA" sz="1600" dirty="0">
                          <a:latin typeface="Times New Roman"/>
                          <a:ea typeface="Times New Roman"/>
                          <a:cs typeface="Simplified Arabic"/>
                        </a:rPr>
                        <a:t>الأمطار والسيول</a:t>
                      </a:r>
                      <a:endParaRPr lang="en-US" sz="1600" dirty="0">
                        <a:latin typeface="Times New Roman"/>
                        <a:ea typeface="Times New Roman"/>
                      </a:endParaRPr>
                    </a:p>
                  </a:txBody>
                  <a:tcPr marL="0" marR="0" marT="0" marB="0"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rtl="1" hangingPunct="0">
                        <a:spcAft>
                          <a:spcPts val="0"/>
                        </a:spcAft>
                      </a:pPr>
                      <a:r>
                        <a:rPr lang="ar-EG" sz="1600" u="none" dirty="0">
                          <a:latin typeface="Times New Roman"/>
                          <a:ea typeface="Times New Roman"/>
                          <a:cs typeface="Simplified Arabic"/>
                        </a:rPr>
                        <a:t>- </a:t>
                      </a:r>
                      <a:r>
                        <a:rPr lang="ar-SA" sz="1600" u="none" dirty="0">
                          <a:solidFill>
                            <a:srgbClr val="0000FF"/>
                          </a:solidFill>
                          <a:latin typeface="Times New Roman"/>
                          <a:ea typeface="Times New Roman"/>
                          <a:cs typeface="Simplified Arabic"/>
                          <a:hlinkClick r:id="rId5"/>
                        </a:rPr>
                        <a:t>تلوث الماء</a:t>
                      </a:r>
                      <a:endParaRPr lang="en-US" sz="1600" u="none" dirty="0">
                        <a:latin typeface="Times New Roman"/>
                        <a:ea typeface="Times New Roman"/>
                      </a:endParaRPr>
                    </a:p>
                  </a:txBody>
                  <a:tcPr marL="0" marR="0" marT="0" marB="0"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74272">
                <a:tc>
                  <a:txBody>
                    <a:bodyPr/>
                    <a:lstStyle/>
                    <a:p>
                      <a:pPr algn="ctr" rtl="1" hangingPunct="0">
                        <a:spcAft>
                          <a:spcPts val="0"/>
                        </a:spcAft>
                      </a:pPr>
                      <a:r>
                        <a:rPr lang="en-US" sz="1600" dirty="0">
                          <a:latin typeface="Times New Roman"/>
                          <a:ea typeface="Times New Roman"/>
                          <a:cs typeface="Simplified Arabic"/>
                        </a:rPr>
                        <a:t>- </a:t>
                      </a:r>
                      <a:r>
                        <a:rPr lang="ar-SA" sz="1600" dirty="0">
                          <a:latin typeface="Times New Roman"/>
                          <a:ea typeface="Times New Roman"/>
                          <a:cs typeface="Simplified Arabic"/>
                        </a:rPr>
                        <a:t>العواصف والرياح</a:t>
                      </a:r>
                      <a:endParaRPr lang="en-US" sz="1600" dirty="0">
                        <a:latin typeface="Times New Roman"/>
                        <a:ea typeface="Times New Roman"/>
                      </a:endParaRPr>
                    </a:p>
                  </a:txBody>
                  <a:tcPr marL="0" marR="0" marT="0" marB="0"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rtl="1" hangingPunct="0">
                        <a:spcAft>
                          <a:spcPts val="0"/>
                        </a:spcAft>
                      </a:pPr>
                      <a:r>
                        <a:rPr lang="en-US" sz="1600" dirty="0">
                          <a:latin typeface="Times New Roman"/>
                          <a:ea typeface="Times New Roman"/>
                          <a:cs typeface="Simplified Arabic"/>
                        </a:rPr>
                        <a:t>- </a:t>
                      </a:r>
                      <a:r>
                        <a:rPr lang="ar-SA" sz="1600" dirty="0">
                          <a:latin typeface="Times New Roman"/>
                          <a:ea typeface="Times New Roman"/>
                          <a:cs typeface="Simplified Arabic"/>
                        </a:rPr>
                        <a:t>الانفجارات النووية</a:t>
                      </a:r>
                      <a:endParaRPr lang="en-US" sz="1600" dirty="0">
                        <a:latin typeface="Times New Roman"/>
                        <a:ea typeface="Times New Roman"/>
                      </a:endParaRPr>
                    </a:p>
                  </a:txBody>
                  <a:tcPr marL="0" marR="0" marT="0" marB="0"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74272">
                <a:tc>
                  <a:txBody>
                    <a:bodyPr/>
                    <a:lstStyle/>
                    <a:p>
                      <a:pPr algn="ctr" rtl="1" hangingPunct="0">
                        <a:spcAft>
                          <a:spcPts val="0"/>
                        </a:spcAft>
                      </a:pPr>
                      <a:r>
                        <a:rPr lang="en-US" sz="1600" dirty="0">
                          <a:latin typeface="Times New Roman"/>
                          <a:ea typeface="Times New Roman"/>
                          <a:cs typeface="Simplified Arabic"/>
                        </a:rPr>
                        <a:t>- </a:t>
                      </a:r>
                      <a:r>
                        <a:rPr lang="ar-SA" sz="1600" dirty="0">
                          <a:latin typeface="Times New Roman"/>
                          <a:ea typeface="Times New Roman"/>
                          <a:cs typeface="Simplified Arabic"/>
                        </a:rPr>
                        <a:t>الانهيارات</a:t>
                      </a:r>
                      <a:endParaRPr lang="en-US" sz="1600" dirty="0">
                        <a:latin typeface="Times New Roman"/>
                        <a:ea typeface="Times New Roman"/>
                      </a:endParaRPr>
                    </a:p>
                  </a:txBody>
                  <a:tcPr marL="0" marR="0" marT="0" marB="0"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rtl="1" hangingPunct="0">
                        <a:spcAft>
                          <a:spcPts val="0"/>
                        </a:spcAft>
                      </a:pPr>
                      <a:r>
                        <a:rPr lang="en-US" sz="1600" dirty="0">
                          <a:latin typeface="Times New Roman"/>
                          <a:ea typeface="Times New Roman"/>
                          <a:cs typeface="Simplified Arabic"/>
                        </a:rPr>
                        <a:t>- </a:t>
                      </a:r>
                      <a:r>
                        <a:rPr lang="ar-SA" sz="1600" dirty="0" smtClean="0">
                          <a:latin typeface="Times New Roman"/>
                          <a:ea typeface="Times New Roman"/>
                          <a:cs typeface="Simplified Arabic"/>
                        </a:rPr>
                        <a:t>الزحف </a:t>
                      </a:r>
                      <a:r>
                        <a:rPr lang="ar-SA" sz="1600" dirty="0">
                          <a:latin typeface="Times New Roman"/>
                          <a:ea typeface="Times New Roman"/>
                          <a:cs typeface="Simplified Arabic"/>
                        </a:rPr>
                        <a:t>العمراني</a:t>
                      </a:r>
                      <a:endParaRPr lang="en-US" sz="1600" dirty="0">
                        <a:latin typeface="Times New Roman"/>
                        <a:ea typeface="Times New Roman"/>
                      </a:endParaRPr>
                    </a:p>
                  </a:txBody>
                  <a:tcPr marL="0" marR="0" marT="0" marB="0"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533883">
                <a:tc>
                  <a:txBody>
                    <a:bodyPr/>
                    <a:lstStyle/>
                    <a:p>
                      <a:pPr algn="ctr" rtl="1" hangingPunct="0">
                        <a:spcAft>
                          <a:spcPts val="0"/>
                        </a:spcAft>
                      </a:pPr>
                      <a:r>
                        <a:rPr lang="ar-SA" sz="1600" b="1" dirty="0" smtClean="0">
                          <a:latin typeface="Times New Roman"/>
                          <a:ea typeface="Times New Roman"/>
                          <a:cs typeface="Simplified Arabic"/>
                        </a:rPr>
                        <a:t>تغيرات </a:t>
                      </a:r>
                      <a:r>
                        <a:rPr lang="ar-SA" sz="1600" b="1" dirty="0">
                          <a:latin typeface="Times New Roman"/>
                          <a:ea typeface="Times New Roman"/>
                          <a:cs typeface="Simplified Arabic"/>
                        </a:rPr>
                        <a:t>مناخية</a:t>
                      </a:r>
                      <a:r>
                        <a:rPr lang="en-US" sz="1600" b="1" dirty="0">
                          <a:latin typeface="Times New Roman"/>
                          <a:ea typeface="Times New Roman"/>
                          <a:cs typeface="Simplified Arabic"/>
                        </a:rPr>
                        <a:t>:</a:t>
                      </a:r>
                      <a:endParaRPr lang="en-US" sz="1600" dirty="0">
                        <a:latin typeface="Times New Roman"/>
                        <a:ea typeface="Times New Roman"/>
                      </a:endParaRPr>
                    </a:p>
                  </a:txBody>
                  <a:tcPr marL="0" marR="0" marT="0" marB="0"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rtl="1" hangingPunct="0">
                        <a:spcAft>
                          <a:spcPts val="0"/>
                        </a:spcAft>
                      </a:pPr>
                      <a:r>
                        <a:rPr lang="en-US" sz="1600" dirty="0">
                          <a:latin typeface="Times New Roman"/>
                          <a:ea typeface="Times New Roman"/>
                          <a:cs typeface="Simplified Arabic"/>
                        </a:rPr>
                        <a:t>- </a:t>
                      </a:r>
                      <a:r>
                        <a:rPr lang="ar-SA" sz="1600" dirty="0" smtClean="0">
                          <a:latin typeface="Times New Roman"/>
                          <a:ea typeface="Times New Roman"/>
                          <a:cs typeface="Simplified Arabic"/>
                        </a:rPr>
                        <a:t> وسائل </a:t>
                      </a:r>
                      <a:r>
                        <a:rPr lang="ar-SA" sz="1600" dirty="0">
                          <a:latin typeface="Times New Roman"/>
                          <a:ea typeface="Times New Roman"/>
                          <a:cs typeface="Simplified Arabic"/>
                        </a:rPr>
                        <a:t>صرف صحي غير متقدمة</a:t>
                      </a:r>
                      <a:r>
                        <a:rPr lang="en-US" sz="1600" dirty="0">
                          <a:latin typeface="Times New Roman"/>
                          <a:ea typeface="Times New Roman"/>
                          <a:cs typeface="Simplified Arabic"/>
                        </a:rPr>
                        <a:t>.</a:t>
                      </a:r>
                      <a:endParaRPr lang="en-US" sz="1600" dirty="0">
                        <a:latin typeface="Times New Roman"/>
                        <a:ea typeface="Times New Roman"/>
                      </a:endParaRPr>
                    </a:p>
                  </a:txBody>
                  <a:tcPr marL="0" marR="0" marT="0" marB="0"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74272">
                <a:tc>
                  <a:txBody>
                    <a:bodyPr/>
                    <a:lstStyle/>
                    <a:p>
                      <a:pPr algn="ctr" rtl="1" hangingPunct="0">
                        <a:spcAft>
                          <a:spcPts val="0"/>
                        </a:spcAft>
                      </a:pPr>
                      <a:r>
                        <a:rPr lang="ar-SA" sz="1600" dirty="0" smtClean="0">
                          <a:latin typeface="Times New Roman"/>
                          <a:ea typeface="Times New Roman"/>
                          <a:cs typeface="Simplified Arabic"/>
                        </a:rPr>
                        <a:t> </a:t>
                      </a:r>
                      <a:r>
                        <a:rPr lang="en-US" sz="1600" dirty="0" smtClean="0">
                          <a:latin typeface="Times New Roman"/>
                          <a:ea typeface="Times New Roman"/>
                          <a:cs typeface="Simplified Arabic"/>
                        </a:rPr>
                        <a:t>- </a:t>
                      </a:r>
                      <a:r>
                        <a:rPr lang="ar-SA" sz="1600" dirty="0" smtClean="0">
                          <a:latin typeface="Times New Roman"/>
                          <a:ea typeface="Times New Roman"/>
                          <a:cs typeface="Simplified Arabic"/>
                        </a:rPr>
                        <a:t> تغير </a:t>
                      </a:r>
                      <a:r>
                        <a:rPr lang="ar-SA" sz="1600" dirty="0">
                          <a:latin typeface="Times New Roman"/>
                          <a:ea typeface="Times New Roman"/>
                          <a:cs typeface="Simplified Arabic"/>
                        </a:rPr>
                        <a:t>في درحات الحرارة</a:t>
                      </a:r>
                      <a:r>
                        <a:rPr lang="en-US" sz="1600" dirty="0">
                          <a:latin typeface="Times New Roman"/>
                          <a:ea typeface="Times New Roman"/>
                          <a:cs typeface="Simplified Arabic"/>
                        </a:rPr>
                        <a:t>.</a:t>
                      </a:r>
                      <a:endParaRPr lang="en-US" sz="1600" dirty="0">
                        <a:latin typeface="Times New Roman"/>
                        <a:ea typeface="Times New Roman"/>
                      </a:endParaRPr>
                    </a:p>
                  </a:txBody>
                  <a:tcPr marL="0" marR="0" marT="0" marB="0"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rtl="1" hangingPunct="0">
                        <a:spcAft>
                          <a:spcPts val="0"/>
                        </a:spcAft>
                      </a:pPr>
                      <a:r>
                        <a:rPr lang="en-US" sz="1600" dirty="0">
                          <a:latin typeface="Times New Roman"/>
                          <a:ea typeface="Times New Roman"/>
                          <a:cs typeface="Simplified Arabic"/>
                        </a:rPr>
                        <a:t>- </a:t>
                      </a:r>
                      <a:r>
                        <a:rPr lang="ar-SA" sz="1600" dirty="0" smtClean="0">
                          <a:latin typeface="Times New Roman"/>
                          <a:ea typeface="Times New Roman"/>
                          <a:cs typeface="Simplified Arabic"/>
                        </a:rPr>
                        <a:t> تزايد </a:t>
                      </a:r>
                      <a:r>
                        <a:rPr lang="ar-SA" sz="1600" dirty="0">
                          <a:latin typeface="Times New Roman"/>
                          <a:ea typeface="Times New Roman"/>
                          <a:cs typeface="Simplified Arabic"/>
                        </a:rPr>
                        <a:t>عدد السكان</a:t>
                      </a:r>
                      <a:r>
                        <a:rPr lang="en-US" sz="1600" dirty="0">
                          <a:latin typeface="Times New Roman"/>
                          <a:ea typeface="Times New Roman"/>
                          <a:cs typeface="Simplified Arabic"/>
                        </a:rPr>
                        <a:t>.</a:t>
                      </a:r>
                      <a:endParaRPr lang="en-US" sz="1600" dirty="0">
                        <a:latin typeface="Times New Roman"/>
                        <a:ea typeface="Times New Roman"/>
                      </a:endParaRPr>
                    </a:p>
                  </a:txBody>
                  <a:tcPr marL="0" marR="0" marT="0" marB="0"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74272">
                <a:tc>
                  <a:txBody>
                    <a:bodyPr/>
                    <a:lstStyle/>
                    <a:p>
                      <a:pPr algn="ctr" rtl="1" hangingPunct="0">
                        <a:spcAft>
                          <a:spcPts val="0"/>
                        </a:spcAft>
                      </a:pPr>
                      <a:r>
                        <a:rPr lang="en-US" sz="1600" dirty="0">
                          <a:latin typeface="Times New Roman"/>
                          <a:ea typeface="Times New Roman"/>
                          <a:cs typeface="Simplified Arabic"/>
                        </a:rPr>
                        <a:t>- </a:t>
                      </a:r>
                      <a:r>
                        <a:rPr lang="ar-SA" sz="1600" dirty="0">
                          <a:latin typeface="Times New Roman"/>
                          <a:ea typeface="Times New Roman"/>
                          <a:cs typeface="Simplified Arabic"/>
                        </a:rPr>
                        <a:t>الرطوبة</a:t>
                      </a:r>
                      <a:endParaRPr lang="en-US" sz="1600" dirty="0">
                        <a:latin typeface="Times New Roman"/>
                        <a:ea typeface="Times New Roman"/>
                      </a:endParaRPr>
                    </a:p>
                  </a:txBody>
                  <a:tcPr marL="0" marR="0" marT="0" marB="0"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rtl="0" hangingPunct="0">
                        <a:spcAft>
                          <a:spcPts val="0"/>
                        </a:spcAft>
                      </a:pPr>
                      <a:endParaRPr lang="en-US" sz="1600">
                        <a:latin typeface="Times New Roman"/>
                        <a:ea typeface="Times New Roman"/>
                        <a:cs typeface="Simplified Arabic"/>
                      </a:endParaRPr>
                    </a:p>
                  </a:txBody>
                  <a:tcPr marL="0" marR="0" marT="0" marB="0"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74272">
                <a:tc>
                  <a:txBody>
                    <a:bodyPr/>
                    <a:lstStyle/>
                    <a:p>
                      <a:pPr algn="ctr" rtl="1" hangingPunct="0">
                        <a:spcAft>
                          <a:spcPts val="0"/>
                        </a:spcAft>
                      </a:pPr>
                      <a:r>
                        <a:rPr lang="en-US" sz="1600" dirty="0">
                          <a:latin typeface="Times New Roman"/>
                          <a:ea typeface="Times New Roman"/>
                          <a:cs typeface="Simplified Arabic"/>
                        </a:rPr>
                        <a:t>- </a:t>
                      </a:r>
                      <a:r>
                        <a:rPr lang="ar-SA" sz="1600" dirty="0">
                          <a:latin typeface="Times New Roman"/>
                          <a:ea typeface="Times New Roman"/>
                          <a:cs typeface="Simplified Arabic"/>
                        </a:rPr>
                        <a:t>الأمطار</a:t>
                      </a:r>
                      <a:endParaRPr lang="en-US" sz="1600" dirty="0">
                        <a:latin typeface="Times New Roman"/>
                        <a:ea typeface="Times New Roman"/>
                      </a:endParaRPr>
                    </a:p>
                  </a:txBody>
                  <a:tcPr marL="0" marR="0" marT="0" marB="0"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rtl="0" hangingPunct="0">
                        <a:spcAft>
                          <a:spcPts val="0"/>
                        </a:spcAft>
                      </a:pPr>
                      <a:endParaRPr lang="en-US" sz="1600">
                        <a:latin typeface="Times New Roman"/>
                        <a:ea typeface="Times New Roman"/>
                        <a:cs typeface="Simplified Arabic"/>
                      </a:endParaRPr>
                    </a:p>
                  </a:txBody>
                  <a:tcPr marL="0" marR="0" marT="0" marB="0"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74272">
                <a:tc>
                  <a:txBody>
                    <a:bodyPr/>
                    <a:lstStyle/>
                    <a:p>
                      <a:pPr algn="ctr" rtl="1" hangingPunct="0">
                        <a:spcAft>
                          <a:spcPts val="0"/>
                        </a:spcAft>
                      </a:pPr>
                      <a:r>
                        <a:rPr lang="en-US" sz="1600" dirty="0">
                          <a:latin typeface="Times New Roman"/>
                          <a:ea typeface="Times New Roman"/>
                          <a:cs typeface="Simplified Arabic"/>
                        </a:rPr>
                        <a:t>- </a:t>
                      </a:r>
                      <a:r>
                        <a:rPr lang="ar-SA" sz="1600" dirty="0">
                          <a:latin typeface="Times New Roman"/>
                          <a:ea typeface="Times New Roman"/>
                          <a:cs typeface="Simplified Arabic"/>
                        </a:rPr>
                        <a:t>المياه الجوفية</a:t>
                      </a:r>
                      <a:endParaRPr lang="en-US" sz="1600" dirty="0">
                        <a:latin typeface="Times New Roman"/>
                        <a:ea typeface="Times New Roman"/>
                      </a:endParaRPr>
                    </a:p>
                  </a:txBody>
                  <a:tcPr marL="0" marR="0" marT="0" marB="0"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algn="ctr" rtl="0" hangingPunct="0">
                        <a:spcAft>
                          <a:spcPts val="0"/>
                        </a:spcAft>
                      </a:pPr>
                      <a:endParaRPr lang="en-US" sz="1600" dirty="0">
                        <a:latin typeface="Times New Roman"/>
                        <a:ea typeface="Times New Roman"/>
                        <a:cs typeface="Simplified Arabic"/>
                      </a:endParaRPr>
                    </a:p>
                  </a:txBody>
                  <a:tcPr marL="0" marR="0" marT="0" marB="0" anchor="ctr">
                    <a:lnL>
                      <a:noFill/>
                    </a:lnL>
                    <a:lnR>
                      <a:noFill/>
                    </a:lnR>
                    <a:lnT>
                      <a:noFill/>
                    </a:lnT>
                    <a:lnB>
                      <a:noFill/>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bl>
          </a:graphicData>
        </a:graphic>
      </p:graphicFrame>
      <p:sp>
        <p:nvSpPr>
          <p:cNvPr id="5" name="Slide Number Placeholder 4"/>
          <p:cNvSpPr>
            <a:spLocks noGrp="1"/>
          </p:cNvSpPr>
          <p:nvPr>
            <p:ph type="sldNum" sz="quarter" idx="12"/>
          </p:nvPr>
        </p:nvSpPr>
        <p:spPr/>
        <p:txBody>
          <a:bodyPr/>
          <a:lstStyle/>
          <a:p>
            <a:fld id="{B1256247-FA1A-4ED4-9C3E-75F47BD09EE7}" type="slidenum">
              <a:rPr lang="ar-SA" smtClean="0"/>
              <a:pPr/>
              <a:t>25</a:t>
            </a:fld>
            <a:endParaRPr lang="ar-SA"/>
          </a:p>
        </p:txBody>
      </p:sp>
      <p:sp>
        <p:nvSpPr>
          <p:cNvPr id="6" name="Footer Placeholder 5"/>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ar-SA" dirty="0" smtClean="0"/>
              <a:t>الجوانب الاساسية لعلم اقتصاد السياحة البيئية:</a:t>
            </a:r>
          </a:p>
          <a:p>
            <a:pPr>
              <a:buFontTx/>
              <a:buChar char="-"/>
            </a:pPr>
            <a:r>
              <a:rPr lang="ar-SA" dirty="0" smtClean="0"/>
              <a:t>اقتصاديات انتاج البرامج السياحية البيئية</a:t>
            </a:r>
          </a:p>
          <a:p>
            <a:pPr>
              <a:buFontTx/>
              <a:buChar char="-"/>
            </a:pPr>
            <a:r>
              <a:rPr lang="ar-SA" dirty="0" smtClean="0"/>
              <a:t>اقتصاديات تسويق البرامج السياحية البيئية</a:t>
            </a:r>
          </a:p>
          <a:p>
            <a:pPr>
              <a:buFontTx/>
              <a:buChar char="-"/>
            </a:pPr>
            <a:r>
              <a:rPr lang="ar-SA" dirty="0" smtClean="0"/>
              <a:t>اقتصاديات تمويل البرامج السياحية البيئية</a:t>
            </a:r>
          </a:p>
          <a:p>
            <a:pPr>
              <a:buFontTx/>
              <a:buChar char="-"/>
            </a:pPr>
            <a:r>
              <a:rPr lang="ar-SA" dirty="0" smtClean="0"/>
              <a:t>اقتصاديات الكوادر البشرية العاملة في السياحة البيئية</a:t>
            </a:r>
            <a:endParaRPr lang="ar-SA" dirty="0"/>
          </a:p>
        </p:txBody>
      </p:sp>
      <p:sp>
        <p:nvSpPr>
          <p:cNvPr id="3" name="Title 2"/>
          <p:cNvSpPr>
            <a:spLocks noGrp="1"/>
          </p:cNvSpPr>
          <p:nvPr>
            <p:ph type="title"/>
          </p:nvPr>
        </p:nvSpPr>
        <p:spPr/>
        <p:txBody>
          <a:bodyPr>
            <a:normAutofit/>
          </a:bodyPr>
          <a:lstStyle/>
          <a:p>
            <a:pPr algn="r"/>
            <a:r>
              <a:rPr lang="ar-SA" dirty="0" smtClean="0">
                <a:effectLst>
                  <a:outerShdw blurRad="50800" dist="38100" algn="tr" rotWithShape="0">
                    <a:prstClr val="black">
                      <a:alpha val="40000"/>
                    </a:prstClr>
                  </a:outerShdw>
                </a:effectLst>
              </a:rPr>
              <a:t>الجوانب الاساسية لاقتصاد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solidFill>
                  <a:prstClr val="black"/>
                </a:solidFill>
              </a:rPr>
              <a:pPr/>
              <a:t>26</a:t>
            </a:fld>
            <a:endParaRPr lang="ar-SA">
              <a:solidFill>
                <a:prstClr val="black"/>
              </a:solidFill>
            </a:endParaRPr>
          </a:p>
        </p:txBody>
      </p:sp>
      <p:sp>
        <p:nvSpPr>
          <p:cNvPr id="5" name="Footer Placeholder 4"/>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graphicFrame>
        <p:nvGraphicFramePr>
          <p:cNvPr id="6" name="Diagram 5"/>
          <p:cNvGraphicFramePr/>
          <p:nvPr>
            <p:extLst>
              <p:ext uri="{D42A27DB-BD31-4B8C-83A1-F6EECF244321}">
                <p14:modId xmlns:p14="http://schemas.microsoft.com/office/powerpoint/2010/main" val="521324378"/>
              </p:ext>
            </p:extLst>
          </p:nvPr>
        </p:nvGraphicFramePr>
        <p:xfrm>
          <a:off x="2286000" y="4572000"/>
          <a:ext cx="6096000" cy="160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400800" y="5014875"/>
            <a:ext cx="1550424" cy="369332"/>
          </a:xfrm>
          <a:prstGeom prst="rect">
            <a:avLst/>
          </a:prstGeom>
          <a:noFill/>
        </p:spPr>
        <p:txBody>
          <a:bodyPr wrap="none" rtlCol="0">
            <a:spAutoFit/>
          </a:bodyPr>
          <a:lstStyle/>
          <a:p>
            <a:r>
              <a:rPr lang="ar-SA" dirty="0" smtClean="0"/>
              <a:t>اقتصاد سياحة بيئية</a:t>
            </a:r>
            <a:endParaRPr lang="en-US" dirty="0"/>
          </a:p>
        </p:txBody>
      </p:sp>
      <p:sp>
        <p:nvSpPr>
          <p:cNvPr id="8" name="TextBox 7"/>
          <p:cNvSpPr txBox="1"/>
          <p:nvPr/>
        </p:nvSpPr>
        <p:spPr>
          <a:xfrm>
            <a:off x="2743200" y="5073134"/>
            <a:ext cx="1404551" cy="369332"/>
          </a:xfrm>
          <a:prstGeom prst="rect">
            <a:avLst/>
          </a:prstGeom>
          <a:noFill/>
        </p:spPr>
        <p:txBody>
          <a:bodyPr wrap="none" rtlCol="0">
            <a:spAutoFit/>
          </a:bodyPr>
          <a:lstStyle/>
          <a:p>
            <a:r>
              <a:rPr lang="ar-SA" dirty="0" smtClean="0"/>
              <a:t>سياحة بيئية فعالة</a:t>
            </a:r>
            <a:endParaRPr lang="en-US" dirty="0"/>
          </a:p>
        </p:txBody>
      </p:sp>
      <p:cxnSp>
        <p:nvCxnSpPr>
          <p:cNvPr id="10" name="Elbow Connector 9"/>
          <p:cNvCxnSpPr/>
          <p:nvPr/>
        </p:nvCxnSpPr>
        <p:spPr>
          <a:xfrm flipV="1">
            <a:off x="5410200" y="4343400"/>
            <a:ext cx="457200" cy="22860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867400" y="4343400"/>
            <a:ext cx="0" cy="1981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Elbow Connector 14"/>
          <p:cNvCxnSpPr/>
          <p:nvPr/>
        </p:nvCxnSpPr>
        <p:spPr>
          <a:xfrm rot="10800000">
            <a:off x="5562600" y="6172200"/>
            <a:ext cx="304800" cy="15240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4648200" y="47244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648200" y="4724400"/>
            <a:ext cx="0" cy="1295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648200" y="6019800"/>
            <a:ext cx="304800"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Right Arrow 24"/>
          <p:cNvSpPr/>
          <p:nvPr/>
        </p:nvSpPr>
        <p:spPr>
          <a:xfrm rot="10800000">
            <a:off x="4267199" y="5242845"/>
            <a:ext cx="381001"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Arrow 25"/>
          <p:cNvSpPr/>
          <p:nvPr/>
        </p:nvSpPr>
        <p:spPr>
          <a:xfrm rot="11047749" flipV="1">
            <a:off x="6017121" y="5221590"/>
            <a:ext cx="30480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42649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ar-SA" dirty="0" smtClean="0"/>
              <a:t>اولا اقتصاديات انتاج البرامج السياحية البيئية: يتكون من عدة جوانب:</a:t>
            </a:r>
          </a:p>
          <a:p>
            <a:pPr marL="109728" indent="0">
              <a:buNone/>
            </a:pPr>
            <a:r>
              <a:rPr lang="ar-SA" b="1" dirty="0" smtClean="0"/>
              <a:t>الجانب الاول</a:t>
            </a:r>
            <a:r>
              <a:rPr lang="ar-SA" dirty="0" smtClean="0"/>
              <a:t>: انتاج برنامج سياحي متميز والذي يمر بالمراحل التالية:</a:t>
            </a:r>
          </a:p>
          <a:p>
            <a:pPr>
              <a:buFontTx/>
              <a:buChar char="-"/>
            </a:pPr>
            <a:r>
              <a:rPr lang="ar-SA" dirty="0" smtClean="0"/>
              <a:t>فكرة البرنامج</a:t>
            </a:r>
          </a:p>
          <a:p>
            <a:pPr>
              <a:buFontTx/>
              <a:buChar char="-"/>
            </a:pPr>
            <a:r>
              <a:rPr lang="ar-SA" dirty="0" smtClean="0"/>
              <a:t>توظيف الفكرة</a:t>
            </a:r>
          </a:p>
          <a:p>
            <a:pPr>
              <a:buFontTx/>
              <a:buChar char="-"/>
            </a:pPr>
            <a:r>
              <a:rPr lang="ar-SA" dirty="0" smtClean="0"/>
              <a:t>تقييم الفكرة</a:t>
            </a:r>
          </a:p>
          <a:p>
            <a:pPr>
              <a:buFontTx/>
              <a:buChar char="-"/>
            </a:pPr>
            <a:r>
              <a:rPr lang="ar-SA" dirty="0" smtClean="0"/>
              <a:t>تجريب البرنامج</a:t>
            </a:r>
          </a:p>
          <a:p>
            <a:pPr>
              <a:buFontTx/>
              <a:buChar char="-"/>
            </a:pPr>
            <a:r>
              <a:rPr lang="ar-SA" dirty="0" smtClean="0"/>
              <a:t>تقييم البرنامج</a:t>
            </a:r>
          </a:p>
          <a:p>
            <a:pPr>
              <a:buFontTx/>
              <a:buChar char="-"/>
            </a:pPr>
            <a:r>
              <a:rPr lang="ar-SA" dirty="0" smtClean="0"/>
              <a:t>الوصول الي برنامج سياحي بيئي جيد</a:t>
            </a:r>
          </a:p>
          <a:p>
            <a:pPr marL="109728" indent="0">
              <a:buNone/>
            </a:pPr>
            <a:endParaRPr lang="ar-SA" dirty="0" smtClean="0"/>
          </a:p>
        </p:txBody>
      </p:sp>
      <p:sp>
        <p:nvSpPr>
          <p:cNvPr id="3" name="Title 2"/>
          <p:cNvSpPr>
            <a:spLocks noGrp="1"/>
          </p:cNvSpPr>
          <p:nvPr>
            <p:ph type="title"/>
          </p:nvPr>
        </p:nvSpPr>
        <p:spPr/>
        <p:txBody>
          <a:bodyPr>
            <a:normAutofit/>
          </a:bodyPr>
          <a:lstStyle/>
          <a:p>
            <a:pPr algn="r"/>
            <a:r>
              <a:rPr lang="ar-SA" dirty="0" smtClean="0">
                <a:effectLst>
                  <a:outerShdw blurRad="50800" dist="38100" algn="tr" rotWithShape="0">
                    <a:prstClr val="black">
                      <a:alpha val="40000"/>
                    </a:prstClr>
                  </a:outerShdw>
                </a:effectLst>
              </a:rPr>
              <a:t>الجوانب الاساسية لاقتصاد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solidFill>
                  <a:prstClr val="black"/>
                </a:solidFill>
              </a:rPr>
              <a:pPr/>
              <a:t>27</a:t>
            </a:fld>
            <a:endParaRPr lang="ar-SA">
              <a:solidFill>
                <a:prstClr val="black"/>
              </a:solidFill>
            </a:endParaRPr>
          </a:p>
        </p:txBody>
      </p:sp>
      <p:sp>
        <p:nvSpPr>
          <p:cNvPr id="5" name="Footer Placeholder 4"/>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spTree>
    <p:extLst>
      <p:ext uri="{BB962C8B-B14F-4D97-AF65-F5344CB8AC3E}">
        <p14:creationId xmlns:p14="http://schemas.microsoft.com/office/powerpoint/2010/main" val="1692612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ar-SA" b="1" dirty="0" smtClean="0"/>
              <a:t>الجانب الثاني</a:t>
            </a:r>
            <a:r>
              <a:rPr lang="ar-SA" dirty="0" smtClean="0"/>
              <a:t>: مراحل التشغيل والتطوير للبرنامج السياحي</a:t>
            </a:r>
          </a:p>
          <a:p>
            <a:pPr marL="109728" indent="0">
              <a:buNone/>
            </a:pPr>
            <a:r>
              <a:rPr lang="ar-SA" dirty="0" smtClean="0"/>
              <a:t>برامج السياحة البيئية مرنة وهي تختلف باختلاف المقصد السياحي البيئي واختلاف العوامل البيئية الرئيسية، (مثلا بيئة اليابسة تختلف عن بيئة الانهار والبحار) وهو اختلاف تفرضه عبقرية المكان والموقع والمناخ.</a:t>
            </a:r>
          </a:p>
        </p:txBody>
      </p:sp>
      <p:sp>
        <p:nvSpPr>
          <p:cNvPr id="3" name="Title 2"/>
          <p:cNvSpPr>
            <a:spLocks noGrp="1"/>
          </p:cNvSpPr>
          <p:nvPr>
            <p:ph type="title"/>
          </p:nvPr>
        </p:nvSpPr>
        <p:spPr/>
        <p:txBody>
          <a:bodyPr>
            <a:normAutofit/>
          </a:bodyPr>
          <a:lstStyle/>
          <a:p>
            <a:pPr algn="r"/>
            <a:r>
              <a:rPr lang="ar-SA" dirty="0" smtClean="0">
                <a:effectLst>
                  <a:outerShdw blurRad="50800" dist="38100" algn="tr" rotWithShape="0">
                    <a:prstClr val="black">
                      <a:alpha val="40000"/>
                    </a:prstClr>
                  </a:outerShdw>
                </a:effectLst>
              </a:rPr>
              <a:t>الجوانب الاساسية لاقتصاد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solidFill>
                  <a:prstClr val="black"/>
                </a:solidFill>
              </a:rPr>
              <a:pPr/>
              <a:t>28</a:t>
            </a:fld>
            <a:endParaRPr lang="ar-SA">
              <a:solidFill>
                <a:prstClr val="black"/>
              </a:solidFill>
            </a:endParaRPr>
          </a:p>
        </p:txBody>
      </p:sp>
      <p:sp>
        <p:nvSpPr>
          <p:cNvPr id="5" name="Footer Placeholder 4"/>
          <p:cNvSpPr>
            <a:spLocks noGrp="1"/>
          </p:cNvSpPr>
          <p:nvPr>
            <p:ph type="ftr" sz="quarter" idx="11"/>
          </p:nvPr>
        </p:nvSpPr>
        <p:spPr>
          <a:xfrm>
            <a:off x="4380072" y="6477000"/>
            <a:ext cx="2350681" cy="296069"/>
          </a:xfrm>
        </p:spPr>
        <p:txBody>
          <a:bodyPr/>
          <a:lstStyle/>
          <a:p>
            <a:r>
              <a:rPr lang="ar-SA" smtClean="0">
                <a:solidFill>
                  <a:prstClr val="black"/>
                </a:solidFill>
              </a:rPr>
              <a:t>اقتصاديات السياحة البيئية</a:t>
            </a:r>
            <a:endParaRPr lang="ar-SA">
              <a:solidFill>
                <a:prstClr val="black"/>
              </a:solidFill>
            </a:endParaRPr>
          </a:p>
        </p:txBody>
      </p:sp>
      <p:graphicFrame>
        <p:nvGraphicFramePr>
          <p:cNvPr id="6" name="Diagram 5"/>
          <p:cNvGraphicFramePr/>
          <p:nvPr>
            <p:extLst>
              <p:ext uri="{D42A27DB-BD31-4B8C-83A1-F6EECF244321}">
                <p14:modId xmlns:p14="http://schemas.microsoft.com/office/powerpoint/2010/main" val="956484630"/>
              </p:ext>
            </p:extLst>
          </p:nvPr>
        </p:nvGraphicFramePr>
        <p:xfrm>
          <a:off x="1905000" y="4191000"/>
          <a:ext cx="6096000" cy="160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5867400" y="4172634"/>
            <a:ext cx="1600200" cy="646331"/>
          </a:xfrm>
          <a:prstGeom prst="rect">
            <a:avLst/>
          </a:prstGeom>
          <a:solidFill>
            <a:schemeClr val="accent1"/>
          </a:solidFill>
        </p:spPr>
        <p:txBody>
          <a:bodyPr wrap="square" rtlCol="0">
            <a:spAutoFit/>
          </a:bodyPr>
          <a:lstStyle/>
          <a:p>
            <a:r>
              <a:rPr lang="ar-SA" dirty="0" smtClean="0"/>
              <a:t>عمليات تشغيل البرنامج السياحي</a:t>
            </a:r>
            <a:endParaRPr lang="en-US" dirty="0"/>
          </a:p>
        </p:txBody>
      </p:sp>
      <p:sp>
        <p:nvSpPr>
          <p:cNvPr id="8" name="TextBox 7"/>
          <p:cNvSpPr txBox="1"/>
          <p:nvPr/>
        </p:nvSpPr>
        <p:spPr>
          <a:xfrm>
            <a:off x="2655249" y="4172634"/>
            <a:ext cx="1445664" cy="646331"/>
          </a:xfrm>
          <a:prstGeom prst="rect">
            <a:avLst/>
          </a:prstGeom>
          <a:solidFill>
            <a:schemeClr val="accent1"/>
          </a:solidFill>
          <a:ln>
            <a:solidFill>
              <a:schemeClr val="accent1"/>
            </a:solidFill>
          </a:ln>
        </p:spPr>
        <p:txBody>
          <a:bodyPr wrap="square" rtlCol="0">
            <a:spAutoFit/>
          </a:bodyPr>
          <a:lstStyle/>
          <a:p>
            <a:r>
              <a:rPr lang="ar-SA" dirty="0" smtClean="0"/>
              <a:t>وفر في استهلاك الطاقة</a:t>
            </a:r>
            <a:endParaRPr lang="en-US" dirty="0"/>
          </a:p>
        </p:txBody>
      </p:sp>
      <p:sp>
        <p:nvSpPr>
          <p:cNvPr id="9" name="TextBox 8"/>
          <p:cNvSpPr txBox="1"/>
          <p:nvPr/>
        </p:nvSpPr>
        <p:spPr>
          <a:xfrm>
            <a:off x="2476500" y="4953000"/>
            <a:ext cx="1600200" cy="646331"/>
          </a:xfrm>
          <a:prstGeom prst="rect">
            <a:avLst/>
          </a:prstGeom>
          <a:solidFill>
            <a:schemeClr val="accent1"/>
          </a:solidFill>
          <a:ln>
            <a:solidFill>
              <a:schemeClr val="accent1"/>
            </a:solidFill>
          </a:ln>
        </p:spPr>
        <p:txBody>
          <a:bodyPr wrap="square" rtlCol="0">
            <a:spAutoFit/>
          </a:bodyPr>
          <a:lstStyle/>
          <a:p>
            <a:r>
              <a:rPr lang="ar-SA" dirty="0" smtClean="0"/>
              <a:t>وفر في استهلاك المياه وتدويرها</a:t>
            </a:r>
            <a:endParaRPr lang="en-US" dirty="0"/>
          </a:p>
        </p:txBody>
      </p:sp>
      <p:sp>
        <p:nvSpPr>
          <p:cNvPr id="10" name="TextBox 9"/>
          <p:cNvSpPr txBox="1"/>
          <p:nvPr/>
        </p:nvSpPr>
        <p:spPr>
          <a:xfrm>
            <a:off x="3276600" y="5943600"/>
            <a:ext cx="1600200" cy="369332"/>
          </a:xfrm>
          <a:prstGeom prst="rect">
            <a:avLst/>
          </a:prstGeom>
          <a:solidFill>
            <a:schemeClr val="accent1"/>
          </a:solidFill>
          <a:ln>
            <a:solidFill>
              <a:schemeClr val="accent1"/>
            </a:solidFill>
          </a:ln>
        </p:spPr>
        <p:txBody>
          <a:bodyPr wrap="square" rtlCol="0">
            <a:spAutoFit/>
          </a:bodyPr>
          <a:lstStyle/>
          <a:p>
            <a:r>
              <a:rPr lang="ar-SA" dirty="0" smtClean="0"/>
              <a:t>حماية البيئة</a:t>
            </a:r>
            <a:endParaRPr lang="en-US" dirty="0"/>
          </a:p>
        </p:txBody>
      </p:sp>
      <p:sp>
        <p:nvSpPr>
          <p:cNvPr id="11" name="TextBox 10"/>
          <p:cNvSpPr txBox="1"/>
          <p:nvPr/>
        </p:nvSpPr>
        <p:spPr>
          <a:xfrm>
            <a:off x="5257800" y="5943600"/>
            <a:ext cx="1600200" cy="369332"/>
          </a:xfrm>
          <a:prstGeom prst="rect">
            <a:avLst/>
          </a:prstGeom>
          <a:solidFill>
            <a:schemeClr val="accent1"/>
          </a:solidFill>
          <a:ln>
            <a:solidFill>
              <a:schemeClr val="accent1"/>
            </a:solidFill>
          </a:ln>
        </p:spPr>
        <p:txBody>
          <a:bodyPr wrap="square" rtlCol="0">
            <a:spAutoFit/>
          </a:bodyPr>
          <a:lstStyle/>
          <a:p>
            <a:r>
              <a:rPr lang="ar-SA" dirty="0" smtClean="0"/>
              <a:t>اصلاح  البيئة</a:t>
            </a:r>
            <a:endParaRPr lang="en-US" dirty="0"/>
          </a:p>
        </p:txBody>
      </p:sp>
      <p:sp>
        <p:nvSpPr>
          <p:cNvPr id="12" name="TextBox 11"/>
          <p:cNvSpPr txBox="1"/>
          <p:nvPr/>
        </p:nvSpPr>
        <p:spPr>
          <a:xfrm>
            <a:off x="6858000" y="5091499"/>
            <a:ext cx="1600200" cy="646331"/>
          </a:xfrm>
          <a:prstGeom prst="rect">
            <a:avLst/>
          </a:prstGeom>
          <a:solidFill>
            <a:schemeClr val="accent1"/>
          </a:solidFill>
          <a:ln>
            <a:solidFill>
              <a:schemeClr val="accent1"/>
            </a:solidFill>
          </a:ln>
        </p:spPr>
        <p:txBody>
          <a:bodyPr wrap="square" rtlCol="0">
            <a:spAutoFit/>
          </a:bodyPr>
          <a:lstStyle/>
          <a:p>
            <a:r>
              <a:rPr lang="ar-SA" dirty="0" smtClean="0"/>
              <a:t>ارتقاء بالصحة والبيئة</a:t>
            </a:r>
            <a:endParaRPr lang="en-US" dirty="0"/>
          </a:p>
        </p:txBody>
      </p:sp>
      <p:sp>
        <p:nvSpPr>
          <p:cNvPr id="13" name="Right Arrow 12"/>
          <p:cNvSpPr/>
          <p:nvPr/>
        </p:nvSpPr>
        <p:spPr>
          <a:xfrm rot="9006612">
            <a:off x="5359118" y="4767878"/>
            <a:ext cx="522748" cy="814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rot="10800000">
            <a:off x="4191000" y="4900943"/>
            <a:ext cx="394887"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wn Arrow 14"/>
          <p:cNvSpPr/>
          <p:nvPr/>
        </p:nvSpPr>
        <p:spPr>
          <a:xfrm>
            <a:off x="3775994" y="5664520"/>
            <a:ext cx="290913" cy="2057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a:off x="4906710" y="6151124"/>
            <a:ext cx="30480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6"/>
          <p:cNvSpPr/>
          <p:nvPr/>
        </p:nvSpPr>
        <p:spPr>
          <a:xfrm rot="18540388">
            <a:off x="6910264" y="5841104"/>
            <a:ext cx="304800" cy="2413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3008477" y="3733800"/>
            <a:ext cx="3468523" cy="369332"/>
          </a:xfrm>
          <a:prstGeom prst="rect">
            <a:avLst/>
          </a:prstGeom>
          <a:solidFill>
            <a:schemeClr val="bg2"/>
          </a:solidFill>
          <a:ln>
            <a:solidFill>
              <a:schemeClr val="accent1"/>
            </a:solidFill>
          </a:ln>
        </p:spPr>
        <p:txBody>
          <a:bodyPr wrap="square" rtlCol="0">
            <a:spAutoFit/>
          </a:bodyPr>
          <a:lstStyle/>
          <a:p>
            <a:r>
              <a:rPr lang="ar-SA" dirty="0" smtClean="0"/>
              <a:t>اعتبارات تشغيل وتطوير البرنامج السياحي</a:t>
            </a:r>
            <a:endParaRPr lang="en-US" dirty="0"/>
          </a:p>
        </p:txBody>
      </p:sp>
    </p:spTree>
    <p:extLst>
      <p:ext uri="{BB962C8B-B14F-4D97-AF65-F5344CB8AC3E}">
        <p14:creationId xmlns:p14="http://schemas.microsoft.com/office/powerpoint/2010/main" val="37224572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ar-SA" b="1" dirty="0" smtClean="0"/>
              <a:t>الجانب الثالث: </a:t>
            </a:r>
            <a:r>
              <a:rPr lang="ar-SA" dirty="0" smtClean="0"/>
              <a:t>اعتبارات البرامج السياحية البيئية التي تؤخد عند الانتاج. الشكل التالي يلخص اهم الجوانب التي تؤخذ في الاعتبار:</a:t>
            </a:r>
          </a:p>
        </p:txBody>
      </p:sp>
      <p:sp>
        <p:nvSpPr>
          <p:cNvPr id="3" name="Title 2"/>
          <p:cNvSpPr>
            <a:spLocks noGrp="1"/>
          </p:cNvSpPr>
          <p:nvPr>
            <p:ph type="title"/>
          </p:nvPr>
        </p:nvSpPr>
        <p:spPr/>
        <p:txBody>
          <a:bodyPr>
            <a:normAutofit/>
          </a:bodyPr>
          <a:lstStyle/>
          <a:p>
            <a:pPr algn="r"/>
            <a:r>
              <a:rPr lang="ar-SA" dirty="0" smtClean="0">
                <a:effectLst>
                  <a:outerShdw blurRad="50800" dist="38100" algn="tr" rotWithShape="0">
                    <a:prstClr val="black">
                      <a:alpha val="40000"/>
                    </a:prstClr>
                  </a:outerShdw>
                </a:effectLst>
              </a:rPr>
              <a:t>الجوانب الاساسية لاقتصاد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solidFill>
                  <a:prstClr val="black"/>
                </a:solidFill>
              </a:rPr>
              <a:pPr/>
              <a:t>29</a:t>
            </a:fld>
            <a:endParaRPr lang="ar-SA">
              <a:solidFill>
                <a:prstClr val="black"/>
              </a:solidFill>
            </a:endParaRPr>
          </a:p>
        </p:txBody>
      </p:sp>
      <p:sp>
        <p:nvSpPr>
          <p:cNvPr id="5" name="Footer Placeholder 4"/>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graphicFrame>
        <p:nvGraphicFramePr>
          <p:cNvPr id="6" name="Diagram 5"/>
          <p:cNvGraphicFramePr/>
          <p:nvPr>
            <p:extLst>
              <p:ext uri="{D42A27DB-BD31-4B8C-83A1-F6EECF244321}">
                <p14:modId xmlns:p14="http://schemas.microsoft.com/office/powerpoint/2010/main" val="3896875429"/>
              </p:ext>
            </p:extLst>
          </p:nvPr>
        </p:nvGraphicFramePr>
        <p:xfrm>
          <a:off x="2362200" y="2895600"/>
          <a:ext cx="6096000" cy="2743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2209800" y="3866972"/>
            <a:ext cx="2004075" cy="369332"/>
          </a:xfrm>
          <a:prstGeom prst="rect">
            <a:avLst/>
          </a:prstGeom>
          <a:solidFill>
            <a:schemeClr val="accent1"/>
          </a:solidFill>
        </p:spPr>
        <p:txBody>
          <a:bodyPr wrap="none" rtlCol="0">
            <a:spAutoFit/>
          </a:bodyPr>
          <a:lstStyle/>
          <a:p>
            <a:r>
              <a:rPr lang="ar-SA" dirty="0" smtClean="0"/>
              <a:t>انتاج برنامج سياحي بيئي</a:t>
            </a:r>
            <a:endParaRPr lang="en-US" dirty="0"/>
          </a:p>
        </p:txBody>
      </p:sp>
      <p:sp>
        <p:nvSpPr>
          <p:cNvPr id="8" name="TextBox 7"/>
          <p:cNvSpPr txBox="1"/>
          <p:nvPr/>
        </p:nvSpPr>
        <p:spPr>
          <a:xfrm>
            <a:off x="2348917" y="4724400"/>
            <a:ext cx="1407758" cy="369332"/>
          </a:xfrm>
          <a:prstGeom prst="rect">
            <a:avLst/>
          </a:prstGeom>
          <a:solidFill>
            <a:schemeClr val="accent1"/>
          </a:solidFill>
        </p:spPr>
        <p:txBody>
          <a:bodyPr wrap="none" rtlCol="0">
            <a:spAutoFit/>
          </a:bodyPr>
          <a:lstStyle/>
          <a:p>
            <a:r>
              <a:rPr lang="ar-SA" dirty="0" smtClean="0"/>
              <a:t>فاعلية في الانتاج</a:t>
            </a:r>
            <a:endParaRPr lang="en-US" dirty="0"/>
          </a:p>
        </p:txBody>
      </p:sp>
      <p:sp>
        <p:nvSpPr>
          <p:cNvPr id="9" name="Right Arrow 8"/>
          <p:cNvSpPr/>
          <p:nvPr/>
        </p:nvSpPr>
        <p:spPr>
          <a:xfrm rot="10800000">
            <a:off x="4343400" y="4051638"/>
            <a:ext cx="38100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9"/>
          <p:cNvSpPr/>
          <p:nvPr/>
        </p:nvSpPr>
        <p:spPr>
          <a:xfrm>
            <a:off x="2895600" y="4236304"/>
            <a:ext cx="76200" cy="488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498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hangingPunct="0"/>
            <a:r>
              <a:rPr lang="ar-SA" dirty="0" smtClean="0"/>
              <a:t>تعد الموارد السياحية بشكل عام جزء من الموارد الاقتصادية النادرة حيث أن مناطق السياحة البيئية التي تمتلك جاذبية سياحية من طبيعة ومناخ ملائم وتضاريس مناسبة وغطاء نباتي تعتبر مورد اقتصادي مهم يمكن استغلاله للأغراض السياحية واشباع الرغبات والحاجات البشرية</a:t>
            </a:r>
            <a:r>
              <a:rPr lang="ar-SA" b="1" dirty="0" smtClean="0"/>
              <a:t>.</a:t>
            </a:r>
            <a:endParaRPr lang="en-US" b="1" dirty="0" smtClean="0"/>
          </a:p>
          <a:p>
            <a:pPr hangingPunct="0"/>
            <a:r>
              <a:rPr lang="ar-SA" dirty="0" smtClean="0"/>
              <a:t>يرتبط علم اقتصاديات السياحة البيئية باقتصاد العرض والطلب واقتصاديات الانتاج (تكاليف وايرادات) واقتصاديات الندرة واقتصاديات الحجم</a:t>
            </a:r>
          </a:p>
          <a:p>
            <a:pPr hangingPunct="0"/>
            <a:r>
              <a:rPr lang="ar-SA" dirty="0" smtClean="0"/>
              <a:t>الا انه يختلف عن غيره بانه اقتصاد ذو طابع خاص، واقتصاد تفاعلي نسبة الي:</a:t>
            </a:r>
          </a:p>
          <a:p>
            <a:pPr hangingPunct="0">
              <a:buFontTx/>
              <a:buChar char="-"/>
            </a:pPr>
            <a:r>
              <a:rPr lang="ar-SA" dirty="0" smtClean="0"/>
              <a:t>خصوصية الممارسة للسياحة البيئية</a:t>
            </a:r>
          </a:p>
          <a:p>
            <a:pPr hangingPunct="0">
              <a:buFontTx/>
              <a:buChar char="-"/>
            </a:pPr>
            <a:r>
              <a:rPr lang="ar-SA" dirty="0" smtClean="0"/>
              <a:t>خصوصية الاداء السياحي البيئي</a:t>
            </a:r>
          </a:p>
          <a:p>
            <a:pPr hangingPunct="0">
              <a:buFontTx/>
              <a:buChar char="-"/>
            </a:pPr>
            <a:r>
              <a:rPr lang="ar-SA" dirty="0" smtClean="0"/>
              <a:t>خصوصية التفاعل بين العناصر والمكونات الجزئية للنشاط السياحي البيئي  </a:t>
            </a:r>
            <a:endParaRPr lang="en-US" dirty="0" smtClean="0"/>
          </a:p>
          <a:p>
            <a:pPr>
              <a:buNone/>
            </a:pPr>
            <a:endParaRPr lang="ar-SA" dirty="0"/>
          </a:p>
        </p:txBody>
      </p:sp>
      <p:sp>
        <p:nvSpPr>
          <p:cNvPr id="3" name="Title 2"/>
          <p:cNvSpPr>
            <a:spLocks noGrp="1"/>
          </p:cNvSpPr>
          <p:nvPr>
            <p:ph type="title"/>
          </p:nvPr>
        </p:nvSpPr>
        <p:spPr/>
        <p:txBody>
          <a:bodyPr/>
          <a:lstStyle/>
          <a:p>
            <a:pPr algn="r"/>
            <a:r>
              <a:rPr lang="ar-BH" dirty="0" smtClean="0">
                <a:effectLst>
                  <a:outerShdw blurRad="50800" dist="38100" algn="tr" rotWithShape="0">
                    <a:prstClr val="black">
                      <a:alpha val="40000"/>
                    </a:prstClr>
                  </a:outerShdw>
                </a:effectLst>
              </a:rPr>
              <a:t>علم اقتصاديات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3</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ar-SA" b="1" dirty="0" smtClean="0"/>
              <a:t>ثانيا التمويل</a:t>
            </a:r>
            <a:r>
              <a:rPr lang="ar-SA" dirty="0" smtClean="0"/>
              <a:t>:</a:t>
            </a:r>
          </a:p>
          <a:p>
            <a:pPr marL="109728" indent="0">
              <a:buNone/>
            </a:pPr>
            <a:r>
              <a:rPr lang="ar-SA" dirty="0" smtClean="0"/>
              <a:t>يحتاج النشاط السياحي الي المال لتمويل الانشطة السياحية المختلفة من اعداد للمكان السياحي بتوفير البنية التحتية المناسبة من اتصالات وطرق ومباني.</a:t>
            </a:r>
          </a:p>
          <a:p>
            <a:pPr marL="109728" indent="0">
              <a:buNone/>
            </a:pPr>
            <a:r>
              <a:rPr lang="ar-SA" dirty="0" smtClean="0"/>
              <a:t>التمويل مهم لتطوير الاماكن السياحية القائمة، ولاكتشاف المزيد من الفرص الاستثمارية في السياحة البيئية وللارتقاء بالقدرات السياحية البيئية عن طريق البحوث وتحقيق التنمية السياحية المستدامة.</a:t>
            </a:r>
          </a:p>
        </p:txBody>
      </p:sp>
      <p:sp>
        <p:nvSpPr>
          <p:cNvPr id="3" name="Title 2"/>
          <p:cNvSpPr>
            <a:spLocks noGrp="1"/>
          </p:cNvSpPr>
          <p:nvPr>
            <p:ph type="title"/>
          </p:nvPr>
        </p:nvSpPr>
        <p:spPr/>
        <p:txBody>
          <a:bodyPr>
            <a:normAutofit/>
          </a:bodyPr>
          <a:lstStyle/>
          <a:p>
            <a:pPr algn="r"/>
            <a:r>
              <a:rPr lang="ar-SA" dirty="0" smtClean="0">
                <a:effectLst>
                  <a:outerShdw blurRad="50800" dist="38100" algn="tr" rotWithShape="0">
                    <a:prstClr val="black">
                      <a:alpha val="40000"/>
                    </a:prstClr>
                  </a:outerShdw>
                </a:effectLst>
              </a:rPr>
              <a:t>الجوانب الاساسية لاقتصاد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solidFill>
                  <a:prstClr val="black"/>
                </a:solidFill>
              </a:rPr>
              <a:pPr/>
              <a:t>30</a:t>
            </a:fld>
            <a:endParaRPr lang="ar-SA">
              <a:solidFill>
                <a:prstClr val="black"/>
              </a:solidFill>
            </a:endParaRPr>
          </a:p>
        </p:txBody>
      </p:sp>
      <p:sp>
        <p:nvSpPr>
          <p:cNvPr id="5" name="Footer Placeholder 4"/>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spTree>
    <p:extLst>
      <p:ext uri="{BB962C8B-B14F-4D97-AF65-F5344CB8AC3E}">
        <p14:creationId xmlns:p14="http://schemas.microsoft.com/office/powerpoint/2010/main" val="10209809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ar-SA" b="1" dirty="0" smtClean="0"/>
              <a:t>ثالثا تسويق برامج السياحة البيئية</a:t>
            </a:r>
            <a:r>
              <a:rPr lang="ar-SA" dirty="0" smtClean="0"/>
              <a:t>:</a:t>
            </a:r>
          </a:p>
          <a:p>
            <a:r>
              <a:rPr lang="ar-SA" dirty="0" smtClean="0"/>
              <a:t>يعمل التسويق السياحي البيئي – كنشاط اداري متقدم-  علي ايجاد نظام اتصال فعال بين مقدمي الخدمات السياحية  وبين مستهلكي هذه الخدمات من السياح ونزويدهم يالبيانات والمعلومات الكافية عن الاماكن السياحية وعن المزايا والمنافع والخدمات والموارد التي يتمتع بها الموقع السياحي.</a:t>
            </a:r>
          </a:p>
          <a:p>
            <a:r>
              <a:rPr lang="ar-SA" dirty="0" smtClean="0"/>
              <a:t>يستخدم التسويق السياحي البيئي بهدف:</a:t>
            </a:r>
          </a:p>
          <a:p>
            <a:pPr>
              <a:buFontTx/>
              <a:buChar char="-"/>
            </a:pPr>
            <a:r>
              <a:rPr lang="ar-SA" dirty="0" smtClean="0"/>
              <a:t>زيادة تدفق البيانات والمعلومات للسائح الحالي  وكذلك للسائح المتوقع</a:t>
            </a:r>
          </a:p>
          <a:p>
            <a:pPr>
              <a:buFontTx/>
              <a:buChar char="-"/>
            </a:pPr>
            <a:r>
              <a:rPr lang="ar-SA" dirty="0" smtClean="0"/>
              <a:t>زيادة درحة الفهم والادراك لدي السائح باهمية المقصد السياحي البيئي والخدمات التي يقدمها</a:t>
            </a:r>
          </a:p>
          <a:p>
            <a:pPr marL="109728" indent="0">
              <a:buNone/>
            </a:pPr>
            <a:endParaRPr lang="ar-SA" dirty="0" smtClean="0"/>
          </a:p>
        </p:txBody>
      </p:sp>
      <p:sp>
        <p:nvSpPr>
          <p:cNvPr id="3" name="Title 2"/>
          <p:cNvSpPr>
            <a:spLocks noGrp="1"/>
          </p:cNvSpPr>
          <p:nvPr>
            <p:ph type="title"/>
          </p:nvPr>
        </p:nvSpPr>
        <p:spPr/>
        <p:txBody>
          <a:bodyPr>
            <a:normAutofit/>
          </a:bodyPr>
          <a:lstStyle/>
          <a:p>
            <a:pPr algn="r"/>
            <a:r>
              <a:rPr lang="ar-SA" dirty="0" smtClean="0">
                <a:effectLst>
                  <a:outerShdw blurRad="50800" dist="38100" algn="tr" rotWithShape="0">
                    <a:prstClr val="black">
                      <a:alpha val="40000"/>
                    </a:prstClr>
                  </a:outerShdw>
                </a:effectLst>
              </a:rPr>
              <a:t>الجوانب الاساسية لاقتصاد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solidFill>
                  <a:prstClr val="black"/>
                </a:solidFill>
              </a:rPr>
              <a:pPr/>
              <a:t>31</a:t>
            </a:fld>
            <a:endParaRPr lang="ar-SA">
              <a:solidFill>
                <a:prstClr val="black"/>
              </a:solidFill>
            </a:endParaRPr>
          </a:p>
        </p:txBody>
      </p:sp>
      <p:sp>
        <p:nvSpPr>
          <p:cNvPr id="5" name="Footer Placeholder 4"/>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spTree>
    <p:extLst>
      <p:ext uri="{BB962C8B-B14F-4D97-AF65-F5344CB8AC3E}">
        <p14:creationId xmlns:p14="http://schemas.microsoft.com/office/powerpoint/2010/main" val="22048309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ar-SA" dirty="0" smtClean="0"/>
              <a:t>النشاط البيئي قائم علي الانسان، بالتالي يجب الاهتمام بحسن اختيار العناصر البشرية العاملة في القطاع السياحي البيئي والتاكد من تاهيلم العملي والخبرة العملية في العمل السياحي البيئي والحصول علي الدورات التدريبية المتخصصة. </a:t>
            </a:r>
          </a:p>
          <a:p>
            <a:pPr marL="109728" indent="0">
              <a:buNone/>
            </a:pPr>
            <a:endParaRPr lang="ar-SA" dirty="0" smtClean="0"/>
          </a:p>
        </p:txBody>
      </p:sp>
      <p:sp>
        <p:nvSpPr>
          <p:cNvPr id="3" name="Title 2"/>
          <p:cNvSpPr>
            <a:spLocks noGrp="1"/>
          </p:cNvSpPr>
          <p:nvPr>
            <p:ph type="title"/>
          </p:nvPr>
        </p:nvSpPr>
        <p:spPr/>
        <p:txBody>
          <a:bodyPr>
            <a:normAutofit/>
          </a:bodyPr>
          <a:lstStyle/>
          <a:p>
            <a:pPr algn="r"/>
            <a:r>
              <a:rPr lang="ar-SA" dirty="0" smtClean="0">
                <a:effectLst>
                  <a:outerShdw blurRad="50800" dist="38100" algn="tr" rotWithShape="0">
                    <a:prstClr val="black">
                      <a:alpha val="40000"/>
                    </a:prstClr>
                  </a:outerShdw>
                </a:effectLst>
              </a:rPr>
              <a:t>الجوانب الاساسية لاقتصاد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solidFill>
                  <a:prstClr val="black"/>
                </a:solidFill>
              </a:rPr>
              <a:pPr/>
              <a:t>32</a:t>
            </a:fld>
            <a:endParaRPr lang="ar-SA">
              <a:solidFill>
                <a:prstClr val="black"/>
              </a:solidFill>
            </a:endParaRPr>
          </a:p>
        </p:txBody>
      </p:sp>
      <p:sp>
        <p:nvSpPr>
          <p:cNvPr id="5" name="Footer Placeholder 4"/>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sp>
        <p:nvSpPr>
          <p:cNvPr id="6" name="Oval 5"/>
          <p:cNvSpPr/>
          <p:nvPr/>
        </p:nvSpPr>
        <p:spPr>
          <a:xfrm>
            <a:off x="6324600" y="4191000"/>
            <a:ext cx="1295400" cy="1295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t>حسن اختيار الكوادر البشرية</a:t>
            </a:r>
            <a:endParaRPr lang="en-US" dirty="0"/>
          </a:p>
        </p:txBody>
      </p:sp>
      <p:sp>
        <p:nvSpPr>
          <p:cNvPr id="7" name="Rounded Rectangle 6"/>
          <p:cNvSpPr/>
          <p:nvPr/>
        </p:nvSpPr>
        <p:spPr>
          <a:xfrm>
            <a:off x="4419600" y="3429000"/>
            <a:ext cx="914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t>التاهيل</a:t>
            </a:r>
            <a:endParaRPr lang="en-US" dirty="0"/>
          </a:p>
        </p:txBody>
      </p:sp>
      <p:sp>
        <p:nvSpPr>
          <p:cNvPr id="8" name="Rounded Rectangle 7"/>
          <p:cNvSpPr/>
          <p:nvPr/>
        </p:nvSpPr>
        <p:spPr>
          <a:xfrm>
            <a:off x="4415327" y="4495800"/>
            <a:ext cx="914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t>التدريب</a:t>
            </a:r>
            <a:endParaRPr lang="en-US" dirty="0"/>
          </a:p>
        </p:txBody>
      </p:sp>
      <p:sp>
        <p:nvSpPr>
          <p:cNvPr id="9" name="Rounded Rectangle 8"/>
          <p:cNvSpPr/>
          <p:nvPr/>
        </p:nvSpPr>
        <p:spPr>
          <a:xfrm>
            <a:off x="4419600" y="5562600"/>
            <a:ext cx="914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t>الخبرة</a:t>
            </a:r>
            <a:endParaRPr lang="en-US" dirty="0"/>
          </a:p>
        </p:txBody>
      </p:sp>
      <p:sp>
        <p:nvSpPr>
          <p:cNvPr id="10" name="Rectangle 9"/>
          <p:cNvSpPr/>
          <p:nvPr/>
        </p:nvSpPr>
        <p:spPr>
          <a:xfrm>
            <a:off x="2286000" y="3657600"/>
            <a:ext cx="12192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t>حسن استقبال السائح</a:t>
            </a:r>
            <a:endParaRPr lang="en-US" dirty="0"/>
          </a:p>
        </p:txBody>
      </p:sp>
      <p:sp>
        <p:nvSpPr>
          <p:cNvPr id="11" name="Rectangle 10"/>
          <p:cNvSpPr/>
          <p:nvPr/>
        </p:nvSpPr>
        <p:spPr>
          <a:xfrm>
            <a:off x="2286000" y="5257800"/>
            <a:ext cx="1208518"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t>حسن تنظيم واعداد المكان</a:t>
            </a:r>
            <a:endParaRPr lang="en-US" dirty="0"/>
          </a:p>
        </p:txBody>
      </p:sp>
      <p:cxnSp>
        <p:nvCxnSpPr>
          <p:cNvPr id="13" name="Straight Connector 12"/>
          <p:cNvCxnSpPr>
            <a:stCxn id="7" idx="3"/>
          </p:cNvCxnSpPr>
          <p:nvPr/>
        </p:nvCxnSpPr>
        <p:spPr>
          <a:xfrm>
            <a:off x="5334000" y="388620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562600" y="3886200"/>
            <a:ext cx="0" cy="2133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a:endCxn id="9" idx="3"/>
          </p:cNvCxnSpPr>
          <p:nvPr/>
        </p:nvCxnSpPr>
        <p:spPr>
          <a:xfrm flipH="1">
            <a:off x="5334000" y="6019800"/>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Right Arrow 17"/>
          <p:cNvSpPr/>
          <p:nvPr/>
        </p:nvSpPr>
        <p:spPr>
          <a:xfrm rot="10800000">
            <a:off x="5638800" y="4838700"/>
            <a:ext cx="60960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p:cNvCxnSpPr>
            <a:stCxn id="7" idx="1"/>
          </p:cNvCxnSpPr>
          <p:nvPr/>
        </p:nvCxnSpPr>
        <p:spPr>
          <a:xfrm flipH="1">
            <a:off x="4191000" y="388620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4191000" y="3886200"/>
            <a:ext cx="0" cy="2133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a:endCxn id="9" idx="1"/>
          </p:cNvCxnSpPr>
          <p:nvPr/>
        </p:nvCxnSpPr>
        <p:spPr>
          <a:xfrm>
            <a:off x="4191000" y="6019800"/>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26" name="Right Arrow 25"/>
          <p:cNvSpPr/>
          <p:nvPr/>
        </p:nvSpPr>
        <p:spPr>
          <a:xfrm rot="10800000" flipV="1">
            <a:off x="3581400" y="4907278"/>
            <a:ext cx="45720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p:cNvCxnSpPr/>
          <p:nvPr/>
        </p:nvCxnSpPr>
        <p:spPr>
          <a:xfrm>
            <a:off x="3505200" y="4572000"/>
            <a:ext cx="0" cy="6858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50858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Autofit/>
          </a:bodyPr>
          <a:lstStyle/>
          <a:p>
            <a:pPr marL="566928" indent="-457200">
              <a:buFont typeface="Wingdings" pitchFamily="2" charset="2"/>
              <a:buChar char="Ø"/>
            </a:pPr>
            <a:r>
              <a:rPr lang="ar-SA" sz="2400" dirty="0" smtClean="0"/>
              <a:t>السياحة البيئية هي عملية تعلم وثقافة وتربية بمكونات البيئة، وبذلك فهي وسيلة لتعريف السياح بالبيئة والانخراط بها، </a:t>
            </a:r>
          </a:p>
          <a:p>
            <a:pPr marL="566928" indent="-457200">
              <a:buFont typeface="Wingdings" pitchFamily="2" charset="2"/>
              <a:buChar char="Ø"/>
            </a:pPr>
            <a:r>
              <a:rPr lang="ar-SA" sz="2400" dirty="0" smtClean="0"/>
              <a:t>أما السياحة المستدامة فهي الاستغلال الأمثل للمواقع السياحية من حيث دخول السياح بأعداد متوازنة للمواقع السياحية على أن يكونوا على علم </a:t>
            </a:r>
            <a:r>
              <a:rPr lang="ar-EG" sz="2400" dirty="0" smtClean="0"/>
              <a:t>مسبق </a:t>
            </a:r>
            <a:r>
              <a:rPr lang="ar-SA" sz="2400" dirty="0" smtClean="0"/>
              <a:t>ومعرفة بأهمية المناطق السياحية والتعامل معها بشكل سليم، وذلك للحيلولة دون وقوع الأ</a:t>
            </a:r>
            <a:r>
              <a:rPr lang="ar-EG" sz="2400" dirty="0" smtClean="0"/>
              <a:t>ضرار </a:t>
            </a:r>
            <a:r>
              <a:rPr lang="ar-SA" sz="2400" dirty="0" smtClean="0"/>
              <a:t>على الطرفين.</a:t>
            </a:r>
          </a:p>
          <a:p>
            <a:pPr marL="566928" indent="-457200">
              <a:buFont typeface="Wingdings" pitchFamily="2" charset="2"/>
              <a:buChar char="Ø"/>
            </a:pPr>
            <a:r>
              <a:rPr lang="ar-BH" sz="2400" dirty="0" smtClean="0"/>
              <a:t>و</a:t>
            </a:r>
            <a:r>
              <a:rPr lang="ar-SA" sz="2400" dirty="0" smtClean="0"/>
              <a:t>تلبي السياحة المستدامة احتياجات السياح مثلما تعمل على الحفاظ على المناطق السياحية وزيادة فرص العمل للمجتمع المحلي.  </a:t>
            </a:r>
          </a:p>
          <a:p>
            <a:pPr marL="566928" indent="-457200">
              <a:buFont typeface="Wingdings" pitchFamily="2" charset="2"/>
              <a:buChar char="Ø"/>
            </a:pPr>
            <a:r>
              <a:rPr lang="ar-SA" sz="2400" dirty="0" smtClean="0"/>
              <a:t>وهي تعمل على إدارة كل الموارد المتاحة سواء كانت اقتصادية أو اجتماعية أو جمالية</a:t>
            </a:r>
            <a:r>
              <a:rPr lang="ar-EG" sz="2400" dirty="0" smtClean="0"/>
              <a:t> أو طبيعية </a:t>
            </a:r>
            <a:r>
              <a:rPr lang="ar-SA" sz="2400" dirty="0" smtClean="0"/>
              <a:t> والتعامل مع المعطيات التراثية والثقافية، بالإضافة إلى ضرورة المحافظة على التوازن البيئي والتنوع الحيوي.</a:t>
            </a:r>
            <a:endParaRPr lang="en-US" sz="2400" dirty="0" smtClean="0"/>
          </a:p>
          <a:p>
            <a:pPr marL="566928" indent="-457200">
              <a:buFont typeface="Wingdings" pitchFamily="2" charset="2"/>
              <a:buChar char="Ø"/>
            </a:pPr>
            <a:endParaRPr lang="en-US" sz="2400" dirty="0" smtClean="0"/>
          </a:p>
          <a:p>
            <a:pPr marL="566928" lvl="0" indent="-457200">
              <a:buFont typeface="Wingdings" pitchFamily="2" charset="2"/>
              <a:buChar char="Ø"/>
            </a:pPr>
            <a:endParaRPr lang="en-US" sz="2400" dirty="0"/>
          </a:p>
        </p:txBody>
      </p:sp>
      <p:sp>
        <p:nvSpPr>
          <p:cNvPr id="3" name="Title 2"/>
          <p:cNvSpPr>
            <a:spLocks noGrp="1"/>
          </p:cNvSpPr>
          <p:nvPr>
            <p:ph type="title"/>
          </p:nvPr>
        </p:nvSpPr>
        <p:spPr/>
        <p:txBody>
          <a:bodyPr>
            <a:normAutofit/>
          </a:bodyPr>
          <a:lstStyle/>
          <a:p>
            <a:pPr algn="r"/>
            <a:r>
              <a:rPr lang="ar-SA" dirty="0" smtClean="0"/>
              <a:t>السياحة البيئية والاستدامة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33</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Autofit/>
          </a:bodyPr>
          <a:lstStyle/>
          <a:p>
            <a:pPr hangingPunct="0"/>
            <a:r>
              <a:rPr lang="ar-SA" sz="2400" dirty="0" smtClean="0"/>
              <a:t>ولإستدامة السياحة</a:t>
            </a:r>
            <a:r>
              <a:rPr lang="ar-BH" sz="2400" dirty="0" smtClean="0"/>
              <a:t>،  </a:t>
            </a:r>
            <a:r>
              <a:rPr lang="ar-SA" sz="2400" dirty="0" smtClean="0"/>
              <a:t>كما هو الحال بالنسبة لاستدامة الصناعات الأخرى</a:t>
            </a:r>
            <a:r>
              <a:rPr lang="ar-BH" sz="2400" dirty="0" smtClean="0"/>
              <a:t>،  هنالك </a:t>
            </a:r>
            <a:r>
              <a:rPr lang="ar-SA" sz="2400" dirty="0" smtClean="0"/>
              <a:t>ثلاث مظاهر متداخلة</a:t>
            </a:r>
            <a:r>
              <a:rPr lang="ar-SA" sz="2800" b="1" dirty="0" smtClean="0"/>
              <a:t>:</a:t>
            </a:r>
            <a:endParaRPr lang="en-US" sz="2400" dirty="0" smtClean="0"/>
          </a:p>
          <a:p>
            <a:pPr lvl="1"/>
            <a:r>
              <a:rPr lang="ar-SA" sz="2400" dirty="0" smtClean="0"/>
              <a:t>الاستدامة الاقتصادية.</a:t>
            </a:r>
            <a:endParaRPr lang="en-US" sz="2000" dirty="0" smtClean="0"/>
          </a:p>
          <a:p>
            <a:pPr lvl="1"/>
            <a:r>
              <a:rPr lang="ar-SA" sz="2400" dirty="0" smtClean="0"/>
              <a:t>الاستدامة الاجتماعية والثقافية.</a:t>
            </a:r>
            <a:endParaRPr lang="ar-SA" sz="2000" dirty="0" smtClean="0"/>
          </a:p>
          <a:p>
            <a:pPr lvl="1"/>
            <a:r>
              <a:rPr lang="ar-SA" sz="2800" dirty="0" smtClean="0"/>
              <a:t>الاستدامة البيئية.</a:t>
            </a:r>
            <a:endParaRPr lang="en-US" sz="4000" dirty="0" smtClean="0"/>
          </a:p>
          <a:p>
            <a:pPr marL="566928" indent="-457200">
              <a:buFont typeface="Wingdings" pitchFamily="2" charset="2"/>
              <a:buChar char="Ø"/>
            </a:pPr>
            <a:r>
              <a:rPr lang="ar-SA" sz="2400" dirty="0" smtClean="0"/>
              <a:t>الاستدامة تشتمل بالضرورة على الاستمرارية، وعليه فإن السياحة المستدامة تتضمن الاستخدام الأمثل ل</a:t>
            </a:r>
            <a:r>
              <a:rPr lang="ar-EG" sz="2400" dirty="0" smtClean="0"/>
              <a:t>لموارد الطبيعية بما في ذلك </a:t>
            </a:r>
            <a:r>
              <a:rPr lang="ar-SA" sz="2400" dirty="0" smtClean="0"/>
              <a:t>مصادر التنوع الحيوي وتخفيف آثار السياحة على البيئة والثقافة،  وتعظيم الفوائد من حماية البيئة والمجتمعات المحلية.  وهي كذلك تحدد الهيكل التنظيمي المطلوب للوصول إلى هذه الأهداف.</a:t>
            </a:r>
            <a:endParaRPr lang="en-US" sz="2400" dirty="0" smtClean="0"/>
          </a:p>
          <a:p>
            <a:pPr marL="566928" lvl="0" indent="-457200">
              <a:buFont typeface="Wingdings" pitchFamily="2" charset="2"/>
              <a:buChar char="Ø"/>
            </a:pPr>
            <a:endParaRPr lang="en-US" sz="2400" dirty="0"/>
          </a:p>
        </p:txBody>
      </p:sp>
      <p:sp>
        <p:nvSpPr>
          <p:cNvPr id="3" name="Title 2"/>
          <p:cNvSpPr>
            <a:spLocks noGrp="1"/>
          </p:cNvSpPr>
          <p:nvPr>
            <p:ph type="title"/>
          </p:nvPr>
        </p:nvSpPr>
        <p:spPr/>
        <p:txBody>
          <a:bodyPr>
            <a:normAutofit/>
          </a:bodyPr>
          <a:lstStyle/>
          <a:p>
            <a:pPr algn="r"/>
            <a:r>
              <a:rPr lang="ar-SA" dirty="0" smtClean="0"/>
              <a:t>السياحة البيئية والاستدامة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34</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r"/>
            <a:r>
              <a:rPr lang="ar-SA" dirty="0" smtClean="0"/>
              <a:t>متطلبات الإدارة السياحية المستدامة</a:t>
            </a:r>
            <a:endParaRPr lang="ar-SA" dirty="0"/>
          </a:p>
        </p:txBody>
      </p:sp>
      <p:sp>
        <p:nvSpPr>
          <p:cNvPr id="102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26" name="Text Box 2"/>
          <p:cNvSpPr txBox="1">
            <a:spLocks noChangeArrowheads="1"/>
          </p:cNvSpPr>
          <p:nvPr/>
        </p:nvSpPr>
        <p:spPr bwMode="auto">
          <a:xfrm>
            <a:off x="1447800" y="1828800"/>
            <a:ext cx="5943600" cy="3886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27" name="Oval 3"/>
          <p:cNvSpPr>
            <a:spLocks noChangeArrowheads="1"/>
          </p:cNvSpPr>
          <p:nvPr/>
        </p:nvSpPr>
        <p:spPr bwMode="auto">
          <a:xfrm>
            <a:off x="3733800" y="3733800"/>
            <a:ext cx="1554162" cy="127952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500" b="1" i="0" u="none" strike="noStrike" cap="none" normalizeH="0" baseline="0" dirty="0" smtClean="0">
                <a:ln>
                  <a:noFill/>
                </a:ln>
                <a:solidFill>
                  <a:schemeClr val="tx1"/>
                </a:solidFill>
                <a:effectLst/>
                <a:latin typeface="Arial" pitchFamily="34" charset="0"/>
                <a:ea typeface="Arial" pitchFamily="34" charset="0"/>
                <a:cs typeface="Arial" pitchFamily="34" charset="0"/>
              </a:rPr>
              <a:t>إدارة الآثار </a:t>
            </a:r>
            <a:r>
              <a:rPr kumimoji="0" lang="ar-EG" sz="1500" b="1" i="0" u="none" strike="noStrike" cap="none" normalizeH="0" baseline="0" dirty="0" smtClean="0">
                <a:ln>
                  <a:noFill/>
                </a:ln>
                <a:solidFill>
                  <a:schemeClr val="tx1"/>
                </a:solidFill>
                <a:effectLst/>
                <a:latin typeface="Arial" pitchFamily="34" charset="0"/>
                <a:ea typeface="Arial" pitchFamily="34" charset="0"/>
                <a:cs typeface="Arial" pitchFamily="34" charset="0"/>
              </a:rPr>
              <a:t> السلبية الحاصلة </a:t>
            </a:r>
            <a:r>
              <a:rPr kumimoji="0" lang="ar-SA" sz="1500" b="1" i="0" u="none" strike="noStrike" cap="none" normalizeH="0" baseline="0" dirty="0" smtClean="0">
                <a:ln>
                  <a:noFill/>
                </a:ln>
                <a:solidFill>
                  <a:schemeClr val="tx1"/>
                </a:solidFill>
                <a:effectLst/>
                <a:latin typeface="Arial" pitchFamily="34" charset="0"/>
                <a:ea typeface="Arial" pitchFamily="34" charset="0"/>
                <a:cs typeface="Arial" pitchFamily="34" charset="0"/>
              </a:rPr>
              <a:t>أو المتوقعة</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8" name="Oval 4"/>
          <p:cNvSpPr>
            <a:spLocks noChangeArrowheads="1"/>
          </p:cNvSpPr>
          <p:nvPr/>
        </p:nvSpPr>
        <p:spPr bwMode="auto">
          <a:xfrm>
            <a:off x="2667000" y="2438400"/>
            <a:ext cx="1320800" cy="99060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500" b="1" i="0" u="none" strike="noStrike" cap="none" normalizeH="0" baseline="0" dirty="0" smtClean="0">
                <a:ln>
                  <a:noFill/>
                </a:ln>
                <a:solidFill>
                  <a:schemeClr val="tx1"/>
                </a:solidFill>
                <a:effectLst/>
                <a:latin typeface="Arial" pitchFamily="34" charset="0"/>
                <a:ea typeface="Arial" pitchFamily="34" charset="0"/>
                <a:cs typeface="Arial" pitchFamily="34" charset="0"/>
              </a:rPr>
              <a:t>إدارة المصادر</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9" name="Oval 5"/>
          <p:cNvSpPr>
            <a:spLocks noChangeArrowheads="1"/>
          </p:cNvSpPr>
          <p:nvPr/>
        </p:nvSpPr>
        <p:spPr bwMode="auto">
          <a:xfrm>
            <a:off x="5029200" y="2438400"/>
            <a:ext cx="1189038" cy="99060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500" b="1" i="0" u="none" strike="noStrike" cap="none" normalizeH="0" baseline="0" smtClean="0">
                <a:ln>
                  <a:noFill/>
                </a:ln>
                <a:solidFill>
                  <a:schemeClr val="tx1"/>
                </a:solidFill>
                <a:effectLst/>
                <a:latin typeface="Arial" pitchFamily="34" charset="0"/>
                <a:ea typeface="Arial" pitchFamily="34" charset="0"/>
                <a:cs typeface="Arial" pitchFamily="34" charset="0"/>
              </a:rPr>
              <a:t>إدارة الزوار</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Slide Number Placeholder 7"/>
          <p:cNvSpPr>
            <a:spLocks noGrp="1"/>
          </p:cNvSpPr>
          <p:nvPr>
            <p:ph type="sldNum" sz="quarter" idx="12"/>
          </p:nvPr>
        </p:nvSpPr>
        <p:spPr/>
        <p:txBody>
          <a:bodyPr/>
          <a:lstStyle/>
          <a:p>
            <a:fld id="{B1256247-FA1A-4ED4-9C3E-75F47BD09EE7}" type="slidenum">
              <a:rPr lang="ar-SA" smtClean="0"/>
              <a:pPr/>
              <a:t>35</a:t>
            </a:fld>
            <a:endParaRPr lang="ar-SA"/>
          </a:p>
        </p:txBody>
      </p:sp>
      <p:sp>
        <p:nvSpPr>
          <p:cNvPr id="9" name="Footer Placeholder 8"/>
          <p:cNvSpPr>
            <a:spLocks noGrp="1"/>
          </p:cNvSpPr>
          <p:nvPr>
            <p:ph type="ftr" sz="quarter" idx="11"/>
          </p:nvPr>
        </p:nvSpPr>
        <p:spPr/>
        <p:txBody>
          <a:bodyPr/>
          <a:lstStyle/>
          <a:p>
            <a:r>
              <a:rPr lang="ar-SA" dirty="0" smtClean="0"/>
              <a:t>اقتصاديات السياحة البيئية – د. عماد الدين الفاضل</a:t>
            </a:r>
            <a:endParaRPr lang="ar-SA"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Autofit/>
          </a:bodyPr>
          <a:lstStyle/>
          <a:p>
            <a:pPr marL="566928" lvl="0" indent="-457200">
              <a:buFont typeface="+mj-lt"/>
              <a:buAutoNum type="arabicPeriod"/>
            </a:pPr>
            <a:r>
              <a:rPr lang="ar-SA" sz="2400" dirty="0" smtClean="0"/>
              <a:t>يجب أن يكون التخطيط للسياحة وتنميتها وإدارتها جزء من استراتيجيات الحماية أو التنمية المستدامة للإقليم  أو الدولة.  كما يجب أن يتم تخطيط وإدارة السياحة بشكل متداخل وموحد يتضمن إشراك وكالات حكومية مختلفة، ومؤسسات خاصة، ومواطنين سواء كانوا مجموعات أم أفراد لتوفير أكبر قدر من المنافع.</a:t>
            </a:r>
            <a:endParaRPr lang="en-US" sz="2400" dirty="0" smtClean="0"/>
          </a:p>
          <a:p>
            <a:pPr marL="566928" lvl="0" indent="-457200">
              <a:buFont typeface="+mj-lt"/>
              <a:buAutoNum type="arabicPeriod"/>
            </a:pPr>
            <a:r>
              <a:rPr lang="ar-SA" sz="2400" dirty="0" smtClean="0"/>
              <a:t>يجب أن تتبع هذه الوكالات، والمؤسسات، والجماعات، والأفراد المبادئ الأخلاقية والمبادئ الأخرى التي تحترم ثقافة وبيئة واقتصاد المنطقة المضيفة، والطريقة التقليدية لحياة المجتمع وسلوكه بما في ذلك الأنماط السياسية.</a:t>
            </a:r>
            <a:endParaRPr lang="en-US" sz="2400" dirty="0" smtClean="0"/>
          </a:p>
          <a:p>
            <a:pPr marL="566928" lvl="0" indent="-457200">
              <a:buFont typeface="+mj-lt"/>
              <a:buAutoNum type="arabicPeriod"/>
            </a:pPr>
            <a:r>
              <a:rPr lang="ar-SA" sz="2400" dirty="0" smtClean="0"/>
              <a:t>يجب أن يتم تخطيط وإدارة السياحة بطريقة مستدامة وذلك من أجل الحماية والاستخدامات الاقتصادية المثلى للبيئة الطبيعية والبشرية في المنطقة المضيفة.</a:t>
            </a:r>
            <a:endParaRPr lang="en-US" sz="2400" dirty="0" smtClean="0"/>
          </a:p>
          <a:p>
            <a:pPr marL="566928" lvl="0" indent="-457200">
              <a:buFont typeface="+mj-lt"/>
              <a:buAutoNum type="arabicPeriod"/>
            </a:pPr>
            <a:r>
              <a:rPr lang="ar-SA" sz="2400" dirty="0" smtClean="0"/>
              <a:t>يجب أن تهتم السياحة بعدالة توزيع المكاسب بين مروجي السياحة وأفراد المجتمع المضيف والمنطقة.</a:t>
            </a:r>
            <a:endParaRPr lang="en-US" sz="2400" dirty="0" smtClean="0"/>
          </a:p>
          <a:p>
            <a:pPr marL="566928" lvl="0" indent="-457200">
              <a:buFont typeface="Wingdings" pitchFamily="2" charset="2"/>
              <a:buChar char="Ø"/>
            </a:pPr>
            <a:endParaRPr lang="en-US" sz="2400" dirty="0"/>
          </a:p>
        </p:txBody>
      </p:sp>
      <p:sp>
        <p:nvSpPr>
          <p:cNvPr id="3" name="Title 2"/>
          <p:cNvSpPr>
            <a:spLocks noGrp="1"/>
          </p:cNvSpPr>
          <p:nvPr>
            <p:ph type="title"/>
          </p:nvPr>
        </p:nvSpPr>
        <p:spPr/>
        <p:txBody>
          <a:bodyPr>
            <a:normAutofit/>
          </a:bodyPr>
          <a:lstStyle/>
          <a:p>
            <a:pPr algn="r"/>
            <a:r>
              <a:rPr lang="ar-SA" dirty="0" smtClean="0"/>
              <a:t>مبادئ السياحة البيئية الاستدامة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36</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Autofit/>
          </a:bodyPr>
          <a:lstStyle/>
          <a:p>
            <a:pPr marL="566928" lvl="0" indent="-457200">
              <a:buFont typeface="+mj-lt"/>
              <a:buAutoNum type="arabicPeriod" startAt="5"/>
            </a:pPr>
            <a:r>
              <a:rPr lang="ar-SA" sz="2400" dirty="0" smtClean="0"/>
              <a:t>يجب أن تتوفر الدراسات والمعلومات عن طبيعة السياحة  وتأثيراتها على السكان والبيئة الثقافية قبل وأثناء التنمية،   خاصة للمجتمع المحلي،  حتى يمكنهم المشاركة والتأثير على اتجاهات التنمية الشاملة. </a:t>
            </a:r>
            <a:endParaRPr lang="en-US" sz="2400" dirty="0" smtClean="0"/>
          </a:p>
          <a:p>
            <a:pPr marL="566928" lvl="0" indent="-457200">
              <a:buFont typeface="+mj-lt"/>
              <a:buAutoNum type="arabicPeriod" startAt="5"/>
            </a:pPr>
            <a:r>
              <a:rPr lang="ar-SA" sz="2400" dirty="0" smtClean="0"/>
              <a:t>يجب أن يتم عمل تحليل متداخل للتخطيط البيئي والاجتماعي والاقتصادي قبل المباشرة بأي تنمية سياحية أو أي مشاريع أخرى بحيث يتم الأخذ بمتطلبات البيئة والمجتمع.</a:t>
            </a:r>
            <a:endParaRPr lang="en-US" sz="2400" dirty="0" smtClean="0"/>
          </a:p>
          <a:p>
            <a:pPr marL="566928" lvl="0" indent="-457200">
              <a:buFont typeface="+mj-lt"/>
              <a:buAutoNum type="arabicPeriod" startAt="5"/>
            </a:pPr>
            <a:r>
              <a:rPr lang="ar-SA" sz="2400" dirty="0" smtClean="0"/>
              <a:t>يجب أن يتم تشجيع الأشخاص المحليين على القيام بأدوار قيادية في التخطيط والتنمية بمساعدة الحكومة، وقطاع الأعمال، والقطاع المالي، وغيرها من المصالح.</a:t>
            </a:r>
            <a:endParaRPr lang="en-US" sz="2400" dirty="0" smtClean="0"/>
          </a:p>
          <a:p>
            <a:pPr marL="566928" lvl="0" indent="-457200">
              <a:buFont typeface="+mj-lt"/>
              <a:buAutoNum type="arabicPeriod" startAt="5"/>
            </a:pPr>
            <a:r>
              <a:rPr lang="ar-SA" sz="2400" dirty="0" smtClean="0"/>
              <a:t>يجب أن يتم تنفيذ برنامجاً للرقابة والتدقيق والتصحيح أثناء جميع مراحل تنمية وإدارة السياحة،  بما يسمح للسكان المحليين وغيرهم من الانتفاع من الفرص المتوفرة والتكيف مع التغييرات التي ستطرأ على حياتهم.</a:t>
            </a:r>
            <a:endParaRPr lang="en-US" sz="2400" dirty="0" smtClean="0"/>
          </a:p>
          <a:p>
            <a:pPr marL="566928" lvl="0" indent="-457200">
              <a:buFont typeface="Wingdings" pitchFamily="2" charset="2"/>
              <a:buChar char="Ø"/>
            </a:pPr>
            <a:endParaRPr lang="en-US" sz="2400" dirty="0"/>
          </a:p>
        </p:txBody>
      </p:sp>
      <p:sp>
        <p:nvSpPr>
          <p:cNvPr id="3" name="Title 2"/>
          <p:cNvSpPr>
            <a:spLocks noGrp="1"/>
          </p:cNvSpPr>
          <p:nvPr>
            <p:ph type="title"/>
          </p:nvPr>
        </p:nvSpPr>
        <p:spPr/>
        <p:txBody>
          <a:bodyPr>
            <a:normAutofit/>
          </a:bodyPr>
          <a:lstStyle/>
          <a:p>
            <a:pPr algn="r"/>
            <a:r>
              <a:rPr lang="ar-SA" dirty="0" smtClean="0"/>
              <a:t>مبادئ السياحة البيئية الاستدامة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37</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4919472"/>
          </a:xfrm>
        </p:spPr>
        <p:txBody>
          <a:bodyPr>
            <a:noAutofit/>
          </a:bodyPr>
          <a:lstStyle/>
          <a:p>
            <a:pPr hangingPunct="0"/>
            <a:r>
              <a:rPr lang="ar-SA" sz="2200" dirty="0" smtClean="0"/>
              <a:t>لتحقيق التنمية السياحية المستدامة، هناك بعض المبادئ والأنظمة التي لاقت نجاحاً في المواءمة بين رغبات ونشاطات السياح من جهة وحماية الموارد البيئية </a:t>
            </a:r>
            <a:r>
              <a:rPr lang="ar-BH" sz="2200" dirty="0" smtClean="0"/>
              <a:t>والاجتماعية والاقتصادية </a:t>
            </a:r>
            <a:r>
              <a:rPr lang="ar-SA" sz="2200" dirty="0" smtClean="0"/>
              <a:t>من جهة أخرى، </a:t>
            </a:r>
            <a:r>
              <a:rPr lang="ar-BH" sz="2200" dirty="0" smtClean="0"/>
              <a:t>وذلك بهدف تطبيقها </a:t>
            </a:r>
            <a:r>
              <a:rPr lang="ar-SA" sz="2200" dirty="0" smtClean="0"/>
              <a:t>وهي:</a:t>
            </a:r>
            <a:endParaRPr lang="en-US" sz="2200" dirty="0" smtClean="0"/>
          </a:p>
          <a:p>
            <a:pPr marL="566928" lvl="0" indent="-457200">
              <a:buFont typeface="+mj-lt"/>
              <a:buAutoNum type="arabicPeriod"/>
            </a:pPr>
            <a:r>
              <a:rPr lang="ar-BH" sz="2200" dirty="0" smtClean="0"/>
              <a:t>  </a:t>
            </a:r>
            <a:r>
              <a:rPr lang="ar-SA" sz="2200" dirty="0" smtClean="0"/>
              <a:t>وجود مراكز دخول في المواقع السياحية لتنظيم </a:t>
            </a:r>
            <a:r>
              <a:rPr lang="ar-EG" sz="2200" dirty="0" smtClean="0"/>
              <a:t>حركة </a:t>
            </a:r>
            <a:r>
              <a:rPr lang="ar-SA" sz="2200" dirty="0" smtClean="0"/>
              <a:t>السياح </a:t>
            </a:r>
            <a:r>
              <a:rPr lang="ar-BH" sz="2200" dirty="0" smtClean="0"/>
              <a:t>وتزويدهم </a:t>
            </a:r>
            <a:r>
              <a:rPr lang="ar-SA" sz="2200" dirty="0" smtClean="0"/>
              <a:t>بالمعلومات  الضرورية. </a:t>
            </a:r>
            <a:endParaRPr lang="en-US" sz="2200" dirty="0" smtClean="0"/>
          </a:p>
          <a:p>
            <a:pPr marL="566928" lvl="0" indent="-457200">
              <a:buFont typeface="+mj-lt"/>
              <a:buAutoNum type="arabicPeriod"/>
            </a:pPr>
            <a:r>
              <a:rPr lang="ar-EG" sz="2200" dirty="0" smtClean="0"/>
              <a:t>  </a:t>
            </a:r>
            <a:r>
              <a:rPr lang="ar-SA" sz="2200" dirty="0" smtClean="0"/>
              <a:t>ضرورة توفر مراكز للزوار تقدم معلومات شاملة عن المواقع، وإعطاء بعض الإرشادات الضرورية </a:t>
            </a:r>
            <a:r>
              <a:rPr lang="ar-BH" sz="2200" dirty="0" smtClean="0"/>
              <a:t>حول </a:t>
            </a:r>
            <a:r>
              <a:rPr lang="ar-SA" sz="2200" dirty="0" smtClean="0"/>
              <a:t>كيفية التعامل مع الموقع، ويفضل أن يعمل في هذه المراكز السكان المحليون الذين يدربون على إدارة الموقع والتعامل مع المعطيات الطبيعية.</a:t>
            </a:r>
          </a:p>
          <a:p>
            <a:pPr marL="566928" lvl="0" indent="-457200">
              <a:buFont typeface="+mj-lt"/>
              <a:buAutoNum type="arabicPeriod"/>
            </a:pPr>
            <a:r>
              <a:rPr lang="ar-SA" sz="2200" dirty="0" smtClean="0"/>
              <a:t>ضرورة وجود قوانين وأنظمة تضمن السيطرة على أعداد السياح الوافدين وتأمينهم بالخدمات والمعلومات وتوفير الأمن والحماية بدون إحداث أي أضرار بالبيئة.</a:t>
            </a:r>
          </a:p>
          <a:p>
            <a:pPr marL="566928" lvl="0" indent="-457200">
              <a:buFont typeface="+mj-lt"/>
              <a:buAutoNum type="arabicPeriod"/>
            </a:pPr>
            <a:r>
              <a:rPr lang="en-US" sz="2200" dirty="0" smtClean="0"/>
              <a:t>  </a:t>
            </a:r>
            <a:r>
              <a:rPr lang="ar-SA" sz="2200" dirty="0" smtClean="0"/>
              <a:t>ضرورة وجود إدارة سليمة للموارد الطبيعية والبشرية في المنطقة، يمكنها أن تحافظ على هذه المكتنزات للأجيال القادمة من خلال عناصر بشرية مدربة.</a:t>
            </a:r>
            <a:endParaRPr lang="en-US" sz="2200" dirty="0" smtClean="0"/>
          </a:p>
          <a:p>
            <a:pPr marL="566928" lvl="0" indent="-457200">
              <a:buFont typeface="Wingdings" pitchFamily="2" charset="2"/>
              <a:buChar char="Ø"/>
            </a:pPr>
            <a:endParaRPr lang="en-US" sz="2200" dirty="0"/>
          </a:p>
        </p:txBody>
      </p:sp>
      <p:sp>
        <p:nvSpPr>
          <p:cNvPr id="3" name="Title 2"/>
          <p:cNvSpPr>
            <a:spLocks noGrp="1"/>
          </p:cNvSpPr>
          <p:nvPr>
            <p:ph type="title"/>
          </p:nvPr>
        </p:nvSpPr>
        <p:spPr/>
        <p:txBody>
          <a:bodyPr>
            <a:normAutofit/>
          </a:bodyPr>
          <a:lstStyle/>
          <a:p>
            <a:pPr algn="r"/>
            <a:r>
              <a:rPr lang="ar-SA" dirty="0" smtClean="0"/>
              <a:t>تنمية السياحة البيئية الاستدامة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38</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919472"/>
          </a:xfrm>
        </p:spPr>
        <p:txBody>
          <a:bodyPr>
            <a:noAutofit/>
          </a:bodyPr>
          <a:lstStyle/>
          <a:p>
            <a:pPr marL="566928" lvl="0" indent="-457200">
              <a:buFont typeface="+mj-lt"/>
              <a:buAutoNum type="arabicPeriod" startAt="5"/>
            </a:pPr>
            <a:r>
              <a:rPr lang="ar-EG" sz="2200" dirty="0" smtClean="0"/>
              <a:t> </a:t>
            </a:r>
            <a:r>
              <a:rPr lang="ar-SA" sz="2200" dirty="0" smtClean="0"/>
              <a:t>التوعية والتثقيف البيئي من خلال توعية السكان المحليين أولاً بأهمية البيئة والمحافظة عليها، فكثيراً ما يلاحظ أن السكان المحليين هم الذين يسعون إلى تخريب وتدمير بيئتهم لأسباب مادية، ولكن هؤلاء لا ي</a:t>
            </a:r>
            <a:r>
              <a:rPr lang="ar-BH" sz="2200" dirty="0" smtClean="0"/>
              <a:t>عر</a:t>
            </a:r>
            <a:r>
              <a:rPr lang="ar-SA" sz="2200" dirty="0" smtClean="0"/>
              <a:t>فون أنهم يدمرون قوتهم ومستقبل أولادهم من خلال هذا التخريب،  ولذلك يجب التركيز على التوعية والتثقيف البيئي للسكان المحليين وللعاملين في الموقع، مع الحرص على وجود اللوحات الإرشادية التي تؤكد على أهمية ذلك.</a:t>
            </a:r>
            <a:endParaRPr lang="en-US" sz="2200" dirty="0" smtClean="0"/>
          </a:p>
          <a:p>
            <a:pPr marL="566928" lvl="0" indent="-457200">
              <a:buFont typeface="+mj-lt"/>
              <a:buAutoNum type="arabicPeriod" startAt="5"/>
            </a:pPr>
            <a:r>
              <a:rPr lang="ar-EG" sz="2200" dirty="0" smtClean="0"/>
              <a:t>  </a:t>
            </a:r>
            <a:r>
              <a:rPr lang="ar-SA" sz="2200" dirty="0" smtClean="0"/>
              <a:t>تحديد القدرة الاستيعابية للمكان السياحي،  بحيث يحدد أعداد السياح الوافدين للمنطقة السياحية بدون ازدحام واكتظاظ ، </a:t>
            </a:r>
            <a:r>
              <a:rPr lang="ar-EG" sz="2200" dirty="0" smtClean="0"/>
              <a:t>حتى</a:t>
            </a:r>
            <a:r>
              <a:rPr lang="ar-SA" sz="2200" dirty="0" smtClean="0"/>
              <a:t> لا يؤثر ذلك على البيئة الطبيعية والاجتماعية من جهة وعلى السياح من جهة أخرى </a:t>
            </a:r>
            <a:r>
              <a:rPr lang="ar-BH" sz="2200" dirty="0" smtClean="0"/>
              <a:t>فيرون بيئة جاذبة توفر لهم </a:t>
            </a:r>
            <a:r>
              <a:rPr lang="ar-SA" sz="2200" dirty="0" smtClean="0"/>
              <a:t>الخدمات والأنشطة </a:t>
            </a:r>
            <a:r>
              <a:rPr lang="ar-BH" sz="2200" dirty="0" smtClean="0"/>
              <a:t>؛ </a:t>
            </a:r>
            <a:r>
              <a:rPr lang="ar-SA" sz="2200" dirty="0" smtClean="0"/>
              <a:t>وهناك عدة مصطلحات للقدرة الاستيعابية، منها:</a:t>
            </a:r>
            <a:endParaRPr lang="en-US" sz="2200" dirty="0" smtClean="0"/>
          </a:p>
          <a:p>
            <a:pPr marL="566928" lvl="0" indent="-457200">
              <a:buFont typeface="+mj-lt"/>
              <a:buAutoNum type="alphaUcPeriod"/>
            </a:pPr>
            <a:r>
              <a:rPr lang="ar-EG" sz="2200" dirty="0" smtClean="0"/>
              <a:t>   </a:t>
            </a:r>
            <a:r>
              <a:rPr lang="ar-SA" sz="2200" dirty="0" smtClean="0"/>
              <a:t>الطاقة الاحتمالية المكانية </a:t>
            </a:r>
            <a:r>
              <a:rPr lang="ar-BH" sz="2200" dirty="0" smtClean="0"/>
              <a:t>- </a:t>
            </a:r>
            <a:r>
              <a:rPr lang="ar-SA" sz="2200" dirty="0" smtClean="0"/>
              <a:t>والتي تعتمد على قدرة المكان في استيعاب الحد الأعلى من السياح – </a:t>
            </a:r>
            <a:r>
              <a:rPr lang="ar-EG" sz="2200" dirty="0" smtClean="0"/>
              <a:t>حسب</a:t>
            </a:r>
            <a:r>
              <a:rPr lang="ar-SA" sz="2200" dirty="0" smtClean="0"/>
              <a:t> الخدمات المتوفرة في الموقع.</a:t>
            </a:r>
            <a:endParaRPr lang="en-US" sz="2200" dirty="0" smtClean="0"/>
          </a:p>
          <a:p>
            <a:pPr marL="566928" lvl="0" indent="-457200">
              <a:buFont typeface="+mj-lt"/>
              <a:buAutoNum type="alphaUcPeriod"/>
            </a:pPr>
            <a:r>
              <a:rPr lang="ar-EG" sz="2200" dirty="0" smtClean="0"/>
              <a:t> الطاقة الاحتمالية البيئية وهي تعتمد على الحد الأعلى من الزوار الذين يمكن استقبالهم بدون حدوث تأثيرات سلبية على البيئة والحياة الفطرية وعلى السكان المحليين.</a:t>
            </a:r>
            <a:endParaRPr lang="en-US" sz="2200" dirty="0"/>
          </a:p>
        </p:txBody>
      </p:sp>
      <p:sp>
        <p:nvSpPr>
          <p:cNvPr id="3" name="Title 2"/>
          <p:cNvSpPr>
            <a:spLocks noGrp="1"/>
          </p:cNvSpPr>
          <p:nvPr>
            <p:ph type="title"/>
          </p:nvPr>
        </p:nvSpPr>
        <p:spPr/>
        <p:txBody>
          <a:bodyPr>
            <a:normAutofit/>
          </a:bodyPr>
          <a:lstStyle/>
          <a:p>
            <a:pPr algn="r"/>
            <a:r>
              <a:rPr lang="ar-SA" dirty="0" smtClean="0"/>
              <a:t>تنمية السياحة البيئية الاستدامة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39</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hangingPunct="0"/>
            <a:r>
              <a:rPr lang="ar-SA" dirty="0" smtClean="0"/>
              <a:t>المشكلة السياحية جزء من المشكلة الاقتصادية (ندرة الموارد السياحية وتعدد الحاجات الانسانية للسياحة البيئية والترويح عن النفس)</a:t>
            </a:r>
          </a:p>
          <a:p>
            <a:pPr hangingPunct="0"/>
            <a:r>
              <a:rPr lang="ar-SA" dirty="0" smtClean="0"/>
              <a:t>يمكن تعريف اقتصاديات السياحة البيئية بأنه:</a:t>
            </a:r>
          </a:p>
          <a:p>
            <a:pPr hangingPunct="0">
              <a:buNone/>
            </a:pPr>
            <a:r>
              <a:rPr lang="ar-SA" dirty="0" smtClean="0"/>
              <a:t> ”</a:t>
            </a:r>
            <a:r>
              <a:rPr lang="ar-SA" sz="2800" dirty="0" smtClean="0">
                <a:solidFill>
                  <a:srgbClr val="00B050"/>
                </a:solidFill>
              </a:rPr>
              <a:t>العلم الذي يهدف لتحقيق أقصى إشباع ممكن من الحاجات السياحية البيئية عن طريق الاستغلال الأمثل للموارد السياحية البيئية المتاحة بتطبيق القواعد والنظريات الاقتصادية المناسبة لذلك</a:t>
            </a:r>
            <a:r>
              <a:rPr lang="ar-SA" dirty="0" smtClean="0"/>
              <a:t>“.</a:t>
            </a:r>
          </a:p>
          <a:p>
            <a:pPr hangingPunct="0">
              <a:buNone/>
            </a:pPr>
            <a:r>
              <a:rPr lang="ar-SA" dirty="0" smtClean="0"/>
              <a:t>- يسعي الي ترشيد سلوك الانسان بهذا الاتجاه</a:t>
            </a:r>
            <a:endParaRPr lang="ar-SA" dirty="0"/>
          </a:p>
        </p:txBody>
      </p:sp>
      <p:sp>
        <p:nvSpPr>
          <p:cNvPr id="3" name="Title 2"/>
          <p:cNvSpPr>
            <a:spLocks noGrp="1"/>
          </p:cNvSpPr>
          <p:nvPr>
            <p:ph type="title"/>
          </p:nvPr>
        </p:nvSpPr>
        <p:spPr/>
        <p:txBody>
          <a:bodyPr/>
          <a:lstStyle/>
          <a:p>
            <a:pPr algn="r"/>
            <a:r>
              <a:rPr lang="ar-SA" dirty="0" smtClean="0">
                <a:effectLst>
                  <a:outerShdw blurRad="50800" dist="38100" algn="tr" rotWithShape="0">
                    <a:prstClr val="black">
                      <a:alpha val="40000"/>
                    </a:prstClr>
                  </a:outerShdw>
                </a:effectLst>
              </a:rPr>
              <a:t>تعريف </a:t>
            </a:r>
            <a:r>
              <a:rPr lang="ar-BH" dirty="0" smtClean="0">
                <a:effectLst>
                  <a:outerShdw blurRad="50800" dist="38100" algn="tr" rotWithShape="0">
                    <a:prstClr val="black">
                      <a:alpha val="40000"/>
                    </a:prstClr>
                  </a:outerShdw>
                </a:effectLst>
              </a:rPr>
              <a:t>علم اقتصاديات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4</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767072"/>
          </a:xfrm>
        </p:spPr>
        <p:txBody>
          <a:bodyPr>
            <a:noAutofit/>
          </a:bodyPr>
          <a:lstStyle/>
          <a:p>
            <a:pPr marL="566928" lvl="0" indent="-457200">
              <a:buFont typeface="+mj-lt"/>
              <a:buAutoNum type="alphaUcPeriod" startAt="3"/>
            </a:pPr>
            <a:r>
              <a:rPr lang="ar-EG" sz="2200" dirty="0" smtClean="0"/>
              <a:t> </a:t>
            </a:r>
            <a:r>
              <a:rPr lang="ar-EG" sz="2400" dirty="0" smtClean="0"/>
              <a:t> الطاقة الاحتمالية النباتية والحيوانية، وهي تعتمد على الحد الأعلى من السياح الذين يفترض وجودهم بدون التأثير على الحياة الفطرية، وهي تعتمد على جيولوجية المنطقة والحياة الفطرية وطبيعة الأنشطة السياحية.</a:t>
            </a:r>
            <a:endParaRPr lang="en-US" sz="2400" dirty="0" smtClean="0"/>
          </a:p>
          <a:p>
            <a:pPr marL="566928" lvl="0" indent="-457200">
              <a:buFont typeface="+mj-lt"/>
              <a:buAutoNum type="alphaUcPeriod" startAt="3"/>
            </a:pPr>
            <a:r>
              <a:rPr lang="ar-EG" sz="2400" dirty="0" smtClean="0"/>
              <a:t>   الطاقة الاحتمالية للسياحة البيئية، أي الحد الأعلى من السياح الذين يمكن استقبالهم في الموقع وتوفير كافة المتطلبات والخدمات لهم وبدون ازدحام، على أن لا يؤثر عددهم على الحياة الفطرية والبيئية والاجتماعية في الموقع.  ولا يوجد رقم محدد طوال العام لأعداد السياح،  وإنما يزداد وينقص حسب مواسم السنة من حيث موسم التزهير عند النباتات والتفقيس عند الطيور.</a:t>
            </a:r>
            <a:endParaRPr lang="en-US" sz="2200" dirty="0"/>
          </a:p>
        </p:txBody>
      </p:sp>
      <p:sp>
        <p:nvSpPr>
          <p:cNvPr id="3" name="Title 2"/>
          <p:cNvSpPr>
            <a:spLocks noGrp="1"/>
          </p:cNvSpPr>
          <p:nvPr>
            <p:ph type="title"/>
          </p:nvPr>
        </p:nvSpPr>
        <p:spPr/>
        <p:txBody>
          <a:bodyPr>
            <a:normAutofit/>
          </a:bodyPr>
          <a:lstStyle/>
          <a:p>
            <a:pPr algn="r"/>
            <a:r>
              <a:rPr lang="ar-SA" dirty="0" smtClean="0"/>
              <a:t>تنمية السياحة البيئية الاستدامة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40</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767072"/>
          </a:xfrm>
        </p:spPr>
        <p:txBody>
          <a:bodyPr>
            <a:noAutofit/>
          </a:bodyPr>
          <a:lstStyle/>
          <a:p>
            <a:pPr marL="566928" lvl="0" indent="-457200">
              <a:buFont typeface="+mj-lt"/>
              <a:buAutoNum type="arabicPeriod" startAt="7"/>
            </a:pPr>
            <a:r>
              <a:rPr lang="ar-EG" sz="2200" dirty="0" smtClean="0"/>
              <a:t> </a:t>
            </a:r>
            <a:r>
              <a:rPr lang="ar-EG" sz="2400" dirty="0" smtClean="0"/>
              <a:t>  </a:t>
            </a:r>
            <a:r>
              <a:rPr lang="ar-SA" sz="2400" dirty="0" smtClean="0"/>
              <a:t>دمج السكان المحليين </a:t>
            </a:r>
            <a:r>
              <a:rPr lang="ar-EG" sz="2400" dirty="0" smtClean="0"/>
              <a:t>وتوعيتهم وتثقيفهم بيئياً وسياحياً.</a:t>
            </a:r>
            <a:endParaRPr lang="en-US" sz="2400" dirty="0" smtClean="0"/>
          </a:p>
          <a:p>
            <a:pPr marL="566928" lvl="0" indent="-457200">
              <a:buFont typeface="+mj-lt"/>
              <a:buAutoNum type="arabicPeriod" startAt="7"/>
            </a:pPr>
            <a:r>
              <a:rPr lang="ar-EG" sz="2400" dirty="0" smtClean="0"/>
              <a:t>  توفير مشاريع مدرة للدخل للسكان المحليين، مثل الصناعات الحرفية التقليدية ومرافقة الدواب لنقل السياح وتشجيع الزراعة العضوية فضلا عن العمل كمرشدين سياحين .</a:t>
            </a:r>
            <a:endParaRPr lang="en-US" sz="2400" dirty="0" smtClean="0"/>
          </a:p>
          <a:p>
            <a:pPr marL="566928" lvl="0" indent="-457200">
              <a:buFont typeface="+mj-lt"/>
              <a:buAutoNum type="arabicPeriod" startAt="7"/>
            </a:pPr>
            <a:r>
              <a:rPr lang="ar-EG" sz="2400" dirty="0" smtClean="0"/>
              <a:t>  تضافر كل الجهود لنجاح السياحة البيئية من خلال تعاون كل القطاعات ذات العلاقة بالسياحة، مثل القطاع الخاص والحكومي والمؤسسات الرسمية والهيئات غير الحكومية  والسكان المحليين.</a:t>
            </a:r>
            <a:endParaRPr lang="en-US" sz="2200" dirty="0"/>
          </a:p>
        </p:txBody>
      </p:sp>
      <p:sp>
        <p:nvSpPr>
          <p:cNvPr id="3" name="Title 2"/>
          <p:cNvSpPr>
            <a:spLocks noGrp="1"/>
          </p:cNvSpPr>
          <p:nvPr>
            <p:ph type="title"/>
          </p:nvPr>
        </p:nvSpPr>
        <p:spPr/>
        <p:txBody>
          <a:bodyPr>
            <a:normAutofit/>
          </a:bodyPr>
          <a:lstStyle/>
          <a:p>
            <a:pPr algn="r"/>
            <a:r>
              <a:rPr lang="ar-SA" dirty="0" smtClean="0"/>
              <a:t>تنمية السياحة البيئية الاستدامة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41</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767072"/>
          </a:xfrm>
        </p:spPr>
        <p:txBody>
          <a:bodyPr>
            <a:noAutofit/>
          </a:bodyPr>
          <a:lstStyle/>
          <a:p>
            <a:pPr hangingPunct="0"/>
            <a:r>
              <a:rPr lang="ar-EG" sz="2000" dirty="0" smtClean="0"/>
              <a:t>   </a:t>
            </a:r>
            <a:r>
              <a:rPr lang="ar-SA" sz="2000" dirty="0" smtClean="0"/>
              <a:t>يتمحور الدعم الاقتصادي للمناطق الريفية عن طريق السياحة البيئية حول عدد من العوامل منها : </a:t>
            </a:r>
            <a:endParaRPr lang="ar-SA" sz="2000" dirty="0" smtClean="0"/>
          </a:p>
          <a:p>
            <a:pPr hangingPunct="0">
              <a:buFontTx/>
              <a:buChar char="-"/>
            </a:pPr>
            <a:r>
              <a:rPr lang="ar-SA" sz="2000" dirty="0" smtClean="0"/>
              <a:t>إزالة </a:t>
            </a:r>
            <a:r>
              <a:rPr lang="ar-SA" sz="2000" dirty="0" smtClean="0"/>
              <a:t>المعوقات التي تعتري الفعالية السياحية لهذه المناطق ، وإبراز المقومات الطبيعية وعوامل الجذب السياحي ، </a:t>
            </a:r>
            <a:endParaRPr lang="ar-SA" sz="2000" dirty="0" smtClean="0"/>
          </a:p>
          <a:p>
            <a:pPr hangingPunct="0">
              <a:buFontTx/>
              <a:buChar char="-"/>
            </a:pPr>
            <a:r>
              <a:rPr lang="ar-SA" sz="2000" dirty="0" smtClean="0"/>
              <a:t>تكامل </a:t>
            </a:r>
            <a:r>
              <a:rPr lang="ar-SA" sz="2000" dirty="0" smtClean="0"/>
              <a:t>المنتج السياحي بحيث يكون متناسب مع المواصفات المطلوبة ، </a:t>
            </a:r>
            <a:endParaRPr lang="ar-SA" sz="2000" dirty="0" smtClean="0"/>
          </a:p>
          <a:p>
            <a:pPr hangingPunct="0">
              <a:buFontTx/>
              <a:buChar char="-"/>
            </a:pPr>
            <a:r>
              <a:rPr lang="ar-SA" sz="2000" dirty="0" smtClean="0"/>
              <a:t>تناسب </a:t>
            </a:r>
            <a:r>
              <a:rPr lang="ar-SA" sz="2000" dirty="0" smtClean="0"/>
              <a:t>أسعار المرافق السياحية ومنافستها للمرافق الأخرى داخلياً وخارجياً . </a:t>
            </a:r>
            <a:endParaRPr lang="en-US" sz="2000" dirty="0" smtClean="0"/>
          </a:p>
          <a:p>
            <a:pPr hangingPunct="0"/>
            <a:r>
              <a:rPr lang="ar-SA" sz="2000" dirty="0" smtClean="0"/>
              <a:t>    </a:t>
            </a:r>
            <a:r>
              <a:rPr lang="ar-SA" sz="2000" dirty="0" smtClean="0"/>
              <a:t>تحقيق </a:t>
            </a:r>
            <a:r>
              <a:rPr lang="ar-SA" sz="2000" dirty="0" smtClean="0"/>
              <a:t>هذا الهدف يتطلب مراعاة المفاهيم السياحية البيئية المتطورة ، وأن يتناسب الهدف مع الموارد والإمكانيات السياحية المتاحة ، وتوفر الخبرات السياحيـة </a:t>
            </a:r>
            <a:r>
              <a:rPr lang="ar-SA" sz="2000" dirty="0" smtClean="0"/>
              <a:t>المتخصصة. </a:t>
            </a:r>
            <a:r>
              <a:rPr lang="ar-SA" sz="2000" dirty="0" smtClean="0"/>
              <a:t>ويمكن تصور أهم وسائل دعم اقتصاد المناطق الريفية عن طريق السياحة البيئية في الآتي :</a:t>
            </a:r>
          </a:p>
          <a:p>
            <a:pPr lvl="0">
              <a:buFontTx/>
              <a:buChar char="-"/>
            </a:pPr>
            <a:r>
              <a:rPr lang="ar-SA" sz="2000" dirty="0" smtClean="0"/>
              <a:t>الاهتمام بالبعد البيئي كمفهوم محوري لدعم اقتصاد المناطق الريفية ، والتركيز على ديمومة هذا الجانب . </a:t>
            </a:r>
          </a:p>
          <a:p>
            <a:pPr lvl="0">
              <a:buFontTx/>
              <a:buChar char="-"/>
            </a:pPr>
            <a:r>
              <a:rPr lang="ar-SA" sz="2000" dirty="0" smtClean="0"/>
              <a:t>حصر وإحصاء وتوثيق الموارد والمقومات السياحية </a:t>
            </a:r>
            <a:r>
              <a:rPr lang="ar-SA" sz="2000" dirty="0" smtClean="0"/>
              <a:t>في </a:t>
            </a:r>
            <a:r>
              <a:rPr lang="ar-SA" sz="2000" dirty="0" smtClean="0"/>
              <a:t>إطار قاعدة بينات معلوماتية وترويجها محلياً وخارجياً .  </a:t>
            </a:r>
            <a:endParaRPr lang="en-US" sz="2000" dirty="0" smtClean="0"/>
          </a:p>
        </p:txBody>
      </p:sp>
      <p:sp>
        <p:nvSpPr>
          <p:cNvPr id="3" name="Title 2"/>
          <p:cNvSpPr>
            <a:spLocks noGrp="1"/>
          </p:cNvSpPr>
          <p:nvPr>
            <p:ph type="title"/>
          </p:nvPr>
        </p:nvSpPr>
        <p:spPr/>
        <p:txBody>
          <a:bodyPr>
            <a:normAutofit fontScale="90000"/>
          </a:bodyPr>
          <a:lstStyle/>
          <a:p>
            <a:pPr algn="r"/>
            <a:r>
              <a:rPr lang="ar-SA" dirty="0" smtClean="0"/>
              <a:t> دعم اقتصاد المناطق الريفية عن طريق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42</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767072"/>
          </a:xfrm>
        </p:spPr>
        <p:txBody>
          <a:bodyPr>
            <a:noAutofit/>
          </a:bodyPr>
          <a:lstStyle/>
          <a:p>
            <a:pPr lvl="0">
              <a:buFontTx/>
              <a:buChar char="-"/>
            </a:pPr>
            <a:r>
              <a:rPr lang="ar-SA" sz="2400" dirty="0" smtClean="0"/>
              <a:t>تشجيع السياحة البيئية كأساس لتطوير صناعة السياحة بالمملكة العربية السعودية </a:t>
            </a:r>
            <a:r>
              <a:rPr lang="ar-SA" sz="2400" dirty="0" smtClean="0"/>
              <a:t>لتقلل من </a:t>
            </a:r>
            <a:r>
              <a:rPr lang="ar-SA" sz="2400" dirty="0" smtClean="0"/>
              <a:t>التسرب السياحي المتمثل في الإنفاق السياحي المباشر للخارج . </a:t>
            </a:r>
          </a:p>
          <a:p>
            <a:pPr lvl="0">
              <a:buFontTx/>
              <a:buChar char="-"/>
            </a:pPr>
            <a:r>
              <a:rPr lang="ar-SA" sz="2400" dirty="0" smtClean="0"/>
              <a:t>الاهتمام بتوفير وتطوير مقومات السياحة الراقية التي تتمثل في البنية الأساسية من طرق وماء وكهرباء وصرف صحي في مناطق الجذب السياحي . </a:t>
            </a:r>
          </a:p>
          <a:p>
            <a:pPr lvl="0">
              <a:buFontTx/>
              <a:buChar char="-"/>
            </a:pPr>
            <a:r>
              <a:rPr lang="ar-SA" sz="2400" dirty="0" smtClean="0"/>
              <a:t>الاهتمام بإنجاز التجهيزات الضرورية والمرافق الكفيلة بضمان سلامة البيئة وجمالية المناطق السياحية ومحيطها .  </a:t>
            </a:r>
          </a:p>
          <a:p>
            <a:pPr lvl="0">
              <a:buFontTx/>
              <a:buChar char="-"/>
            </a:pPr>
            <a:r>
              <a:rPr lang="ar-SA" sz="2400" dirty="0" smtClean="0"/>
              <a:t>وضع دليل سياحي شامل وخرائط شاملة مناخية وبيولوجية وحيوانية ونباتية ، وخرائط لأماكن الآثار والمتاحف يسير على هديها ويسترشد بها السائح السعودي والأجنبي . </a:t>
            </a:r>
          </a:p>
          <a:p>
            <a:pPr lvl="0">
              <a:buFontTx/>
              <a:buChar char="-"/>
            </a:pPr>
            <a:r>
              <a:rPr lang="ar-SA" sz="2400" dirty="0" smtClean="0"/>
              <a:t>تشجيع وتحفيز القطاع الخاص للاستثمار في مشاريع السياحة البيئية ، وإتاحة الفرص الاستثمارية أمامه للاستثمار في هذا المجال .   </a:t>
            </a:r>
            <a:endParaRPr lang="en-US" sz="2400" dirty="0"/>
          </a:p>
        </p:txBody>
      </p:sp>
      <p:sp>
        <p:nvSpPr>
          <p:cNvPr id="3" name="Title 2"/>
          <p:cNvSpPr>
            <a:spLocks noGrp="1"/>
          </p:cNvSpPr>
          <p:nvPr>
            <p:ph type="title"/>
          </p:nvPr>
        </p:nvSpPr>
        <p:spPr/>
        <p:txBody>
          <a:bodyPr>
            <a:normAutofit fontScale="90000"/>
          </a:bodyPr>
          <a:lstStyle/>
          <a:p>
            <a:pPr algn="r"/>
            <a:r>
              <a:rPr lang="ar-SA" dirty="0" smtClean="0"/>
              <a:t> دعم اقتصاد المناطق الريفية عن طريق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43</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767072"/>
          </a:xfrm>
        </p:spPr>
        <p:txBody>
          <a:bodyPr>
            <a:noAutofit/>
          </a:bodyPr>
          <a:lstStyle/>
          <a:p>
            <a:pPr lvl="0">
              <a:buFontTx/>
              <a:buChar char="-"/>
            </a:pPr>
            <a:r>
              <a:rPr lang="ar-SA" sz="2400" dirty="0" smtClean="0"/>
              <a:t>تنويع المنتج السياحي وتوجيه الاستثمارات السياحية نحو المناطق الجبلية ، والساحلية ، والصحراوية ، ومناطق الحياة الفطرية بالمملكة .   </a:t>
            </a:r>
          </a:p>
          <a:p>
            <a:pPr lvl="0">
              <a:buFontTx/>
              <a:buChar char="-"/>
            </a:pPr>
            <a:r>
              <a:rPr lang="ar-SA" sz="2400" dirty="0" smtClean="0"/>
              <a:t>التركيز على توعية المواطنين بمختلف مناطق المملكة ، بأهمية السياحة البيئية وتوضيح حجم الفوائد من وراء هذا النشاط . </a:t>
            </a:r>
          </a:p>
          <a:p>
            <a:pPr lvl="0">
              <a:buFontTx/>
              <a:buChar char="-"/>
            </a:pPr>
            <a:r>
              <a:rPr lang="ar-SA" sz="2400" dirty="0" smtClean="0"/>
              <a:t>ضرورة دعم الحرف اليدوية السياحية والتذكارية بما يخدم البيئة السياحية وينشط الموارد المالية لسكان المناطق ، وللدولة . </a:t>
            </a:r>
          </a:p>
          <a:p>
            <a:pPr lvl="0">
              <a:buFontTx/>
              <a:buChar char="-"/>
            </a:pPr>
            <a:r>
              <a:rPr lang="ar-SA" sz="2400" dirty="0" smtClean="0"/>
              <a:t>التوسع في المحميات الطبيعية ومساحاتها ، والتشدد في حمايتها ، خاصة النادرة والمهددة بالانقراض ، والاهتمام بإنشاء المشاريع السياحية حولها بما يخدم سكان المنطقة وزيادة مواردهم المالية . </a:t>
            </a:r>
          </a:p>
          <a:p>
            <a:pPr lvl="0">
              <a:buFontTx/>
              <a:buChar char="-"/>
            </a:pPr>
            <a:r>
              <a:rPr lang="ar-SA" sz="2400" dirty="0" smtClean="0"/>
              <a:t>الاهتمام بالتعليم السياحي بإنشاء الكليات والمعاهد الخاصة بالسياحة البيئية في مناطق الجذب السياحي . </a:t>
            </a:r>
          </a:p>
          <a:p>
            <a:pPr lvl="0">
              <a:buFontTx/>
              <a:buChar char="-"/>
            </a:pPr>
            <a:r>
              <a:rPr lang="ar-SA" sz="2400" dirty="0" smtClean="0"/>
              <a:t>التركيز على تحقيق تكافؤ الفرص بين مناطق المملكة في إنشاء مشاريع السياحية البيئية . </a:t>
            </a:r>
            <a:endParaRPr lang="en-US" sz="2400" dirty="0" smtClean="0"/>
          </a:p>
          <a:p>
            <a:pPr lvl="0">
              <a:buNone/>
            </a:pPr>
            <a:r>
              <a:rPr lang="ar-SA" sz="2400" dirty="0" smtClean="0"/>
              <a:t> </a:t>
            </a:r>
            <a:endParaRPr lang="en-US" sz="2400" dirty="0"/>
          </a:p>
        </p:txBody>
      </p:sp>
      <p:sp>
        <p:nvSpPr>
          <p:cNvPr id="3" name="Title 2"/>
          <p:cNvSpPr>
            <a:spLocks noGrp="1"/>
          </p:cNvSpPr>
          <p:nvPr>
            <p:ph type="title"/>
          </p:nvPr>
        </p:nvSpPr>
        <p:spPr/>
        <p:txBody>
          <a:bodyPr>
            <a:normAutofit fontScale="90000"/>
          </a:bodyPr>
          <a:lstStyle/>
          <a:p>
            <a:pPr algn="r"/>
            <a:r>
              <a:rPr lang="ar-SA" dirty="0" smtClean="0"/>
              <a:t>دعم اقتصاد المناطق الريفية عن طريق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44</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767072"/>
          </a:xfrm>
        </p:spPr>
        <p:txBody>
          <a:bodyPr>
            <a:noAutofit/>
          </a:bodyPr>
          <a:lstStyle/>
          <a:p>
            <a:pPr hangingPunct="0"/>
            <a:r>
              <a:rPr lang="en-US" sz="2400" dirty="0" smtClean="0"/>
              <a:t> </a:t>
            </a:r>
            <a:r>
              <a:rPr lang="ar-SA" sz="2400" dirty="0" smtClean="0"/>
              <a:t> ومن هنا يمكن أن تساعد السياحة البيئية على التنمية الإقليمية بالمملكة باعتبارها مصدر للدخل بالنسبة للسكان المحليين في مناطق الجذب السياحي، مما يقلل فجوة الأجور بين الأقاليم المختلفة ، ويعمل على ارتباط السكان بأرضهم، حيث يقلل نزوحهم إلى المناطق الحضرية وزيادة فرص العمل للكوادر الوطنية. ويقلل من الآثار الاقتصادية والاجتماعية الناتجة عن هذا النزوح ، </a:t>
            </a:r>
          </a:p>
          <a:p>
            <a:pPr hangingPunct="0"/>
            <a:r>
              <a:rPr lang="ar-SA" sz="2400" dirty="0" smtClean="0"/>
              <a:t>ويساعد على التنمية المتوازنة بين مختلف مناطق المملكة ، مما يقلل الضغط على الخدمات في المدن الكبيرة في مجالات التعليم والصحة والإسكان ، فضلاً عن مشكلات البطالة وما يترتب عليها من مشاكل  اقتصادية واجتماعية وأمنية . </a:t>
            </a:r>
            <a:endParaRPr lang="en-US" sz="2400" dirty="0" smtClean="0"/>
          </a:p>
          <a:p>
            <a:pPr lvl="0">
              <a:buNone/>
            </a:pPr>
            <a:endParaRPr lang="en-US" sz="2400" dirty="0"/>
          </a:p>
        </p:txBody>
      </p:sp>
      <p:sp>
        <p:nvSpPr>
          <p:cNvPr id="3" name="Title 2"/>
          <p:cNvSpPr>
            <a:spLocks noGrp="1"/>
          </p:cNvSpPr>
          <p:nvPr>
            <p:ph type="title"/>
          </p:nvPr>
        </p:nvSpPr>
        <p:spPr/>
        <p:txBody>
          <a:bodyPr>
            <a:normAutofit fontScale="90000"/>
          </a:bodyPr>
          <a:lstStyle/>
          <a:p>
            <a:pPr algn="r"/>
            <a:r>
              <a:rPr lang="ar-SA" dirty="0" smtClean="0"/>
              <a:t> دعم اقتصاد المناطق الريفية عن طريق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45</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767072"/>
          </a:xfrm>
        </p:spPr>
        <p:txBody>
          <a:bodyPr>
            <a:noAutofit/>
          </a:bodyPr>
          <a:lstStyle/>
          <a:p>
            <a:pPr hangingPunct="0">
              <a:buNone/>
            </a:pPr>
            <a:r>
              <a:rPr lang="ar-SA" sz="2400" b="1" dirty="0" smtClean="0"/>
              <a:t>دور القطاع العام : </a:t>
            </a:r>
            <a:endParaRPr lang="en-US" sz="2400" dirty="0" smtClean="0"/>
          </a:p>
          <a:p>
            <a:pPr hangingPunct="0">
              <a:buNone/>
            </a:pPr>
            <a:r>
              <a:rPr lang="ar-SA" sz="2400" dirty="0" smtClean="0"/>
              <a:t>ويبرز دور القطاع العام في الآتي :</a:t>
            </a:r>
            <a:endParaRPr lang="en-US" sz="2400" dirty="0" smtClean="0"/>
          </a:p>
          <a:p>
            <a:pPr lvl="0">
              <a:buFontTx/>
              <a:buChar char="-"/>
            </a:pPr>
            <a:r>
              <a:rPr lang="ar-SA" sz="2400" dirty="0" smtClean="0"/>
              <a:t>العمل على وضع السياسات الخاصة بالسياحة البيئية تتكون من مجموعة من الأنظمة والقوانين والتشريعات تضعها الهيئة العليا للسياحة بالتنسيق والتعاون مع الجهات ذات العلاقة بالنشاط السياحي والبيئي ، وذلك لتنظيم كامل العمليات السياحية من تنبؤ وتخطيط وإدارة ورقابة وتقييم ومراجعة .</a:t>
            </a:r>
          </a:p>
          <a:p>
            <a:pPr lvl="0">
              <a:buFontTx/>
              <a:buChar char="-"/>
            </a:pPr>
            <a:r>
              <a:rPr lang="ar-SA" sz="2400" dirty="0" smtClean="0"/>
              <a:t>العمل على خلق توازن بين الأنشطة السياحية والبيئية بما يحقق التنمية المستدامة لمناطق الجذب السياحي . </a:t>
            </a:r>
          </a:p>
          <a:p>
            <a:pPr lvl="0">
              <a:buFontTx/>
              <a:buChar char="-"/>
            </a:pPr>
            <a:r>
              <a:rPr lang="ar-SA" sz="2400" dirty="0" smtClean="0"/>
              <a:t>تحديد الأماكن السياحية ، والعمل على تشييد ودعم البني الأساسية ، والخدمات المساندة . </a:t>
            </a:r>
          </a:p>
          <a:p>
            <a:pPr lvl="0">
              <a:buFontTx/>
              <a:buChar char="-"/>
            </a:pPr>
            <a:r>
              <a:rPr lang="ar-SA" sz="2400" dirty="0" smtClean="0"/>
              <a:t>وضع الخطط والبرامج الكفيلة بإنشاء وتنفيذ مشاريع السياحة البيئية بحيث تتوافق مع المحافظة على البيئة ، والآثار والتراث الحضاري والثقافي . </a:t>
            </a:r>
            <a:endParaRPr lang="en-US" sz="2400" dirty="0" smtClean="0"/>
          </a:p>
          <a:p>
            <a:pPr lvl="0">
              <a:buNone/>
            </a:pPr>
            <a:endParaRPr lang="en-US" sz="2400" dirty="0"/>
          </a:p>
        </p:txBody>
      </p:sp>
      <p:sp>
        <p:nvSpPr>
          <p:cNvPr id="3" name="Title 2"/>
          <p:cNvSpPr>
            <a:spLocks noGrp="1"/>
          </p:cNvSpPr>
          <p:nvPr>
            <p:ph type="title"/>
          </p:nvPr>
        </p:nvSpPr>
        <p:spPr/>
        <p:txBody>
          <a:bodyPr>
            <a:normAutofit fontScale="90000"/>
          </a:bodyPr>
          <a:lstStyle/>
          <a:p>
            <a:pPr algn="r"/>
            <a:r>
              <a:rPr lang="ar-SA" dirty="0" smtClean="0"/>
              <a:t>دور القطاعين العام والخاص في دعم اقتصاد المناطق الريفية عن طريق السياحة البيئية </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46</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767072"/>
          </a:xfrm>
        </p:spPr>
        <p:txBody>
          <a:bodyPr>
            <a:noAutofit/>
          </a:bodyPr>
          <a:lstStyle/>
          <a:p>
            <a:pPr lvl="0">
              <a:buFontTx/>
              <a:buChar char="-"/>
            </a:pPr>
            <a:r>
              <a:rPr lang="ar-SA" sz="2400" dirty="0" smtClean="0"/>
              <a:t>العمل على جذب وتشجيع الاستثمارات في مجال السياحة البيئية ، من خلال تقديم الحوافز والتسهيلات للمستثمرين السعوديين ، والمستثمرين الأجانب . </a:t>
            </a:r>
          </a:p>
          <a:p>
            <a:pPr lvl="0">
              <a:buFontTx/>
              <a:buChar char="-"/>
            </a:pPr>
            <a:r>
              <a:rPr lang="ar-SA" sz="2400" dirty="0" smtClean="0"/>
              <a:t>الاهتمام بموضوع معالجة المخلفات الضارة بالبيئة ، والاهتمام بالمنتزهات والحدائق العامة والمناطق الخضراء . </a:t>
            </a:r>
          </a:p>
          <a:p>
            <a:pPr lvl="0">
              <a:buFontTx/>
              <a:buChar char="-"/>
            </a:pPr>
            <a:r>
              <a:rPr lang="ar-SA" sz="2400" dirty="0" smtClean="0"/>
              <a:t>دراسة وتقييم الأثر البيئي للمشاريع السياحية حيث تتم الدراسة لأي مشروع سياحي وتقييم آثاره على البيئة قبل الترخيص لذلك المشروع ووضع التوصيات المتعلقة بالمحافظة على البيئة ، خاصة بالنسبة للمشاريع التي تقام في الأماكن التراثية . </a:t>
            </a:r>
          </a:p>
          <a:p>
            <a:pPr lvl="0">
              <a:buFontTx/>
              <a:buChar char="-"/>
            </a:pPr>
            <a:r>
              <a:rPr lang="ar-SA" sz="2400" dirty="0" smtClean="0"/>
              <a:t>إنشاء المحميات التراثية والطبيعية ذات الأحكام الخاصة من أجل المحافظة على المواقع التراثية والمناطق الطبيعية في تلك المحميات ، وفتح الفرص للمستثمرين السعوديين للاستثمار في هذه المواقع . </a:t>
            </a:r>
          </a:p>
          <a:p>
            <a:pPr lvl="0">
              <a:buFontTx/>
              <a:buChar char="-"/>
            </a:pPr>
            <a:r>
              <a:rPr lang="ar-SA" sz="2400" dirty="0" smtClean="0"/>
              <a:t>التوعية البيئية لكافة شرائح المجتمع من خلال كافة وسائل الإعلام المقروءة والمرئية والمسموعة .      </a:t>
            </a:r>
            <a:endParaRPr lang="en-US" sz="2400" dirty="0" smtClean="0"/>
          </a:p>
        </p:txBody>
      </p:sp>
      <p:sp>
        <p:nvSpPr>
          <p:cNvPr id="3" name="Title 2"/>
          <p:cNvSpPr>
            <a:spLocks noGrp="1"/>
          </p:cNvSpPr>
          <p:nvPr>
            <p:ph type="title"/>
          </p:nvPr>
        </p:nvSpPr>
        <p:spPr/>
        <p:txBody>
          <a:bodyPr>
            <a:normAutofit fontScale="90000"/>
          </a:bodyPr>
          <a:lstStyle/>
          <a:p>
            <a:pPr algn="r"/>
            <a:r>
              <a:rPr lang="ar-SA" dirty="0" smtClean="0"/>
              <a:t>دور القطاعين العام والخاص في دعم اقتصاد المناطق الريفية عن طريق السياحة البيئية </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47</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767072"/>
          </a:xfrm>
        </p:spPr>
        <p:txBody>
          <a:bodyPr>
            <a:noAutofit/>
          </a:bodyPr>
          <a:lstStyle/>
          <a:p>
            <a:pPr lvl="0">
              <a:buFontTx/>
              <a:buChar char="-"/>
            </a:pPr>
            <a:r>
              <a:rPr lang="ar-SA" sz="2400" dirty="0" smtClean="0"/>
              <a:t>في هذا السياق قامت حكومة المملكة بوضع عدد من الترتيبات تعمل على اتساع الرقعة الخضراء بالمحافظة على الغابات ومنـع قطع الأشجارلمكافحة التصحر </a:t>
            </a:r>
          </a:p>
          <a:p>
            <a:pPr lvl="0">
              <a:buFontTx/>
              <a:buChar char="-"/>
            </a:pPr>
            <a:r>
              <a:rPr lang="ar-SA" sz="2400" dirty="0" smtClean="0"/>
              <a:t>قامت الدولة بالبحث عن المياه وإقامة السدود وحفر الآبار وتحلية المياه المالحة ، كما قامت بتنظيم الصيد وأقامت المحميات لحماية الحيوانات البرية والطيور النادرة من الانقراض .</a:t>
            </a:r>
          </a:p>
          <a:p>
            <a:pPr lvl="0">
              <a:buFontTx/>
              <a:buChar char="-"/>
            </a:pPr>
            <a:r>
              <a:rPr lang="ar-SA" sz="2400" dirty="0" smtClean="0"/>
              <a:t> بالنسبة لحماية الآثار والتراث فقد عملت الدولة على المحافظة عليها بإنشاء وكالة الآثار بوزارة المعارف – في حين يقوم القطاع الخاص حالياً بالمطالبة باستثمارها  والعمل على صيانتها وإدخال الخدمات الضرورية لها . بالإضافة إلى أن هناك اتجاه قائم بالعمل على ترميم كافة الآثار القديمة والعمل على حمايتها من عوامل التعرية .</a:t>
            </a:r>
          </a:p>
          <a:p>
            <a:pPr lvl="0">
              <a:buFontTx/>
              <a:buChar char="-"/>
            </a:pPr>
            <a:r>
              <a:rPr lang="ar-SA" sz="2400" dirty="0" smtClean="0"/>
              <a:t>تاخذ الهيئة العليا للسياحة على عاتقها إزالة كافة المعوقات التي تعترض سبيل تنمية وتطوير السياحة بالمملكة ، وفتح الفرص الاستثمارية للقطاع الخاص للاستثمار في مختلف مجالات السياحة بالمملكة . </a:t>
            </a:r>
            <a:endParaRPr lang="en-US" sz="2400" dirty="0" smtClean="0"/>
          </a:p>
        </p:txBody>
      </p:sp>
      <p:sp>
        <p:nvSpPr>
          <p:cNvPr id="3" name="Title 2"/>
          <p:cNvSpPr>
            <a:spLocks noGrp="1"/>
          </p:cNvSpPr>
          <p:nvPr>
            <p:ph type="title"/>
          </p:nvPr>
        </p:nvSpPr>
        <p:spPr/>
        <p:txBody>
          <a:bodyPr>
            <a:normAutofit fontScale="90000"/>
          </a:bodyPr>
          <a:lstStyle/>
          <a:p>
            <a:pPr algn="r"/>
            <a:r>
              <a:rPr lang="ar-SA" dirty="0" smtClean="0"/>
              <a:t>دور القطاعين العام والخاص في دعم اقتصاد المناطق الريفية عن طريق السياحة البيئية </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48</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767072"/>
          </a:xfrm>
        </p:spPr>
        <p:txBody>
          <a:bodyPr>
            <a:noAutofit/>
          </a:bodyPr>
          <a:lstStyle/>
          <a:p>
            <a:pPr hangingPunct="0">
              <a:buNone/>
            </a:pPr>
            <a:r>
              <a:rPr lang="ar-SA" sz="2400" b="1" dirty="0" smtClean="0"/>
              <a:t>دور القطاع الخاص : </a:t>
            </a:r>
            <a:endParaRPr lang="en-US" sz="2400" dirty="0" smtClean="0"/>
          </a:p>
          <a:p>
            <a:pPr hangingPunct="0"/>
            <a:r>
              <a:rPr lang="ar-SA" sz="2400" dirty="0" smtClean="0"/>
              <a:t> يعتبر القطاع الخاص الأكثر فعالية في مجال السياحة بالمملكة . ويعول عليه كثيراً في تنمية وتطوير السياحة البيئية بمختلف أنواعها ونشاطاتها . كما يعتبر القطاع الخاص الداعم الأساسي لتفعيل السياحة والحفاظ على البيئة بالمملكة ، ليس فقط بمشاركته ومشروعاته التنموية بل بنشر الوعي السياحي من خلال إقامة الندوات والمؤتمرات واللقاءات التي تثري هذا النشاط .</a:t>
            </a:r>
          </a:p>
          <a:p>
            <a:pPr hangingPunct="0">
              <a:buNone/>
            </a:pPr>
            <a:r>
              <a:rPr lang="ar-SA" sz="2400" dirty="0" smtClean="0"/>
              <a:t>  ويتمثل دوره في دعم اقتصاد المناطق الريفية عن طريق السياحة البيئية في الآتي: </a:t>
            </a:r>
            <a:endParaRPr lang="en-US" sz="2400" dirty="0" smtClean="0"/>
          </a:p>
          <a:p>
            <a:pPr lvl="0">
              <a:buFontTx/>
              <a:buChar char="-"/>
            </a:pPr>
            <a:r>
              <a:rPr lang="ar-SA" sz="2200" dirty="0" smtClean="0"/>
              <a:t>توفير البنية التحتية اللازمة  لتنمية وتطور السياحة البيئية ، والمتمثلة في إنشاء الفنادق والمطاعم والملاهي والمرافق الخاصة بالنشاطات الرياضية ، كالرياضة المائية ، وتسلق الجبال ، والتزلج على الرمال ، والمخيمات الصيفية ، والشتوية ، وتنظيم الرحلات الجماعية للمناطق التاريخية والأثرية والمناطق الطبيعية ، وتوفير المكتبات والبرامج الخاصة في الفنادق ، وتخصيص أماكن بالمشاريع للعائلات وتوفير كافة الخدمات المساندة .</a:t>
            </a:r>
          </a:p>
          <a:p>
            <a:pPr lvl="0">
              <a:buNone/>
            </a:pPr>
            <a:r>
              <a:rPr lang="ar-SA" sz="2400" dirty="0" smtClean="0"/>
              <a:t>   </a:t>
            </a:r>
            <a:endParaRPr lang="en-US" sz="2400" dirty="0"/>
          </a:p>
        </p:txBody>
      </p:sp>
      <p:sp>
        <p:nvSpPr>
          <p:cNvPr id="3" name="Title 2"/>
          <p:cNvSpPr>
            <a:spLocks noGrp="1"/>
          </p:cNvSpPr>
          <p:nvPr>
            <p:ph type="title"/>
          </p:nvPr>
        </p:nvSpPr>
        <p:spPr/>
        <p:txBody>
          <a:bodyPr>
            <a:noAutofit/>
          </a:bodyPr>
          <a:lstStyle/>
          <a:p>
            <a:pPr algn="r"/>
            <a:r>
              <a:rPr lang="ar-SA" sz="3600" dirty="0" smtClean="0"/>
              <a:t>دور القطاعين العام والخاص في دعم اقتصاد المناطق الريفية عن طريق السياحة البيئية </a:t>
            </a:r>
            <a:endParaRPr lang="ar-SA" sz="3600"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49</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hangingPunct="0">
              <a:lnSpc>
                <a:spcPct val="150000"/>
              </a:lnSpc>
              <a:buFontTx/>
              <a:buChar char="-"/>
            </a:pPr>
            <a:r>
              <a:rPr lang="ar-SA" sz="2800" dirty="0" smtClean="0"/>
              <a:t>اقتصاد فلسفة الجمال</a:t>
            </a:r>
          </a:p>
          <a:p>
            <a:pPr hangingPunct="0">
              <a:lnSpc>
                <a:spcPct val="150000"/>
              </a:lnSpc>
              <a:buFontTx/>
              <a:buChar char="-"/>
            </a:pPr>
            <a:r>
              <a:rPr lang="ar-SA" sz="2800" dirty="0" smtClean="0"/>
              <a:t>اقتصاد فلسفة المتعة</a:t>
            </a:r>
          </a:p>
          <a:p>
            <a:pPr hangingPunct="0">
              <a:lnSpc>
                <a:spcPct val="150000"/>
              </a:lnSpc>
              <a:buFontTx/>
              <a:buChar char="-"/>
            </a:pPr>
            <a:r>
              <a:rPr lang="ar-SA" sz="2800" dirty="0" smtClean="0"/>
              <a:t>اقتصاد فلسفة الابداع</a:t>
            </a:r>
          </a:p>
          <a:p>
            <a:pPr hangingPunct="0">
              <a:lnSpc>
                <a:spcPct val="150000"/>
              </a:lnSpc>
              <a:buFontTx/>
              <a:buChar char="-"/>
            </a:pPr>
            <a:r>
              <a:rPr lang="ar-SA" sz="2800" dirty="0" smtClean="0"/>
              <a:t>اقتصاد فلسفة ثقافة الالتزام</a:t>
            </a:r>
          </a:p>
          <a:p>
            <a:pPr hangingPunct="0">
              <a:lnSpc>
                <a:spcPct val="150000"/>
              </a:lnSpc>
              <a:buFontTx/>
              <a:buChar char="-"/>
            </a:pPr>
            <a:r>
              <a:rPr lang="ar-SA" sz="2800" dirty="0" smtClean="0"/>
              <a:t>اقتصاد فلسفة ممارسة جودة الحياة</a:t>
            </a:r>
            <a:endParaRPr lang="ar-SA" sz="2800" dirty="0"/>
          </a:p>
          <a:p>
            <a:pPr hangingPunct="0">
              <a:buFontTx/>
              <a:buChar char="-"/>
            </a:pPr>
            <a:endParaRPr lang="ar-SA" dirty="0"/>
          </a:p>
        </p:txBody>
      </p:sp>
      <p:sp>
        <p:nvSpPr>
          <p:cNvPr id="3" name="Title 2"/>
          <p:cNvSpPr>
            <a:spLocks noGrp="1"/>
          </p:cNvSpPr>
          <p:nvPr>
            <p:ph type="title"/>
          </p:nvPr>
        </p:nvSpPr>
        <p:spPr/>
        <p:txBody>
          <a:bodyPr/>
          <a:lstStyle/>
          <a:p>
            <a:pPr algn="r"/>
            <a:r>
              <a:rPr lang="ar-BH" dirty="0" smtClean="0">
                <a:effectLst>
                  <a:outerShdw blurRad="50800" dist="38100" algn="tr" rotWithShape="0">
                    <a:prstClr val="black">
                      <a:alpha val="40000"/>
                    </a:prstClr>
                  </a:outerShdw>
                </a:effectLst>
              </a:rPr>
              <a:t>اقتصاد</a:t>
            </a:r>
            <a:r>
              <a:rPr lang="ar-SA" dirty="0" smtClean="0">
                <a:effectLst>
                  <a:outerShdw blurRad="50800" dist="38100" algn="tr" rotWithShape="0">
                    <a:prstClr val="black">
                      <a:alpha val="40000"/>
                    </a:prstClr>
                  </a:outerShdw>
                </a:effectLst>
              </a:rPr>
              <a:t> فلسفة</a:t>
            </a:r>
            <a:r>
              <a:rPr lang="ar-BH" dirty="0" smtClean="0">
                <a:effectLst>
                  <a:outerShdw blurRad="50800" dist="38100" algn="tr" rotWithShape="0">
                    <a:prstClr val="black">
                      <a:alpha val="40000"/>
                    </a:prstClr>
                  </a:outerShdw>
                </a:effectLst>
              </a:rPr>
              <a:t>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solidFill>
                  <a:prstClr val="black"/>
                </a:solidFill>
              </a:rPr>
              <a:pPr/>
              <a:t>5</a:t>
            </a:fld>
            <a:endParaRPr lang="ar-SA">
              <a:solidFill>
                <a:prstClr val="black"/>
              </a:solidFill>
            </a:endParaRPr>
          </a:p>
        </p:txBody>
      </p:sp>
      <p:sp>
        <p:nvSpPr>
          <p:cNvPr id="5" name="Footer Placeholder 4"/>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spTree>
    <p:extLst>
      <p:ext uri="{BB962C8B-B14F-4D97-AF65-F5344CB8AC3E}">
        <p14:creationId xmlns:p14="http://schemas.microsoft.com/office/powerpoint/2010/main" val="1732648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767072"/>
          </a:xfrm>
        </p:spPr>
        <p:txBody>
          <a:bodyPr>
            <a:noAutofit/>
          </a:bodyPr>
          <a:lstStyle/>
          <a:p>
            <a:pPr lvl="0">
              <a:buFontTx/>
              <a:buChar char="-"/>
            </a:pPr>
            <a:r>
              <a:rPr lang="ar-SA" sz="2400" dirty="0" smtClean="0"/>
              <a:t>التركيز على توظيف العمالة الوطنية في كافة المشاريع التي تتعلق بالسياحة البيئية ، والعمل على تعليمهم وتدريبهم  بما يتلاءم مع هذا النوع من السياحة . </a:t>
            </a:r>
          </a:p>
          <a:p>
            <a:pPr lvl="0">
              <a:buFontTx/>
              <a:buChar char="-"/>
            </a:pPr>
            <a:r>
              <a:rPr lang="ar-SA" sz="2400" dirty="0" smtClean="0"/>
              <a:t>التفاوض مع الشركات الأجنبية في مجال السياحة البيئية وأهمية الاستعانة بالاستشاريين المتخصصين في هذا المجال بما يحافظ على حقوق المستثمر الوطني في تلك التعاقدات . </a:t>
            </a:r>
          </a:p>
          <a:p>
            <a:pPr lvl="0">
              <a:buFontTx/>
              <a:buChar char="-"/>
            </a:pPr>
            <a:r>
              <a:rPr lang="ar-SA" sz="2400" dirty="0" smtClean="0"/>
              <a:t>التركيز على تنويع المستويات في مشروعات السياحة البيئية حتى يمكن لجميع فئات المواطنين والمقيمين ارتياد هذه المشروعات . </a:t>
            </a:r>
          </a:p>
          <a:p>
            <a:pPr lvl="0">
              <a:buFontTx/>
              <a:buChar char="-"/>
            </a:pPr>
            <a:r>
              <a:rPr lang="ar-SA" sz="2400" dirty="0" smtClean="0"/>
              <a:t>ضرورة أن تتولى الشركات التي تستثمر في مشاريع السياحة البيئية إعداد مجموعة من البرامج للسياحة الداخلية بما يتناسب مع المواطنين والمقيمين وبما يواجه مشاكل التلوث ، والموسمية وتدني نسب الأشغال في المشروعات السياحية وفي نفس الوقت يتلاءم مع تنوع المناخ بين مختلف مناطق ومدن المملكة .</a:t>
            </a:r>
            <a:r>
              <a:rPr lang="ar-SA" sz="2200" dirty="0" smtClean="0"/>
              <a:t>.</a:t>
            </a:r>
          </a:p>
          <a:p>
            <a:pPr lvl="0">
              <a:buNone/>
            </a:pPr>
            <a:r>
              <a:rPr lang="ar-SA" sz="2400" dirty="0" smtClean="0"/>
              <a:t>   </a:t>
            </a:r>
            <a:endParaRPr lang="en-US" sz="2400" dirty="0"/>
          </a:p>
        </p:txBody>
      </p:sp>
      <p:sp>
        <p:nvSpPr>
          <p:cNvPr id="3" name="Title 2"/>
          <p:cNvSpPr>
            <a:spLocks noGrp="1"/>
          </p:cNvSpPr>
          <p:nvPr>
            <p:ph type="title"/>
          </p:nvPr>
        </p:nvSpPr>
        <p:spPr/>
        <p:txBody>
          <a:bodyPr>
            <a:noAutofit/>
          </a:bodyPr>
          <a:lstStyle/>
          <a:p>
            <a:pPr algn="r"/>
            <a:r>
              <a:rPr lang="ar-SA" sz="3600" dirty="0" smtClean="0"/>
              <a:t>دور القطاعين العام والخاص في دعم اقتصاد المناطق الريفية عن طريق السياحة البيئية </a:t>
            </a:r>
            <a:endParaRPr lang="ar-SA" sz="3600"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50</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767072"/>
          </a:xfrm>
        </p:spPr>
        <p:txBody>
          <a:bodyPr>
            <a:noAutofit/>
          </a:bodyPr>
          <a:lstStyle/>
          <a:p>
            <a:pPr lvl="0">
              <a:buFontTx/>
              <a:buChar char="-"/>
            </a:pPr>
            <a:r>
              <a:rPr lang="ar-SA" sz="2400" dirty="0" smtClean="0"/>
              <a:t>اهتمام الجهات التدريبية ( وبالذات الغرف التجارية الصناعية السعودية ) بتنويع أماكن عقد الدورات التدريبية في مختلف مناطق المملكة واستغلال هذه الدورات لتعريف المواطنين بمقومات السياحة البيئية المتوفرة بالمملكة ، مما يحفزهم على اصطحاب عائلاتهم وإعادة زيارة هذه المناطق مرة أخرى بما يدعم اقتصاد هذه المناطق ، والاقتصاد الوطني ككل .</a:t>
            </a:r>
            <a:endParaRPr lang="en-US" sz="2400" dirty="0"/>
          </a:p>
        </p:txBody>
      </p:sp>
      <p:sp>
        <p:nvSpPr>
          <p:cNvPr id="3" name="Title 2"/>
          <p:cNvSpPr>
            <a:spLocks noGrp="1"/>
          </p:cNvSpPr>
          <p:nvPr>
            <p:ph type="title"/>
          </p:nvPr>
        </p:nvSpPr>
        <p:spPr/>
        <p:txBody>
          <a:bodyPr>
            <a:noAutofit/>
          </a:bodyPr>
          <a:lstStyle/>
          <a:p>
            <a:pPr algn="r"/>
            <a:r>
              <a:rPr lang="ar-SA" sz="3600" dirty="0" smtClean="0"/>
              <a:t>دور القطاعين العام والخاص في دعم اقتصاد المناطق الريفية عن طريق السياحة البيئية </a:t>
            </a:r>
            <a:endParaRPr lang="ar-SA" sz="3600"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51</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767072"/>
          </a:xfrm>
        </p:spPr>
        <p:txBody>
          <a:bodyPr>
            <a:noAutofit/>
          </a:bodyPr>
          <a:lstStyle/>
          <a:p>
            <a:pPr lvl="0">
              <a:buNone/>
            </a:pPr>
            <a:r>
              <a:rPr lang="ar-SA" sz="3200" dirty="0" smtClean="0"/>
              <a:t>يشمل هذا الجزء الاتي:</a:t>
            </a:r>
          </a:p>
          <a:p>
            <a:pPr lvl="0">
              <a:buNone/>
            </a:pPr>
            <a:endParaRPr lang="ar-SA" sz="3200" dirty="0" smtClean="0"/>
          </a:p>
          <a:p>
            <a:pPr lvl="0">
              <a:buFont typeface="Arial" pitchFamily="34" charset="0"/>
              <a:buChar char="•"/>
            </a:pPr>
            <a:r>
              <a:rPr lang="ar-SA" sz="3200" dirty="0" smtClean="0"/>
              <a:t>اثر السياحة في الدخل القومي</a:t>
            </a:r>
          </a:p>
          <a:p>
            <a:pPr lvl="0">
              <a:buFont typeface="Arial" pitchFamily="34" charset="0"/>
              <a:buChar char="•"/>
            </a:pPr>
            <a:r>
              <a:rPr lang="ar-SA" sz="3200" dirty="0" smtClean="0"/>
              <a:t>اثر السياحة في ميزان المدفوعات</a:t>
            </a:r>
          </a:p>
          <a:p>
            <a:pPr lvl="0">
              <a:buFont typeface="Arial" pitchFamily="34" charset="0"/>
              <a:buChar char="•"/>
            </a:pPr>
            <a:r>
              <a:rPr lang="ar-SA" sz="3200" dirty="0" smtClean="0"/>
              <a:t> اثر السياحة في الاستخدام وخلق فرص العمل</a:t>
            </a:r>
          </a:p>
          <a:p>
            <a:pPr lvl="0">
              <a:buFont typeface="Arial" pitchFamily="34" charset="0"/>
              <a:buChar char="•"/>
            </a:pPr>
            <a:r>
              <a:rPr lang="ar-SA" sz="3200" dirty="0" smtClean="0"/>
              <a:t>اثر السياحة في اعادة توزيع الدخل والتنمية بين الاقاليم</a:t>
            </a:r>
          </a:p>
          <a:p>
            <a:pPr lvl="0">
              <a:buNone/>
            </a:pPr>
            <a:endParaRPr lang="en-US" sz="3200" dirty="0"/>
          </a:p>
        </p:txBody>
      </p:sp>
      <p:sp>
        <p:nvSpPr>
          <p:cNvPr id="3" name="Title 2"/>
          <p:cNvSpPr>
            <a:spLocks noGrp="1"/>
          </p:cNvSpPr>
          <p:nvPr>
            <p:ph type="title"/>
          </p:nvPr>
        </p:nvSpPr>
        <p:spPr/>
        <p:txBody>
          <a:bodyPr>
            <a:noAutofit/>
          </a:bodyPr>
          <a:lstStyle/>
          <a:p>
            <a:pPr algn="r"/>
            <a:r>
              <a:rPr lang="ar-SA" sz="3600" dirty="0" smtClean="0"/>
              <a:t>الاثار المباشرة للسياحة في الاقتصاد القومي</a:t>
            </a:r>
            <a:endParaRPr lang="ar-SA" sz="3600"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52</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767072"/>
          </a:xfrm>
        </p:spPr>
        <p:txBody>
          <a:bodyPr>
            <a:noAutofit/>
          </a:bodyPr>
          <a:lstStyle/>
          <a:p>
            <a:pPr lvl="0">
              <a:buNone/>
            </a:pPr>
            <a:r>
              <a:rPr lang="ar-SA" sz="3200" b="1" dirty="0" smtClean="0"/>
              <a:t>اثر السياحة في الدخل القومي</a:t>
            </a:r>
            <a:r>
              <a:rPr lang="ar-SA" sz="3200" dirty="0" smtClean="0"/>
              <a:t>:</a:t>
            </a:r>
          </a:p>
          <a:p>
            <a:r>
              <a:rPr lang="ar-SA" sz="2800" dirty="0" smtClean="0"/>
              <a:t>هناك من يعرف الدخل السياحي بانه الايرادات او العوائد السياحية السياحية المتحققة للبلد نتيجة لانفاق السياح الاجانب في الداخل.</a:t>
            </a:r>
          </a:p>
          <a:p>
            <a:r>
              <a:rPr lang="ar-SA" sz="2800" dirty="0" smtClean="0"/>
              <a:t>هذا التعريف يهمل العديد من المساهمات الفعالة للسياحة في تكوين الدخل القومي فمثلا حركة الاستثمار السياحي وما يتولد عنها من دخل والانفاق علي السياحة المحلية من قبل المواطنين واشياء اخري عديدة.</a:t>
            </a:r>
          </a:p>
          <a:p>
            <a:r>
              <a:rPr lang="ar-SA" sz="2800" dirty="0" smtClean="0"/>
              <a:t>هناك تعريف اخر بان الدخل السياحي هو حصيلة الفرق بين انفاق السياح الاجانب بالداخل وانفاق السياح المواطنين بالخارج. في هذه الحالة يمكن ان يكون الدخل القومي بالسالب،  ولا يوجد دخل قومي بالسالب.</a:t>
            </a:r>
            <a:endParaRPr lang="en-US" sz="2800" dirty="0"/>
          </a:p>
        </p:txBody>
      </p:sp>
      <p:sp>
        <p:nvSpPr>
          <p:cNvPr id="3" name="Title 2"/>
          <p:cNvSpPr>
            <a:spLocks noGrp="1"/>
          </p:cNvSpPr>
          <p:nvPr>
            <p:ph type="title"/>
          </p:nvPr>
        </p:nvSpPr>
        <p:spPr/>
        <p:txBody>
          <a:bodyPr>
            <a:noAutofit/>
          </a:bodyPr>
          <a:lstStyle/>
          <a:p>
            <a:pPr algn="r"/>
            <a:r>
              <a:rPr lang="ar-SA" sz="3600" dirty="0" smtClean="0"/>
              <a:t>الاثار المباشرة للسياحة في الاقتصاد القومي</a:t>
            </a:r>
            <a:endParaRPr lang="ar-SA" sz="3600"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53</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767072"/>
          </a:xfrm>
        </p:spPr>
        <p:txBody>
          <a:bodyPr>
            <a:noAutofit/>
          </a:bodyPr>
          <a:lstStyle/>
          <a:p>
            <a:pPr lvl="0">
              <a:buNone/>
            </a:pPr>
            <a:r>
              <a:rPr lang="ar-SA" sz="3200" b="1" dirty="0" smtClean="0"/>
              <a:t>الناتج القومي والدخل القومي</a:t>
            </a:r>
            <a:r>
              <a:rPr lang="ar-SA" sz="3200" dirty="0" smtClean="0"/>
              <a:t>:</a:t>
            </a:r>
          </a:p>
          <a:p>
            <a:r>
              <a:rPr lang="ar-SA" sz="2800" dirty="0" smtClean="0"/>
              <a:t>الناتج القومي هو المجموع الاجمالي للسلع والخدمات النهائية المنتجة خلال فترة سنة.</a:t>
            </a:r>
          </a:p>
          <a:p>
            <a:r>
              <a:rPr lang="ar-SA" sz="2800" dirty="0" smtClean="0"/>
              <a:t>الدخل القومي هو المجموع الاجمالي لقيم السلع والخدمات النهائية المنتجة خلال سنة.</a:t>
            </a:r>
          </a:p>
          <a:p>
            <a:r>
              <a:rPr lang="ar-SA" sz="2800" dirty="0" smtClean="0"/>
              <a:t>اذن الناتج القومي هو مقياس عيني والدخل القومي هو مقياس نقدي للسلع والخدمات النهائية المنتجة خلال سنة</a:t>
            </a:r>
          </a:p>
          <a:p>
            <a:r>
              <a:rPr lang="ar-SA" sz="2800" smtClean="0"/>
              <a:t>الناتج القومي = الدخل القومي</a:t>
            </a:r>
            <a:endParaRPr lang="en-US" sz="2800" dirty="0"/>
          </a:p>
        </p:txBody>
      </p:sp>
      <p:sp>
        <p:nvSpPr>
          <p:cNvPr id="3" name="Title 2"/>
          <p:cNvSpPr>
            <a:spLocks noGrp="1"/>
          </p:cNvSpPr>
          <p:nvPr>
            <p:ph type="title"/>
          </p:nvPr>
        </p:nvSpPr>
        <p:spPr/>
        <p:txBody>
          <a:bodyPr>
            <a:noAutofit/>
          </a:bodyPr>
          <a:lstStyle/>
          <a:p>
            <a:pPr algn="r"/>
            <a:r>
              <a:rPr lang="ar-SA" sz="3600" dirty="0" smtClean="0"/>
              <a:t>الاثار المباشرة للسياحة في الاقتصاد القومي</a:t>
            </a:r>
            <a:endParaRPr lang="ar-SA" sz="3600"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54</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767072"/>
          </a:xfrm>
        </p:spPr>
        <p:txBody>
          <a:bodyPr>
            <a:noAutofit/>
          </a:bodyPr>
          <a:lstStyle/>
          <a:p>
            <a:pPr lvl="0">
              <a:buNone/>
            </a:pPr>
            <a:r>
              <a:rPr lang="ar-SA" sz="3200" b="1" dirty="0" smtClean="0">
                <a:latin typeface="Traditional Arabic" pitchFamily="2" charset="-78"/>
              </a:rPr>
              <a:t>الناتج القومي الاجمالي ( </a:t>
            </a:r>
            <a:r>
              <a:rPr lang="en-US" sz="3200" b="1" dirty="0" smtClean="0">
                <a:latin typeface="Traditional Arabic" pitchFamily="2" charset="-78"/>
              </a:rPr>
              <a:t>G.N.P</a:t>
            </a:r>
            <a:r>
              <a:rPr lang="ar-SA" sz="3200" b="1" dirty="0" smtClean="0">
                <a:latin typeface="Traditional Arabic" pitchFamily="2" charset="-78"/>
              </a:rPr>
              <a:t>) والناتج القومي الصافي (</a:t>
            </a:r>
            <a:r>
              <a:rPr lang="en-US" sz="3200" b="1" dirty="0" smtClean="0">
                <a:latin typeface="Traditional Arabic" pitchFamily="2" charset="-78"/>
              </a:rPr>
              <a:t>(N.N.P </a:t>
            </a:r>
            <a:r>
              <a:rPr lang="ar-SA" sz="3200" dirty="0" smtClean="0"/>
              <a:t>:</a:t>
            </a:r>
          </a:p>
          <a:p>
            <a:pPr>
              <a:defRPr/>
            </a:pPr>
            <a:r>
              <a:rPr lang="ar-SA" sz="2000" dirty="0" smtClean="0">
                <a:latin typeface="Traditional Arabic" pitchFamily="2" charset="-78"/>
              </a:rPr>
              <a:t>هناك أربعة عوامل إنتاجية معروفة تساهم في عملية إنتاج السلع والعامل الذي يهمنا في هذه الفترة هو راس المال السلع الإنتاجية التي تسهم بشكل فعال في خلق الناتج القومي مثل المكائن ، المعدات ، الابنية .... الخ من السلع الإنتاجية .</a:t>
            </a:r>
            <a:endParaRPr lang="en-US" sz="2000" dirty="0" smtClean="0">
              <a:latin typeface="Traditional Arabic" pitchFamily="2" charset="-78"/>
            </a:endParaRPr>
          </a:p>
          <a:p>
            <a:pPr>
              <a:defRPr/>
            </a:pPr>
            <a:r>
              <a:rPr lang="ar-SA" sz="2000" dirty="0" smtClean="0">
                <a:latin typeface="Traditional Arabic" pitchFamily="2" charset="-78"/>
              </a:rPr>
              <a:t>ويلاحظ بان راس المال في العملية الإنتاجية يتعرض للاندثار (الاهلاك) الذي ينتج عن فقدان القيمة بمرور الزمن ، ولكي تكون حسابات الدخل القومي دقيقة يجب إن نطرح الاندثار الحاصل في راس المال من الناتج القومي الإجمالي وبالتالي نحصل على :</a:t>
            </a:r>
            <a:endParaRPr lang="en-US" sz="2000" dirty="0" smtClean="0">
              <a:latin typeface="Traditional Arabic" pitchFamily="2" charset="-78"/>
            </a:endParaRPr>
          </a:p>
          <a:p>
            <a:pPr>
              <a:buNone/>
              <a:defRPr/>
            </a:pPr>
            <a:r>
              <a:rPr lang="ar-SA" sz="2000" dirty="0" smtClean="0">
                <a:latin typeface="Traditional Arabic" pitchFamily="2" charset="-78"/>
              </a:rPr>
              <a:t>الناتج القومي الصافي (</a:t>
            </a:r>
            <a:r>
              <a:rPr lang="en-US" sz="2000" dirty="0" smtClean="0">
                <a:latin typeface="Traditional Arabic" pitchFamily="2" charset="-78"/>
              </a:rPr>
              <a:t>N.N.P </a:t>
            </a:r>
            <a:r>
              <a:rPr lang="ar-SA" sz="2000" dirty="0" smtClean="0">
                <a:latin typeface="Traditional Arabic" pitchFamily="2" charset="-78"/>
              </a:rPr>
              <a:t>) = الناتج القومي الاجمالي – الاندثار </a:t>
            </a:r>
            <a:endParaRPr lang="en-US" sz="2000" dirty="0" smtClean="0">
              <a:latin typeface="Traditional Arabic" pitchFamily="2" charset="-78"/>
            </a:endParaRPr>
          </a:p>
          <a:p>
            <a:pPr>
              <a:defRPr/>
            </a:pPr>
            <a:r>
              <a:rPr lang="ar-SA" sz="2000" dirty="0" smtClean="0">
                <a:latin typeface="Traditional Arabic" pitchFamily="2" charset="-78"/>
              </a:rPr>
              <a:t>يمكن اشتقاق الدخل القومي من الناتج القومي الصافي وذلك بطرح الضرائب غير المباشرة على الإنتاج </a:t>
            </a:r>
            <a:endParaRPr lang="en-US" sz="2000" dirty="0" smtClean="0">
              <a:latin typeface="Traditional Arabic" pitchFamily="2" charset="-78"/>
            </a:endParaRPr>
          </a:p>
          <a:p>
            <a:pPr>
              <a:buNone/>
              <a:defRPr/>
            </a:pPr>
            <a:r>
              <a:rPr lang="ar-SA" sz="2000" dirty="0" smtClean="0">
                <a:latin typeface="Traditional Arabic" pitchFamily="2" charset="-78"/>
              </a:rPr>
              <a:t>الدخل القومي = الناتج القومي الصافي –الضرائب غير المباشرة </a:t>
            </a:r>
            <a:endParaRPr lang="en-US" sz="2000" dirty="0" smtClean="0">
              <a:latin typeface="Traditional Arabic" pitchFamily="2" charset="-78"/>
            </a:endParaRPr>
          </a:p>
          <a:p>
            <a:pPr>
              <a:buNone/>
              <a:defRPr/>
            </a:pPr>
            <a:r>
              <a:rPr lang="ar-SA" sz="2000" dirty="0" smtClean="0">
                <a:latin typeface="Traditional Arabic" pitchFamily="2" charset="-78"/>
              </a:rPr>
              <a:t>الدخل القومي = الناتج القومي الاجمالي – الاندثار – الضرائب غير المباشرة </a:t>
            </a:r>
            <a:endParaRPr lang="en-US" sz="2000" dirty="0">
              <a:latin typeface="Traditional Arabic" pitchFamily="2" charset="-78"/>
            </a:endParaRPr>
          </a:p>
        </p:txBody>
      </p:sp>
      <p:sp>
        <p:nvSpPr>
          <p:cNvPr id="3" name="Title 2"/>
          <p:cNvSpPr>
            <a:spLocks noGrp="1"/>
          </p:cNvSpPr>
          <p:nvPr>
            <p:ph type="title"/>
          </p:nvPr>
        </p:nvSpPr>
        <p:spPr/>
        <p:txBody>
          <a:bodyPr>
            <a:noAutofit/>
          </a:bodyPr>
          <a:lstStyle/>
          <a:p>
            <a:pPr algn="r"/>
            <a:r>
              <a:rPr lang="ar-SA" sz="3600" dirty="0" smtClean="0"/>
              <a:t>الاثار المباشرة للسياحة في الاقتصاد القومي</a:t>
            </a:r>
            <a:endParaRPr lang="ar-SA" sz="3600"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55</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lgn="r" rtl="1" eaLnBrk="1" hangingPunct="1"/>
            <a:r>
              <a:rPr lang="ar-SA" dirty="0" smtClean="0">
                <a:latin typeface="Traditional Arabic" pitchFamily="2" charset="-78"/>
                <a:cs typeface="Traditional Arabic" pitchFamily="2" charset="-78"/>
              </a:rPr>
              <a:t>رسم توضحي للتدفق الدوري للدخل في الاقتصاد</a:t>
            </a:r>
            <a:endParaRPr lang="en-US" dirty="0" smtClean="0">
              <a:latin typeface="Traditional Arabic" pitchFamily="2" charset="-78"/>
              <a:cs typeface="Traditional Arabic" pitchFamily="2" charset="-78"/>
            </a:endParaRPr>
          </a:p>
        </p:txBody>
      </p:sp>
      <p:sp>
        <p:nvSpPr>
          <p:cNvPr id="88065" name="Text Box 1"/>
          <p:cNvSpPr txBox="1">
            <a:spLocks noChangeArrowheads="1"/>
          </p:cNvSpPr>
          <p:nvPr/>
        </p:nvSpPr>
        <p:spPr bwMode="auto">
          <a:xfrm>
            <a:off x="6096000" y="3276600"/>
            <a:ext cx="950913" cy="515938"/>
          </a:xfrm>
          <a:prstGeom prst="rect">
            <a:avLst/>
          </a:prstGeom>
          <a:solidFill>
            <a:srgbClr val="FFFFFF"/>
          </a:solidFill>
          <a:ln w="9525">
            <a:solidFill>
              <a:srgbClr val="000000"/>
            </a:solidFill>
            <a:miter lim="800000"/>
            <a:headEnd/>
            <a:tailEnd/>
          </a:ln>
          <a:effectLst>
            <a:outerShdw dist="107763" dir="13500000" algn="ctr" rotWithShape="0">
              <a:srgbClr val="808080">
                <a:alpha val="50000"/>
              </a:srgbClr>
            </a:outerShdw>
          </a:effectLst>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افراد المجتمع</a:t>
            </a:r>
            <a:endParaRPr kumimoji="0" lang="ar-SA"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88066" name="Text Box 2"/>
          <p:cNvSpPr txBox="1">
            <a:spLocks noChangeArrowheads="1"/>
          </p:cNvSpPr>
          <p:nvPr/>
        </p:nvSpPr>
        <p:spPr bwMode="auto">
          <a:xfrm>
            <a:off x="1066800" y="3276600"/>
            <a:ext cx="1033463" cy="584775"/>
          </a:xfrm>
          <a:prstGeom prst="rect">
            <a:avLst/>
          </a:prstGeom>
          <a:solidFill>
            <a:srgbClr val="FFFFFF"/>
          </a:solidFill>
          <a:ln w="9525">
            <a:solidFill>
              <a:srgbClr val="000000"/>
            </a:solidFill>
            <a:miter lim="800000"/>
            <a:headEnd/>
            <a:tailEnd/>
          </a:ln>
          <a:effectLst>
            <a:outerShdw dist="107763" dir="13500000" algn="ctr" rotWithShape="0">
              <a:srgbClr val="808080">
                <a:alpha val="50000"/>
              </a:srgbClr>
            </a:outerShdw>
          </a:effectLst>
        </p:spPr>
        <p:txBody>
          <a:bodyPr vert="horz" wrap="square" lIns="91440" tIns="45720" rIns="91440" bIns="4572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المشاريع الاقتصادية</a:t>
            </a:r>
            <a:endParaRPr kumimoji="0" lang="ar-SA"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880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88074" name="Rectangle 1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cxnSp>
        <p:nvCxnSpPr>
          <p:cNvPr id="17" name="Shape 16"/>
          <p:cNvCxnSpPr/>
          <p:nvPr/>
        </p:nvCxnSpPr>
        <p:spPr>
          <a:xfrm>
            <a:off x="1600200" y="3886200"/>
            <a:ext cx="2133598" cy="990600"/>
          </a:xfrm>
          <a:prstGeom prst="bentConnector3">
            <a:avLst>
              <a:gd name="adj1" fmla="val 90"/>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1" name="Straight Arrow Connector 20"/>
          <p:cNvCxnSpPr/>
          <p:nvPr/>
        </p:nvCxnSpPr>
        <p:spPr>
          <a:xfrm flipV="1">
            <a:off x="6629400" y="3810000"/>
            <a:ext cx="0" cy="106680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30" name="Straight Connector 29"/>
          <p:cNvCxnSpPr/>
          <p:nvPr/>
        </p:nvCxnSpPr>
        <p:spPr>
          <a:xfrm flipH="1">
            <a:off x="3657600" y="4876800"/>
            <a:ext cx="29718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32" name="Elbow Connector 31"/>
          <p:cNvCxnSpPr/>
          <p:nvPr/>
        </p:nvCxnSpPr>
        <p:spPr>
          <a:xfrm rot="10800000" flipV="1">
            <a:off x="3657600" y="3810000"/>
            <a:ext cx="3276600" cy="1600200"/>
          </a:xfrm>
          <a:prstGeom prst="bentConnector3">
            <a:avLst>
              <a:gd name="adj1" fmla="val 19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flipH="1">
            <a:off x="1143000" y="5410200"/>
            <a:ext cx="25908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flipV="1">
            <a:off x="1143000" y="3886200"/>
            <a:ext cx="0" cy="1524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9" name="Shape 38"/>
          <p:cNvCxnSpPr>
            <a:stCxn id="88065" idx="0"/>
          </p:cNvCxnSpPr>
          <p:nvPr/>
        </p:nvCxnSpPr>
        <p:spPr>
          <a:xfrm rot="16200000" flipV="1">
            <a:off x="4619229" y="1324371"/>
            <a:ext cx="914400" cy="2990057"/>
          </a:xfrm>
          <a:prstGeom prst="bentConnector2">
            <a:avLst/>
          </a:prstGeom>
          <a:ln>
            <a:tailEnd type="arrow"/>
          </a:ln>
        </p:spPr>
        <p:style>
          <a:lnRef idx="2">
            <a:schemeClr val="accent3"/>
          </a:lnRef>
          <a:fillRef idx="0">
            <a:schemeClr val="accent3"/>
          </a:fillRef>
          <a:effectRef idx="1">
            <a:schemeClr val="accent3"/>
          </a:effectRef>
          <a:fontRef idx="minor">
            <a:schemeClr val="tx1"/>
          </a:fontRef>
        </p:style>
      </p:cxnSp>
      <p:cxnSp>
        <p:nvCxnSpPr>
          <p:cNvPr id="41" name="Straight Connector 40"/>
          <p:cNvCxnSpPr/>
          <p:nvPr/>
        </p:nvCxnSpPr>
        <p:spPr>
          <a:xfrm flipH="1">
            <a:off x="1676400" y="2362200"/>
            <a:ext cx="1905000"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43" name="Straight Connector 42"/>
          <p:cNvCxnSpPr/>
          <p:nvPr/>
        </p:nvCxnSpPr>
        <p:spPr>
          <a:xfrm>
            <a:off x="1676400" y="2362200"/>
            <a:ext cx="0" cy="838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1676400" y="2362200"/>
            <a:ext cx="0" cy="83820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47" name="Elbow Connector 46"/>
          <p:cNvCxnSpPr/>
          <p:nvPr/>
        </p:nvCxnSpPr>
        <p:spPr>
          <a:xfrm flipV="1">
            <a:off x="1295400" y="1676400"/>
            <a:ext cx="2057400" cy="1600200"/>
          </a:xfrm>
          <a:prstGeom prst="bentConnector3">
            <a:avLst>
              <a:gd name="adj1" fmla="val 49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3352800" y="1676400"/>
            <a:ext cx="35814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p:nvPr/>
        </p:nvCxnSpPr>
        <p:spPr>
          <a:xfrm>
            <a:off x="6934200" y="1676400"/>
            <a:ext cx="0" cy="1524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2" name="TextBox 71"/>
          <p:cNvSpPr txBox="1"/>
          <p:nvPr/>
        </p:nvSpPr>
        <p:spPr>
          <a:xfrm>
            <a:off x="2743200" y="1295400"/>
            <a:ext cx="2996334" cy="369332"/>
          </a:xfrm>
          <a:prstGeom prst="rect">
            <a:avLst/>
          </a:prstGeom>
          <a:noFill/>
        </p:spPr>
        <p:txBody>
          <a:bodyPr wrap="none" rtlCol="1">
            <a:spAutoFit/>
          </a:bodyPr>
          <a:lstStyle/>
          <a:p>
            <a:r>
              <a:rPr lang="ar-SA" dirty="0" smtClean="0"/>
              <a:t>دخول الافراد (ربح، اجر، فائدة ، ريع)</a:t>
            </a:r>
            <a:endParaRPr lang="ar-SA" dirty="0"/>
          </a:p>
        </p:txBody>
      </p:sp>
      <p:sp>
        <p:nvSpPr>
          <p:cNvPr id="73" name="TextBox 72"/>
          <p:cNvSpPr txBox="1"/>
          <p:nvPr/>
        </p:nvSpPr>
        <p:spPr>
          <a:xfrm>
            <a:off x="2720873" y="1905000"/>
            <a:ext cx="3171061" cy="369332"/>
          </a:xfrm>
          <a:prstGeom prst="rect">
            <a:avLst/>
          </a:prstGeom>
          <a:noFill/>
        </p:spPr>
        <p:txBody>
          <a:bodyPr wrap="none" rtlCol="1">
            <a:spAutoFit/>
          </a:bodyPr>
          <a:lstStyle/>
          <a:p>
            <a:r>
              <a:rPr lang="ar-SA" dirty="0" smtClean="0"/>
              <a:t>عوامل الانتاج (ارض، عمل ، راس مال)</a:t>
            </a:r>
            <a:endParaRPr lang="ar-SA" dirty="0"/>
          </a:p>
        </p:txBody>
      </p:sp>
      <p:sp>
        <p:nvSpPr>
          <p:cNvPr id="74" name="TextBox 73"/>
          <p:cNvSpPr txBox="1"/>
          <p:nvPr/>
        </p:nvSpPr>
        <p:spPr>
          <a:xfrm>
            <a:off x="3352800" y="4419600"/>
            <a:ext cx="1955985" cy="369332"/>
          </a:xfrm>
          <a:prstGeom prst="rect">
            <a:avLst/>
          </a:prstGeom>
          <a:noFill/>
        </p:spPr>
        <p:txBody>
          <a:bodyPr wrap="none" rtlCol="1">
            <a:spAutoFit/>
          </a:bodyPr>
          <a:lstStyle/>
          <a:p>
            <a:r>
              <a:rPr lang="ar-SA" dirty="0" smtClean="0"/>
              <a:t>سلع وخدمات استهلاكية</a:t>
            </a:r>
            <a:endParaRPr lang="ar-SA" dirty="0"/>
          </a:p>
        </p:txBody>
      </p:sp>
      <p:sp>
        <p:nvSpPr>
          <p:cNvPr id="75" name="TextBox 74"/>
          <p:cNvSpPr txBox="1"/>
          <p:nvPr/>
        </p:nvSpPr>
        <p:spPr>
          <a:xfrm rot="16200000">
            <a:off x="6514946" y="4305454"/>
            <a:ext cx="598241" cy="369332"/>
          </a:xfrm>
          <a:prstGeom prst="rect">
            <a:avLst/>
          </a:prstGeom>
          <a:noFill/>
        </p:spPr>
        <p:txBody>
          <a:bodyPr wrap="none" rtlCol="1">
            <a:spAutoFit/>
          </a:bodyPr>
          <a:lstStyle/>
          <a:p>
            <a:r>
              <a:rPr lang="ar-SA" dirty="0" smtClean="0"/>
              <a:t>ادخار</a:t>
            </a:r>
            <a:endParaRPr lang="ar-SA" dirty="0"/>
          </a:p>
        </p:txBody>
      </p:sp>
      <p:sp>
        <p:nvSpPr>
          <p:cNvPr id="76" name="TextBox 75"/>
          <p:cNvSpPr txBox="1"/>
          <p:nvPr/>
        </p:nvSpPr>
        <p:spPr>
          <a:xfrm rot="16200000">
            <a:off x="585028" y="4367972"/>
            <a:ext cx="723276" cy="369332"/>
          </a:xfrm>
          <a:prstGeom prst="rect">
            <a:avLst/>
          </a:prstGeom>
          <a:noFill/>
        </p:spPr>
        <p:txBody>
          <a:bodyPr wrap="none" rtlCol="1">
            <a:spAutoFit/>
          </a:bodyPr>
          <a:lstStyle/>
          <a:p>
            <a:r>
              <a:rPr lang="ar-SA" dirty="0" smtClean="0"/>
              <a:t>استثمار</a:t>
            </a:r>
            <a:endParaRPr lang="ar-SA" dirty="0"/>
          </a:p>
        </p:txBody>
      </p:sp>
      <p:sp>
        <p:nvSpPr>
          <p:cNvPr id="25" name="Slide Number Placeholder 24"/>
          <p:cNvSpPr>
            <a:spLocks noGrp="1"/>
          </p:cNvSpPr>
          <p:nvPr>
            <p:ph type="sldNum" sz="quarter" idx="12"/>
          </p:nvPr>
        </p:nvSpPr>
        <p:spPr/>
        <p:txBody>
          <a:bodyPr/>
          <a:lstStyle/>
          <a:p>
            <a:fld id="{B1256247-FA1A-4ED4-9C3E-75F47BD09EE7}" type="slidenum">
              <a:rPr lang="ar-SA" smtClean="0"/>
              <a:pPr/>
              <a:t>56</a:t>
            </a:fld>
            <a:endParaRPr lang="ar-SA"/>
          </a:p>
        </p:txBody>
      </p:sp>
      <p:sp>
        <p:nvSpPr>
          <p:cNvPr id="26" name="Footer Placeholder 25"/>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p:txBody>
          <a:bodyPr/>
          <a:lstStyle/>
          <a:p>
            <a:pPr algn="r" rtl="1" eaLnBrk="1" hangingPunct="1"/>
            <a:r>
              <a:rPr lang="ar-SA" dirty="0" smtClean="0">
                <a:latin typeface="Traditional Arabic" pitchFamily="2" charset="-78"/>
              </a:rPr>
              <a:t>الانفاق القومي = الانفاق على الاستهلاك + الادخار = الدخل القومي</a:t>
            </a:r>
            <a:endParaRPr lang="en-US" dirty="0" smtClean="0">
              <a:latin typeface="Traditional Arabic" pitchFamily="2" charset="-78"/>
            </a:endParaRPr>
          </a:p>
          <a:p>
            <a:pPr algn="r" rtl="1" eaLnBrk="1" hangingPunct="1"/>
            <a:r>
              <a:rPr lang="ar-SA" dirty="0" smtClean="0">
                <a:latin typeface="Traditional Arabic" pitchFamily="2" charset="-78"/>
              </a:rPr>
              <a:t>الانفاق القومي = الانفاق على الاستهلاك + الاستثمار = الدخل القومي </a:t>
            </a:r>
            <a:endParaRPr lang="en-US" dirty="0" smtClean="0">
              <a:latin typeface="Traditional Arabic" pitchFamily="2" charset="-78"/>
            </a:endParaRPr>
          </a:p>
          <a:p>
            <a:pPr algn="r" rtl="1" eaLnBrk="1" hangingPunct="1"/>
            <a:endParaRPr lang="ar-SA" dirty="0" smtClean="0">
              <a:latin typeface="Traditional Arabic" pitchFamily="2" charset="-78"/>
            </a:endParaRPr>
          </a:p>
          <a:p>
            <a:pPr algn="r" rtl="1" eaLnBrk="1" hangingPunct="1">
              <a:buNone/>
            </a:pPr>
            <a:r>
              <a:rPr lang="ar-SA" dirty="0" smtClean="0">
                <a:latin typeface="Traditional Arabic" pitchFamily="2" charset="-78"/>
              </a:rPr>
              <a:t>على أساس ان كل الادخارات المتحققة سوف توجه الى الاستثمار وبذلك يكون : </a:t>
            </a:r>
            <a:endParaRPr lang="en-US" dirty="0" smtClean="0">
              <a:latin typeface="Traditional Arabic" pitchFamily="2" charset="-78"/>
            </a:endParaRPr>
          </a:p>
          <a:p>
            <a:pPr algn="r" rtl="1" eaLnBrk="1" hangingPunct="1"/>
            <a:r>
              <a:rPr lang="ar-SA" dirty="0" smtClean="0">
                <a:latin typeface="Traditional Arabic" pitchFamily="2" charset="-78"/>
              </a:rPr>
              <a:t>الاستثمار = الادخار </a:t>
            </a:r>
            <a:endParaRPr lang="en-US" dirty="0" smtClean="0">
              <a:latin typeface="Traditional Arabic" pitchFamily="2" charset="-78"/>
            </a:endParaRPr>
          </a:p>
        </p:txBody>
      </p:sp>
      <p:sp>
        <p:nvSpPr>
          <p:cNvPr id="3" name="Slide Number Placeholder 2"/>
          <p:cNvSpPr>
            <a:spLocks noGrp="1"/>
          </p:cNvSpPr>
          <p:nvPr>
            <p:ph type="sldNum" sz="quarter" idx="12"/>
          </p:nvPr>
        </p:nvSpPr>
        <p:spPr/>
        <p:txBody>
          <a:bodyPr/>
          <a:lstStyle/>
          <a:p>
            <a:fld id="{B1256247-FA1A-4ED4-9C3E-75F47BD09EE7}" type="slidenum">
              <a:rPr lang="ar-SA" smtClean="0"/>
              <a:pPr/>
              <a:t>57</a:t>
            </a:fld>
            <a:endParaRPr lang="ar-SA"/>
          </a:p>
        </p:txBody>
      </p:sp>
      <p:sp>
        <p:nvSpPr>
          <p:cNvPr id="4" name="Footer Placeholder 3"/>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lgn="r" rtl="1" eaLnBrk="1" hangingPunct="1"/>
            <a:r>
              <a:rPr lang="ar-SA" dirty="0" smtClean="0">
                <a:latin typeface="Traditional Arabic" pitchFamily="2" charset="-78"/>
                <a:cs typeface="+mn-cs"/>
              </a:rPr>
              <a:t>طرق احتساب الدخل القومي </a:t>
            </a:r>
            <a:r>
              <a:rPr lang="ar-SA" dirty="0" smtClean="0">
                <a:latin typeface="Traditional Arabic" pitchFamily="2" charset="-78"/>
                <a:cs typeface="Traditional Arabic" pitchFamily="2" charset="-78"/>
              </a:rPr>
              <a:t>:</a:t>
            </a:r>
            <a:endParaRPr lang="en-US" dirty="0" smtClean="0">
              <a:latin typeface="Traditional Arabic" pitchFamily="2" charset="-78"/>
              <a:cs typeface="Traditional Arabic" pitchFamily="2" charset="-78"/>
            </a:endParaRPr>
          </a:p>
        </p:txBody>
      </p:sp>
      <p:sp>
        <p:nvSpPr>
          <p:cNvPr id="3" name="Content Placeholder 2"/>
          <p:cNvSpPr>
            <a:spLocks noGrp="1"/>
          </p:cNvSpPr>
          <p:nvPr>
            <p:ph idx="1"/>
          </p:nvPr>
        </p:nvSpPr>
        <p:spPr/>
        <p:txBody>
          <a:bodyPr rtlCol="0">
            <a:normAutofit lnSpcReduction="10000"/>
          </a:bodyPr>
          <a:lstStyle/>
          <a:p>
            <a:pPr algn="r" rtl="1" eaLnBrk="1" fontAlgn="auto" hangingPunct="1">
              <a:spcAft>
                <a:spcPts val="0"/>
              </a:spcAft>
              <a:buNone/>
              <a:defRPr/>
            </a:pPr>
            <a:r>
              <a:rPr lang="ar-SA" b="1" dirty="0" smtClean="0">
                <a:latin typeface="Traditional Arabic" pitchFamily="2" charset="-78"/>
                <a:cs typeface="Traditional Arabic" pitchFamily="2" charset="-78"/>
              </a:rPr>
              <a:t>1. </a:t>
            </a:r>
            <a:r>
              <a:rPr lang="ar-SA" b="1" dirty="0">
                <a:latin typeface="Traditional Arabic" pitchFamily="2" charset="-78"/>
              </a:rPr>
              <a:t>طريقة الناتج</a:t>
            </a:r>
            <a:endParaRPr lang="en-US" b="1" dirty="0">
              <a:latin typeface="Traditional Arabic" pitchFamily="2" charset="-78"/>
            </a:endParaRPr>
          </a:p>
          <a:p>
            <a:pPr algn="r" rtl="1" eaLnBrk="1" fontAlgn="auto" hangingPunct="1">
              <a:spcAft>
                <a:spcPts val="0"/>
              </a:spcAft>
              <a:buNone/>
              <a:defRPr/>
            </a:pPr>
            <a:r>
              <a:rPr lang="ar-SA" dirty="0" smtClean="0">
                <a:latin typeface="Traditional Arabic" pitchFamily="2" charset="-78"/>
              </a:rPr>
              <a:t>حاصل </a:t>
            </a:r>
            <a:r>
              <a:rPr lang="ar-SA" dirty="0">
                <a:latin typeface="Traditional Arabic" pitchFamily="2" charset="-78"/>
              </a:rPr>
              <a:t>جمع أسعار السلع والخدمات النهائية ،مضروبة في كميات السلع </a:t>
            </a:r>
            <a:r>
              <a:rPr lang="ar-SA" dirty="0" smtClean="0">
                <a:latin typeface="Traditional Arabic" pitchFamily="2" charset="-78"/>
              </a:rPr>
              <a:t>والخدمات </a:t>
            </a:r>
            <a:r>
              <a:rPr lang="ar-SA" dirty="0">
                <a:latin typeface="Traditional Arabic" pitchFamily="2" charset="-78"/>
              </a:rPr>
              <a:t>المنتجة خلال فترة سنة </a:t>
            </a:r>
            <a:r>
              <a:rPr lang="ar-SA" dirty="0" smtClean="0">
                <a:latin typeface="Traditional Arabic" pitchFamily="2" charset="-78"/>
              </a:rPr>
              <a:t>.</a:t>
            </a:r>
            <a:endParaRPr lang="en-US" dirty="0">
              <a:latin typeface="Traditional Arabic" pitchFamily="2" charset="-78"/>
            </a:endParaRPr>
          </a:p>
          <a:p>
            <a:pPr algn="r" rtl="1" eaLnBrk="1" fontAlgn="auto" hangingPunct="1">
              <a:spcAft>
                <a:spcPts val="0"/>
              </a:spcAft>
              <a:defRPr/>
            </a:pPr>
            <a:endParaRPr lang="en-US" dirty="0">
              <a:latin typeface="Traditional Arabic" pitchFamily="2" charset="-78"/>
            </a:endParaRPr>
          </a:p>
          <a:p>
            <a:pPr algn="r" rtl="1" eaLnBrk="1" fontAlgn="auto" hangingPunct="1">
              <a:spcAft>
                <a:spcPts val="0"/>
              </a:spcAft>
              <a:buNone/>
              <a:defRPr/>
            </a:pPr>
            <a:r>
              <a:rPr lang="ar-SA" b="1" dirty="0" smtClean="0">
                <a:latin typeface="Traditional Arabic" pitchFamily="2" charset="-78"/>
              </a:rPr>
              <a:t>2.  طريقة </a:t>
            </a:r>
            <a:r>
              <a:rPr lang="ar-SA" b="1" dirty="0">
                <a:latin typeface="Traditional Arabic" pitchFamily="2" charset="-78"/>
              </a:rPr>
              <a:t>الدخول المكتسبة  :</a:t>
            </a:r>
            <a:endParaRPr lang="en-US" b="1" dirty="0">
              <a:latin typeface="Traditional Arabic" pitchFamily="2" charset="-78"/>
            </a:endParaRPr>
          </a:p>
          <a:p>
            <a:pPr algn="r" rtl="1" eaLnBrk="1" fontAlgn="auto" hangingPunct="1">
              <a:spcAft>
                <a:spcPts val="0"/>
              </a:spcAft>
              <a:buNone/>
              <a:defRPr/>
            </a:pPr>
            <a:r>
              <a:rPr lang="ar-SA" dirty="0">
                <a:latin typeface="Traditional Arabic" pitchFamily="2" charset="-78"/>
              </a:rPr>
              <a:t>مجموع </a:t>
            </a:r>
            <a:r>
              <a:rPr lang="ar-SA" dirty="0" smtClean="0">
                <a:latin typeface="Traditional Arabic" pitchFamily="2" charset="-78"/>
              </a:rPr>
              <a:t>الدخول </a:t>
            </a:r>
            <a:r>
              <a:rPr lang="ar-SA" dirty="0">
                <a:latin typeface="Traditional Arabic" pitchFamily="2" charset="-78"/>
              </a:rPr>
              <a:t>المتحقق </a:t>
            </a:r>
            <a:r>
              <a:rPr lang="ar-SA" dirty="0" smtClean="0">
                <a:latin typeface="Traditional Arabic" pitchFamily="2" charset="-78"/>
              </a:rPr>
              <a:t>لأفراد </a:t>
            </a:r>
            <a:r>
              <a:rPr lang="ar-SA" dirty="0">
                <a:latin typeface="Traditional Arabic" pitchFamily="2" charset="-78"/>
              </a:rPr>
              <a:t>المجتمع ( الريوع ، الاجور ، الفوائد ، الارباح ) المدفوعة الى عناصر الانتاج خلال فترة سنة </a:t>
            </a:r>
            <a:r>
              <a:rPr lang="ar-SA" dirty="0" smtClean="0">
                <a:latin typeface="Traditional Arabic" pitchFamily="2" charset="-78"/>
              </a:rPr>
              <a:t>.</a:t>
            </a:r>
          </a:p>
          <a:p>
            <a:pPr algn="r" rtl="1" eaLnBrk="1" fontAlgn="auto" hangingPunct="1">
              <a:spcAft>
                <a:spcPts val="0"/>
              </a:spcAft>
              <a:buNone/>
              <a:defRPr/>
            </a:pPr>
            <a:endParaRPr lang="en-US" dirty="0">
              <a:latin typeface="Traditional Arabic" pitchFamily="2" charset="-78"/>
            </a:endParaRPr>
          </a:p>
          <a:p>
            <a:pPr algn="r" rtl="1" eaLnBrk="1" fontAlgn="auto" hangingPunct="1">
              <a:spcAft>
                <a:spcPts val="0"/>
              </a:spcAft>
              <a:buNone/>
              <a:defRPr/>
            </a:pPr>
            <a:r>
              <a:rPr lang="ar-SA" b="1" dirty="0" smtClean="0">
                <a:latin typeface="Traditional Arabic" pitchFamily="2" charset="-78"/>
              </a:rPr>
              <a:t>3. طريقة الإنفاق </a:t>
            </a:r>
            <a:r>
              <a:rPr lang="ar-SA" b="1" dirty="0">
                <a:latin typeface="Traditional Arabic" pitchFamily="2" charset="-78"/>
              </a:rPr>
              <a:t>:</a:t>
            </a:r>
            <a:endParaRPr lang="en-US" b="1" dirty="0">
              <a:latin typeface="Traditional Arabic" pitchFamily="2" charset="-78"/>
            </a:endParaRPr>
          </a:p>
          <a:p>
            <a:pPr algn="r" rtl="1" eaLnBrk="1" fontAlgn="auto" hangingPunct="1">
              <a:spcAft>
                <a:spcPts val="0"/>
              </a:spcAft>
              <a:buNone/>
              <a:defRPr/>
            </a:pPr>
            <a:r>
              <a:rPr lang="ar-SA" dirty="0" smtClean="0">
                <a:latin typeface="Traditional Arabic" pitchFamily="2" charset="-78"/>
              </a:rPr>
              <a:t> عن طريق حساب الإنفاق </a:t>
            </a:r>
            <a:r>
              <a:rPr lang="ar-SA" dirty="0">
                <a:latin typeface="Traditional Arabic" pitchFamily="2" charset="-78"/>
              </a:rPr>
              <a:t>على الاستهلاك زائدا </a:t>
            </a:r>
            <a:r>
              <a:rPr lang="ar-SA" dirty="0" smtClean="0">
                <a:latin typeface="Traditional Arabic" pitchFamily="2" charset="-78"/>
              </a:rPr>
              <a:t>الإنفاق </a:t>
            </a:r>
            <a:r>
              <a:rPr lang="ar-SA" dirty="0">
                <a:latin typeface="Traditional Arabic" pitchFamily="2" charset="-78"/>
              </a:rPr>
              <a:t>على الاستثمار .</a:t>
            </a:r>
            <a:endParaRPr lang="en-US" dirty="0">
              <a:latin typeface="Traditional Arabic" pitchFamily="2" charset="-78"/>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58</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lgn="r" rtl="1" eaLnBrk="1" hangingPunct="1"/>
            <a:r>
              <a:rPr lang="ar-SA" dirty="0" smtClean="0">
                <a:latin typeface="Traditional Arabic" pitchFamily="2" charset="-78"/>
                <a:cs typeface="+mn-cs"/>
              </a:rPr>
              <a:t>طرق احتساب الدخل السياحي </a:t>
            </a:r>
            <a:r>
              <a:rPr lang="ar-SA" dirty="0" smtClean="0">
                <a:latin typeface="Traditional Arabic" pitchFamily="2" charset="-78"/>
                <a:cs typeface="Traditional Arabic" pitchFamily="2" charset="-78"/>
              </a:rPr>
              <a:t>:</a:t>
            </a:r>
            <a:endParaRPr lang="en-US" dirty="0" smtClean="0">
              <a:latin typeface="Traditional Arabic" pitchFamily="2" charset="-78"/>
              <a:cs typeface="Traditional Arabic" pitchFamily="2" charset="-78"/>
            </a:endParaRPr>
          </a:p>
        </p:txBody>
      </p:sp>
      <p:sp>
        <p:nvSpPr>
          <p:cNvPr id="14339" name="Content Placeholder 2"/>
          <p:cNvSpPr>
            <a:spLocks noGrp="1"/>
          </p:cNvSpPr>
          <p:nvPr>
            <p:ph idx="1"/>
          </p:nvPr>
        </p:nvSpPr>
        <p:spPr/>
        <p:txBody>
          <a:bodyPr/>
          <a:lstStyle/>
          <a:p>
            <a:pPr algn="r" rtl="1" eaLnBrk="1" hangingPunct="1">
              <a:buFont typeface="Arial" pitchFamily="34" charset="0"/>
              <a:buNone/>
            </a:pPr>
            <a:r>
              <a:rPr lang="ar-SA" dirty="0" smtClean="0">
                <a:latin typeface="Traditional Arabic" pitchFamily="2" charset="-78"/>
              </a:rPr>
              <a:t>من الممكن تطبيق الطرق الثلاثة السابقة في حساب الدخل الدخل السياحي، </a:t>
            </a:r>
            <a:endParaRPr lang="en-US" dirty="0" smtClean="0">
              <a:latin typeface="Traditional Arabic" pitchFamily="2" charset="-78"/>
            </a:endParaRPr>
          </a:p>
          <a:p>
            <a:pPr algn="r" rtl="1" eaLnBrk="1" hangingPunct="1">
              <a:buFont typeface="Arial" pitchFamily="34" charset="0"/>
              <a:buNone/>
            </a:pPr>
            <a:r>
              <a:rPr lang="ar-SA" b="1" u="sng" dirty="0" smtClean="0">
                <a:latin typeface="Traditional Arabic" pitchFamily="2" charset="-78"/>
              </a:rPr>
              <a:t> طريقة الدخول السياحية المكتسبة: </a:t>
            </a:r>
            <a:endParaRPr lang="en-US" b="1" u="sng" dirty="0" smtClean="0">
              <a:latin typeface="Traditional Arabic" pitchFamily="2" charset="-78"/>
            </a:endParaRPr>
          </a:p>
          <a:p>
            <a:pPr algn="r" rtl="1" eaLnBrk="1" hangingPunct="1">
              <a:buNone/>
            </a:pPr>
            <a:r>
              <a:rPr lang="ar-SA" dirty="0" smtClean="0">
                <a:latin typeface="Traditional Arabic" pitchFamily="2" charset="-78"/>
              </a:rPr>
              <a:t>وهو مجموع الدخول (الريوع، الفوائد، الأجور، الارباح) المتحقق للافراد العاملين في القطاع السياحي نظير تقديم عوامل الانتاج السياحي (المواد الاولية ، راس المال ،العمل ،التنظيم ) للمشاريع السياحية خلال فترة سنة.</a:t>
            </a:r>
            <a:endParaRPr lang="en-US" dirty="0" smtClean="0">
              <a:latin typeface="Traditional Arabic" pitchFamily="2" charset="-78"/>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59</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buFont typeface="Wingdings" pitchFamily="2" charset="2"/>
              <a:buChar char="Ø"/>
            </a:pPr>
            <a:r>
              <a:rPr lang="ar-SA" dirty="0" smtClean="0"/>
              <a:t>تعتبر السياحة من أكثر الصناعات نمواً في العالم، فقد أصبحت اليوم من أهم القطاعات في التجارة الدولية. </a:t>
            </a:r>
          </a:p>
          <a:p>
            <a:pPr>
              <a:buFont typeface="Wingdings" pitchFamily="2" charset="2"/>
              <a:buChar char="Ø"/>
            </a:pPr>
            <a:r>
              <a:rPr lang="ar-SA" dirty="0" smtClean="0"/>
              <a:t>السياحة من منظور اقتصادي هي قطاع إنتاجي يلعب دوراً مهماً في زيادة الدخل القومي وتحسين ميزان المدفوعات، ومصدراً للعملات الصعبة، وفرصة لتشغيل الأيدي العاملة، وهدفاً لتحقيق برامج التنمية. </a:t>
            </a:r>
          </a:p>
          <a:p>
            <a:pPr>
              <a:buFont typeface="Wingdings" pitchFamily="2" charset="2"/>
              <a:buChar char="Ø"/>
            </a:pPr>
            <a:r>
              <a:rPr lang="ar-SA" dirty="0" smtClean="0"/>
              <a:t>ومن منظور إجتماعي وحضاري،  فإن السياحة هي حركة ديناميكية ترتبط بالجوانب الثقافية والحضارية للإنسان؛   بمعنى أنها رسالة حضارية وجسر للتواصل بين الثقافات والمعارف الإنسانية للأمم والشعوب،  ومحصلة طبيعية لتطور المجتمعات السياحية وارتفاع مستوى معيشة الفرد</a:t>
            </a:r>
          </a:p>
          <a:p>
            <a:pPr>
              <a:buFont typeface="Wingdings" pitchFamily="2" charset="2"/>
              <a:buChar char="Ø"/>
            </a:pPr>
            <a:r>
              <a:rPr lang="ar-SA" dirty="0" smtClean="0"/>
              <a:t>وعلى الصعيد البيئي تعتبر السياحة عاملاً جاذباً للسياح وإشباع رغباتهم من حيث زيارة الأماكن الطبيعية  المختلفة والتعرف على تضاريسها وعلى نباتاتها والحياة الفطرية ،  بالإضافة إلى زيارة المجتمعات المحلية للتعرف على عاداتها وتقاليده</a:t>
            </a:r>
            <a:r>
              <a:rPr lang="ar-BH" dirty="0" smtClean="0"/>
              <a:t>ا</a:t>
            </a:r>
            <a:endParaRPr lang="ar-SA" dirty="0" smtClean="0"/>
          </a:p>
          <a:p>
            <a:endParaRPr lang="en-US" dirty="0" smtClean="0"/>
          </a:p>
          <a:p>
            <a:endParaRPr lang="ar-SA" dirty="0"/>
          </a:p>
        </p:txBody>
      </p:sp>
      <p:sp>
        <p:nvSpPr>
          <p:cNvPr id="3" name="Title 2"/>
          <p:cNvSpPr>
            <a:spLocks noGrp="1"/>
          </p:cNvSpPr>
          <p:nvPr>
            <p:ph type="title"/>
          </p:nvPr>
        </p:nvSpPr>
        <p:spPr/>
        <p:txBody>
          <a:bodyPr/>
          <a:lstStyle/>
          <a:p>
            <a:pPr algn="r"/>
            <a:r>
              <a:rPr lang="ar-BH" dirty="0" smtClean="0">
                <a:effectLst>
                  <a:outerShdw blurRad="50800" dist="38100" algn="tr" rotWithShape="0">
                    <a:prstClr val="black">
                      <a:alpha val="40000"/>
                    </a:prstClr>
                  </a:outerShdw>
                </a:effectLst>
              </a:rPr>
              <a:t>م</a:t>
            </a:r>
            <a:r>
              <a:rPr lang="ar-SA" dirty="0" smtClean="0">
                <a:effectLst>
                  <a:outerShdw blurRad="50800" dist="38100" algn="tr" rotWithShape="0">
                    <a:prstClr val="black">
                      <a:alpha val="40000"/>
                    </a:prstClr>
                  </a:outerShdw>
                </a:effectLst>
              </a:rPr>
              <a:t>قدمة عن السياحة وأهميتها</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6</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1"/>
          </p:nvPr>
        </p:nvSpPr>
        <p:spPr/>
        <p:txBody>
          <a:bodyPr>
            <a:normAutofit fontScale="92500" lnSpcReduction="10000"/>
          </a:bodyPr>
          <a:lstStyle/>
          <a:p>
            <a:pPr>
              <a:buNone/>
              <a:defRPr/>
            </a:pPr>
            <a:r>
              <a:rPr lang="ar-SA" dirty="0" smtClean="0">
                <a:latin typeface="Arial" pitchFamily="34" charset="0"/>
                <a:cs typeface="Arial" pitchFamily="34" charset="0"/>
              </a:rPr>
              <a:t>ولكن ليس كل ماينفق من قبل المشاريع السياحية يعني دخول للافراد العاملين في القطاع السياحي . وبذلك يجب طرح واضافة بعض العوامل كما يلي:</a:t>
            </a:r>
          </a:p>
          <a:p>
            <a:pPr>
              <a:buNone/>
              <a:defRPr/>
            </a:pPr>
            <a:r>
              <a:rPr lang="ar-SA" dirty="0" smtClean="0">
                <a:latin typeface="Arial" pitchFamily="34" charset="0"/>
                <a:cs typeface="Arial" pitchFamily="34" charset="0"/>
              </a:rPr>
              <a:t> </a:t>
            </a:r>
            <a:r>
              <a:rPr lang="ar-SA" dirty="0" smtClean="0">
                <a:latin typeface="Traditional Arabic" pitchFamily="2" charset="-78"/>
                <a:cs typeface="Traditional Arabic" pitchFamily="2" charset="-78"/>
              </a:rPr>
              <a:t>أ – الضرائب غير المباشرة على السلع والخدمات الاستهلاكية السياحية وكما هو معروف ان الخدمات تكاد تكون  كمالية في الغالب لذلك فهي تخضع للضرائب وبنسب عالية في بعض الاحيان فيجب طرحها من الدخل السياحي.</a:t>
            </a:r>
            <a:endParaRPr lang="en-US" dirty="0" smtClean="0">
              <a:latin typeface="Traditional Arabic" pitchFamily="2" charset="-78"/>
              <a:cs typeface="Traditional Arabic" pitchFamily="2" charset="-78"/>
            </a:endParaRPr>
          </a:p>
          <a:p>
            <a:pPr>
              <a:buNone/>
              <a:defRPr/>
            </a:pPr>
            <a:r>
              <a:rPr lang="ar-SA" dirty="0" smtClean="0">
                <a:latin typeface="Traditional Arabic" pitchFamily="2" charset="-78"/>
                <a:cs typeface="Traditional Arabic" pitchFamily="2" charset="-78"/>
              </a:rPr>
              <a:t>ب – الاعانات والمنح الحكومية  في منح تخفيضات على الايواء والنقل لشباب و لموظفي الدولة  لذا يستوجب الامر اضافتها للدخل السياحي .</a:t>
            </a:r>
            <a:endParaRPr lang="en-US" dirty="0" smtClean="0">
              <a:latin typeface="Traditional Arabic" pitchFamily="2" charset="-78"/>
              <a:cs typeface="Traditional Arabic" pitchFamily="2" charset="-78"/>
            </a:endParaRPr>
          </a:p>
          <a:p>
            <a:pPr algn="r" rtl="1" eaLnBrk="1" hangingPunct="1">
              <a:buNone/>
            </a:pPr>
            <a:r>
              <a:rPr lang="ar-SA" dirty="0" smtClean="0">
                <a:latin typeface="Arial" pitchFamily="34" charset="0"/>
                <a:cs typeface="Arial" pitchFamily="34" charset="0"/>
              </a:rPr>
              <a:t>ج- الاندثار في راس المال السياحي  يطرح من الدخل السياحي(-)</a:t>
            </a:r>
            <a:endParaRPr lang="ar-SA" dirty="0" smtClean="0">
              <a:latin typeface="Arial" pitchFamily="34" charset="0"/>
              <a:cs typeface="Arial" pitchFamily="34" charset="0"/>
              <a:sym typeface="Wingdings" pitchFamily="2" charset="2"/>
            </a:endParaRPr>
          </a:p>
          <a:p>
            <a:pPr algn="r" rtl="1" eaLnBrk="1" hangingPunct="1">
              <a:buNone/>
            </a:pPr>
            <a:r>
              <a:rPr lang="ar-SA" dirty="0" smtClean="0">
                <a:latin typeface="Arial" pitchFamily="34" charset="0"/>
                <a:cs typeface="Arial" pitchFamily="34" charset="0"/>
              </a:rPr>
              <a:t>د- صافي التجارة السياحية الخارجية (+ او-)</a:t>
            </a:r>
          </a:p>
          <a:p>
            <a:pPr algn="r" rtl="1" eaLnBrk="1" hangingPunct="1">
              <a:buNone/>
            </a:pPr>
            <a:r>
              <a:rPr lang="ar-SA" dirty="0" smtClean="0">
                <a:latin typeface="Arial" pitchFamily="34" charset="0"/>
                <a:cs typeface="Arial" pitchFamily="34" charset="0"/>
              </a:rPr>
              <a:t> * صافي التجارة السياحية الخارجية = السياحة الخارجية في الداخل – السياحة الداخلية في الخارج.</a:t>
            </a:r>
            <a:endParaRPr lang="en-US" dirty="0" smtClean="0">
              <a:latin typeface="Arial" pitchFamily="34" charset="0"/>
              <a:cs typeface="Arial" pitchFamily="34" charset="0"/>
            </a:endParaRPr>
          </a:p>
        </p:txBody>
      </p:sp>
      <p:sp>
        <p:nvSpPr>
          <p:cNvPr id="3" name="Title 1"/>
          <p:cNvSpPr>
            <a:spLocks noGrp="1"/>
          </p:cNvSpPr>
          <p:nvPr>
            <p:ph type="title"/>
          </p:nvPr>
        </p:nvSpPr>
        <p:spPr>
          <a:xfrm>
            <a:off x="457200" y="274638"/>
            <a:ext cx="8229600" cy="1143000"/>
          </a:xfrm>
        </p:spPr>
        <p:txBody>
          <a:bodyPr/>
          <a:lstStyle/>
          <a:p>
            <a:pPr algn="r" rtl="1" eaLnBrk="1" hangingPunct="1"/>
            <a:r>
              <a:rPr lang="ar-SA" dirty="0" smtClean="0">
                <a:latin typeface="Traditional Arabic" pitchFamily="2" charset="-78"/>
                <a:cs typeface="+mn-cs"/>
              </a:rPr>
              <a:t>طرق احتساب الدخل السياحي </a:t>
            </a:r>
            <a:r>
              <a:rPr lang="ar-SA" dirty="0" smtClean="0">
                <a:latin typeface="Traditional Arabic" pitchFamily="2" charset="-78"/>
                <a:cs typeface="Traditional Arabic" pitchFamily="2" charset="-78"/>
              </a:rPr>
              <a:t>:</a:t>
            </a:r>
            <a:endParaRPr lang="en-US" dirty="0" smtClean="0">
              <a:latin typeface="Traditional Arabic" pitchFamily="2" charset="-78"/>
              <a:cs typeface="Traditional Arabic" pitchFamily="2" charset="-78"/>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60</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1"/>
          </p:nvPr>
        </p:nvSpPr>
        <p:spPr/>
        <p:txBody>
          <a:bodyPr>
            <a:normAutofit lnSpcReduction="10000"/>
          </a:bodyPr>
          <a:lstStyle/>
          <a:p>
            <a:pPr algn="r" rtl="1" eaLnBrk="1" hangingPunct="1">
              <a:buNone/>
            </a:pPr>
            <a:r>
              <a:rPr lang="ar-SA" dirty="0" smtClean="0">
                <a:latin typeface="Arial" pitchFamily="34" charset="0"/>
                <a:cs typeface="Arial" pitchFamily="34" charset="0"/>
              </a:rPr>
              <a:t>د- صافي التجارة السياحية الخارجية (+ او-):</a:t>
            </a:r>
          </a:p>
          <a:p>
            <a:pPr>
              <a:defRPr/>
            </a:pPr>
            <a:r>
              <a:rPr lang="ar-SA" dirty="0" smtClean="0">
                <a:latin typeface="Arial" pitchFamily="34" charset="0"/>
                <a:cs typeface="Arial" pitchFamily="34" charset="0"/>
              </a:rPr>
              <a:t> هناك بعض المواطنين السياح الذين يغادرون إلى خارج القطر بهدف السياحة والاستجمام ، وبالتالي يتطلب الامر منهم الانفاق على شراء الخدمات السياحية الاجنبية، ويكون  الاقتصاد القومي في هذه الحالة في موقف استيراد للخدمات السياحية من الخارج . ولابد من طرح إنفاقات السياح المواطنين في الخارج .</a:t>
            </a:r>
            <a:endParaRPr lang="en-US" dirty="0" smtClean="0">
              <a:latin typeface="Arial" pitchFamily="34" charset="0"/>
              <a:cs typeface="Arial" pitchFamily="34" charset="0"/>
            </a:endParaRPr>
          </a:p>
          <a:p>
            <a:pPr>
              <a:defRPr/>
            </a:pPr>
            <a:r>
              <a:rPr lang="ar-SA" dirty="0" smtClean="0">
                <a:latin typeface="Arial" pitchFamily="34" charset="0"/>
                <a:cs typeface="Arial" pitchFamily="34" charset="0"/>
              </a:rPr>
              <a:t>وربما يكون العكس ، حيث تستضيف المشاريع الوطنية سياح اجانب تبيع لهم خدمات سياحية تعتبر دخلا للمشاريع السياحية القومية . ويكون موقف البلد هنا مصدرا للخدمات السياحية ولابد من إضافة ذلك للدخل السياحي وبطرح الاستيراد السياحي من الصادرات ت السياحية نحصل على صافي التجارة السياحية ، ويثبت في المعادلة موجب او سالب.  </a:t>
            </a:r>
            <a:endParaRPr lang="en-US" dirty="0" smtClean="0">
              <a:latin typeface="Arial" pitchFamily="34" charset="0"/>
              <a:cs typeface="Arial" pitchFamily="34" charset="0"/>
            </a:endParaRPr>
          </a:p>
          <a:p>
            <a:pPr algn="r" rtl="1" eaLnBrk="1" hangingPunct="1">
              <a:buNone/>
            </a:pPr>
            <a:endParaRPr lang="en-US" dirty="0" smtClean="0">
              <a:latin typeface="Arial" pitchFamily="34" charset="0"/>
              <a:cs typeface="Arial" pitchFamily="34" charset="0"/>
            </a:endParaRPr>
          </a:p>
        </p:txBody>
      </p:sp>
      <p:sp>
        <p:nvSpPr>
          <p:cNvPr id="3" name="Title 1"/>
          <p:cNvSpPr>
            <a:spLocks noGrp="1"/>
          </p:cNvSpPr>
          <p:nvPr>
            <p:ph type="title"/>
          </p:nvPr>
        </p:nvSpPr>
        <p:spPr>
          <a:xfrm>
            <a:off x="457200" y="274638"/>
            <a:ext cx="8229600" cy="1143000"/>
          </a:xfrm>
        </p:spPr>
        <p:txBody>
          <a:bodyPr/>
          <a:lstStyle/>
          <a:p>
            <a:pPr algn="r" rtl="1" eaLnBrk="1" hangingPunct="1"/>
            <a:r>
              <a:rPr lang="ar-SA" dirty="0" smtClean="0">
                <a:latin typeface="Traditional Arabic" pitchFamily="2" charset="-78"/>
                <a:cs typeface="+mn-cs"/>
              </a:rPr>
              <a:t>طرق احتساب الدخل السياحي </a:t>
            </a:r>
            <a:r>
              <a:rPr lang="ar-SA" dirty="0" smtClean="0">
                <a:latin typeface="Traditional Arabic" pitchFamily="2" charset="-78"/>
                <a:cs typeface="Traditional Arabic" pitchFamily="2" charset="-78"/>
              </a:rPr>
              <a:t>:</a:t>
            </a:r>
            <a:endParaRPr lang="en-US" dirty="0" smtClean="0">
              <a:latin typeface="Traditional Arabic" pitchFamily="2" charset="-78"/>
              <a:cs typeface="Traditional Arabic" pitchFamily="2" charset="-78"/>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61</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idx="1"/>
          </p:nvPr>
        </p:nvSpPr>
        <p:spPr/>
        <p:txBody>
          <a:bodyPr>
            <a:normAutofit fontScale="92500" lnSpcReduction="10000"/>
          </a:bodyPr>
          <a:lstStyle/>
          <a:p>
            <a:pPr>
              <a:buNone/>
            </a:pPr>
            <a:r>
              <a:rPr lang="ar-SA" sz="2800" dirty="0" smtClean="0">
                <a:latin typeface="Traditional Arabic" pitchFamily="2" charset="-78"/>
                <a:cs typeface="Traditional Arabic" pitchFamily="2" charset="-78"/>
              </a:rPr>
              <a:t>هـ </a:t>
            </a:r>
            <a:r>
              <a:rPr lang="ar-SA" sz="2800" dirty="0" smtClean="0">
                <a:latin typeface="Traditional Arabic" pitchFamily="2" charset="-78"/>
              </a:rPr>
              <a:t>- الزيادة في قيمة المخزون المتحقق لدى مشاريع القطاع السياحي  وعلى الرغم من كون المنتوج السياحي يغلب عليه الطابع الخدمي وبالتالي لايمكن خزنه ، الا انه يحدث في بعض الاحيان ان يمتلك القطاع السياحي مشاريع انتاجية تمول المنشآت السياحية  بمستلزمات الانتاج .</a:t>
            </a:r>
            <a:endParaRPr lang="en-US" sz="2800" dirty="0" smtClean="0">
              <a:latin typeface="Traditional Arabic" pitchFamily="2" charset="-78"/>
            </a:endParaRPr>
          </a:p>
          <a:p>
            <a:pPr>
              <a:buNone/>
            </a:pPr>
            <a:endParaRPr lang="ar-SA" sz="2800" dirty="0" smtClean="0">
              <a:latin typeface="Traditional Arabic" pitchFamily="2" charset="-78"/>
            </a:endParaRPr>
          </a:p>
          <a:p>
            <a:pPr>
              <a:buNone/>
            </a:pPr>
            <a:r>
              <a:rPr lang="ar-SA" sz="2800" dirty="0" smtClean="0">
                <a:latin typeface="Traditional Arabic" pitchFamily="2" charset="-78"/>
              </a:rPr>
              <a:t>بعد كل هذه الإجراءات سوف نتوصل إلى معادلة متكاملة لاحتساب الدخل السياحي بطريقة الدخول السياحية المكتسبة كما يلي:</a:t>
            </a:r>
            <a:endParaRPr lang="ar-SA" sz="2800" dirty="0" smtClean="0">
              <a:latin typeface="Arial" pitchFamily="34" charset="0"/>
            </a:endParaRPr>
          </a:p>
          <a:p>
            <a:pPr lvl="2">
              <a:buNone/>
              <a:defRPr/>
            </a:pPr>
            <a:r>
              <a:rPr lang="ar-SA" sz="2800" dirty="0" smtClean="0">
                <a:latin typeface="Arial" pitchFamily="34" charset="0"/>
              </a:rPr>
              <a:t>الدخل السياحي  = </a:t>
            </a:r>
            <a:r>
              <a:rPr lang="ar-SA" sz="2800" dirty="0" smtClean="0">
                <a:solidFill>
                  <a:srgbClr val="00B050"/>
                </a:solidFill>
                <a:latin typeface="Arial" pitchFamily="34" charset="0"/>
              </a:rPr>
              <a:t>عوائد المشاريع السياحية من جراء تسويق المنتج السياحي</a:t>
            </a:r>
            <a:r>
              <a:rPr lang="ar-SA" sz="2800" dirty="0" smtClean="0">
                <a:latin typeface="Arial" pitchFamily="34" charset="0"/>
              </a:rPr>
              <a:t> - </a:t>
            </a:r>
            <a:r>
              <a:rPr lang="ar-SA" sz="2800" dirty="0" smtClean="0">
                <a:solidFill>
                  <a:schemeClr val="accent2"/>
                </a:solidFill>
                <a:latin typeface="Arial" pitchFamily="34" charset="0"/>
              </a:rPr>
              <a:t>الضرائب غير المباشرة على السياحة </a:t>
            </a:r>
            <a:r>
              <a:rPr lang="ar-SA" sz="2800" dirty="0" smtClean="0">
                <a:latin typeface="Arial" pitchFamily="34" charset="0"/>
              </a:rPr>
              <a:t>+  </a:t>
            </a:r>
            <a:r>
              <a:rPr lang="ar-SA" sz="2800" dirty="0" smtClean="0">
                <a:solidFill>
                  <a:srgbClr val="00B050"/>
                </a:solidFill>
                <a:latin typeface="Arial" pitchFamily="34" charset="0"/>
              </a:rPr>
              <a:t>الاعانات والمنح الحكومية للمشاريع السياحية </a:t>
            </a:r>
            <a:r>
              <a:rPr lang="ar-SA" sz="2800" dirty="0" smtClean="0">
                <a:latin typeface="Arial" pitchFamily="34" charset="0"/>
              </a:rPr>
              <a:t>- </a:t>
            </a:r>
            <a:r>
              <a:rPr lang="ar-SA" sz="2800" dirty="0" smtClean="0">
                <a:solidFill>
                  <a:schemeClr val="accent2"/>
                </a:solidFill>
                <a:latin typeface="Arial" pitchFamily="34" charset="0"/>
              </a:rPr>
              <a:t>الاندثار في راس المال السياحي (</a:t>
            </a:r>
            <a:r>
              <a:rPr lang="ar-SA" sz="2800" dirty="0" smtClean="0">
                <a:latin typeface="Arial" pitchFamily="34" charset="0"/>
              </a:rPr>
              <a:t>+ أو -) صافي التجارة السياحية الخاريجة +</a:t>
            </a:r>
            <a:r>
              <a:rPr lang="ar-SA" sz="2800" dirty="0" smtClean="0">
                <a:latin typeface="Traditional Arabic" pitchFamily="2" charset="-78"/>
              </a:rPr>
              <a:t> </a:t>
            </a:r>
            <a:r>
              <a:rPr lang="ar-SA" sz="2800" dirty="0" smtClean="0">
                <a:solidFill>
                  <a:srgbClr val="00B050"/>
                </a:solidFill>
                <a:latin typeface="Traditional Arabic" pitchFamily="2" charset="-78"/>
              </a:rPr>
              <a:t>الزيادة في قيمة االمخزون السلعي التابع للقطاع السياحي </a:t>
            </a:r>
            <a:endParaRPr lang="ar-SA" sz="2800" dirty="0" smtClean="0">
              <a:solidFill>
                <a:srgbClr val="00B050"/>
              </a:solidFill>
              <a:latin typeface="Arial" pitchFamily="34" charset="0"/>
            </a:endParaRPr>
          </a:p>
          <a:p>
            <a:pPr algn="r" rtl="1" eaLnBrk="1" hangingPunct="1"/>
            <a:endParaRPr lang="en-US" dirty="0" smtClean="0">
              <a:latin typeface="Traditional Arabic" pitchFamily="2" charset="-78"/>
              <a:cs typeface="Traditional Arabic" pitchFamily="2" charset="-78"/>
            </a:endParaRPr>
          </a:p>
        </p:txBody>
      </p:sp>
      <p:sp>
        <p:nvSpPr>
          <p:cNvPr id="3" name="Title 1"/>
          <p:cNvSpPr>
            <a:spLocks noGrp="1"/>
          </p:cNvSpPr>
          <p:nvPr>
            <p:ph type="title"/>
          </p:nvPr>
        </p:nvSpPr>
        <p:spPr>
          <a:xfrm>
            <a:off x="457200" y="274638"/>
            <a:ext cx="8229600" cy="1143000"/>
          </a:xfrm>
        </p:spPr>
        <p:txBody>
          <a:bodyPr/>
          <a:lstStyle/>
          <a:p>
            <a:pPr algn="r" rtl="1" eaLnBrk="1" hangingPunct="1"/>
            <a:r>
              <a:rPr lang="ar-SA" dirty="0" smtClean="0">
                <a:latin typeface="Traditional Arabic" pitchFamily="2" charset="-78"/>
                <a:cs typeface="+mn-cs"/>
              </a:rPr>
              <a:t>طرق احتساب الدخل السياحي </a:t>
            </a:r>
            <a:r>
              <a:rPr lang="ar-SA" dirty="0" smtClean="0">
                <a:latin typeface="Traditional Arabic" pitchFamily="2" charset="-78"/>
                <a:cs typeface="Traditional Arabic" pitchFamily="2" charset="-78"/>
              </a:rPr>
              <a:t>:</a:t>
            </a:r>
            <a:endParaRPr lang="en-US" dirty="0" smtClean="0">
              <a:latin typeface="Traditional Arabic" pitchFamily="2" charset="-78"/>
              <a:cs typeface="Traditional Arabic" pitchFamily="2" charset="-78"/>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62</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normAutofit lnSpcReduction="10000"/>
          </a:bodyPr>
          <a:lstStyle/>
          <a:p>
            <a:pPr algn="r" rtl="1" eaLnBrk="1" fontAlgn="auto" hangingPunct="1">
              <a:spcAft>
                <a:spcPts val="0"/>
              </a:spcAft>
              <a:buNone/>
              <a:defRPr/>
            </a:pPr>
            <a:r>
              <a:rPr lang="ar-SA" b="1" u="sng" dirty="0" smtClean="0">
                <a:latin typeface="Traditional Arabic" pitchFamily="2" charset="-78"/>
                <a:cs typeface="Traditional Arabic" pitchFamily="2" charset="-78"/>
              </a:rPr>
              <a:t>2.  </a:t>
            </a:r>
            <a:r>
              <a:rPr lang="ar-SA" b="1" u="sng" dirty="0">
                <a:latin typeface="Arial" pitchFamily="34" charset="0"/>
                <a:cs typeface="Arial" pitchFamily="34" charset="0"/>
              </a:rPr>
              <a:t>طريقة الانفاق السياحي :</a:t>
            </a:r>
            <a:endParaRPr lang="en-US" b="1" u="sng" dirty="0">
              <a:latin typeface="Arial" pitchFamily="34" charset="0"/>
              <a:cs typeface="Arial" pitchFamily="34" charset="0"/>
            </a:endParaRPr>
          </a:p>
          <a:p>
            <a:pPr algn="r" rtl="1" eaLnBrk="1" fontAlgn="auto" hangingPunct="1">
              <a:spcAft>
                <a:spcPts val="0"/>
              </a:spcAft>
              <a:buNone/>
              <a:defRPr/>
            </a:pPr>
            <a:r>
              <a:rPr lang="ar-SA" dirty="0" smtClean="0">
                <a:latin typeface="Arial" pitchFamily="34" charset="0"/>
                <a:cs typeface="Arial" pitchFamily="34" charset="0"/>
              </a:rPr>
              <a:t>وهو </a:t>
            </a:r>
            <a:r>
              <a:rPr lang="ar-SA" dirty="0">
                <a:latin typeface="Arial" pitchFamily="34" charset="0"/>
                <a:cs typeface="Arial" pitchFamily="34" charset="0"/>
              </a:rPr>
              <a:t>مجموع </a:t>
            </a:r>
            <a:r>
              <a:rPr lang="ar-SA" dirty="0" smtClean="0">
                <a:latin typeface="Arial" pitchFamily="34" charset="0"/>
                <a:cs typeface="Arial" pitchFamily="34" charset="0"/>
              </a:rPr>
              <a:t>إنفاق أفراد </a:t>
            </a:r>
            <a:r>
              <a:rPr lang="ar-SA" dirty="0">
                <a:latin typeface="Arial" pitchFamily="34" charset="0"/>
                <a:cs typeface="Arial" pitchFamily="34" charset="0"/>
              </a:rPr>
              <a:t>المجتمع على شراء الخدمات السياحية خلال فترة سنة </a:t>
            </a:r>
            <a:r>
              <a:rPr lang="ar-SA" dirty="0" smtClean="0">
                <a:latin typeface="Arial" pitchFamily="34" charset="0"/>
                <a:cs typeface="Arial" pitchFamily="34" charset="0"/>
              </a:rPr>
              <a:t>.  كما في طريقة الدخل  </a:t>
            </a:r>
            <a:r>
              <a:rPr lang="ar-SA" dirty="0">
                <a:latin typeface="Arial" pitchFamily="34" charset="0"/>
                <a:cs typeface="Arial" pitchFamily="34" charset="0"/>
              </a:rPr>
              <a:t>ليس كل </a:t>
            </a:r>
            <a:r>
              <a:rPr lang="ar-SA" dirty="0" smtClean="0">
                <a:latin typeface="Arial" pitchFamily="34" charset="0"/>
                <a:cs typeface="Arial" pitchFamily="34" charset="0"/>
              </a:rPr>
              <a:t>ما</a:t>
            </a:r>
            <a:r>
              <a:rPr lang="en-US" dirty="0" smtClean="0">
                <a:latin typeface="Arial" pitchFamily="34" charset="0"/>
                <a:cs typeface="Arial" pitchFamily="34" charset="0"/>
              </a:rPr>
              <a:t> </a:t>
            </a:r>
            <a:r>
              <a:rPr lang="ar-SA" dirty="0" smtClean="0">
                <a:latin typeface="Arial" pitchFamily="34" charset="0"/>
                <a:cs typeface="Arial" pitchFamily="34" charset="0"/>
              </a:rPr>
              <a:t>ينفقه أفراد </a:t>
            </a:r>
            <a:r>
              <a:rPr lang="ar-SA" dirty="0">
                <a:latin typeface="Arial" pitchFamily="34" charset="0"/>
                <a:cs typeface="Arial" pitchFamily="34" charset="0"/>
              </a:rPr>
              <a:t>المجتمع على شراء الخدمات الاستهلاكية </a:t>
            </a:r>
            <a:r>
              <a:rPr lang="ar-SA" dirty="0" smtClean="0">
                <a:latin typeface="Arial" pitchFamily="34" charset="0"/>
                <a:cs typeface="Arial" pitchFamily="34" charset="0"/>
              </a:rPr>
              <a:t>والإنتاجية </a:t>
            </a:r>
            <a:r>
              <a:rPr lang="ar-SA" dirty="0">
                <a:latin typeface="Arial" pitchFamily="34" charset="0"/>
                <a:cs typeface="Arial" pitchFamily="34" charset="0"/>
              </a:rPr>
              <a:t>السياحية يعتبر دخلا للمشاريع السياحية </a:t>
            </a:r>
            <a:r>
              <a:rPr lang="ar-SA" dirty="0" smtClean="0">
                <a:latin typeface="Arial" pitchFamily="34" charset="0"/>
                <a:cs typeface="Arial" pitchFamily="34" charset="0"/>
              </a:rPr>
              <a:t>الوطنية، وبذلك يجب طرح وإضافة بعض العوامل لكي تكون حساباتنا الاقتصادية دقيقة كما يلي :</a:t>
            </a:r>
            <a:endParaRPr lang="en-US" dirty="0">
              <a:latin typeface="Arial" pitchFamily="34" charset="0"/>
              <a:cs typeface="Arial" pitchFamily="34" charset="0"/>
            </a:endParaRPr>
          </a:p>
          <a:p>
            <a:pPr algn="r" rtl="1" eaLnBrk="1" fontAlgn="auto" hangingPunct="1">
              <a:spcAft>
                <a:spcPts val="0"/>
              </a:spcAft>
              <a:buNone/>
              <a:defRPr/>
            </a:pPr>
            <a:r>
              <a:rPr lang="ar-SA" dirty="0" smtClean="0">
                <a:latin typeface="Arial" pitchFamily="34" charset="0"/>
                <a:cs typeface="Arial" pitchFamily="34" charset="0"/>
              </a:rPr>
              <a:t> أ- </a:t>
            </a:r>
            <a:r>
              <a:rPr lang="ar-SA" dirty="0">
                <a:latin typeface="Arial" pitchFamily="34" charset="0"/>
                <a:cs typeface="Arial" pitchFamily="34" charset="0"/>
              </a:rPr>
              <a:t>الضرائب غير المباشرة على السلع والخدمات الاستهلاكية </a:t>
            </a:r>
            <a:r>
              <a:rPr lang="ar-SA" dirty="0" smtClean="0">
                <a:latin typeface="Arial" pitchFamily="34" charset="0"/>
                <a:cs typeface="Arial" pitchFamily="34" charset="0"/>
              </a:rPr>
              <a:t>السياحية</a:t>
            </a:r>
          </a:p>
          <a:p>
            <a:pPr algn="r" rtl="1" eaLnBrk="1" fontAlgn="auto" hangingPunct="1">
              <a:spcAft>
                <a:spcPts val="0"/>
              </a:spcAft>
              <a:buNone/>
              <a:defRPr/>
            </a:pPr>
            <a:r>
              <a:rPr lang="ar-SA" dirty="0" smtClean="0">
                <a:latin typeface="Arial" pitchFamily="34" charset="0"/>
                <a:cs typeface="Arial" pitchFamily="34" charset="0"/>
              </a:rPr>
              <a:t>ب- </a:t>
            </a:r>
            <a:r>
              <a:rPr lang="ar-SA" dirty="0">
                <a:latin typeface="Arial" pitchFamily="34" charset="0"/>
                <a:cs typeface="Arial" pitchFamily="34" charset="0"/>
              </a:rPr>
              <a:t>الاعانات والمنح </a:t>
            </a:r>
            <a:r>
              <a:rPr lang="ar-SA" dirty="0" smtClean="0">
                <a:latin typeface="Arial" pitchFamily="34" charset="0"/>
                <a:cs typeface="Arial" pitchFamily="34" charset="0"/>
              </a:rPr>
              <a:t>الحكومية.</a:t>
            </a:r>
          </a:p>
          <a:p>
            <a:pPr>
              <a:buNone/>
              <a:defRPr/>
            </a:pPr>
            <a:r>
              <a:rPr lang="ar-SA" dirty="0" smtClean="0">
                <a:latin typeface="Arial" pitchFamily="34" charset="0"/>
                <a:cs typeface="Arial" pitchFamily="34" charset="0"/>
              </a:rPr>
              <a:t>ج- الاندثار في راس المال السياحي </a:t>
            </a:r>
          </a:p>
          <a:p>
            <a:pPr>
              <a:buNone/>
              <a:defRPr/>
            </a:pPr>
            <a:r>
              <a:rPr lang="ar-SA" dirty="0" smtClean="0">
                <a:latin typeface="Arial" pitchFamily="34" charset="0"/>
                <a:cs typeface="Arial" pitchFamily="34" charset="0"/>
              </a:rPr>
              <a:t>د- صافي التجارة  السياحية الخارجية</a:t>
            </a:r>
          </a:p>
          <a:p>
            <a:pPr>
              <a:buNone/>
              <a:defRPr/>
            </a:pPr>
            <a:r>
              <a:rPr lang="ar-SA" dirty="0" smtClean="0">
                <a:latin typeface="Arial" pitchFamily="34" charset="0"/>
                <a:cs typeface="Arial" pitchFamily="34" charset="0"/>
              </a:rPr>
              <a:t>ه- الزيادة في قيمة االمخزون السلعي التابع للقطاع السياحي </a:t>
            </a:r>
            <a:endParaRPr lang="en-US" dirty="0">
              <a:latin typeface="Arial" pitchFamily="34" charset="0"/>
              <a:cs typeface="Arial" pitchFamily="34" charset="0"/>
            </a:endParaRPr>
          </a:p>
        </p:txBody>
      </p:sp>
      <p:sp>
        <p:nvSpPr>
          <p:cNvPr id="5" name="Title 1"/>
          <p:cNvSpPr>
            <a:spLocks noGrp="1"/>
          </p:cNvSpPr>
          <p:nvPr>
            <p:ph type="title"/>
          </p:nvPr>
        </p:nvSpPr>
        <p:spPr>
          <a:xfrm>
            <a:off x="457200" y="274638"/>
            <a:ext cx="8229600" cy="1143000"/>
          </a:xfrm>
        </p:spPr>
        <p:txBody>
          <a:bodyPr/>
          <a:lstStyle/>
          <a:p>
            <a:pPr algn="r" rtl="1" eaLnBrk="1" hangingPunct="1"/>
            <a:r>
              <a:rPr lang="ar-SA" dirty="0" smtClean="0">
                <a:latin typeface="Traditional Arabic" pitchFamily="2" charset="-78"/>
                <a:cs typeface="+mn-cs"/>
              </a:rPr>
              <a:t>طرق احتساب الدخل السياحي </a:t>
            </a:r>
            <a:r>
              <a:rPr lang="ar-SA" dirty="0" smtClean="0">
                <a:latin typeface="Traditional Arabic" pitchFamily="2" charset="-78"/>
                <a:cs typeface="Traditional Arabic" pitchFamily="2" charset="-78"/>
              </a:rPr>
              <a:t>:</a:t>
            </a:r>
            <a:endParaRPr lang="en-US" dirty="0" smtClean="0">
              <a:latin typeface="Traditional Arabic" pitchFamily="2" charset="-78"/>
              <a:cs typeface="Traditional Arabic" pitchFamily="2" charset="-78"/>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63</a:t>
            </a:fld>
            <a:endParaRPr lang="ar-SA"/>
          </a:p>
        </p:txBody>
      </p:sp>
      <p:sp>
        <p:nvSpPr>
          <p:cNvPr id="6" name="Footer Placeholder 5"/>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normAutofit/>
          </a:bodyPr>
          <a:lstStyle/>
          <a:p>
            <a:pPr algn="r" rtl="1" eaLnBrk="1" fontAlgn="auto" hangingPunct="1">
              <a:spcAft>
                <a:spcPts val="0"/>
              </a:spcAft>
              <a:buFont typeface="Arial" pitchFamily="34" charset="0"/>
              <a:buNone/>
              <a:defRPr/>
            </a:pPr>
            <a:r>
              <a:rPr lang="ar-SA" dirty="0" smtClean="0">
                <a:latin typeface="Arial" pitchFamily="34" charset="0"/>
                <a:cs typeface="Arial" pitchFamily="34" charset="0"/>
              </a:rPr>
              <a:t>بعد كل هذه الإجراءات سوف نتوصل إلى معادلة متكاملة لاحتساب الدخل السياحي بطريقة الإنفاق السياحي:</a:t>
            </a:r>
          </a:p>
          <a:p>
            <a:pPr>
              <a:buNone/>
              <a:defRPr/>
            </a:pPr>
            <a:r>
              <a:rPr lang="ar-SA" dirty="0" smtClean="0">
                <a:latin typeface="Arial" pitchFamily="34" charset="0"/>
                <a:cs typeface="Arial" pitchFamily="34" charset="0"/>
              </a:rPr>
              <a:t>الدخل </a:t>
            </a:r>
            <a:r>
              <a:rPr lang="ar-SA" dirty="0">
                <a:latin typeface="Arial" pitchFamily="34" charset="0"/>
                <a:cs typeface="Arial" pitchFamily="34" charset="0"/>
              </a:rPr>
              <a:t>السياحي </a:t>
            </a:r>
            <a:r>
              <a:rPr lang="ar-SA" dirty="0" smtClean="0">
                <a:latin typeface="Arial" pitchFamily="34" charset="0"/>
                <a:cs typeface="Arial" pitchFamily="34" charset="0"/>
              </a:rPr>
              <a:t>= </a:t>
            </a:r>
            <a:r>
              <a:rPr lang="ar-SA" sz="2800" i="1" dirty="0" smtClean="0">
                <a:latin typeface="Arial" pitchFamily="34" charset="0"/>
                <a:cs typeface="Arial" pitchFamily="34" charset="0"/>
              </a:rPr>
              <a:t> </a:t>
            </a:r>
            <a:r>
              <a:rPr lang="ar-SA" sz="2800" i="1" dirty="0" smtClean="0">
                <a:solidFill>
                  <a:srgbClr val="00B050"/>
                </a:solidFill>
                <a:latin typeface="Arial" pitchFamily="34" charset="0"/>
                <a:cs typeface="Arial" pitchFamily="34" charset="0"/>
              </a:rPr>
              <a:t>إنفاق الأفراد </a:t>
            </a:r>
            <a:r>
              <a:rPr lang="ar-SA" sz="2800" i="1" dirty="0">
                <a:solidFill>
                  <a:srgbClr val="00B050"/>
                </a:solidFill>
                <a:latin typeface="Arial" pitchFamily="34" charset="0"/>
                <a:cs typeface="Arial" pitchFamily="34" charset="0"/>
              </a:rPr>
              <a:t>على الخدمات </a:t>
            </a:r>
            <a:r>
              <a:rPr lang="ar-SA" sz="2800" i="1" dirty="0" smtClean="0">
                <a:solidFill>
                  <a:srgbClr val="00B050"/>
                </a:solidFill>
                <a:latin typeface="Arial" pitchFamily="34" charset="0"/>
                <a:cs typeface="Arial" pitchFamily="34" charset="0"/>
              </a:rPr>
              <a:t>السياحية </a:t>
            </a:r>
            <a:r>
              <a:rPr lang="ar-SA" sz="2800" dirty="0">
                <a:latin typeface="Arial" pitchFamily="34" charset="0"/>
              </a:rPr>
              <a:t>+ </a:t>
            </a:r>
            <a:r>
              <a:rPr lang="ar-SA" sz="2800" dirty="0">
                <a:solidFill>
                  <a:srgbClr val="00B050"/>
                </a:solidFill>
                <a:latin typeface="Arial" pitchFamily="34" charset="0"/>
              </a:rPr>
              <a:t>الادخار الموجه للاستثمار السياحي </a:t>
            </a:r>
            <a:r>
              <a:rPr lang="ar-SA" sz="2800" dirty="0" smtClean="0">
                <a:latin typeface="Arial" pitchFamily="34" charset="0"/>
                <a:cs typeface="Arial" pitchFamily="34" charset="0"/>
              </a:rPr>
              <a:t>- </a:t>
            </a:r>
            <a:r>
              <a:rPr lang="ar-SA" sz="2800" dirty="0">
                <a:solidFill>
                  <a:schemeClr val="accent2"/>
                </a:solidFill>
                <a:latin typeface="Arial" pitchFamily="34" charset="0"/>
                <a:cs typeface="Arial" pitchFamily="34" charset="0"/>
              </a:rPr>
              <a:t>الضرائب غير المباشرة </a:t>
            </a:r>
            <a:endParaRPr lang="en-US" sz="2800" dirty="0">
              <a:solidFill>
                <a:schemeClr val="accent2"/>
              </a:solidFill>
              <a:latin typeface="Arial" pitchFamily="34" charset="0"/>
              <a:cs typeface="Arial" pitchFamily="34" charset="0"/>
            </a:endParaRPr>
          </a:p>
          <a:p>
            <a:pPr lvl="2" algn="r" rtl="1" eaLnBrk="1" fontAlgn="auto" hangingPunct="1">
              <a:spcAft>
                <a:spcPts val="0"/>
              </a:spcAft>
              <a:buFont typeface="Arial" pitchFamily="34" charset="0"/>
              <a:buNone/>
              <a:defRPr/>
            </a:pPr>
            <a:r>
              <a:rPr lang="ar-SA" sz="2800" dirty="0" smtClean="0">
                <a:latin typeface="Arial" pitchFamily="34" charset="0"/>
                <a:cs typeface="Arial" pitchFamily="34" charset="0"/>
              </a:rPr>
              <a:t>+ </a:t>
            </a:r>
            <a:r>
              <a:rPr lang="ar-SA" sz="2800" dirty="0" smtClean="0">
                <a:solidFill>
                  <a:srgbClr val="00B050"/>
                </a:solidFill>
                <a:latin typeface="Arial" pitchFamily="34" charset="0"/>
                <a:cs typeface="Arial" pitchFamily="34" charset="0"/>
              </a:rPr>
              <a:t>الإعانات </a:t>
            </a:r>
            <a:r>
              <a:rPr lang="ar-SA" sz="2800" dirty="0">
                <a:solidFill>
                  <a:srgbClr val="00B050"/>
                </a:solidFill>
                <a:latin typeface="Arial" pitchFamily="34" charset="0"/>
                <a:cs typeface="Arial" pitchFamily="34" charset="0"/>
              </a:rPr>
              <a:t>والمنح  والدعم الحكومي </a:t>
            </a:r>
            <a:r>
              <a:rPr lang="ar-SA" sz="2800" dirty="0" smtClean="0">
                <a:solidFill>
                  <a:srgbClr val="00B050"/>
                </a:solidFill>
                <a:latin typeface="Arial" pitchFamily="34" charset="0"/>
                <a:cs typeface="Arial" pitchFamily="34" charset="0"/>
              </a:rPr>
              <a:t>للمنتج  </a:t>
            </a:r>
            <a:r>
              <a:rPr lang="ar-SA" sz="2800" dirty="0">
                <a:solidFill>
                  <a:srgbClr val="00B050"/>
                </a:solidFill>
                <a:latin typeface="Arial" pitchFamily="34" charset="0"/>
                <a:cs typeface="Arial" pitchFamily="34" charset="0"/>
              </a:rPr>
              <a:t>السياحي </a:t>
            </a:r>
            <a:endParaRPr lang="en-US" sz="2800" dirty="0">
              <a:solidFill>
                <a:srgbClr val="00B050"/>
              </a:solidFill>
              <a:latin typeface="Arial" pitchFamily="34" charset="0"/>
              <a:cs typeface="Arial" pitchFamily="34" charset="0"/>
            </a:endParaRPr>
          </a:p>
          <a:p>
            <a:pPr lvl="2" algn="r" rtl="1" eaLnBrk="1" fontAlgn="auto" hangingPunct="1">
              <a:spcAft>
                <a:spcPts val="0"/>
              </a:spcAft>
              <a:buFont typeface="Arial" pitchFamily="34" charset="0"/>
              <a:buNone/>
              <a:defRPr/>
            </a:pPr>
            <a:r>
              <a:rPr lang="ar-SA" sz="2800" dirty="0" smtClean="0">
                <a:latin typeface="Arial" pitchFamily="34" charset="0"/>
                <a:cs typeface="Arial" pitchFamily="34" charset="0"/>
              </a:rPr>
              <a:t>- </a:t>
            </a:r>
            <a:r>
              <a:rPr lang="ar-SA" sz="2800" dirty="0" smtClean="0">
                <a:solidFill>
                  <a:schemeClr val="accent2"/>
                </a:solidFill>
                <a:latin typeface="Arial" pitchFamily="34" charset="0"/>
                <a:cs typeface="Arial" pitchFamily="34" charset="0"/>
              </a:rPr>
              <a:t>الاندثار </a:t>
            </a:r>
            <a:r>
              <a:rPr lang="ar-SA" sz="2800" dirty="0">
                <a:solidFill>
                  <a:schemeClr val="accent2"/>
                </a:solidFill>
                <a:latin typeface="Arial" pitchFamily="34" charset="0"/>
                <a:cs typeface="Arial" pitchFamily="34" charset="0"/>
              </a:rPr>
              <a:t>في راس المال السياحي </a:t>
            </a:r>
            <a:endParaRPr lang="en-US" sz="2800" dirty="0">
              <a:solidFill>
                <a:schemeClr val="accent2"/>
              </a:solidFill>
              <a:latin typeface="Arial" pitchFamily="34" charset="0"/>
              <a:cs typeface="Arial" pitchFamily="34" charset="0"/>
            </a:endParaRPr>
          </a:p>
          <a:p>
            <a:pPr lvl="2" algn="r" rtl="1" eaLnBrk="1" fontAlgn="auto" hangingPunct="1">
              <a:spcAft>
                <a:spcPts val="0"/>
              </a:spcAft>
              <a:buFont typeface="Arial" pitchFamily="34" charset="0"/>
              <a:buNone/>
              <a:defRPr/>
            </a:pPr>
            <a:r>
              <a:rPr lang="ar-SA" sz="2800" dirty="0" smtClean="0">
                <a:latin typeface="Arial" pitchFamily="34" charset="0"/>
                <a:cs typeface="Arial" pitchFamily="34" charset="0"/>
              </a:rPr>
              <a:t> (+ أو -) صافي </a:t>
            </a:r>
            <a:r>
              <a:rPr lang="ar-SA" sz="2800" dirty="0">
                <a:latin typeface="Arial" pitchFamily="34" charset="0"/>
                <a:cs typeface="Arial" pitchFamily="34" charset="0"/>
              </a:rPr>
              <a:t>التجارة </a:t>
            </a:r>
            <a:r>
              <a:rPr lang="ar-SA" sz="2800" dirty="0" smtClean="0">
                <a:latin typeface="Arial" pitchFamily="34" charset="0"/>
                <a:cs typeface="Arial" pitchFamily="34" charset="0"/>
              </a:rPr>
              <a:t> السياحية الخارجية </a:t>
            </a:r>
            <a:endParaRPr lang="en-US" sz="2800" dirty="0">
              <a:latin typeface="Arial" pitchFamily="34" charset="0"/>
              <a:cs typeface="Arial" pitchFamily="34" charset="0"/>
            </a:endParaRPr>
          </a:p>
          <a:p>
            <a:pPr lvl="2" algn="r" rtl="1" eaLnBrk="1" fontAlgn="auto" hangingPunct="1">
              <a:spcAft>
                <a:spcPts val="0"/>
              </a:spcAft>
              <a:buFont typeface="Arial" pitchFamily="34" charset="0"/>
              <a:buNone/>
              <a:defRPr/>
            </a:pPr>
            <a:r>
              <a:rPr lang="ar-SA" sz="2800" dirty="0" smtClean="0">
                <a:latin typeface="Arial" pitchFamily="34" charset="0"/>
                <a:cs typeface="Arial" pitchFamily="34" charset="0"/>
              </a:rPr>
              <a:t>+ </a:t>
            </a:r>
            <a:r>
              <a:rPr lang="ar-SA" sz="2800" dirty="0" smtClean="0">
                <a:solidFill>
                  <a:srgbClr val="00B050"/>
                </a:solidFill>
                <a:latin typeface="Arial" pitchFamily="34" charset="0"/>
                <a:cs typeface="Arial" pitchFamily="34" charset="0"/>
              </a:rPr>
              <a:t>الزيادة </a:t>
            </a:r>
            <a:r>
              <a:rPr lang="ar-SA" sz="2800" dirty="0">
                <a:solidFill>
                  <a:srgbClr val="00B050"/>
                </a:solidFill>
                <a:latin typeface="Arial" pitchFamily="34" charset="0"/>
                <a:cs typeface="Arial" pitchFamily="34" charset="0"/>
              </a:rPr>
              <a:t>في قيمة </a:t>
            </a:r>
            <a:r>
              <a:rPr lang="ar-SA" sz="2800" dirty="0" err="1" smtClean="0">
                <a:solidFill>
                  <a:srgbClr val="00B050"/>
                </a:solidFill>
                <a:latin typeface="Arial" pitchFamily="34" charset="0"/>
                <a:cs typeface="Arial" pitchFamily="34" charset="0"/>
              </a:rPr>
              <a:t>االمخزون</a:t>
            </a:r>
            <a:r>
              <a:rPr lang="ar-SA" sz="2800" dirty="0" smtClean="0">
                <a:solidFill>
                  <a:srgbClr val="00B050"/>
                </a:solidFill>
                <a:latin typeface="Arial" pitchFamily="34" charset="0"/>
                <a:cs typeface="Arial" pitchFamily="34" charset="0"/>
              </a:rPr>
              <a:t> </a:t>
            </a:r>
            <a:r>
              <a:rPr lang="ar-SA" sz="2800" dirty="0">
                <a:solidFill>
                  <a:srgbClr val="00B050"/>
                </a:solidFill>
                <a:latin typeface="Arial" pitchFamily="34" charset="0"/>
                <a:cs typeface="Arial" pitchFamily="34" charset="0"/>
              </a:rPr>
              <a:t>السلعي التابع للقطاع السياحي</a:t>
            </a:r>
            <a:r>
              <a:rPr lang="ar-SA" sz="2800" dirty="0">
                <a:latin typeface="Arial" pitchFamily="34" charset="0"/>
                <a:cs typeface="Arial" pitchFamily="34" charset="0"/>
              </a:rPr>
              <a:t> </a:t>
            </a:r>
            <a:endParaRPr lang="en-US" sz="28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64</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lgn="r" rtl="1" eaLnBrk="1" hangingPunct="1"/>
            <a:r>
              <a:rPr lang="ar-SA" dirty="0" smtClean="0">
                <a:latin typeface="Traditional Arabic" pitchFamily="2" charset="-78"/>
                <a:cs typeface="+mn-cs"/>
              </a:rPr>
              <a:t>حساب اثر السياحة في الدخل القومي </a:t>
            </a:r>
            <a:r>
              <a:rPr lang="ar-SA" dirty="0" smtClean="0">
                <a:latin typeface="Traditional Arabic" pitchFamily="2" charset="-78"/>
                <a:cs typeface="Traditional Arabic" pitchFamily="2" charset="-78"/>
              </a:rPr>
              <a:t>:</a:t>
            </a:r>
            <a:endParaRPr lang="en-US" dirty="0" smtClean="0">
              <a:latin typeface="Traditional Arabic" pitchFamily="2" charset="-78"/>
              <a:cs typeface="Traditional Arabic" pitchFamily="2" charset="-78"/>
            </a:endParaRPr>
          </a:p>
        </p:txBody>
      </p:sp>
      <p:sp>
        <p:nvSpPr>
          <p:cNvPr id="22531" name="Content Placeholder 2"/>
          <p:cNvSpPr>
            <a:spLocks noGrp="1"/>
          </p:cNvSpPr>
          <p:nvPr>
            <p:ph idx="1"/>
          </p:nvPr>
        </p:nvSpPr>
        <p:spPr>
          <a:xfrm>
            <a:off x="457200" y="1600200"/>
            <a:ext cx="8229600" cy="4495800"/>
          </a:xfrm>
        </p:spPr>
        <p:txBody>
          <a:bodyPr>
            <a:normAutofit/>
          </a:bodyPr>
          <a:lstStyle/>
          <a:p>
            <a:pPr algn="r" rtl="1" eaLnBrk="1" hangingPunct="1">
              <a:buFont typeface="Arial" pitchFamily="34" charset="0"/>
              <a:buNone/>
            </a:pPr>
            <a:r>
              <a:rPr lang="ar-SA" dirty="0" smtClean="0">
                <a:latin typeface="Arial" pitchFamily="34" charset="0"/>
                <a:cs typeface="Arial" pitchFamily="34" charset="0"/>
              </a:rPr>
              <a:t> </a:t>
            </a:r>
            <a:endParaRPr lang="en-US" dirty="0" smtClean="0">
              <a:latin typeface="Arial" pitchFamily="34" charset="0"/>
              <a:cs typeface="Arial" pitchFamily="34" charset="0"/>
            </a:endParaRPr>
          </a:p>
          <a:p>
            <a:pPr algn="r" rtl="1" eaLnBrk="1" hangingPunct="1">
              <a:buFont typeface="Arial" pitchFamily="34" charset="0"/>
              <a:buNone/>
            </a:pPr>
            <a:r>
              <a:rPr lang="en-US" dirty="0" smtClean="0">
                <a:latin typeface="Arial" pitchFamily="34" charset="0"/>
                <a:cs typeface="Arial" pitchFamily="34" charset="0"/>
              </a:rPr>
              <a:t> </a:t>
            </a:r>
            <a:r>
              <a:rPr lang="ar-SA" dirty="0" smtClean="0">
                <a:latin typeface="Arial" pitchFamily="34" charset="0"/>
                <a:cs typeface="Arial" pitchFamily="34" charset="0"/>
              </a:rPr>
              <a:t>                                               الدخل السياحي    </a:t>
            </a:r>
            <a:endParaRPr lang="en-US" dirty="0" smtClean="0">
              <a:latin typeface="Arial" pitchFamily="34" charset="0"/>
              <a:cs typeface="Arial" pitchFamily="34" charset="0"/>
            </a:endParaRPr>
          </a:p>
          <a:p>
            <a:pPr>
              <a:buNone/>
            </a:pPr>
            <a:r>
              <a:rPr lang="ar-SA" dirty="0" smtClean="0">
                <a:latin typeface="Arial" pitchFamily="34" charset="0"/>
                <a:cs typeface="Arial" pitchFamily="34" charset="0"/>
              </a:rPr>
              <a:t>مساهمة السياحة في الدخل القومي   =                            × 100</a:t>
            </a:r>
            <a:endParaRPr lang="en-US" dirty="0" smtClean="0">
              <a:latin typeface="Arial" pitchFamily="34" charset="0"/>
              <a:cs typeface="Arial" pitchFamily="34" charset="0"/>
            </a:endParaRPr>
          </a:p>
          <a:p>
            <a:pPr algn="r" rtl="1" eaLnBrk="1" hangingPunct="1">
              <a:buFont typeface="Arial" pitchFamily="34" charset="0"/>
              <a:buNone/>
            </a:pPr>
            <a:r>
              <a:rPr lang="ar-SA" dirty="0" smtClean="0">
                <a:latin typeface="Arial" pitchFamily="34" charset="0"/>
                <a:cs typeface="Arial" pitchFamily="34" charset="0"/>
              </a:rPr>
              <a:t>                                                  الدخل القومي </a:t>
            </a:r>
          </a:p>
          <a:p>
            <a:pPr>
              <a:buNone/>
            </a:pPr>
            <a:r>
              <a:rPr lang="ar-SA" sz="2400" b="1" dirty="0" smtClean="0">
                <a:latin typeface="Traditional Arabic" pitchFamily="2" charset="-78"/>
                <a:ea typeface="Times New Roman" pitchFamily="18" charset="0"/>
                <a:cs typeface="Traditional Arabic" pitchFamily="2" charset="-78"/>
              </a:rPr>
              <a:t>مثال :- </a:t>
            </a:r>
            <a:endParaRPr lang="en-US" sz="1100" b="1" dirty="0" smtClean="0">
              <a:ea typeface="Times New Roman" pitchFamily="18" charset="0"/>
              <a:cs typeface="Traditional Arabic" pitchFamily="2" charset="-78"/>
            </a:endParaRPr>
          </a:p>
          <a:p>
            <a:pPr eaLnBrk="0" hangingPunct="0">
              <a:buNone/>
            </a:pPr>
            <a:r>
              <a:rPr lang="ar-SA" sz="2400" b="1" dirty="0" smtClean="0">
                <a:latin typeface="Traditional Arabic" pitchFamily="2" charset="-78"/>
                <a:ea typeface="Times New Roman" pitchFamily="18" charset="0"/>
                <a:cs typeface="Traditional Arabic" pitchFamily="2" charset="-78"/>
              </a:rPr>
              <a:t>في نهاية احدى السنوات تحقق دخلا سياحيا بمقدار ( 80 ) مليون ريال في احدى البلدان . فكم هو دور السياحة في الدخل القومي اذا علمت بان الدخل القومي في نفس السنة كان (1600) مليون ريال.</a:t>
            </a:r>
          </a:p>
          <a:p>
            <a:pPr eaLnBrk="0" hangingPunct="0">
              <a:buNone/>
            </a:pPr>
            <a:r>
              <a:rPr lang="ar-SA" sz="2400" b="1" dirty="0" smtClean="0">
                <a:latin typeface="Traditional Arabic" pitchFamily="2" charset="-78"/>
                <a:ea typeface="Times New Roman" pitchFamily="18" charset="0"/>
                <a:cs typeface="Traditional Arabic" pitchFamily="2" charset="-78"/>
              </a:rPr>
              <a:t>مساهمة السياحة في الدخل القومي = (80 /1600) × 100 =  5%</a:t>
            </a:r>
            <a:endParaRPr lang="en-US" sz="2800" b="1" dirty="0" smtClean="0"/>
          </a:p>
          <a:p>
            <a:pPr algn="r" rtl="1" eaLnBrk="1" hangingPunct="1">
              <a:buFont typeface="Arial" pitchFamily="34" charset="0"/>
              <a:buNone/>
            </a:pPr>
            <a:endParaRPr lang="en-US" dirty="0" smtClean="0">
              <a:latin typeface="Arial" pitchFamily="34" charset="0"/>
              <a:cs typeface="Arial" pitchFamily="34" charset="0"/>
            </a:endParaRPr>
          </a:p>
          <a:p>
            <a:pPr algn="r" rtl="1" eaLnBrk="1" hangingPunct="1">
              <a:buFont typeface="Arial" pitchFamily="34" charset="0"/>
              <a:buNone/>
            </a:pPr>
            <a:endParaRPr lang="en-US" dirty="0" smtClean="0">
              <a:latin typeface="Arial" pitchFamily="34" charset="0"/>
              <a:cs typeface="Arial" pitchFamily="34" charset="0"/>
            </a:endParaRPr>
          </a:p>
        </p:txBody>
      </p:sp>
      <p:cxnSp>
        <p:nvCxnSpPr>
          <p:cNvPr id="8" name="Straight Connector 7"/>
          <p:cNvCxnSpPr/>
          <p:nvPr/>
        </p:nvCxnSpPr>
        <p:spPr>
          <a:xfrm>
            <a:off x="1828800" y="2743200"/>
            <a:ext cx="2328863" cy="28575"/>
          </a:xfrm>
          <a:prstGeom prst="line">
            <a:avLst/>
          </a:prstGeom>
        </p:spPr>
        <p:style>
          <a:lnRef idx="2">
            <a:schemeClr val="accent1"/>
          </a:lnRef>
          <a:fillRef idx="0">
            <a:schemeClr val="accent1"/>
          </a:fillRef>
          <a:effectRef idx="1">
            <a:schemeClr val="accent1"/>
          </a:effectRef>
          <a:fontRef idx="minor">
            <a:schemeClr val="tx1"/>
          </a:fontRef>
        </p:style>
      </p:cxnSp>
      <p:sp>
        <p:nvSpPr>
          <p:cNvPr id="5" name="Slide Number Placeholder 4"/>
          <p:cNvSpPr>
            <a:spLocks noGrp="1"/>
          </p:cNvSpPr>
          <p:nvPr>
            <p:ph type="sldNum" sz="quarter" idx="12"/>
          </p:nvPr>
        </p:nvSpPr>
        <p:spPr/>
        <p:txBody>
          <a:bodyPr/>
          <a:lstStyle/>
          <a:p>
            <a:fld id="{B1256247-FA1A-4ED4-9C3E-75F47BD09EE7}" type="slidenum">
              <a:rPr lang="ar-SA" smtClean="0"/>
              <a:pPr/>
              <a:t>65</a:t>
            </a:fld>
            <a:endParaRPr lang="ar-SA"/>
          </a:p>
        </p:txBody>
      </p:sp>
      <p:sp>
        <p:nvSpPr>
          <p:cNvPr id="6" name="Footer Placeholder 5"/>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normAutofit fontScale="90000"/>
          </a:bodyPr>
          <a:lstStyle/>
          <a:p>
            <a:pPr algn="r" rtl="1" eaLnBrk="1" hangingPunct="1"/>
            <a:r>
              <a:rPr lang="ar-SA" dirty="0" smtClean="0">
                <a:latin typeface="Traditional Arabic" pitchFamily="2" charset="-78"/>
                <a:cs typeface="+mn-cs"/>
              </a:rPr>
              <a:t>دور السياحة في الدخل القومي للمملكة العربية السعودية وبعض الدول العربية:</a:t>
            </a:r>
            <a:endParaRPr lang="en-US" dirty="0" smtClean="0">
              <a:latin typeface="Traditional Arabic" pitchFamily="2" charset="-78"/>
              <a:cs typeface="+mn-cs"/>
            </a:endParaRPr>
          </a:p>
        </p:txBody>
      </p:sp>
      <p:sp>
        <p:nvSpPr>
          <p:cNvPr id="4" name="Rectangle 3"/>
          <p:cNvSpPr/>
          <p:nvPr/>
        </p:nvSpPr>
        <p:spPr>
          <a:xfrm>
            <a:off x="990600" y="1600200"/>
            <a:ext cx="7391400" cy="4893647"/>
          </a:xfrm>
          <a:prstGeom prst="rect">
            <a:avLst/>
          </a:prstGeom>
        </p:spPr>
        <p:txBody>
          <a:bodyPr wrap="square">
            <a:spAutoFit/>
          </a:bodyPr>
          <a:lstStyle/>
          <a:p>
            <a:pPr>
              <a:buFont typeface="Wingdings" pitchFamily="2" charset="2"/>
              <a:buChar char="Ø"/>
            </a:pPr>
            <a:r>
              <a:rPr lang="ar-SA" sz="2400" dirty="0" smtClean="0"/>
              <a:t> احتلت المملكة العربية السعودية المرتبة الثالثة بين الدول الأعضاء في منظمة السياحة العربية من حيث مساهمت السياحة بالناتج المحلي للعام 2010 حيث بلغت مساهمتها ما قيمته 27.70 مليار دولار، كما ساهمت السياحة كذلك بتوفير 572 ألف وظيفة في ذات العام وجذبت استثمارات تقدر بنحو 3.79 مليارات دولار.</a:t>
            </a:r>
            <a:r>
              <a:rPr lang="ar-SA" sz="2400" i="1" dirty="0" smtClean="0"/>
              <a:t> </a:t>
            </a:r>
            <a:r>
              <a:rPr lang="ar-SA" sz="2400" b="1" i="1" dirty="0" smtClean="0">
                <a:solidFill>
                  <a:srgbClr val="00B050"/>
                </a:solidFill>
              </a:rPr>
              <a:t>مساهمة</a:t>
            </a:r>
            <a:r>
              <a:rPr lang="ar-SA" sz="2400" b="1" dirty="0" smtClean="0">
                <a:solidFill>
                  <a:srgbClr val="00B050"/>
                </a:solidFill>
              </a:rPr>
              <a:t> قطاع </a:t>
            </a:r>
            <a:r>
              <a:rPr lang="ar-SA" sz="2400" b="1" i="1" dirty="0" smtClean="0">
                <a:solidFill>
                  <a:srgbClr val="00B050"/>
                </a:solidFill>
              </a:rPr>
              <a:t>السياحة</a:t>
            </a:r>
            <a:r>
              <a:rPr lang="ar-SA" sz="2400" b="1" dirty="0" smtClean="0">
                <a:solidFill>
                  <a:srgbClr val="00B050"/>
                </a:solidFill>
              </a:rPr>
              <a:t> في </a:t>
            </a:r>
            <a:r>
              <a:rPr lang="ar-SA" sz="2400" b="1" i="1" dirty="0" smtClean="0">
                <a:solidFill>
                  <a:srgbClr val="00B050"/>
                </a:solidFill>
              </a:rPr>
              <a:t>الناتج</a:t>
            </a:r>
            <a:r>
              <a:rPr lang="ar-SA" sz="2400" b="1" dirty="0" smtClean="0">
                <a:solidFill>
                  <a:srgbClr val="00B050"/>
                </a:solidFill>
              </a:rPr>
              <a:t> المحلي الإجمالي غير النفطي 6.9% في 2010.</a:t>
            </a:r>
            <a:r>
              <a:rPr lang="ar-SA" sz="2400" dirty="0" smtClean="0"/>
              <a:t/>
            </a:r>
            <a:br>
              <a:rPr lang="ar-SA" sz="2400" dirty="0" smtClean="0"/>
            </a:br>
            <a:r>
              <a:rPr lang="ar-SA" sz="2400" dirty="0" smtClean="0"/>
              <a:t> وجاءت مصر بالمرتبة الأولى بمساهمة قيمتها 38.96 مليار دولار، فيما وفرت 3.63 ملايين وظيفة وجذبت استثمارات بقيمة 5.15 مليارات دولار. </a:t>
            </a:r>
          </a:p>
          <a:p>
            <a:pPr>
              <a:buFont typeface="Wingdings" pitchFamily="2" charset="2"/>
              <a:buChar char="Ø"/>
            </a:pPr>
            <a:r>
              <a:rPr lang="ar-SA" sz="2400" dirty="0" smtClean="0"/>
              <a:t>السياحة تسهم بنسبة تصل إلى 4 .7 % من إجمالي الناتج المحلي الإجمالي للإمارات وبنحو 7 .11% من إجمالي الناتج القومي باستثناء قطاع البترول </a:t>
            </a:r>
            <a:r>
              <a:rPr lang="ar-SA" sz="2400" b="1" dirty="0" smtClean="0"/>
              <a:t>. </a:t>
            </a:r>
            <a:r>
              <a:rPr lang="ar-SA" sz="2400" b="1" dirty="0" smtClean="0">
                <a:solidFill>
                  <a:srgbClr val="00B050"/>
                </a:solidFill>
              </a:rPr>
              <a:t>السياحة تمثل 67% من اقتصاد دبي و 16% من اقتصاد ابوظبي و10% من اقتصاد الشارقة.</a:t>
            </a:r>
            <a:endParaRPr lang="ar-SA" sz="2400" dirty="0">
              <a:solidFill>
                <a:srgbClr val="00B050"/>
              </a:solidFill>
            </a:endParaRPr>
          </a:p>
        </p:txBody>
      </p:sp>
      <p:sp>
        <p:nvSpPr>
          <p:cNvPr id="5" name="Slide Number Placeholder 4"/>
          <p:cNvSpPr>
            <a:spLocks noGrp="1"/>
          </p:cNvSpPr>
          <p:nvPr>
            <p:ph type="sldNum" sz="quarter" idx="12"/>
          </p:nvPr>
        </p:nvSpPr>
        <p:spPr/>
        <p:txBody>
          <a:bodyPr/>
          <a:lstStyle/>
          <a:p>
            <a:fld id="{B1256247-FA1A-4ED4-9C3E-75F47BD09EE7}" type="slidenum">
              <a:rPr lang="ar-SA" smtClean="0"/>
              <a:pPr/>
              <a:t>66</a:t>
            </a:fld>
            <a:endParaRPr lang="ar-SA"/>
          </a:p>
        </p:txBody>
      </p:sp>
      <p:sp>
        <p:nvSpPr>
          <p:cNvPr id="6" name="Footer Placeholder 5"/>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normAutofit fontScale="90000"/>
          </a:bodyPr>
          <a:lstStyle/>
          <a:p>
            <a:pPr algn="r" rtl="1" eaLnBrk="1" hangingPunct="1"/>
            <a:r>
              <a:rPr lang="ar-SA" dirty="0" smtClean="0">
                <a:latin typeface="Traditional Arabic" pitchFamily="2" charset="-78"/>
                <a:cs typeface="+mn-cs"/>
              </a:rPr>
              <a:t>دور السياحة في الدخل القومي للمملكة العربية السعودية وبعض الدول العربية:</a:t>
            </a:r>
            <a:endParaRPr lang="en-US" dirty="0" smtClean="0">
              <a:latin typeface="Traditional Arabic" pitchFamily="2" charset="-78"/>
              <a:cs typeface="+mn-cs"/>
            </a:endParaRPr>
          </a:p>
        </p:txBody>
      </p:sp>
      <p:sp>
        <p:nvSpPr>
          <p:cNvPr id="4" name="Rectangle 3"/>
          <p:cNvSpPr/>
          <p:nvPr/>
        </p:nvSpPr>
        <p:spPr>
          <a:xfrm>
            <a:off x="990600" y="1600200"/>
            <a:ext cx="7391400" cy="1569660"/>
          </a:xfrm>
          <a:prstGeom prst="rect">
            <a:avLst/>
          </a:prstGeom>
        </p:spPr>
        <p:txBody>
          <a:bodyPr wrap="square">
            <a:spAutoFit/>
          </a:bodyPr>
          <a:lstStyle/>
          <a:p>
            <a:pPr>
              <a:buFont typeface="Wingdings" pitchFamily="2" charset="2"/>
              <a:buChar char="Ø"/>
            </a:pPr>
            <a:r>
              <a:rPr lang="ar-SA" sz="2400" dirty="0" smtClean="0"/>
              <a:t> يزداد دور السياحة في تنمية الصادرات في الدول ذات الجذب السياحي المهم فتصل نسبة الصادرات بسبب السياحة في الولايات المتحدة الامريكية الى 12% واسبانيا 30% والنمسا 33% والمكسيك 20% وذلك بما يتبضع به السائح ويـخرجه لبلده خلال فترة سياحته</a:t>
            </a:r>
            <a:endParaRPr lang="ar-SA" sz="2400" dirty="0">
              <a:solidFill>
                <a:srgbClr val="00B050"/>
              </a:solidFill>
            </a:endParaRPr>
          </a:p>
        </p:txBody>
      </p:sp>
      <p:sp>
        <p:nvSpPr>
          <p:cNvPr id="5" name="Slide Number Placeholder 4"/>
          <p:cNvSpPr>
            <a:spLocks noGrp="1"/>
          </p:cNvSpPr>
          <p:nvPr>
            <p:ph type="sldNum" sz="quarter" idx="12"/>
          </p:nvPr>
        </p:nvSpPr>
        <p:spPr/>
        <p:txBody>
          <a:bodyPr/>
          <a:lstStyle/>
          <a:p>
            <a:fld id="{B1256247-FA1A-4ED4-9C3E-75F47BD09EE7}" type="slidenum">
              <a:rPr lang="ar-SA" smtClean="0"/>
              <a:pPr/>
              <a:t>67</a:t>
            </a:fld>
            <a:endParaRPr lang="ar-SA"/>
          </a:p>
        </p:txBody>
      </p:sp>
      <p:sp>
        <p:nvSpPr>
          <p:cNvPr id="6" name="Footer Placeholder 5"/>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normAutofit fontScale="90000"/>
          </a:bodyPr>
          <a:lstStyle/>
          <a:p>
            <a:pPr algn="r" rtl="1" eaLnBrk="1" hangingPunct="1"/>
            <a:r>
              <a:rPr lang="ar-SA" dirty="0" smtClean="0">
                <a:latin typeface="Traditional Arabic" pitchFamily="2" charset="-78"/>
                <a:cs typeface="+mn-cs"/>
              </a:rPr>
              <a:t>دور السياحة في الدخل القومي للمملكة العربية السعودية :</a:t>
            </a:r>
            <a:endParaRPr lang="en-US" dirty="0" smtClean="0">
              <a:latin typeface="Traditional Arabic" pitchFamily="2" charset="-78"/>
              <a:cs typeface="+mn-cs"/>
            </a:endParaRPr>
          </a:p>
        </p:txBody>
      </p:sp>
      <p:sp>
        <p:nvSpPr>
          <p:cNvPr id="4" name="Rectangle 3"/>
          <p:cNvSpPr/>
          <p:nvPr/>
        </p:nvSpPr>
        <p:spPr>
          <a:xfrm>
            <a:off x="1007692" y="1447800"/>
            <a:ext cx="7391400" cy="5262979"/>
          </a:xfrm>
          <a:prstGeom prst="rect">
            <a:avLst/>
          </a:prstGeom>
        </p:spPr>
        <p:txBody>
          <a:bodyPr wrap="square">
            <a:spAutoFit/>
          </a:bodyPr>
          <a:lstStyle/>
          <a:p>
            <a:pPr marL="342900" indent="-342900" algn="just">
              <a:buFont typeface="Arial" panose="020B0604020202020204" pitchFamily="34" charset="0"/>
              <a:buChar char="•"/>
            </a:pPr>
            <a:r>
              <a:rPr lang="ar-SA" sz="2000" dirty="0" smtClean="0">
                <a:solidFill>
                  <a:prstClr val="black"/>
                </a:solidFill>
              </a:rPr>
              <a:t> </a:t>
            </a:r>
            <a:r>
              <a:rPr lang="ar-SA" sz="2400" dirty="0"/>
              <a:t>كشف تقرير صادر عن الهيئة العامة للسياحة والتراث الوطني، أن عدد الذين زاروا المملكة خلال العام 2014 من دول مجلس التعاون الخليجي بلغ نحو 11.3 مليون زائر، منهم 4.7 مليون زائر ليوم واحد بدون مبيت، و6.6 مليون سائح قضوا نحو 37.3 مليون ليلة، وأنفقوا ما يقرب من 22.8 مليار ريال سعودي داخل الاقتصاد السعودي، ولا يعد زائر اليوم الواحد بدون مبيت سائحا بحسب المفهوم العالمي للسياحة.</a:t>
            </a:r>
          </a:p>
          <a:p>
            <a:pPr marL="342900" indent="-342900" algn="just">
              <a:buFont typeface="Arial" panose="020B0604020202020204" pitchFamily="34" charset="0"/>
              <a:buChar char="•"/>
            </a:pPr>
            <a:endParaRPr lang="ar-SA" sz="2400" dirty="0"/>
          </a:p>
          <a:p>
            <a:pPr marL="342900" indent="-342900" algn="just">
              <a:buFont typeface="Arial" panose="020B0604020202020204" pitchFamily="34" charset="0"/>
              <a:buChar char="•"/>
            </a:pPr>
            <a:r>
              <a:rPr lang="ar-SA" sz="2400" dirty="0"/>
              <a:t>وتعد كل من الكويت والبحرين أكثر دول مجلس التعاون الخليجي من حيث عدد السياح القادمين للمملكة بنسبة 33 في المائة لكل منهما، وتليهما قطر ثم الإمارات.</a:t>
            </a:r>
          </a:p>
          <a:p>
            <a:pPr marL="342900" indent="-342900" algn="just">
              <a:buFont typeface="Arial" panose="020B0604020202020204" pitchFamily="34" charset="0"/>
              <a:buChar char="•"/>
            </a:pPr>
            <a:endParaRPr lang="ar-SA" sz="2400" dirty="0"/>
          </a:p>
          <a:p>
            <a:pPr marL="342900" indent="-342900" algn="just">
              <a:buFont typeface="Arial" panose="020B0604020202020204" pitchFamily="34" charset="0"/>
              <a:buChar char="•"/>
            </a:pPr>
            <a:r>
              <a:rPr lang="ar-SA" sz="2400" dirty="0"/>
              <a:t>واحتلت منطقة مكة المكرمة ــ مكة المكرمة، جدة، الطائف ــ المرتبة الأولى من حيث استقبال السياح الخليجيين، تليها المدينة المنورة، فالمنطقة الشرقية، ثم منطقة الرياض، فمنطقة عسير.</a:t>
            </a:r>
          </a:p>
        </p:txBody>
      </p:sp>
      <p:sp>
        <p:nvSpPr>
          <p:cNvPr id="5" name="Slide Number Placeholder 4"/>
          <p:cNvSpPr>
            <a:spLocks noGrp="1"/>
          </p:cNvSpPr>
          <p:nvPr>
            <p:ph type="sldNum" sz="quarter" idx="12"/>
          </p:nvPr>
        </p:nvSpPr>
        <p:spPr/>
        <p:txBody>
          <a:bodyPr/>
          <a:lstStyle/>
          <a:p>
            <a:fld id="{B1256247-FA1A-4ED4-9C3E-75F47BD09EE7}" type="slidenum">
              <a:rPr lang="ar-SA" smtClean="0">
                <a:solidFill>
                  <a:prstClr val="black"/>
                </a:solidFill>
              </a:rPr>
              <a:pPr/>
              <a:t>68</a:t>
            </a:fld>
            <a:endParaRPr lang="ar-SA">
              <a:solidFill>
                <a:prstClr val="black"/>
              </a:solidFill>
            </a:endParaRPr>
          </a:p>
        </p:txBody>
      </p:sp>
      <p:sp>
        <p:nvSpPr>
          <p:cNvPr id="6" name="Footer Placeholder 5"/>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spTree>
    <p:extLst>
      <p:ext uri="{BB962C8B-B14F-4D97-AF65-F5344CB8AC3E}">
        <p14:creationId xmlns:p14="http://schemas.microsoft.com/office/powerpoint/2010/main" val="43008060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normAutofit fontScale="90000"/>
          </a:bodyPr>
          <a:lstStyle/>
          <a:p>
            <a:pPr algn="r" rtl="1" eaLnBrk="1" hangingPunct="1"/>
            <a:r>
              <a:rPr lang="ar-SA" dirty="0" smtClean="0">
                <a:latin typeface="Traditional Arabic" pitchFamily="2" charset="-78"/>
                <a:cs typeface="+mn-cs"/>
              </a:rPr>
              <a:t>دور السياحة في الدخل القومي للمملكة العربية السعودية :</a:t>
            </a:r>
            <a:endParaRPr lang="en-US" dirty="0" smtClean="0">
              <a:latin typeface="Traditional Arabic" pitchFamily="2" charset="-78"/>
              <a:cs typeface="+mn-cs"/>
            </a:endParaRPr>
          </a:p>
        </p:txBody>
      </p:sp>
      <p:sp>
        <p:nvSpPr>
          <p:cNvPr id="4" name="Rectangle 3"/>
          <p:cNvSpPr/>
          <p:nvPr/>
        </p:nvSpPr>
        <p:spPr>
          <a:xfrm>
            <a:off x="1007692" y="1447800"/>
            <a:ext cx="7391400" cy="4893647"/>
          </a:xfrm>
          <a:prstGeom prst="rect">
            <a:avLst/>
          </a:prstGeom>
        </p:spPr>
        <p:txBody>
          <a:bodyPr wrap="square">
            <a:spAutoFit/>
          </a:bodyPr>
          <a:lstStyle/>
          <a:p>
            <a:pPr marL="342900" indent="-342900" algn="just">
              <a:buFont typeface="Arial" panose="020B0604020202020204" pitchFamily="34" charset="0"/>
              <a:buChar char="•"/>
            </a:pPr>
            <a:r>
              <a:rPr lang="ar-SA" sz="2000" dirty="0" smtClean="0">
                <a:solidFill>
                  <a:prstClr val="black"/>
                </a:solidFill>
              </a:rPr>
              <a:t> </a:t>
            </a:r>
            <a:r>
              <a:rPr lang="ar-SA" sz="2400" dirty="0"/>
              <a:t>ارتفع حجم الإنفاق على الرحلات السياحية الداخلية بأكثر من 100 % خلال السنوات العشر الماضية، ليبلغ أكثر من 104 مليار ريال بنهاية العام الماضي 2015 مقابل 54 مليار ريال في عام 2005 و57 مليارا في عام 2010.</a:t>
            </a:r>
          </a:p>
          <a:p>
            <a:pPr marL="342900" indent="-342900" algn="just">
              <a:buFont typeface="Arial" panose="020B0604020202020204" pitchFamily="34" charset="0"/>
              <a:buChar char="•"/>
            </a:pPr>
            <a:r>
              <a:rPr lang="ar-SA" sz="2400" dirty="0"/>
              <a:t>ارتفعت مساهمة السياحة في الناتج المحلي الإجمالي في نهاية 2015 إلى أكثر من 80 مليار ريال بعد أن وصلت في عام 2010 إلى أكثر من 61 مليارا، وأكثر من 36 مليارا في عام 2005.</a:t>
            </a:r>
          </a:p>
          <a:p>
            <a:pPr marL="342900" indent="-342900" algn="just">
              <a:buFont typeface="Arial" panose="020B0604020202020204" pitchFamily="34" charset="0"/>
              <a:buChar char="•"/>
            </a:pPr>
            <a:r>
              <a:rPr lang="ar-SA" sz="2400" dirty="0"/>
              <a:t>وبلغ عدد الرحلات السياحية الداخلية خلال العام الماضي نحو 58.55 مليون رحلة، بعدما كانت أكثر من 33 مليون رحلة في عام 2010</a:t>
            </a:r>
          </a:p>
          <a:p>
            <a:pPr marL="342900" indent="-342900" algn="just">
              <a:buFont typeface="Arial" panose="020B0604020202020204" pitchFamily="34" charset="0"/>
              <a:buChar char="•"/>
            </a:pPr>
            <a:r>
              <a:rPr lang="ar-SA" sz="2400" dirty="0"/>
              <a:t>وتوزع الغرض من الرحلات السياحية المحلية على عدد من الأهداف كان أبرزها زيارة الأصدقاء والأقارب، التي استحوذت على ما يقارب 32.5 في المائة، تلتها العمرة حيث استحوذت على 26.5 في المائة، ثم الترفيه والتسلية لغرض السياحة والتي بلغت نسبتها 18.9 في المائة.</a:t>
            </a:r>
          </a:p>
        </p:txBody>
      </p:sp>
      <p:sp>
        <p:nvSpPr>
          <p:cNvPr id="5" name="Slide Number Placeholder 4"/>
          <p:cNvSpPr>
            <a:spLocks noGrp="1"/>
          </p:cNvSpPr>
          <p:nvPr>
            <p:ph type="sldNum" sz="quarter" idx="12"/>
          </p:nvPr>
        </p:nvSpPr>
        <p:spPr/>
        <p:txBody>
          <a:bodyPr/>
          <a:lstStyle/>
          <a:p>
            <a:fld id="{B1256247-FA1A-4ED4-9C3E-75F47BD09EE7}" type="slidenum">
              <a:rPr lang="ar-SA" smtClean="0">
                <a:solidFill>
                  <a:prstClr val="black"/>
                </a:solidFill>
              </a:rPr>
              <a:pPr/>
              <a:t>69</a:t>
            </a:fld>
            <a:endParaRPr lang="ar-SA">
              <a:solidFill>
                <a:prstClr val="black"/>
              </a:solidFill>
            </a:endParaRPr>
          </a:p>
        </p:txBody>
      </p:sp>
      <p:sp>
        <p:nvSpPr>
          <p:cNvPr id="6" name="Footer Placeholder 5"/>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spTree>
    <p:extLst>
      <p:ext uri="{BB962C8B-B14F-4D97-AF65-F5344CB8AC3E}">
        <p14:creationId xmlns:p14="http://schemas.microsoft.com/office/powerpoint/2010/main" val="2007096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5105400"/>
          </a:xfrm>
        </p:spPr>
        <p:txBody>
          <a:bodyPr>
            <a:noAutofit/>
          </a:bodyPr>
          <a:lstStyle/>
          <a:p>
            <a:pPr hangingPunct="0">
              <a:buNone/>
            </a:pPr>
            <a:r>
              <a:rPr lang="ar-SA" sz="2000" dirty="0" smtClean="0"/>
              <a:t>تتداخل نشاطات السياحة مع العديد من المجالات، وفي ما يلي المكونات الأساسية للسياحة التي يجب أخذها بعين الاعتبار في أي عملية تخطيط:  </a:t>
            </a:r>
            <a:endParaRPr lang="en-US" sz="2000" dirty="0" smtClean="0"/>
          </a:p>
          <a:p>
            <a:pPr hangingPunct="0">
              <a:buFont typeface="Courier New" pitchFamily="49" charset="0"/>
              <a:buChar char="o"/>
            </a:pPr>
            <a:r>
              <a:rPr lang="ar-SA" sz="2000" b="1" dirty="0" smtClean="0"/>
              <a:t>عوامل و عناصر جذب الزوار</a:t>
            </a:r>
            <a:r>
              <a:rPr lang="ar-SA" sz="2000" dirty="0" smtClean="0"/>
              <a:t>: تتضمن العناصر الطبيعية مثل المناخ والتضاريس والشواطئ والبحار والأنهار والغابات والمحميات،  والدوافع البشرية مثل المواقع التاريخية والحضارية والأثرية والدينية ومدن الملاهي والألعاب. </a:t>
            </a:r>
            <a:endParaRPr lang="en-US" sz="2000" dirty="0" smtClean="0"/>
          </a:p>
          <a:p>
            <a:pPr hangingPunct="0">
              <a:buFont typeface="Courier New" pitchFamily="49" charset="0"/>
              <a:buChar char="o"/>
            </a:pPr>
            <a:r>
              <a:rPr lang="ar-SA" sz="2000" b="1" dirty="0" smtClean="0"/>
              <a:t>مرافق وخدمات الإيواء والضيافة</a:t>
            </a:r>
            <a:r>
              <a:rPr lang="ar-SA" sz="2000" dirty="0" smtClean="0"/>
              <a:t>: مثل الفنادق والنزل وبيوت الضيافة والمطاعم والاستراحات.</a:t>
            </a:r>
            <a:endParaRPr lang="en-US" sz="2000" dirty="0" smtClean="0"/>
          </a:p>
          <a:p>
            <a:pPr hangingPunct="0">
              <a:buFont typeface="Courier New" pitchFamily="49" charset="0"/>
              <a:buChar char="o"/>
            </a:pPr>
            <a:r>
              <a:rPr lang="ar-SA" sz="2000" b="1" dirty="0" smtClean="0"/>
              <a:t>خدمات مختلفة</a:t>
            </a:r>
            <a:r>
              <a:rPr lang="ar-SA" sz="2000" dirty="0" smtClean="0"/>
              <a:t>: مثل مراكز المعلومات السياحية ووكالات السياحة و السفر ،  ومراكز صناعة وبيع الحرف اليدوية والبنوك والمراكز الطبية والبريد والشرطة والادلاء السياحيين. </a:t>
            </a:r>
            <a:endParaRPr lang="en-US" sz="2000" dirty="0" smtClean="0"/>
          </a:p>
          <a:p>
            <a:pPr lvl="0">
              <a:buFont typeface="Courier New" pitchFamily="49" charset="0"/>
              <a:buChar char="o"/>
            </a:pPr>
            <a:r>
              <a:rPr lang="ar-SA" sz="2000" b="1" dirty="0" smtClean="0"/>
              <a:t>خدمات النقل:</a:t>
            </a:r>
            <a:r>
              <a:rPr lang="ar-SA" sz="2000" dirty="0" smtClean="0"/>
              <a:t> تشمل وسائل النقل </a:t>
            </a:r>
            <a:r>
              <a:rPr lang="ar-BH" sz="2000" dirty="0" smtClean="0"/>
              <a:t>،  </a:t>
            </a:r>
            <a:r>
              <a:rPr lang="ar-SA" sz="2000" dirty="0" smtClean="0"/>
              <a:t>على أختلاف أنو</a:t>
            </a:r>
            <a:r>
              <a:rPr lang="ar-EG" sz="2000" dirty="0" smtClean="0"/>
              <a:t>ا</a:t>
            </a:r>
            <a:r>
              <a:rPr lang="ar-SA" sz="2000" dirty="0" smtClean="0"/>
              <a:t>عها إلى المنطقة السياحية. </a:t>
            </a:r>
            <a:endParaRPr lang="en-US" sz="2000" dirty="0" smtClean="0"/>
          </a:p>
          <a:p>
            <a:pPr lvl="0">
              <a:buFont typeface="Courier New" pitchFamily="49" charset="0"/>
              <a:buChar char="o"/>
            </a:pPr>
            <a:r>
              <a:rPr lang="ar-SA" sz="2000" b="1" dirty="0" smtClean="0"/>
              <a:t>خدمات البنية التحتية:</a:t>
            </a:r>
            <a:r>
              <a:rPr lang="ar-SA" sz="2000" dirty="0" smtClean="0"/>
              <a:t>  تشمل توفير المياه الصالحة للشرب والطاقة الكهربائية والتخلص من المياه العادمة والفضلات الصلبة ،  وتوفير شبكة من الطرق والاتصالات.</a:t>
            </a:r>
          </a:p>
          <a:p>
            <a:pPr>
              <a:buFont typeface="Courier New" pitchFamily="49" charset="0"/>
              <a:buChar char="o"/>
            </a:pPr>
            <a:r>
              <a:rPr lang="ar-SA" sz="2000" b="1" dirty="0" smtClean="0"/>
              <a:t>عناصر مؤسسية</a:t>
            </a:r>
            <a:r>
              <a:rPr lang="ar-BH" sz="2000" b="1" dirty="0" smtClean="0"/>
              <a:t>:  </a:t>
            </a:r>
            <a:r>
              <a:rPr lang="ar-SA" sz="2000" dirty="0" smtClean="0"/>
              <a:t>تتضمن خطط التسويق وبرامج الترويج</a:t>
            </a:r>
            <a:r>
              <a:rPr lang="ar-BH" sz="2000" dirty="0" smtClean="0"/>
              <a:t> للسياحة </a:t>
            </a:r>
            <a:r>
              <a:rPr lang="ar-SA" sz="2000" dirty="0" smtClean="0"/>
              <a:t>، مثل سن التشريعات و</a:t>
            </a:r>
            <a:r>
              <a:rPr lang="ar-BH" sz="2000" dirty="0" smtClean="0"/>
              <a:t>ال</a:t>
            </a:r>
            <a:r>
              <a:rPr lang="ar-SA" sz="2000" dirty="0" smtClean="0"/>
              <a:t>قوانين و</a:t>
            </a:r>
            <a:r>
              <a:rPr lang="ar-BH" sz="2000" dirty="0" smtClean="0"/>
              <a:t>ال</a:t>
            </a:r>
            <a:r>
              <a:rPr lang="ar-SA" sz="2000" dirty="0" smtClean="0"/>
              <a:t>هياكل التنظيمية العامة،  ودوافع جذب الإستثمار في القطاع </a:t>
            </a:r>
            <a:r>
              <a:rPr lang="ar-EG" sz="2000" dirty="0" smtClean="0"/>
              <a:t>السياحي</a:t>
            </a:r>
            <a:r>
              <a:rPr lang="ar-SA" sz="2000" dirty="0" smtClean="0"/>
              <a:t> ، وبرامج تعليم وتدريب الموظفين في </a:t>
            </a:r>
            <a:r>
              <a:rPr lang="ar-BH" sz="2000" dirty="0" smtClean="0"/>
              <a:t>القطاع </a:t>
            </a:r>
            <a:r>
              <a:rPr lang="ar-SA" sz="2000" dirty="0" smtClean="0"/>
              <a:t>السياحي. </a:t>
            </a:r>
            <a:endParaRPr lang="en-US" sz="2000" dirty="0" smtClean="0"/>
          </a:p>
          <a:p>
            <a:pPr lvl="0">
              <a:buFont typeface="Courier New" pitchFamily="49" charset="0"/>
              <a:buChar char="o"/>
            </a:pPr>
            <a:endParaRPr lang="en-US" sz="2000" dirty="0" smtClean="0"/>
          </a:p>
          <a:p>
            <a:endParaRPr lang="en-US" sz="2000" dirty="0" smtClean="0"/>
          </a:p>
          <a:p>
            <a:endParaRPr lang="ar-SA" sz="2000" dirty="0"/>
          </a:p>
        </p:txBody>
      </p:sp>
      <p:sp>
        <p:nvSpPr>
          <p:cNvPr id="3" name="Title 2"/>
          <p:cNvSpPr>
            <a:spLocks noGrp="1"/>
          </p:cNvSpPr>
          <p:nvPr>
            <p:ph type="title"/>
          </p:nvPr>
        </p:nvSpPr>
        <p:spPr/>
        <p:txBody>
          <a:bodyPr/>
          <a:lstStyle/>
          <a:p>
            <a:pPr algn="r"/>
            <a:r>
              <a:rPr lang="ar-SA" dirty="0" smtClean="0">
                <a:effectLst>
                  <a:outerShdw blurRad="50800" dist="38100" algn="tr" rotWithShape="0">
                    <a:prstClr val="black">
                      <a:alpha val="40000"/>
                    </a:prstClr>
                  </a:outerShdw>
                </a:effectLst>
              </a:rPr>
              <a:t>مكونات السياحة </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pPr/>
              <a:t>7</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normAutofit fontScale="90000"/>
          </a:bodyPr>
          <a:lstStyle/>
          <a:p>
            <a:pPr algn="r" rtl="1" eaLnBrk="1" hangingPunct="1"/>
            <a:r>
              <a:rPr lang="ar-SA" dirty="0" smtClean="0">
                <a:latin typeface="Traditional Arabic" pitchFamily="2" charset="-78"/>
                <a:cs typeface="+mn-cs"/>
              </a:rPr>
              <a:t>دور السياحة في الدخل القومي للمملكة العربية السعودية وبعض الدول العربية:</a:t>
            </a:r>
            <a:endParaRPr lang="en-US" dirty="0" smtClean="0">
              <a:latin typeface="Traditional Arabic" pitchFamily="2" charset="-78"/>
              <a:cs typeface="+mn-cs"/>
            </a:endParaRPr>
          </a:p>
        </p:txBody>
      </p:sp>
      <p:sp>
        <p:nvSpPr>
          <p:cNvPr id="4" name="Rectangle 3"/>
          <p:cNvSpPr/>
          <p:nvPr/>
        </p:nvSpPr>
        <p:spPr>
          <a:xfrm>
            <a:off x="990600" y="1600200"/>
            <a:ext cx="7391400" cy="4671215"/>
          </a:xfrm>
          <a:prstGeom prst="rect">
            <a:avLst/>
          </a:prstGeom>
        </p:spPr>
        <p:txBody>
          <a:bodyPr wrap="square">
            <a:spAutoFit/>
          </a:bodyPr>
          <a:lstStyle/>
          <a:p>
            <a:pPr marL="342900" indent="-342900">
              <a:lnSpc>
                <a:spcPts val="3000"/>
              </a:lnSpc>
              <a:buFont typeface="Arial" panose="020B0604020202020204" pitchFamily="34" charset="0"/>
              <a:buChar char="•"/>
            </a:pPr>
            <a:r>
              <a:rPr lang="ar-SA" sz="2400" dirty="0" smtClean="0">
                <a:solidFill>
                  <a:srgbClr val="000000"/>
                </a:solidFill>
                <a:latin typeface="Arial"/>
              </a:rPr>
              <a:t> </a:t>
            </a:r>
            <a:r>
              <a:rPr lang="ar-SA" sz="2000" dirty="0" smtClean="0">
                <a:solidFill>
                  <a:srgbClr val="000000"/>
                </a:solidFill>
                <a:latin typeface="Arial"/>
              </a:rPr>
              <a:t>اوضحت المنظمة </a:t>
            </a:r>
            <a:r>
              <a:rPr lang="ar-SA" sz="2000" dirty="0">
                <a:solidFill>
                  <a:srgbClr val="000000"/>
                </a:solidFill>
                <a:latin typeface="Arial"/>
              </a:rPr>
              <a:t>العربية للسياحة، أن حجم الإيرادات لقطاع "السياحة الحلال" بنهاية عام 2014 </a:t>
            </a:r>
            <a:r>
              <a:rPr lang="ar-SA" sz="2000" dirty="0" smtClean="0">
                <a:solidFill>
                  <a:srgbClr val="000000"/>
                </a:solidFill>
                <a:latin typeface="Arial"/>
              </a:rPr>
              <a:t>كان </a:t>
            </a:r>
            <a:r>
              <a:rPr lang="ar-SA" sz="2000" dirty="0">
                <a:solidFill>
                  <a:srgbClr val="000000"/>
                </a:solidFill>
                <a:latin typeface="Arial"/>
              </a:rPr>
              <a:t>بحدود 145 مليار دولار بما يقارب 108 ملايين سائح مسلم، يمثلون نسبة 10 % من الاقتصاد الكلي لقطاع </a:t>
            </a:r>
            <a:r>
              <a:rPr lang="ar-SA" sz="2000" dirty="0" smtClean="0">
                <a:solidFill>
                  <a:srgbClr val="000000"/>
                </a:solidFill>
                <a:latin typeface="Arial"/>
              </a:rPr>
              <a:t>السياحة.</a:t>
            </a:r>
          </a:p>
          <a:p>
            <a:pPr marL="342900" indent="-342900">
              <a:lnSpc>
                <a:spcPts val="3000"/>
              </a:lnSpc>
              <a:buFont typeface="Arial" panose="020B0604020202020204" pitchFamily="34" charset="0"/>
              <a:buChar char="•"/>
            </a:pPr>
            <a:r>
              <a:rPr lang="ar-SA" sz="2000" dirty="0" smtClean="0">
                <a:solidFill>
                  <a:srgbClr val="000000"/>
                </a:solidFill>
                <a:latin typeface="Arial"/>
              </a:rPr>
              <a:t>توقعت المنظمة </a:t>
            </a:r>
            <a:r>
              <a:rPr lang="ar-SA" sz="2000" dirty="0">
                <a:solidFill>
                  <a:srgbClr val="000000"/>
                </a:solidFill>
                <a:latin typeface="Arial"/>
              </a:rPr>
              <a:t>ارتفاع النسبة خلال عام 2020 لتصل إلى 150 مليون سائح مسلم، ما يعني ارتفاع النسبة إلى 11 % لترتفع بذلك قيمة الإنفاق إلى 238 مليار دولار مما يوضح تسارع وتيرة نمو هذا القطاع ويجعله الأسرع نمواً في العالم</a:t>
            </a:r>
            <a:r>
              <a:rPr lang="ar-SA" sz="2000" dirty="0" smtClean="0">
                <a:solidFill>
                  <a:srgbClr val="000000"/>
                </a:solidFill>
                <a:latin typeface="Arial"/>
              </a:rPr>
              <a:t>.</a:t>
            </a:r>
          </a:p>
          <a:p>
            <a:pPr marL="342900" indent="-342900">
              <a:lnSpc>
                <a:spcPts val="3000"/>
              </a:lnSpc>
              <a:buFont typeface="Arial" panose="020B0604020202020204" pitchFamily="34" charset="0"/>
              <a:buChar char="•"/>
            </a:pPr>
            <a:r>
              <a:rPr lang="ar-SA" sz="2000" dirty="0" smtClean="0"/>
              <a:t>ماليزيا احتلت </a:t>
            </a:r>
            <a:r>
              <a:rPr lang="ar-SA" sz="2000" dirty="0"/>
              <a:t>المرتبة الأولى </a:t>
            </a:r>
            <a:r>
              <a:rPr lang="ar-SA" sz="2000" dirty="0" smtClean="0"/>
              <a:t>وتلتها </a:t>
            </a:r>
            <a:r>
              <a:rPr lang="ar-SA" sz="2000" dirty="0"/>
              <a:t>تركيا وجاءت دولة الإمارات في المرتبة الثالثة والمملكة العربية السعودية بالمرتبة الرابعة، وحلت بروناي في المرتبة العاشرة، وفقا لدراسات التى أعدت بشان هذا المفهوم </a:t>
            </a:r>
            <a:r>
              <a:rPr lang="ar-SA" sz="2000" dirty="0" smtClean="0"/>
              <a:t>الجديد.</a:t>
            </a:r>
          </a:p>
          <a:p>
            <a:pPr marL="342900" indent="-342900">
              <a:lnSpc>
                <a:spcPts val="3000"/>
              </a:lnSpc>
              <a:buFont typeface="Arial" panose="020B0604020202020204" pitchFamily="34" charset="0"/>
              <a:buChar char="•"/>
            </a:pPr>
            <a:r>
              <a:rPr lang="ar-SA" sz="2000" dirty="0"/>
              <a:t>ويبنى معيار الإقامة للسياحة الحلال على جودة الخدمات المقدمة وتوفر الطعام الحلال وعلامات القبلة للصلاة والمياة للوضوء مع توفير </a:t>
            </a:r>
            <a:r>
              <a:rPr lang="ar-SA" sz="2000" dirty="0" smtClean="0"/>
              <a:t>خدمات  </a:t>
            </a:r>
            <a:r>
              <a:rPr lang="ar-SA" sz="2000" dirty="0"/>
              <a:t>خاصة </a:t>
            </a:r>
            <a:r>
              <a:rPr lang="ar-SA" sz="2000" dirty="0" smtClean="0"/>
              <a:t>بالسيدات.</a:t>
            </a:r>
            <a:r>
              <a:rPr lang="ar-SA" sz="2000" dirty="0"/>
              <a:t> بالإضافة الى </a:t>
            </a:r>
            <a:r>
              <a:rPr lang="ar-SA" sz="2000" dirty="0" smtClean="0"/>
              <a:t>التعريف بالتُراث </a:t>
            </a:r>
            <a:r>
              <a:rPr lang="ar-SA" sz="2000" dirty="0"/>
              <a:t>الإسلامي </a:t>
            </a:r>
            <a:r>
              <a:rPr lang="ar-SA" sz="2000" dirty="0" smtClean="0"/>
              <a:t>بزيارة </a:t>
            </a:r>
            <a:r>
              <a:rPr lang="ar-SA" sz="2000" dirty="0"/>
              <a:t>المعالم التاريخية والثقافية للحضارة الإسلامية.</a:t>
            </a:r>
            <a:endParaRPr lang="ar-SA" sz="2000" b="0" i="0" dirty="0">
              <a:solidFill>
                <a:srgbClr val="000000"/>
              </a:solidFill>
              <a:effectLst/>
              <a:latin typeface="Arial"/>
            </a:endParaRPr>
          </a:p>
        </p:txBody>
      </p:sp>
      <p:sp>
        <p:nvSpPr>
          <p:cNvPr id="5" name="Slide Number Placeholder 4"/>
          <p:cNvSpPr>
            <a:spLocks noGrp="1"/>
          </p:cNvSpPr>
          <p:nvPr>
            <p:ph type="sldNum" sz="quarter" idx="12"/>
          </p:nvPr>
        </p:nvSpPr>
        <p:spPr/>
        <p:txBody>
          <a:bodyPr/>
          <a:lstStyle/>
          <a:p>
            <a:fld id="{B1256247-FA1A-4ED4-9C3E-75F47BD09EE7}" type="slidenum">
              <a:rPr lang="ar-SA" smtClean="0">
                <a:solidFill>
                  <a:prstClr val="black"/>
                </a:solidFill>
              </a:rPr>
              <a:pPr/>
              <a:t>70</a:t>
            </a:fld>
            <a:endParaRPr lang="ar-SA">
              <a:solidFill>
                <a:prstClr val="black"/>
              </a:solidFill>
            </a:endParaRPr>
          </a:p>
        </p:txBody>
      </p:sp>
      <p:sp>
        <p:nvSpPr>
          <p:cNvPr id="6" name="Footer Placeholder 5"/>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spTree>
    <p:extLst>
      <p:ext uri="{BB962C8B-B14F-4D97-AF65-F5344CB8AC3E}">
        <p14:creationId xmlns:p14="http://schemas.microsoft.com/office/powerpoint/2010/main" val="354119984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algn="r" rtl="1" eaLnBrk="1" hangingPunct="1"/>
            <a:r>
              <a:rPr lang="ar-SA" smtClean="0">
                <a:latin typeface="Traditional Arabic" pitchFamily="2" charset="-78"/>
                <a:cs typeface="Traditional Arabic" pitchFamily="2" charset="-78"/>
              </a:rPr>
              <a:t>اثر السياحة في ميزان المدفوعات :</a:t>
            </a:r>
            <a:endParaRPr lang="en-US" smtClean="0">
              <a:latin typeface="Traditional Arabic" pitchFamily="2" charset="-78"/>
              <a:cs typeface="Traditional Arabic" pitchFamily="2" charset="-78"/>
            </a:endParaRPr>
          </a:p>
        </p:txBody>
      </p:sp>
      <p:sp>
        <p:nvSpPr>
          <p:cNvPr id="24579" name="Content Placeholder 2"/>
          <p:cNvSpPr>
            <a:spLocks noGrp="1"/>
          </p:cNvSpPr>
          <p:nvPr>
            <p:ph idx="1"/>
          </p:nvPr>
        </p:nvSpPr>
        <p:spPr>
          <a:xfrm>
            <a:off x="457200" y="1143000"/>
            <a:ext cx="8229600" cy="5181600"/>
          </a:xfrm>
        </p:spPr>
        <p:txBody>
          <a:bodyPr>
            <a:normAutofit fontScale="85000" lnSpcReduction="20000"/>
          </a:bodyPr>
          <a:lstStyle/>
          <a:p>
            <a:pPr>
              <a:buNone/>
            </a:pPr>
            <a:r>
              <a:rPr lang="ar-SA" b="1" dirty="0" smtClean="0"/>
              <a:t>ميزان المدفوعات </a:t>
            </a:r>
            <a:r>
              <a:rPr lang="ar-SA" dirty="0" smtClean="0">
                <a:latin typeface="Traditional Arabic" pitchFamily="2" charset="-78"/>
                <a:cs typeface="Traditional Arabic" pitchFamily="2" charset="-78"/>
              </a:rPr>
              <a:t>: (</a:t>
            </a:r>
            <a:r>
              <a:rPr lang="ar-SA" dirty="0" smtClean="0"/>
              <a:t>Balance of payments): هو بمثابة الحساب الذي يسجل قيمة الحقوق </a:t>
            </a:r>
            <a:r>
              <a:rPr lang="ar-SA" dirty="0" smtClean="0">
                <a:hlinkClick r:id="rId2" action="ppaction://hlinkfile" tooltip="دين (معاملات) (الصفحة غير موجودة)"/>
              </a:rPr>
              <a:t>والديون</a:t>
            </a:r>
            <a:r>
              <a:rPr lang="ar-SA" dirty="0" smtClean="0"/>
              <a:t> الناشئة بين بلد معين والعالم الخارجي، وذلك نتيجة المبادلات والمعاملات التي تنشأ بين المقيمين في هذا البلد ونظرائهم بالخارج خلال فترة زمنية عادة ما تكون سنة. </a:t>
            </a:r>
          </a:p>
          <a:p>
            <a:r>
              <a:rPr lang="ar-SA" dirty="0" smtClean="0"/>
              <a:t>كما يمكن تعريفه بأنه سجل لحقوق الدولة وديونها خلال فترة معينة. وهو عبارة أيضا عن تقدير مالي لجميع المعاملات التجارية والمالية التي تتم بين الدولة والعالم الخارجي خلال فترة زمنية معينة غالبا ما تكون سنة.</a:t>
            </a:r>
          </a:p>
          <a:p>
            <a:r>
              <a:rPr lang="ar-SA" dirty="0" smtClean="0"/>
              <a:t> ولميزان المدفوعات أهمية كبيرة لأنه من خلال دراسة مفرداته يعكس درجة التقدم الاقتصادي في هذا البلد، ويمكننا من تحديد مركزه المالي بالنسبة للعالم الخارجي</a:t>
            </a:r>
            <a:r>
              <a:rPr lang="ar-SA" dirty="0" smtClean="0">
                <a:latin typeface="Traditional Arabic" pitchFamily="2" charset="-78"/>
                <a:cs typeface="Traditional Arabic" pitchFamily="2" charset="-78"/>
              </a:rPr>
              <a:t>.</a:t>
            </a:r>
          </a:p>
          <a:p>
            <a:r>
              <a:rPr lang="ar-SA" dirty="0" smtClean="0"/>
              <a:t>وكلمة ميزان تشير إلى توازن بين شيئين، بين الجانب الدائن والجانب المدين، أي بين الجانب الذي تندرج تحته كافة المعاملات التي تحصل الدولة من خلالها على </a:t>
            </a:r>
            <a:r>
              <a:rPr lang="ar-SA" dirty="0" smtClean="0">
                <a:hlinkClick r:id="rId3" action="ppaction://hlinkfile" tooltip="إيرادات (الصفحة غير موجودة)"/>
              </a:rPr>
              <a:t>إيرادات</a:t>
            </a:r>
            <a:r>
              <a:rPr lang="ar-SA" dirty="0" smtClean="0"/>
              <a:t> من العالم الخارجي، والجانب الذي تنطوي تحته جميع المعاملات التي تؤدي الدولة من خلالها مدفوعات للعالم الخارجي.</a:t>
            </a:r>
            <a:endParaRPr lang="en-US" dirty="0" smtClean="0">
              <a:latin typeface="Traditional Arabic" pitchFamily="2" charset="-78"/>
              <a:cs typeface="Traditional Arabic" pitchFamily="2" charset="-78"/>
            </a:endParaRPr>
          </a:p>
          <a:p>
            <a:pPr algn="r" rtl="1" eaLnBrk="1" hangingPunct="1">
              <a:buFont typeface="Arial" pitchFamily="34" charset="0"/>
              <a:buNone/>
            </a:pPr>
            <a:r>
              <a:rPr lang="ar-SA" dirty="0" smtClean="0">
                <a:latin typeface="Traditional Arabic" pitchFamily="2" charset="-78"/>
                <a:cs typeface="Traditional Arabic" pitchFamily="2" charset="-78"/>
              </a:rPr>
              <a:t> </a:t>
            </a:r>
            <a:r>
              <a:rPr lang="ar-SA" dirty="0" smtClean="0"/>
              <a:t>يتضمن ميزان المدفوعات حقلين :- </a:t>
            </a:r>
            <a:endParaRPr lang="en-US" dirty="0" smtClean="0"/>
          </a:p>
          <a:p>
            <a:pPr algn="r" rtl="1" eaLnBrk="1" hangingPunct="1">
              <a:buFont typeface="Arial" pitchFamily="34" charset="0"/>
              <a:buNone/>
            </a:pPr>
            <a:r>
              <a:rPr lang="ar-SA" dirty="0" smtClean="0"/>
              <a:t>1- حقل الدائن التصدير (</a:t>
            </a:r>
            <a:r>
              <a:rPr lang="en-US" dirty="0" smtClean="0"/>
              <a:t>Export</a:t>
            </a:r>
            <a:r>
              <a:rPr lang="ar-SA" dirty="0" smtClean="0"/>
              <a:t>) </a:t>
            </a:r>
            <a:endParaRPr lang="en-US" dirty="0" smtClean="0"/>
          </a:p>
          <a:p>
            <a:pPr algn="r" rtl="1" eaLnBrk="1" hangingPunct="1">
              <a:buFont typeface="Arial" pitchFamily="34" charset="0"/>
              <a:buNone/>
            </a:pPr>
            <a:r>
              <a:rPr lang="ar-SA" dirty="0" smtClean="0"/>
              <a:t>2- حقل المدين الاستيراد ( </a:t>
            </a:r>
            <a:r>
              <a:rPr lang="en-US" dirty="0" smtClean="0"/>
              <a:t>Import</a:t>
            </a:r>
            <a:r>
              <a:rPr lang="ar-SA" dirty="0" smtClean="0">
                <a:latin typeface="Traditional Arabic" pitchFamily="2" charset="-78"/>
                <a:cs typeface="Traditional Arabic" pitchFamily="2" charset="-78"/>
              </a:rPr>
              <a:t>)</a:t>
            </a:r>
            <a:endParaRPr lang="en-US" dirty="0" smtClean="0">
              <a:latin typeface="Traditional Arabic" pitchFamily="2" charset="-78"/>
              <a:cs typeface="Traditional Arabic" pitchFamily="2" charset="-78"/>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71</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algn="r" rtl="1" eaLnBrk="1" hangingPunct="1"/>
            <a:r>
              <a:rPr lang="ar-SA" smtClean="0">
                <a:latin typeface="Traditional Arabic" pitchFamily="2" charset="-78"/>
                <a:cs typeface="Traditional Arabic" pitchFamily="2" charset="-78"/>
              </a:rPr>
              <a:t>عناصر ميزان المدفوعات :</a:t>
            </a:r>
            <a:endParaRPr lang="en-US" smtClean="0">
              <a:latin typeface="Traditional Arabic" pitchFamily="2" charset="-78"/>
              <a:cs typeface="Traditional Arabic" pitchFamily="2" charset="-78"/>
            </a:endParaRPr>
          </a:p>
        </p:txBody>
      </p:sp>
      <p:sp>
        <p:nvSpPr>
          <p:cNvPr id="3" name="Content Placeholder 2"/>
          <p:cNvSpPr>
            <a:spLocks noGrp="1"/>
          </p:cNvSpPr>
          <p:nvPr>
            <p:ph idx="1"/>
          </p:nvPr>
        </p:nvSpPr>
        <p:spPr/>
        <p:txBody>
          <a:bodyPr rtlCol="0">
            <a:normAutofit fontScale="85000" lnSpcReduction="10000"/>
          </a:bodyPr>
          <a:lstStyle/>
          <a:p>
            <a:pPr algn="r" rtl="1" eaLnBrk="1" fontAlgn="auto" hangingPunct="1">
              <a:spcAft>
                <a:spcPts val="0"/>
              </a:spcAft>
              <a:buFont typeface="Arial" pitchFamily="34" charset="0"/>
              <a:buNone/>
              <a:defRPr/>
            </a:pPr>
            <a:r>
              <a:rPr lang="ar-SA" dirty="0">
                <a:latin typeface="Traditional Arabic" pitchFamily="2" charset="-78"/>
              </a:rPr>
              <a:t>أولا : </a:t>
            </a:r>
            <a:r>
              <a:rPr lang="ar-SA" u="sng" dirty="0">
                <a:latin typeface="Traditional Arabic" pitchFamily="2" charset="-78"/>
              </a:rPr>
              <a:t>مجموعة العناصر المنظورة </a:t>
            </a:r>
            <a:r>
              <a:rPr lang="ar-SA" dirty="0">
                <a:latin typeface="Traditional Arabic" pitchFamily="2" charset="-78"/>
              </a:rPr>
              <a:t>:</a:t>
            </a:r>
            <a:endParaRPr lang="en-US" dirty="0">
              <a:latin typeface="Traditional Arabic" pitchFamily="2" charset="-78"/>
            </a:endParaRPr>
          </a:p>
          <a:p>
            <a:pPr algn="r" rtl="1" eaLnBrk="1" fontAlgn="auto" hangingPunct="1">
              <a:spcAft>
                <a:spcPts val="0"/>
              </a:spcAft>
              <a:buFont typeface="Arial" pitchFamily="34" charset="0"/>
              <a:buNone/>
              <a:defRPr/>
            </a:pPr>
            <a:r>
              <a:rPr lang="ar-SA" dirty="0">
                <a:latin typeface="Traditional Arabic" pitchFamily="2" charset="-78"/>
              </a:rPr>
              <a:t>ويقصد بها كافة السلع والبضائع المنظورة الواقعة تحت </a:t>
            </a:r>
            <a:r>
              <a:rPr lang="ar-SA" dirty="0" smtClean="0">
                <a:latin typeface="Traditional Arabic" pitchFamily="2" charset="-78"/>
              </a:rPr>
              <a:t>أنظار </a:t>
            </a:r>
            <a:r>
              <a:rPr lang="ar-SA" dirty="0">
                <a:latin typeface="Traditional Arabic" pitchFamily="2" charset="-78"/>
              </a:rPr>
              <a:t>مصلحة الجمارك </a:t>
            </a:r>
            <a:r>
              <a:rPr lang="ar-SA" dirty="0" smtClean="0">
                <a:latin typeface="Traditional Arabic" pitchFamily="2" charset="-78"/>
              </a:rPr>
              <a:t>وأجهزة </a:t>
            </a:r>
            <a:r>
              <a:rPr lang="ar-SA" dirty="0">
                <a:latin typeface="Traditional Arabic" pitchFamily="2" charset="-78"/>
              </a:rPr>
              <a:t>الرقابة الخاصة ، المصدرة منها والمستوردة . (الميزان التجاري)</a:t>
            </a:r>
            <a:endParaRPr lang="en-US" dirty="0">
              <a:latin typeface="Traditional Arabic" pitchFamily="2" charset="-78"/>
            </a:endParaRPr>
          </a:p>
          <a:p>
            <a:pPr algn="r" rtl="1" eaLnBrk="1" fontAlgn="auto" hangingPunct="1">
              <a:spcAft>
                <a:spcPts val="0"/>
              </a:spcAft>
              <a:buFont typeface="Arial" pitchFamily="34" charset="0"/>
              <a:buNone/>
              <a:defRPr/>
            </a:pPr>
            <a:r>
              <a:rPr lang="ar-SA" dirty="0">
                <a:latin typeface="Traditional Arabic" pitchFamily="2" charset="-78"/>
              </a:rPr>
              <a:t> </a:t>
            </a:r>
            <a:r>
              <a:rPr lang="ar-SA" dirty="0" smtClean="0">
                <a:latin typeface="Traditional Arabic" pitchFamily="2" charset="-78"/>
              </a:rPr>
              <a:t>ثانيا </a:t>
            </a:r>
            <a:r>
              <a:rPr lang="ar-SA" dirty="0">
                <a:latin typeface="Traditional Arabic" pitchFamily="2" charset="-78"/>
              </a:rPr>
              <a:t>: </a:t>
            </a:r>
            <a:r>
              <a:rPr lang="ar-SA" u="sng" dirty="0">
                <a:latin typeface="Traditional Arabic" pitchFamily="2" charset="-78"/>
              </a:rPr>
              <a:t>مجموعة </a:t>
            </a:r>
            <a:r>
              <a:rPr lang="ar-SA" u="sng" dirty="0" smtClean="0">
                <a:latin typeface="Traditional Arabic" pitchFamily="2" charset="-78"/>
              </a:rPr>
              <a:t>العناصر غير </a:t>
            </a:r>
            <a:r>
              <a:rPr lang="ar-SA" u="sng" dirty="0">
                <a:latin typeface="Traditional Arabic" pitchFamily="2" charset="-78"/>
              </a:rPr>
              <a:t>المنظورة </a:t>
            </a:r>
            <a:r>
              <a:rPr lang="ar-SA" u="sng" dirty="0" smtClean="0">
                <a:latin typeface="Traditional Arabic" pitchFamily="2" charset="-78"/>
              </a:rPr>
              <a:t> </a:t>
            </a:r>
            <a:r>
              <a:rPr lang="ar-SA" dirty="0" smtClean="0">
                <a:latin typeface="Traditional Arabic" pitchFamily="2" charset="-78"/>
              </a:rPr>
              <a:t>(ميزان الخدمات).</a:t>
            </a:r>
            <a:endParaRPr lang="en-US" dirty="0">
              <a:latin typeface="Traditional Arabic" pitchFamily="2" charset="-78"/>
            </a:endParaRPr>
          </a:p>
          <a:p>
            <a:pPr algn="r" rtl="1" eaLnBrk="1" fontAlgn="auto" hangingPunct="1">
              <a:spcAft>
                <a:spcPts val="0"/>
              </a:spcAft>
              <a:buFont typeface="Arial" pitchFamily="34" charset="0"/>
              <a:buNone/>
              <a:defRPr/>
            </a:pPr>
            <a:r>
              <a:rPr lang="ar-SA" dirty="0">
                <a:latin typeface="Traditional Arabic" pitchFamily="2" charset="-78"/>
              </a:rPr>
              <a:t> </a:t>
            </a:r>
            <a:r>
              <a:rPr lang="ar-SA" dirty="0" smtClean="0">
                <a:latin typeface="Traditional Arabic" pitchFamily="2" charset="-78"/>
              </a:rPr>
              <a:t>* الميزان التجاري وميزان الخدمات يكونان الحساب الجاري في ميزان المدفوعات.</a:t>
            </a:r>
          </a:p>
          <a:p>
            <a:pPr algn="r" rtl="1" eaLnBrk="1" fontAlgn="auto" hangingPunct="1">
              <a:spcAft>
                <a:spcPts val="0"/>
              </a:spcAft>
              <a:buFont typeface="Arial" pitchFamily="34" charset="0"/>
              <a:buNone/>
              <a:defRPr/>
            </a:pPr>
            <a:endParaRPr lang="en-US" dirty="0">
              <a:latin typeface="Traditional Arabic" pitchFamily="2" charset="-78"/>
            </a:endParaRPr>
          </a:p>
          <a:p>
            <a:pPr>
              <a:buNone/>
              <a:defRPr/>
            </a:pPr>
            <a:r>
              <a:rPr lang="ar-SA" dirty="0">
                <a:latin typeface="Traditional Arabic" pitchFamily="2" charset="-78"/>
              </a:rPr>
              <a:t>ثالثا : </a:t>
            </a:r>
            <a:r>
              <a:rPr lang="ar-DZ" sz="2400" u="sng" dirty="0" smtClean="0"/>
              <a:t>حساب التحويلات من طرف </a:t>
            </a:r>
            <a:r>
              <a:rPr lang="ar-SA" sz="2400" u="sng" dirty="0" smtClean="0"/>
              <a:t>واحد</a:t>
            </a:r>
            <a:r>
              <a:rPr lang="ar-SA" sz="2400" dirty="0" smtClean="0"/>
              <a:t>: </a:t>
            </a:r>
            <a:r>
              <a:rPr lang="ar-SA" dirty="0" smtClean="0">
                <a:latin typeface="Traditional Arabic" pitchFamily="2" charset="-78"/>
              </a:rPr>
              <a:t>المساعدات </a:t>
            </a:r>
            <a:r>
              <a:rPr lang="ar-SA" dirty="0">
                <a:latin typeface="Traditional Arabic" pitchFamily="2" charset="-78"/>
              </a:rPr>
              <a:t>والتعويضات والغرامات والهبات .</a:t>
            </a:r>
            <a:endParaRPr lang="en-US" dirty="0">
              <a:latin typeface="Traditional Arabic" pitchFamily="2" charset="-78"/>
            </a:endParaRPr>
          </a:p>
          <a:p>
            <a:pPr algn="r" rtl="1" eaLnBrk="1" fontAlgn="auto" hangingPunct="1">
              <a:spcAft>
                <a:spcPts val="0"/>
              </a:spcAft>
              <a:buFont typeface="Arial" pitchFamily="34" charset="0"/>
              <a:buNone/>
              <a:defRPr/>
            </a:pPr>
            <a:r>
              <a:rPr lang="ar-SA" dirty="0">
                <a:latin typeface="Traditional Arabic" pitchFamily="2" charset="-78"/>
              </a:rPr>
              <a:t> </a:t>
            </a:r>
            <a:endParaRPr lang="en-US" dirty="0">
              <a:latin typeface="Traditional Arabic" pitchFamily="2" charset="-78"/>
            </a:endParaRPr>
          </a:p>
          <a:p>
            <a:pPr>
              <a:buNone/>
              <a:defRPr/>
            </a:pPr>
            <a:r>
              <a:rPr lang="ar-SA" dirty="0">
                <a:latin typeface="Traditional Arabic" pitchFamily="2" charset="-78"/>
              </a:rPr>
              <a:t>رابعا </a:t>
            </a:r>
            <a:r>
              <a:rPr lang="ar-SA" dirty="0" smtClean="0">
                <a:latin typeface="Traditional Arabic" pitchFamily="2" charset="-78"/>
              </a:rPr>
              <a:t>:</a:t>
            </a:r>
            <a:r>
              <a:rPr lang="ar-DZ" sz="2400" dirty="0" smtClean="0"/>
              <a:t> </a:t>
            </a:r>
            <a:r>
              <a:rPr lang="ar-DZ" sz="2400" u="sng" dirty="0" smtClean="0"/>
              <a:t>حساب رأس المال </a:t>
            </a:r>
            <a:r>
              <a:rPr lang="ar-SA" sz="2400" dirty="0" smtClean="0"/>
              <a:t>: </a:t>
            </a:r>
            <a:r>
              <a:rPr lang="ar-SA" dirty="0" smtClean="0">
                <a:latin typeface="Traditional Arabic" pitchFamily="2" charset="-78"/>
              </a:rPr>
              <a:t>مجموعة </a:t>
            </a:r>
            <a:r>
              <a:rPr lang="ar-SA" dirty="0">
                <a:latin typeface="Traditional Arabic" pitchFamily="2" charset="-78"/>
              </a:rPr>
              <a:t>العناصر الناشئة عن توظيف واستثمار رؤوس الأموال الاجنبية والقروض .</a:t>
            </a:r>
            <a:endParaRPr lang="en-US" dirty="0">
              <a:latin typeface="Traditional Arabic" pitchFamily="2" charset="-78"/>
            </a:endParaRPr>
          </a:p>
          <a:p>
            <a:pPr algn="r" rtl="1" eaLnBrk="1" fontAlgn="auto" hangingPunct="1">
              <a:spcAft>
                <a:spcPts val="0"/>
              </a:spcAft>
              <a:buFont typeface="Arial" pitchFamily="34" charset="0"/>
              <a:buNone/>
              <a:defRPr/>
            </a:pPr>
            <a:r>
              <a:rPr lang="ar-SA" dirty="0">
                <a:latin typeface="Traditional Arabic" pitchFamily="2" charset="-78"/>
              </a:rPr>
              <a:t> </a:t>
            </a:r>
            <a:endParaRPr lang="en-US" dirty="0">
              <a:latin typeface="Traditional Arabic" pitchFamily="2" charset="-78"/>
            </a:endParaRPr>
          </a:p>
          <a:p>
            <a:pPr algn="r" rtl="1" eaLnBrk="1" fontAlgn="auto" hangingPunct="1">
              <a:spcAft>
                <a:spcPts val="0"/>
              </a:spcAft>
              <a:buFont typeface="Arial" pitchFamily="34" charset="0"/>
              <a:buNone/>
              <a:defRPr/>
            </a:pPr>
            <a:r>
              <a:rPr lang="ar-SA" dirty="0">
                <a:latin typeface="Traditional Arabic" pitchFamily="2" charset="-78"/>
              </a:rPr>
              <a:t>خامسا : مجموعة الحقوق والديون الناشئة عن حركات المعادن النفسية ،الذهب خاصة </a:t>
            </a:r>
            <a:r>
              <a:rPr lang="ar-SA" dirty="0" smtClean="0">
                <a:latin typeface="Traditional Arabic" pitchFamily="2" charset="-78"/>
              </a:rPr>
              <a:t>.</a:t>
            </a:r>
            <a:endParaRPr lang="en-US" dirty="0">
              <a:latin typeface="Traditional Arabic" pitchFamily="2" charset="-78"/>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72</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371599" y="285750"/>
          <a:ext cx="6705601" cy="6096000"/>
        </p:xfrm>
        <a:graphic>
          <a:graphicData uri="http://schemas.openxmlformats.org/drawingml/2006/table">
            <a:tbl>
              <a:tblPr rtl="1">
                <a:effectLst>
                  <a:outerShdw blurRad="50800" dist="38100" dir="2700000" algn="tl" rotWithShape="0">
                    <a:schemeClr val="accent2">
                      <a:alpha val="40000"/>
                    </a:schemeClr>
                  </a:outerShdw>
                </a:effectLst>
              </a:tblPr>
              <a:tblGrid>
                <a:gridCol w="1653250"/>
                <a:gridCol w="2640958"/>
                <a:gridCol w="2411393"/>
              </a:tblGrid>
              <a:tr h="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imes New Roman" pitchFamily="18" charset="0"/>
                          <a:ea typeface="Times New Roman" pitchFamily="18" charset="0"/>
                          <a:cs typeface="+mn-cs"/>
                        </a:rPr>
                        <a:t>المجموعة</a:t>
                      </a: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mn-cs"/>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smtClean="0">
                          <a:ln>
                            <a:noFill/>
                          </a:ln>
                          <a:solidFill>
                            <a:schemeClr val="tx1"/>
                          </a:solidFill>
                          <a:effectLst/>
                          <a:latin typeface="Times New Roman" pitchFamily="18" charset="0"/>
                          <a:ea typeface="Times New Roman" pitchFamily="18" charset="0"/>
                          <a:cs typeface="+mn-cs"/>
                        </a:rPr>
                        <a:t>دائن (الصادرات )</a:t>
                      </a:r>
                      <a:endParaRPr kumimoji="0" lang="en-US" sz="1600" b="1" i="0" u="none" strike="noStrike" cap="none" normalizeH="0" baseline="0" smtClean="0">
                        <a:ln>
                          <a:noFill/>
                        </a:ln>
                        <a:solidFill>
                          <a:schemeClr val="tx1"/>
                        </a:solidFill>
                        <a:effectLst/>
                        <a:latin typeface="Times New Roman" pitchFamily="18" charset="0"/>
                        <a:ea typeface="Times New Roman" pitchFamily="18" charset="0"/>
                        <a:cs typeface="+mn-cs"/>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imes New Roman" pitchFamily="18" charset="0"/>
                          <a:ea typeface="Times New Roman" pitchFamily="18" charset="0"/>
                          <a:cs typeface="+mn-cs"/>
                        </a:rPr>
                        <a:t>مدين (الاستيراد )</a:t>
                      </a: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mn-cs"/>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56641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imes New Roman" pitchFamily="18" charset="0"/>
                          <a:ea typeface="Times New Roman" pitchFamily="18" charset="0"/>
                          <a:cs typeface="+mn-cs"/>
                        </a:rPr>
                        <a:t>الأولى </a:t>
                      </a: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mn-cs"/>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dirty="0" smtClean="0">
                        <a:ln>
                          <a:noFill/>
                        </a:ln>
                        <a:solidFill>
                          <a:schemeClr val="tx1"/>
                        </a:solidFill>
                        <a:effectLst/>
                        <a:latin typeface="Times New Roman" pitchFamily="18" charset="0"/>
                        <a:ea typeface="Times New Roman" pitchFamily="18" charset="0"/>
                        <a:cs typeface="+mn-cs"/>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imes New Roman" pitchFamily="18" charset="0"/>
                          <a:ea typeface="Times New Roman" pitchFamily="18" charset="0"/>
                          <a:cs typeface="+mn-cs"/>
                        </a:rPr>
                        <a:t>الثانية </a:t>
                      </a:r>
                      <a:endParaRPr kumimoji="0" lang="en-US" sz="1600" b="1" i="0" u="none" strike="noStrike" cap="none" normalizeH="0" baseline="0" dirty="0" smtClean="0">
                        <a:ln>
                          <a:noFill/>
                        </a:ln>
                        <a:solidFill>
                          <a:schemeClr val="tx1"/>
                        </a:solidFill>
                        <a:effectLst/>
                        <a:latin typeface="Times New Roman" pitchFamily="18" charset="0"/>
                        <a:cs typeface="+mn-cs"/>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dirty="0" smtClean="0">
                        <a:ln>
                          <a:noFill/>
                        </a:ln>
                        <a:solidFill>
                          <a:schemeClr val="tx1"/>
                        </a:solidFill>
                        <a:effectLst/>
                        <a:latin typeface="Times New Roman" pitchFamily="18" charset="0"/>
                        <a:cs typeface="+mn-cs"/>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dirty="0" smtClean="0">
                        <a:ln>
                          <a:noFill/>
                        </a:ln>
                        <a:solidFill>
                          <a:schemeClr val="tx1"/>
                        </a:solidFill>
                        <a:effectLst/>
                        <a:latin typeface="Times New Roman" pitchFamily="18" charset="0"/>
                        <a:cs typeface="+mn-cs"/>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dirty="0" smtClean="0">
                        <a:ln>
                          <a:noFill/>
                        </a:ln>
                        <a:solidFill>
                          <a:schemeClr val="tx1"/>
                        </a:solidFill>
                        <a:effectLst/>
                        <a:latin typeface="Times New Roman" pitchFamily="18" charset="0"/>
                        <a:cs typeface="+mn-cs"/>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dirty="0" smtClean="0">
                        <a:ln>
                          <a:noFill/>
                        </a:ln>
                        <a:solidFill>
                          <a:schemeClr val="tx1"/>
                        </a:solidFill>
                        <a:effectLst/>
                        <a:latin typeface="Times New Roman" pitchFamily="18" charset="0"/>
                        <a:cs typeface="+mn-cs"/>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dirty="0" smtClean="0">
                        <a:ln>
                          <a:noFill/>
                        </a:ln>
                        <a:solidFill>
                          <a:schemeClr val="tx1"/>
                        </a:solidFill>
                        <a:effectLst/>
                        <a:latin typeface="Times New Roman" pitchFamily="18" charset="0"/>
                        <a:cs typeface="+mn-cs"/>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dirty="0" smtClean="0">
                        <a:ln>
                          <a:noFill/>
                        </a:ln>
                        <a:solidFill>
                          <a:schemeClr val="tx1"/>
                        </a:solidFill>
                        <a:effectLst/>
                        <a:latin typeface="Times New Roman" pitchFamily="18" charset="0"/>
                        <a:cs typeface="+mn-cs"/>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dirty="0" smtClean="0">
                        <a:ln>
                          <a:noFill/>
                        </a:ln>
                        <a:solidFill>
                          <a:schemeClr val="tx1"/>
                        </a:solidFill>
                        <a:effectLst/>
                        <a:latin typeface="Times New Roman" pitchFamily="18" charset="0"/>
                        <a:cs typeface="+mn-cs"/>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imes New Roman" pitchFamily="18" charset="0"/>
                          <a:cs typeface="+mn-cs"/>
                        </a:rPr>
                        <a:t>الثالثة </a:t>
                      </a:r>
                      <a:endParaRPr kumimoji="0" lang="en-US" sz="1600" b="1" i="0" u="none" strike="noStrike" cap="none" normalizeH="0" baseline="0" dirty="0" smtClean="0">
                        <a:ln>
                          <a:noFill/>
                        </a:ln>
                        <a:solidFill>
                          <a:schemeClr val="tx1"/>
                        </a:solidFill>
                        <a:effectLst/>
                        <a:latin typeface="Times New Roman" pitchFamily="18" charset="0"/>
                        <a:cs typeface="+mn-cs"/>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dirty="0" smtClean="0">
                        <a:ln>
                          <a:noFill/>
                        </a:ln>
                        <a:solidFill>
                          <a:schemeClr val="tx1"/>
                        </a:solidFill>
                        <a:effectLst/>
                        <a:latin typeface="Times New Roman" pitchFamily="18" charset="0"/>
                        <a:cs typeface="+mn-cs"/>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dirty="0" smtClean="0">
                        <a:ln>
                          <a:noFill/>
                        </a:ln>
                        <a:solidFill>
                          <a:schemeClr val="tx1"/>
                        </a:solidFill>
                        <a:effectLst/>
                        <a:latin typeface="Times New Roman" pitchFamily="18" charset="0"/>
                        <a:cs typeface="+mn-cs"/>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dirty="0" smtClean="0">
                        <a:ln>
                          <a:noFill/>
                        </a:ln>
                        <a:solidFill>
                          <a:schemeClr val="tx1"/>
                        </a:solidFill>
                        <a:effectLst/>
                        <a:latin typeface="Times New Roman" pitchFamily="18" charset="0"/>
                        <a:cs typeface="+mn-cs"/>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dirty="0" smtClean="0">
                        <a:ln>
                          <a:noFill/>
                        </a:ln>
                        <a:solidFill>
                          <a:schemeClr val="tx1"/>
                        </a:solidFill>
                        <a:effectLst/>
                        <a:latin typeface="Times New Roman" pitchFamily="18" charset="0"/>
                        <a:cs typeface="+mn-cs"/>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dirty="0" smtClean="0">
                        <a:ln>
                          <a:noFill/>
                        </a:ln>
                        <a:solidFill>
                          <a:schemeClr val="tx1"/>
                        </a:solidFill>
                        <a:effectLst/>
                        <a:latin typeface="Times New Roman" pitchFamily="18" charset="0"/>
                        <a:cs typeface="+mn-cs"/>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imes New Roman" pitchFamily="18" charset="0"/>
                          <a:cs typeface="+mn-cs"/>
                        </a:rPr>
                        <a:t>الرابعة </a:t>
                      </a:r>
                      <a:endParaRPr kumimoji="0" lang="en-US" sz="1600" b="1" i="0" u="none" strike="noStrike" cap="none" normalizeH="0" baseline="0" dirty="0" smtClean="0">
                        <a:ln>
                          <a:noFill/>
                        </a:ln>
                        <a:solidFill>
                          <a:schemeClr val="tx1"/>
                        </a:solidFill>
                        <a:effectLst/>
                        <a:latin typeface="Times New Roman" pitchFamily="18" charset="0"/>
                        <a:cs typeface="+mn-cs"/>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dirty="0" smtClean="0">
                        <a:ln>
                          <a:noFill/>
                        </a:ln>
                        <a:solidFill>
                          <a:schemeClr val="tx1"/>
                        </a:solidFill>
                        <a:effectLst/>
                        <a:latin typeface="Times New Roman" pitchFamily="18" charset="0"/>
                        <a:cs typeface="+mn-cs"/>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dirty="0" smtClean="0">
                        <a:ln>
                          <a:noFill/>
                        </a:ln>
                        <a:solidFill>
                          <a:schemeClr val="tx1"/>
                        </a:solidFill>
                        <a:effectLst/>
                        <a:latin typeface="Times New Roman" pitchFamily="18" charset="0"/>
                        <a:cs typeface="+mn-cs"/>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dirty="0" smtClean="0">
                        <a:ln>
                          <a:noFill/>
                        </a:ln>
                        <a:solidFill>
                          <a:schemeClr val="tx1"/>
                        </a:solidFill>
                        <a:effectLst/>
                        <a:latin typeface="Times New Roman" pitchFamily="18" charset="0"/>
                        <a:cs typeface="+mn-cs"/>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dirty="0" smtClean="0">
                        <a:ln>
                          <a:noFill/>
                        </a:ln>
                        <a:solidFill>
                          <a:schemeClr val="tx1"/>
                        </a:solidFill>
                        <a:effectLst/>
                        <a:latin typeface="Times New Roman" pitchFamily="18" charset="0"/>
                        <a:cs typeface="+mn-cs"/>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dirty="0" smtClean="0">
                        <a:ln>
                          <a:noFill/>
                        </a:ln>
                        <a:solidFill>
                          <a:schemeClr val="tx1"/>
                        </a:solidFill>
                        <a:effectLst/>
                        <a:latin typeface="Times New Roman" pitchFamily="18" charset="0"/>
                        <a:cs typeface="+mn-cs"/>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Times New Roman" pitchFamily="18" charset="0"/>
                          <a:cs typeface="+mn-cs"/>
                        </a:rPr>
                        <a:t>الخامسة</a:t>
                      </a:r>
                      <a:endParaRPr kumimoji="0" lang="en-US" sz="1600" b="1" i="0" u="none" strike="noStrike" cap="none" normalizeH="0" baseline="0" dirty="0" smtClean="0">
                        <a:ln>
                          <a:noFill/>
                        </a:ln>
                        <a:solidFill>
                          <a:schemeClr val="tx1"/>
                        </a:solidFill>
                        <a:effectLst/>
                        <a:latin typeface="Times New Roman" pitchFamily="18" charset="0"/>
                        <a:cs typeface="+mn-cs"/>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ea typeface="Times New Roman" pitchFamily="18" charset="0"/>
                          <a:cs typeface="+mn-cs"/>
                        </a:rPr>
                        <a:t>العناصر المنظورة (ميزان التجارة والسلع )</a:t>
                      </a: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sng" strike="noStrike" cap="none" normalizeH="0" baseline="0" dirty="0" smtClean="0">
                          <a:ln>
                            <a:noFill/>
                          </a:ln>
                          <a:solidFill>
                            <a:schemeClr val="tx1"/>
                          </a:solidFill>
                          <a:effectLst/>
                          <a:latin typeface="Times New Roman" pitchFamily="18" charset="0"/>
                          <a:cs typeface="+mn-cs"/>
                        </a:rPr>
                        <a:t>العناصر غير المنظورة </a:t>
                      </a:r>
                      <a:endParaRPr kumimoji="0" lang="en-US" sz="1600" b="0" i="0" u="sng"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cs typeface="+mn-cs"/>
                        </a:rPr>
                        <a:t>(1) أ- خدمات الشحن   </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cs typeface="+mn-cs"/>
                        </a:rPr>
                        <a:t> ب- خدمات التأمين </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cs typeface="+mn-cs"/>
                        </a:rPr>
                        <a:t> ج- خدمات التوكيل ..الخ</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cs typeface="+mn-cs"/>
                        </a:rPr>
                        <a:t> (2) عوائد السياحة </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cs typeface="+mn-cs"/>
                        </a:rPr>
                        <a:t>عوائد الملاحة </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cs typeface="+mn-cs"/>
                        </a:rPr>
                        <a:t>عوائد السكك .. الخ</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sng" strike="noStrike" cap="none" normalizeH="0" baseline="0" dirty="0" smtClean="0">
                          <a:ln>
                            <a:noFill/>
                          </a:ln>
                          <a:solidFill>
                            <a:schemeClr val="tx1"/>
                          </a:solidFill>
                          <a:effectLst/>
                          <a:latin typeface="Times New Roman" pitchFamily="18" charset="0"/>
                          <a:cs typeface="+mn-cs"/>
                        </a:rPr>
                        <a:t>المساعدات والتعويضات </a:t>
                      </a:r>
                      <a:endParaRPr kumimoji="0" lang="en-US" sz="1600" b="0" i="0" u="sng"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cs typeface="+mn-cs"/>
                        </a:rPr>
                        <a:t>استلام منح</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cs typeface="+mn-cs"/>
                        </a:rPr>
                        <a:t>استلام هبات </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cs typeface="+mn-cs"/>
                        </a:rPr>
                        <a:t>استلام غرامات </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cs typeface="+mn-cs"/>
                        </a:rPr>
                        <a:t>استلام مساعدات ... الخ</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sng" strike="noStrike" cap="none" normalizeH="0" baseline="0" dirty="0" smtClean="0">
                          <a:ln>
                            <a:noFill/>
                          </a:ln>
                          <a:solidFill>
                            <a:schemeClr val="tx1"/>
                          </a:solidFill>
                          <a:effectLst/>
                          <a:latin typeface="Times New Roman" pitchFamily="18" charset="0"/>
                          <a:cs typeface="+mn-cs"/>
                        </a:rPr>
                        <a:t>الاستثمارات والقروض</a:t>
                      </a:r>
                      <a:endParaRPr kumimoji="0" lang="en-US" sz="1600" b="0" i="0" u="sng"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 typeface="Times New Roman" pitchFamily="18" charset="0"/>
                        <a:buChar char="-"/>
                        <a:tabLst/>
                      </a:pPr>
                      <a:r>
                        <a:rPr kumimoji="0" lang="ar-SA" sz="1600" b="0" i="0" u="none" strike="noStrike" cap="none" normalizeH="0" baseline="0" dirty="0" smtClean="0">
                          <a:ln>
                            <a:noFill/>
                          </a:ln>
                          <a:solidFill>
                            <a:schemeClr val="tx1"/>
                          </a:solidFill>
                          <a:effectLst/>
                          <a:latin typeface="Times New Roman" pitchFamily="18" charset="0"/>
                          <a:cs typeface="+mn-cs"/>
                        </a:rPr>
                        <a:t>استلام قروض أجنبية </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 typeface="Times New Roman" pitchFamily="18" charset="0"/>
                        <a:buChar char="-"/>
                        <a:tabLst/>
                      </a:pPr>
                      <a:r>
                        <a:rPr kumimoji="0" lang="ar-SA" sz="1600" b="0" i="0" u="none" strike="noStrike" cap="none" normalizeH="0" baseline="0" dirty="0" smtClean="0">
                          <a:ln>
                            <a:noFill/>
                          </a:ln>
                          <a:solidFill>
                            <a:schemeClr val="tx1"/>
                          </a:solidFill>
                          <a:effectLst/>
                          <a:latin typeface="Times New Roman" pitchFamily="18" charset="0"/>
                          <a:cs typeface="+mn-cs"/>
                        </a:rPr>
                        <a:t>استلام سندات قرض </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 typeface="Times New Roman" pitchFamily="18" charset="0"/>
                        <a:buChar char="-"/>
                        <a:tabLst/>
                      </a:pPr>
                      <a:r>
                        <a:rPr kumimoji="0" lang="ar-SA" sz="1600" b="0" i="0" u="none" strike="noStrike" cap="none" normalizeH="0" baseline="0" dirty="0" smtClean="0">
                          <a:ln>
                            <a:noFill/>
                          </a:ln>
                          <a:solidFill>
                            <a:schemeClr val="tx1"/>
                          </a:solidFill>
                          <a:effectLst/>
                          <a:latin typeface="Times New Roman" pitchFamily="18" charset="0"/>
                          <a:cs typeface="+mn-cs"/>
                        </a:rPr>
                        <a:t>استلام فوائد </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 typeface="Times New Roman" pitchFamily="18" charset="0"/>
                        <a:buChar char="-"/>
                        <a:tabLst/>
                      </a:pPr>
                      <a:r>
                        <a:rPr kumimoji="0" lang="ar-SA" sz="1600" b="0" i="0" u="none" strike="noStrike" cap="none" normalizeH="0" baseline="0" dirty="0" smtClean="0">
                          <a:ln>
                            <a:noFill/>
                          </a:ln>
                          <a:solidFill>
                            <a:schemeClr val="tx1"/>
                          </a:solidFill>
                          <a:effectLst/>
                          <a:latin typeface="Times New Roman" pitchFamily="18" charset="0"/>
                          <a:cs typeface="+mn-cs"/>
                        </a:rPr>
                        <a:t>استلام أقساط .. الخ </a:t>
                      </a:r>
                    </a:p>
                    <a:p>
                      <a:pPr marL="0" marR="0" lvl="0" indent="0" algn="r" defTabSz="914400" rtl="1" eaLnBrk="1" fontAlgn="base" latinLnBrk="0" hangingPunct="1">
                        <a:lnSpc>
                          <a:spcPct val="100000"/>
                        </a:lnSpc>
                        <a:spcBef>
                          <a:spcPct val="0"/>
                        </a:spcBef>
                        <a:spcAft>
                          <a:spcPct val="0"/>
                        </a:spcAft>
                        <a:buClrTx/>
                        <a:buSzTx/>
                        <a:buFont typeface="Times New Roman" pitchFamily="18" charset="0"/>
                        <a:buChar char="-"/>
                        <a:tabLst/>
                      </a:pP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 typeface="Times New Roman" pitchFamily="18" charset="0"/>
                        <a:buChar char="-"/>
                        <a:tabLst/>
                      </a:pPr>
                      <a:r>
                        <a:rPr kumimoji="0" lang="ar-SA" sz="1600" b="0" i="0" u="none" strike="noStrike" cap="none" normalizeH="0" baseline="0" dirty="0" smtClean="0">
                          <a:ln>
                            <a:noFill/>
                          </a:ln>
                          <a:solidFill>
                            <a:schemeClr val="tx1"/>
                          </a:solidFill>
                          <a:effectLst/>
                          <a:latin typeface="Times New Roman" pitchFamily="18" charset="0"/>
                          <a:cs typeface="+mn-cs"/>
                        </a:rPr>
                        <a:t>حركة الذهب </a:t>
                      </a:r>
                      <a:endParaRPr kumimoji="0" lang="en-US" sz="1600" b="0" i="0" u="none" strike="noStrike" cap="none" normalizeH="0" baseline="0" dirty="0" smtClean="0">
                        <a:ln>
                          <a:noFill/>
                        </a:ln>
                        <a:solidFill>
                          <a:schemeClr val="tx1"/>
                        </a:solidFill>
                        <a:effectLst/>
                        <a:latin typeface="Times New Roman" pitchFamily="18" charset="0"/>
                        <a:cs typeface="+mn-cs"/>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ea typeface="Times New Roman" pitchFamily="18" charset="0"/>
                          <a:cs typeface="+mn-cs"/>
                        </a:rPr>
                        <a:t>العناصر المنظورة (ميزان التجارة والسلع )</a:t>
                      </a: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sng" strike="noStrike" cap="none" normalizeH="0" baseline="0" dirty="0" smtClean="0">
                          <a:ln>
                            <a:noFill/>
                          </a:ln>
                          <a:solidFill>
                            <a:schemeClr val="tx1"/>
                          </a:solidFill>
                          <a:effectLst/>
                          <a:latin typeface="Times New Roman" pitchFamily="18" charset="0"/>
                          <a:cs typeface="+mn-cs"/>
                        </a:rPr>
                        <a:t>العناصر غير المنظورة </a:t>
                      </a:r>
                      <a:endParaRPr kumimoji="0" lang="en-US" sz="1600" b="0" i="0" u="sng"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cs typeface="+mn-cs"/>
                        </a:rPr>
                        <a:t>(1) أ- خدمات الشحن   </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cs typeface="+mn-cs"/>
                        </a:rPr>
                        <a:t> ب- خدمات التأمين </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cs typeface="+mn-cs"/>
                        </a:rPr>
                        <a:t> ج- خدمات التوكيل ..الخ</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cs typeface="+mn-cs"/>
                        </a:rPr>
                        <a:t>(2) نفقات السياحة</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cs typeface="+mn-cs"/>
                        </a:rPr>
                        <a:t>نققات الملاحة</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cs typeface="+mn-cs"/>
                        </a:rPr>
                        <a:t>نفقات السكك .. الخ </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cs typeface="+mn-cs"/>
                        </a:rPr>
                        <a:t> </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sng" strike="noStrike" cap="none" normalizeH="0" baseline="0" dirty="0" smtClean="0">
                          <a:ln>
                            <a:noFill/>
                          </a:ln>
                          <a:solidFill>
                            <a:schemeClr val="tx1"/>
                          </a:solidFill>
                          <a:effectLst/>
                          <a:latin typeface="Times New Roman" pitchFamily="18" charset="0"/>
                          <a:cs typeface="+mn-cs"/>
                        </a:rPr>
                        <a:t>المساعدات والتعويضات </a:t>
                      </a:r>
                      <a:endParaRPr kumimoji="0" lang="en-US" sz="1600" b="0" i="0" u="sng"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cs typeface="+mn-cs"/>
                        </a:rPr>
                        <a:t>اعطاء منح </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cs typeface="+mn-cs"/>
                        </a:rPr>
                        <a:t>اعطاء هبات </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cs typeface="+mn-cs"/>
                        </a:rPr>
                        <a:t>اعطاء غرامات </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cs typeface="+mn-cs"/>
                        </a:rPr>
                        <a:t>اعطاء مساعدات .. الخ </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0" i="0" u="sng" strike="noStrike" cap="none" normalizeH="0" baseline="0" dirty="0" smtClean="0">
                          <a:ln>
                            <a:noFill/>
                          </a:ln>
                          <a:solidFill>
                            <a:schemeClr val="tx1"/>
                          </a:solidFill>
                          <a:effectLst/>
                          <a:latin typeface="Times New Roman" pitchFamily="18" charset="0"/>
                          <a:cs typeface="+mn-cs"/>
                        </a:rPr>
                        <a:t>الاستثمارات والقروض </a:t>
                      </a:r>
                      <a:endParaRPr kumimoji="0" lang="en-US" sz="1600" b="0" i="0" u="sng"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 typeface="Times New Roman" pitchFamily="18" charset="0"/>
                        <a:buChar char="-"/>
                        <a:tabLst/>
                      </a:pPr>
                      <a:r>
                        <a:rPr kumimoji="0" lang="ar-SA" sz="1600" b="0" i="0" u="none" strike="noStrike" cap="none" normalizeH="0" baseline="0" dirty="0" smtClean="0">
                          <a:ln>
                            <a:noFill/>
                          </a:ln>
                          <a:solidFill>
                            <a:schemeClr val="tx1"/>
                          </a:solidFill>
                          <a:effectLst/>
                          <a:latin typeface="Times New Roman" pitchFamily="18" charset="0"/>
                          <a:cs typeface="+mn-cs"/>
                        </a:rPr>
                        <a:t>اعطاء قروض وطنية للخارج </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 typeface="Times New Roman" pitchFamily="18" charset="0"/>
                        <a:buChar char="-"/>
                        <a:tabLst/>
                      </a:pPr>
                      <a:r>
                        <a:rPr kumimoji="0" lang="ar-SA" sz="1600" b="0" i="0" u="none" strike="noStrike" cap="none" normalizeH="0" baseline="0" dirty="0" smtClean="0">
                          <a:ln>
                            <a:noFill/>
                          </a:ln>
                          <a:solidFill>
                            <a:schemeClr val="tx1"/>
                          </a:solidFill>
                          <a:effectLst/>
                          <a:latin typeface="Times New Roman" pitchFamily="18" charset="0"/>
                          <a:cs typeface="+mn-cs"/>
                        </a:rPr>
                        <a:t>تسديد سندات قرض</a:t>
                      </a: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 typeface="Times New Roman" pitchFamily="18" charset="0"/>
                        <a:buChar char="-"/>
                        <a:tabLst/>
                      </a:pPr>
                      <a:r>
                        <a:rPr kumimoji="0" lang="ar-SA" sz="1600" b="0" i="0" u="none" strike="noStrike" cap="none" normalizeH="0" baseline="0" dirty="0" smtClean="0">
                          <a:ln>
                            <a:noFill/>
                          </a:ln>
                          <a:solidFill>
                            <a:schemeClr val="tx1"/>
                          </a:solidFill>
                          <a:effectLst/>
                          <a:latin typeface="Times New Roman" pitchFamily="18" charset="0"/>
                          <a:cs typeface="+mn-cs"/>
                        </a:rPr>
                        <a:t>تسديد أقساط .. الخ</a:t>
                      </a:r>
                    </a:p>
                    <a:p>
                      <a:pPr marL="0" marR="0" lvl="0" indent="0" algn="r" defTabSz="914400" rtl="1" eaLnBrk="1" fontAlgn="base" latinLnBrk="0" hangingPunct="1">
                        <a:lnSpc>
                          <a:spcPct val="100000"/>
                        </a:lnSpc>
                        <a:spcBef>
                          <a:spcPct val="0"/>
                        </a:spcBef>
                        <a:spcAft>
                          <a:spcPct val="0"/>
                        </a:spcAft>
                        <a:buClrTx/>
                        <a:buSzTx/>
                        <a:buFont typeface="Times New Roman" pitchFamily="18" charset="0"/>
                        <a:buChar char="-"/>
                        <a:tabLst/>
                      </a:pPr>
                      <a:endParaRPr kumimoji="0" lang="ar-SA"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 typeface="Times New Roman" pitchFamily="18" charset="0"/>
                        <a:buChar char="-"/>
                        <a:tabLst/>
                      </a:pPr>
                      <a:endParaRPr kumimoji="0" lang="en-US" sz="1600" b="0" i="0" u="none" strike="noStrike" cap="none" normalizeH="0" baseline="0" dirty="0" smtClean="0">
                        <a:ln>
                          <a:noFill/>
                        </a:ln>
                        <a:solidFill>
                          <a:schemeClr val="tx1"/>
                        </a:solidFill>
                        <a:effectLst/>
                        <a:latin typeface="Times New Roman" pitchFamily="18" charset="0"/>
                        <a:cs typeface="+mn-cs"/>
                      </a:endParaRPr>
                    </a:p>
                    <a:p>
                      <a:pPr marL="0" marR="0" lvl="0" indent="0" algn="r" defTabSz="914400" rtl="1" eaLnBrk="1" fontAlgn="base" latinLnBrk="0" hangingPunct="1">
                        <a:lnSpc>
                          <a:spcPct val="100000"/>
                        </a:lnSpc>
                        <a:spcBef>
                          <a:spcPct val="0"/>
                        </a:spcBef>
                        <a:spcAft>
                          <a:spcPct val="0"/>
                        </a:spcAft>
                        <a:buClrTx/>
                        <a:buSzTx/>
                        <a:buFont typeface="Times New Roman" pitchFamily="18" charset="0"/>
                        <a:buChar char="-"/>
                        <a:tabLst/>
                      </a:pPr>
                      <a:r>
                        <a:rPr kumimoji="0" lang="ar-SA" sz="1600" b="0" i="0" u="none" strike="noStrike" cap="none" normalizeH="0" baseline="0" dirty="0" smtClean="0">
                          <a:ln>
                            <a:noFill/>
                          </a:ln>
                          <a:solidFill>
                            <a:schemeClr val="tx1"/>
                          </a:solidFill>
                          <a:effectLst/>
                          <a:latin typeface="Times New Roman" pitchFamily="18" charset="0"/>
                          <a:cs typeface="+mn-cs"/>
                        </a:rPr>
                        <a:t>حركة الذهب</a:t>
                      </a:r>
                      <a:endParaRPr kumimoji="0" lang="en-US" sz="1600" b="0" i="0" u="none" strike="noStrike" cap="none" normalizeH="0" baseline="0" dirty="0" smtClean="0">
                        <a:ln>
                          <a:noFill/>
                        </a:ln>
                        <a:solidFill>
                          <a:schemeClr val="tx1"/>
                        </a:solidFill>
                        <a:effectLst/>
                        <a:latin typeface="Times New Roman" pitchFamily="18" charset="0"/>
                        <a:cs typeface="+mn-cs"/>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600" b="1" i="0" u="none" strike="noStrike" cap="none" normalizeH="0" baseline="0" smtClean="0">
                        <a:ln>
                          <a:noFill/>
                        </a:ln>
                        <a:solidFill>
                          <a:schemeClr val="tx1"/>
                        </a:solidFill>
                        <a:effectLst/>
                        <a:latin typeface="Times New Roman" pitchFamily="18" charset="0"/>
                        <a:ea typeface="Times New Roman" pitchFamily="18" charset="0"/>
                        <a:cs typeface="+mn-cs"/>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ea typeface="Times New Roman" pitchFamily="18" charset="0"/>
                          <a:cs typeface="+mn-cs"/>
                        </a:rPr>
                        <a:t>المجموع </a:t>
                      </a: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mn-cs"/>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Times New Roman" pitchFamily="18" charset="0"/>
                          <a:ea typeface="Times New Roman" pitchFamily="18" charset="0"/>
                          <a:cs typeface="+mn-cs"/>
                        </a:rPr>
                        <a:t>المجموع </a:t>
                      </a: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mn-cs"/>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 name="TextBox 2"/>
          <p:cNvSpPr txBox="1"/>
          <p:nvPr/>
        </p:nvSpPr>
        <p:spPr>
          <a:xfrm rot="16200000">
            <a:off x="-1377431" y="3130034"/>
            <a:ext cx="4038602" cy="369332"/>
          </a:xfrm>
          <a:prstGeom prst="rect">
            <a:avLst/>
          </a:prstGeom>
          <a:noFill/>
        </p:spPr>
        <p:txBody>
          <a:bodyPr wrap="square" rtlCol="1">
            <a:spAutoFit/>
          </a:bodyPr>
          <a:lstStyle/>
          <a:p>
            <a:r>
              <a:rPr lang="ar-SA" dirty="0" smtClean="0"/>
              <a:t>جدول يوضح كيفية حساب ميزان المدفوعات</a:t>
            </a:r>
            <a:endParaRPr lang="ar-SA" dirty="0"/>
          </a:p>
        </p:txBody>
      </p:sp>
      <p:sp>
        <p:nvSpPr>
          <p:cNvPr id="5" name="Slide Number Placeholder 4"/>
          <p:cNvSpPr>
            <a:spLocks noGrp="1"/>
          </p:cNvSpPr>
          <p:nvPr>
            <p:ph type="sldNum" sz="quarter" idx="12"/>
          </p:nvPr>
        </p:nvSpPr>
        <p:spPr/>
        <p:txBody>
          <a:bodyPr/>
          <a:lstStyle/>
          <a:p>
            <a:fld id="{B1256247-FA1A-4ED4-9C3E-75F47BD09EE7}" type="slidenum">
              <a:rPr lang="ar-SA" smtClean="0"/>
              <a:pPr/>
              <a:t>73</a:t>
            </a:fld>
            <a:endParaRPr lang="ar-SA"/>
          </a:p>
        </p:txBody>
      </p:sp>
      <p:sp>
        <p:nvSpPr>
          <p:cNvPr id="6" name="Footer Placeholder 5"/>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algn="r" rtl="1" eaLnBrk="1" hangingPunct="1"/>
            <a:r>
              <a:rPr lang="ar-SA" smtClean="0">
                <a:latin typeface="Traditional Arabic" pitchFamily="2" charset="-78"/>
                <a:cs typeface="Traditional Arabic" pitchFamily="2" charset="-78"/>
              </a:rPr>
              <a:t>اثر النشاط السياحي في ميزان المدفوعات :</a:t>
            </a:r>
            <a:endParaRPr lang="en-US" smtClean="0">
              <a:latin typeface="Traditional Arabic" pitchFamily="2" charset="-78"/>
              <a:cs typeface="Traditional Arabic" pitchFamily="2" charset="-78"/>
            </a:endParaRPr>
          </a:p>
        </p:txBody>
      </p:sp>
      <p:sp>
        <p:nvSpPr>
          <p:cNvPr id="3" name="Content Placeholder 2"/>
          <p:cNvSpPr>
            <a:spLocks noGrp="1"/>
          </p:cNvSpPr>
          <p:nvPr>
            <p:ph idx="1"/>
          </p:nvPr>
        </p:nvSpPr>
        <p:spPr/>
        <p:txBody>
          <a:bodyPr rtlCol="0">
            <a:normAutofit fontScale="92500" lnSpcReduction="20000"/>
          </a:bodyPr>
          <a:lstStyle/>
          <a:p>
            <a:pPr algn="r" rtl="1" eaLnBrk="1" fontAlgn="auto" hangingPunct="1">
              <a:spcAft>
                <a:spcPts val="0"/>
              </a:spcAft>
              <a:buFont typeface="Arial" pitchFamily="34" charset="0"/>
              <a:buNone/>
              <a:defRPr/>
            </a:pPr>
            <a:r>
              <a:rPr lang="ar-SA" u="sng" dirty="0" smtClean="0">
                <a:latin typeface="Arial" pitchFamily="34" charset="0"/>
                <a:cs typeface="Arial" pitchFamily="34" charset="0"/>
              </a:rPr>
              <a:t>الآثار </a:t>
            </a:r>
            <a:r>
              <a:rPr lang="ar-SA" u="sng" dirty="0">
                <a:latin typeface="Arial" pitchFamily="34" charset="0"/>
                <a:cs typeface="Arial" pitchFamily="34" charset="0"/>
              </a:rPr>
              <a:t>الايجابية :</a:t>
            </a:r>
            <a:r>
              <a:rPr lang="ar-SA" dirty="0">
                <a:latin typeface="Arial" pitchFamily="34" charset="0"/>
                <a:cs typeface="Arial" pitchFamily="34" charset="0"/>
              </a:rPr>
              <a:t> وتنشأ عن :</a:t>
            </a:r>
            <a:endParaRPr lang="en-US" dirty="0">
              <a:latin typeface="Arial" pitchFamily="34" charset="0"/>
              <a:cs typeface="Arial" pitchFamily="34" charset="0"/>
            </a:endParaRPr>
          </a:p>
          <a:p>
            <a:pPr algn="r" rtl="1" eaLnBrk="1" fontAlgn="auto" hangingPunct="1">
              <a:spcAft>
                <a:spcPts val="0"/>
              </a:spcAft>
              <a:defRPr/>
            </a:pPr>
            <a:r>
              <a:rPr lang="ar-SA" dirty="0">
                <a:latin typeface="Arial" pitchFamily="34" charset="0"/>
                <a:cs typeface="Arial" pitchFamily="34" charset="0"/>
              </a:rPr>
              <a:t>دخول السياح </a:t>
            </a:r>
            <a:r>
              <a:rPr lang="ar-SA" dirty="0" smtClean="0">
                <a:latin typeface="Arial" pitchFamily="34" charset="0"/>
                <a:cs typeface="Arial" pitchFamily="34" charset="0"/>
              </a:rPr>
              <a:t>الأجانب إلى </a:t>
            </a:r>
            <a:r>
              <a:rPr lang="ar-SA" dirty="0">
                <a:latin typeface="Arial" pitchFamily="34" charset="0"/>
                <a:cs typeface="Arial" pitchFamily="34" charset="0"/>
              </a:rPr>
              <a:t>داخل حدود القطر ، واقتنائهم للسلع والخدمات السياحية والوطنية ، ويعني هذا تصدير غير منظور .</a:t>
            </a:r>
            <a:endParaRPr lang="en-US" dirty="0">
              <a:latin typeface="Arial" pitchFamily="34" charset="0"/>
              <a:cs typeface="Arial" pitchFamily="34" charset="0"/>
            </a:endParaRPr>
          </a:p>
          <a:p>
            <a:pPr algn="r" rtl="1" eaLnBrk="1" fontAlgn="auto" hangingPunct="1">
              <a:spcAft>
                <a:spcPts val="0"/>
              </a:spcAft>
              <a:defRPr/>
            </a:pPr>
            <a:r>
              <a:rPr lang="ar-SA" dirty="0" smtClean="0">
                <a:latin typeface="Arial" pitchFamily="34" charset="0"/>
                <a:cs typeface="Arial" pitchFamily="34" charset="0"/>
              </a:rPr>
              <a:t>استعانة المنتج السياحي الأجنبي </a:t>
            </a:r>
            <a:r>
              <a:rPr lang="ar-SA" dirty="0">
                <a:latin typeface="Arial" pitchFamily="34" charset="0"/>
                <a:cs typeface="Arial" pitchFamily="34" charset="0"/>
              </a:rPr>
              <a:t>بالسلع والخدمات الوطنية ، هذا يعني تصديرا لها .</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a:latin typeface="Arial" pitchFamily="34" charset="0"/>
                <a:cs typeface="Arial" pitchFamily="34" charset="0"/>
              </a:rPr>
              <a:t> </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a:latin typeface="Arial" pitchFamily="34" charset="0"/>
                <a:cs typeface="Arial" pitchFamily="34" charset="0"/>
              </a:rPr>
              <a:t> </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u="sng" dirty="0" smtClean="0">
                <a:latin typeface="Arial" pitchFamily="34" charset="0"/>
                <a:cs typeface="Arial" pitchFamily="34" charset="0"/>
              </a:rPr>
              <a:t>الآثار </a:t>
            </a:r>
            <a:r>
              <a:rPr lang="ar-SA" u="sng" dirty="0">
                <a:latin typeface="Arial" pitchFamily="34" charset="0"/>
                <a:cs typeface="Arial" pitchFamily="34" charset="0"/>
              </a:rPr>
              <a:t>السلبية :</a:t>
            </a:r>
            <a:r>
              <a:rPr lang="ar-SA" dirty="0">
                <a:latin typeface="Arial" pitchFamily="34" charset="0"/>
                <a:cs typeface="Arial" pitchFamily="34" charset="0"/>
              </a:rPr>
              <a:t> وتنشأ عن :</a:t>
            </a:r>
            <a:endParaRPr lang="en-US" dirty="0">
              <a:latin typeface="Arial" pitchFamily="34" charset="0"/>
              <a:cs typeface="Arial" pitchFamily="34" charset="0"/>
            </a:endParaRPr>
          </a:p>
          <a:p>
            <a:pPr algn="r" rtl="1" eaLnBrk="1" fontAlgn="auto" hangingPunct="1">
              <a:spcAft>
                <a:spcPts val="0"/>
              </a:spcAft>
              <a:defRPr/>
            </a:pPr>
            <a:r>
              <a:rPr lang="ar-SA" dirty="0">
                <a:latin typeface="Arial" pitchFamily="34" charset="0"/>
                <a:cs typeface="Arial" pitchFamily="34" charset="0"/>
              </a:rPr>
              <a:t>خروج السياح المواطنين </a:t>
            </a:r>
            <a:r>
              <a:rPr lang="ar-SA" dirty="0" smtClean="0">
                <a:latin typeface="Arial" pitchFamily="34" charset="0"/>
                <a:cs typeface="Arial" pitchFamily="34" charset="0"/>
              </a:rPr>
              <a:t>إلى </a:t>
            </a:r>
            <a:r>
              <a:rPr lang="ar-SA" dirty="0">
                <a:latin typeface="Arial" pitchFamily="34" charset="0"/>
                <a:cs typeface="Arial" pitchFamily="34" charset="0"/>
              </a:rPr>
              <a:t>خارج القطر ، واقتنائهم للسلع والخدمات السياحية الاجنبية ، وهذا يعني استيرادا غير منظور للسلع والخدمات </a:t>
            </a:r>
            <a:r>
              <a:rPr lang="ar-SA" dirty="0" smtClean="0">
                <a:latin typeface="Arial" pitchFamily="34" charset="0"/>
                <a:cs typeface="Arial" pitchFamily="34" charset="0"/>
              </a:rPr>
              <a:t>السياحية.</a:t>
            </a:r>
            <a:endParaRPr lang="en-US" dirty="0">
              <a:latin typeface="Arial" pitchFamily="34" charset="0"/>
              <a:cs typeface="Arial" pitchFamily="34" charset="0"/>
            </a:endParaRPr>
          </a:p>
          <a:p>
            <a:pPr algn="r" rtl="1" eaLnBrk="1" fontAlgn="auto" hangingPunct="1">
              <a:spcAft>
                <a:spcPts val="0"/>
              </a:spcAft>
              <a:defRPr/>
            </a:pPr>
            <a:r>
              <a:rPr lang="ar-SA" dirty="0">
                <a:latin typeface="Arial" pitchFamily="34" charset="0"/>
                <a:cs typeface="Arial" pitchFamily="34" charset="0"/>
              </a:rPr>
              <a:t>استعانة المنتج السياحي الوطني بالسلع والخدمات </a:t>
            </a:r>
            <a:r>
              <a:rPr lang="ar-SA" dirty="0" smtClean="0">
                <a:latin typeface="Arial" pitchFamily="34" charset="0"/>
                <a:cs typeface="Arial" pitchFamily="34" charset="0"/>
              </a:rPr>
              <a:t>الأجنبية </a:t>
            </a:r>
            <a:r>
              <a:rPr lang="ar-SA" dirty="0">
                <a:latin typeface="Arial" pitchFamily="34" charset="0"/>
                <a:cs typeface="Arial" pitchFamily="34" charset="0"/>
              </a:rPr>
              <a:t>ويعتبر استيرادا لها </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74</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normAutofit fontScale="90000"/>
          </a:bodyPr>
          <a:lstStyle/>
          <a:p>
            <a:pPr algn="r" rtl="1" eaLnBrk="1" hangingPunct="1"/>
            <a:r>
              <a:rPr lang="ar-SA" sz="2800" dirty="0" smtClean="0">
                <a:latin typeface="Traditional Arabic" pitchFamily="2" charset="-78"/>
                <a:cs typeface="+mn-cs"/>
              </a:rPr>
              <a:t>الميزان السياحي :</a:t>
            </a:r>
            <a:r>
              <a:rPr lang="en-US" sz="2800" dirty="0" smtClean="0">
                <a:latin typeface="Traditional Arabic" pitchFamily="2" charset="-78"/>
                <a:cs typeface="+mn-cs"/>
              </a:rPr>
              <a:t/>
            </a:r>
            <a:br>
              <a:rPr lang="en-US" sz="2800" dirty="0" smtClean="0">
                <a:latin typeface="Traditional Arabic" pitchFamily="2" charset="-78"/>
                <a:cs typeface="+mn-cs"/>
              </a:rPr>
            </a:br>
            <a:r>
              <a:rPr lang="ar-SA" sz="2800" b="0" dirty="0" smtClean="0">
                <a:effectLst/>
                <a:latin typeface="Traditional Arabic" pitchFamily="2" charset="-78"/>
                <a:cs typeface="+mn-cs"/>
              </a:rPr>
              <a:t>والهدف من ذلك هو تقييم النشاط السياحي خلال العام ، وتبيان اثره النهائي على ميزان المدفوعات </a:t>
            </a:r>
            <a:endParaRPr lang="en-US" sz="2800" b="0" dirty="0" smtClean="0">
              <a:effectLst/>
              <a:latin typeface="Traditional Arabic" pitchFamily="2" charset="-78"/>
              <a:cs typeface="+mn-cs"/>
            </a:endParaRPr>
          </a:p>
        </p:txBody>
      </p:sp>
      <p:graphicFrame>
        <p:nvGraphicFramePr>
          <p:cNvPr id="4" name="Table 3"/>
          <p:cNvGraphicFramePr>
            <a:graphicFrameLocks noGrp="1"/>
          </p:cNvGraphicFramePr>
          <p:nvPr/>
        </p:nvGraphicFramePr>
        <p:xfrm>
          <a:off x="214313" y="1447800"/>
          <a:ext cx="8786812" cy="4785678"/>
        </p:xfrm>
        <a:graphic>
          <a:graphicData uri="http://schemas.openxmlformats.org/drawingml/2006/table">
            <a:tbl>
              <a:tblPr rtl="1"/>
              <a:tblGrid>
                <a:gridCol w="4146550"/>
                <a:gridCol w="557212"/>
                <a:gridCol w="3525838"/>
                <a:gridCol w="557212"/>
              </a:tblGrid>
              <a:tr h="548958">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tx1"/>
                          </a:solidFill>
                          <a:effectLst/>
                          <a:latin typeface="Times New Roman" pitchFamily="18" charset="0"/>
                          <a:ea typeface="Times New Roman" pitchFamily="18" charset="0"/>
                          <a:cs typeface="Traditional Arabic" pitchFamily="2" charset="-78"/>
                        </a:rPr>
                        <a:t>الدائن ( التصدير ) +</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ea typeface="Times New Roman" pitchFamily="18" charset="0"/>
                          <a:cs typeface="Traditional Arabic" pitchFamily="2" charset="-78"/>
                        </a:rPr>
                        <a:t>القيمة </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Traditional Arabic" pitchFamily="2" charset="-7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ea typeface="Times New Roman" pitchFamily="18" charset="0"/>
                          <a:cs typeface="Traditional Arabic" pitchFamily="2" charset="-78"/>
                        </a:rPr>
                        <a:t>المدين ( الاستيراد ) -</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Times New Roman" pitchFamily="18" charset="0"/>
                          <a:ea typeface="Times New Roman" pitchFamily="18" charset="0"/>
                          <a:cs typeface="Traditional Arabic" pitchFamily="2" charset="-78"/>
                        </a:rPr>
                        <a:t>القيمة </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Traditional Arabic" pitchFamily="2" charset="-7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0">
                <a:tc>
                  <a:txBody>
                    <a:bodyPr/>
                    <a:lstStyle/>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Char char="-"/>
                        <a:tabLst>
                          <a:tab pos="457200" algn="l"/>
                        </a:tabLst>
                      </a:pPr>
                      <a:r>
                        <a:rPr kumimoji="0" lang="ar-SA" sz="1800" b="1" i="0" u="none" strike="noStrike" cap="none" normalizeH="0" baseline="0" dirty="0" smtClean="0">
                          <a:ln>
                            <a:noFill/>
                          </a:ln>
                          <a:solidFill>
                            <a:schemeClr val="tx1"/>
                          </a:solidFill>
                          <a:effectLst/>
                          <a:latin typeface="Times New Roman" pitchFamily="18" charset="0"/>
                          <a:ea typeface="Times New Roman" pitchFamily="18" charset="0"/>
                          <a:cs typeface="Traditional Arabic" pitchFamily="2" charset="-78"/>
                        </a:rPr>
                        <a:t>الإيرادات السياحية ( الانفاق السياحي بواسطة السياح الاجانب بالداخل)</a:t>
                      </a:r>
                    </a:p>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Char char="-"/>
                        <a:tabLst>
                          <a:tab pos="457200" algn="l"/>
                        </a:tabLst>
                      </a:pP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raditional Arabic" pitchFamily="2" charset="-78"/>
                      </a:endParaRPr>
                    </a:p>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Char char="-"/>
                        <a:tabLst>
                          <a:tab pos="457200" algn="l"/>
                        </a:tabLst>
                      </a:pPr>
                      <a:r>
                        <a:rPr kumimoji="0" lang="ar-SA" sz="1800" b="1" i="0" u="none" strike="noStrike" cap="none" normalizeH="0" baseline="0" dirty="0" smtClean="0">
                          <a:ln>
                            <a:noFill/>
                          </a:ln>
                          <a:solidFill>
                            <a:schemeClr val="tx1"/>
                          </a:solidFill>
                          <a:effectLst/>
                          <a:latin typeface="Times New Roman" pitchFamily="18" charset="0"/>
                          <a:ea typeface="Times New Roman" pitchFamily="18" charset="0"/>
                          <a:cs typeface="Traditional Arabic" pitchFamily="2" charset="-78"/>
                        </a:rPr>
                        <a:t>تحويلات المواطنين </a:t>
                      </a:r>
                      <a:r>
                        <a:rPr kumimoji="0" lang="ar-SA" sz="1800" b="1" i="0" u="none" strike="noStrike" cap="none" normalizeH="0" baseline="0" dirty="0" smtClean="0">
                          <a:ln>
                            <a:noFill/>
                          </a:ln>
                          <a:solidFill>
                            <a:schemeClr val="tx1"/>
                          </a:solidFill>
                          <a:effectLst/>
                          <a:latin typeface="Times New Roman" pitchFamily="18" charset="0"/>
                          <a:cs typeface="Traditional Arabic" pitchFamily="2" charset="-78"/>
                        </a:rPr>
                        <a:t>العاملين في السياحة للداخل </a:t>
                      </a:r>
                    </a:p>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Char char="-"/>
                        <a:tabLst>
                          <a:tab pos="457200" algn="l"/>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Char char="-"/>
                        <a:tabLst>
                          <a:tab pos="457200" algn="l"/>
                        </a:tabLst>
                      </a:pPr>
                      <a:r>
                        <a:rPr kumimoji="0" lang="ar-SA" sz="1800" b="1" i="0" u="none" strike="noStrike" cap="none" normalizeH="0" baseline="0" dirty="0" smtClean="0">
                          <a:ln>
                            <a:noFill/>
                          </a:ln>
                          <a:solidFill>
                            <a:schemeClr val="tx1"/>
                          </a:solidFill>
                          <a:effectLst/>
                          <a:latin typeface="Times New Roman" pitchFamily="18" charset="0"/>
                          <a:cs typeface="Traditional Arabic" pitchFamily="2" charset="-78"/>
                        </a:rPr>
                        <a:t>الصادرات المنظورة ( السلع ، البضائع ،الهدايا ،الالات والمعدات السياحية )</a:t>
                      </a:r>
                    </a:p>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Char char="-"/>
                        <a:tabLst>
                          <a:tab pos="457200" algn="l"/>
                        </a:tabLst>
                      </a:pPr>
                      <a:endParaRPr kumimoji="0" lang="ar-SA"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Char char="-"/>
                        <a:tabLst>
                          <a:tab pos="457200" algn="l"/>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Char char="-"/>
                        <a:tabLst>
                          <a:tab pos="457200" algn="l"/>
                        </a:tabLst>
                      </a:pPr>
                      <a:r>
                        <a:rPr kumimoji="0" lang="ar-SA" sz="1800" b="1" i="0" u="none" strike="noStrike" cap="none" normalizeH="0" baseline="0" dirty="0" smtClean="0">
                          <a:ln>
                            <a:noFill/>
                          </a:ln>
                          <a:solidFill>
                            <a:schemeClr val="tx1"/>
                          </a:solidFill>
                          <a:effectLst/>
                          <a:latin typeface="Times New Roman" pitchFamily="18" charset="0"/>
                          <a:cs typeface="Traditional Arabic" pitchFamily="2" charset="-78"/>
                        </a:rPr>
                        <a:t>النقل (نصيب الشركات الوطنية للطيران والملاحة من النقل السياحي الدولي )</a:t>
                      </a:r>
                    </a:p>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Char char="-"/>
                        <a:tabLst>
                          <a:tab pos="457200" algn="l"/>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Char char="-"/>
                        <a:tabLst>
                          <a:tab pos="457200" algn="l"/>
                        </a:tabLst>
                      </a:pPr>
                      <a:r>
                        <a:rPr kumimoji="0" lang="ar-SA" sz="1800" b="1" i="0" u="none" strike="noStrike" cap="none" normalizeH="0" baseline="0" dirty="0" smtClean="0">
                          <a:ln>
                            <a:noFill/>
                          </a:ln>
                          <a:solidFill>
                            <a:schemeClr val="tx1"/>
                          </a:solidFill>
                          <a:effectLst/>
                          <a:latin typeface="Times New Roman" pitchFamily="18" charset="0"/>
                          <a:cs typeface="Traditional Arabic" pitchFamily="2" charset="-78"/>
                        </a:rPr>
                        <a:t>المصروف على الدعاية والإعلان السياحي الأجنبي بالداخل</a:t>
                      </a:r>
                    </a:p>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None/>
                        <a:tabLst>
                          <a:tab pos="457200" algn="l"/>
                        </a:tabLst>
                      </a:pPr>
                      <a:r>
                        <a:rPr kumimoji="0" lang="ar-SA" sz="1800" b="1" i="0" u="none" strike="noStrike" cap="none" normalizeH="0" baseline="0" dirty="0" smtClean="0">
                          <a:ln>
                            <a:noFill/>
                          </a:ln>
                          <a:solidFill>
                            <a:schemeClr val="tx1"/>
                          </a:solidFill>
                          <a:effectLst/>
                          <a:latin typeface="Times New Roman" pitchFamily="18" charset="0"/>
                          <a:cs typeface="Traditional Arabic" pitchFamily="2" charset="-78"/>
                        </a:rPr>
                        <a:t> </a:t>
                      </a:r>
                    </a:p>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None/>
                        <a:tabLst>
                          <a:tab pos="457200" algn="l"/>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Char char="-"/>
                        <a:tabLst>
                          <a:tab pos="457200" algn="l"/>
                        </a:tabLst>
                      </a:pPr>
                      <a:r>
                        <a:rPr kumimoji="0" lang="ar-SA" sz="1800" b="1" i="0" u="none" strike="noStrike" cap="none" normalizeH="0" baseline="0" dirty="0" smtClean="0">
                          <a:ln>
                            <a:noFill/>
                          </a:ln>
                          <a:solidFill>
                            <a:schemeClr val="tx1"/>
                          </a:solidFill>
                          <a:effectLst/>
                          <a:latin typeface="Times New Roman" pitchFamily="18" charset="0"/>
                          <a:cs typeface="Traditional Arabic" pitchFamily="2" charset="-78"/>
                        </a:rPr>
                        <a:t>الاستثمار السياحي الأجنبي بالداخل </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Char char="-"/>
                        <a:tabLst>
                          <a:tab pos="457200" algn="l"/>
                        </a:tabLst>
                      </a:pPr>
                      <a:r>
                        <a:rPr kumimoji="0" lang="ar-SA" sz="1800" b="1" i="0" u="none" strike="noStrike" cap="none" normalizeH="0" baseline="0" dirty="0" smtClean="0">
                          <a:ln>
                            <a:noFill/>
                          </a:ln>
                          <a:solidFill>
                            <a:schemeClr val="tx1"/>
                          </a:solidFill>
                          <a:effectLst/>
                          <a:latin typeface="Times New Roman" pitchFamily="18" charset="0"/>
                          <a:ea typeface="Times New Roman" pitchFamily="18" charset="0"/>
                          <a:cs typeface="Traditional Arabic" pitchFamily="2" charset="-78"/>
                        </a:rPr>
                        <a:t>الاتفاقات السياحية ( الاتفاق السياحي بواسطة السياح المواطنيين بالخارج )</a:t>
                      </a:r>
                    </a:p>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Char char="-"/>
                        <a:tabLst>
                          <a:tab pos="457200" algn="l"/>
                        </a:tabLst>
                      </a:pPr>
                      <a:endPar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raditional Arabic" pitchFamily="2" charset="-78"/>
                      </a:endParaRPr>
                    </a:p>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Char char="-"/>
                        <a:tabLst>
                          <a:tab pos="457200" algn="l"/>
                        </a:tabLst>
                      </a:pPr>
                      <a:r>
                        <a:rPr kumimoji="0" lang="ar-SA" sz="1800" b="1" i="0" u="none" strike="noStrike" cap="none" normalizeH="0" baseline="0" dirty="0" smtClean="0">
                          <a:ln>
                            <a:noFill/>
                          </a:ln>
                          <a:solidFill>
                            <a:schemeClr val="tx1"/>
                          </a:solidFill>
                          <a:effectLst/>
                          <a:latin typeface="Times New Roman" pitchFamily="18" charset="0"/>
                          <a:cs typeface="Traditional Arabic" pitchFamily="2" charset="-78"/>
                        </a:rPr>
                        <a:t>تحويلات العاملين الأجانب في السياحة للخارج </a:t>
                      </a:r>
                    </a:p>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Char char="-"/>
                        <a:tabLst>
                          <a:tab pos="457200" algn="l"/>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Char char="-"/>
                        <a:tabLst>
                          <a:tab pos="457200" algn="l"/>
                        </a:tabLst>
                      </a:pPr>
                      <a:r>
                        <a:rPr kumimoji="0" lang="ar-SA" sz="1800" b="1" i="0" u="none" strike="noStrike" cap="none" normalizeH="0" baseline="0" dirty="0" smtClean="0">
                          <a:ln>
                            <a:noFill/>
                          </a:ln>
                          <a:solidFill>
                            <a:schemeClr val="tx1"/>
                          </a:solidFill>
                          <a:effectLst/>
                          <a:latin typeface="Times New Roman" pitchFamily="18" charset="0"/>
                          <a:cs typeface="Traditional Arabic" pitchFamily="2" charset="-78"/>
                        </a:rPr>
                        <a:t>الاستيرادات المنظورة (غالبا مأكولات ومشروبات سلع بضائع الالات والمعدات السياحية )</a:t>
                      </a:r>
                    </a:p>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Char char="-"/>
                        <a:tabLst>
                          <a:tab pos="457200" algn="l"/>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Char char="-"/>
                        <a:tabLst>
                          <a:tab pos="457200" algn="l"/>
                        </a:tabLst>
                      </a:pPr>
                      <a:r>
                        <a:rPr kumimoji="0" lang="ar-SA" sz="1800" b="1" i="0" u="none" strike="noStrike" cap="none" normalizeH="0" baseline="0" dirty="0" smtClean="0">
                          <a:ln>
                            <a:noFill/>
                          </a:ln>
                          <a:solidFill>
                            <a:schemeClr val="tx1"/>
                          </a:solidFill>
                          <a:effectLst/>
                          <a:latin typeface="Times New Roman" pitchFamily="18" charset="0"/>
                          <a:cs typeface="Traditional Arabic" pitchFamily="2" charset="-78"/>
                        </a:rPr>
                        <a:t>النقل (نصيب الشركات الاجنبية للطيران والملاحة من النقل السياح المواطنين في الخارج )</a:t>
                      </a:r>
                    </a:p>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Char char="-"/>
                        <a:tabLst>
                          <a:tab pos="457200" algn="l"/>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Char char="-"/>
                        <a:tabLst>
                          <a:tab pos="457200" algn="l"/>
                        </a:tabLst>
                      </a:pPr>
                      <a:r>
                        <a:rPr kumimoji="0" lang="ar-SA" sz="1800" b="1" i="0" u="none" strike="noStrike" cap="none" normalizeH="0" baseline="0" dirty="0" smtClean="0">
                          <a:ln>
                            <a:noFill/>
                          </a:ln>
                          <a:solidFill>
                            <a:schemeClr val="tx1"/>
                          </a:solidFill>
                          <a:effectLst/>
                          <a:latin typeface="Times New Roman" pitchFamily="18" charset="0"/>
                          <a:cs typeface="Traditional Arabic" pitchFamily="2" charset="-78"/>
                        </a:rPr>
                        <a:t>المصروف على الدعاية والإعلان السياحي الوطني في الخارج </a:t>
                      </a:r>
                    </a:p>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Char char="-"/>
                        <a:tabLst>
                          <a:tab pos="457200" algn="l"/>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342900" marR="0" lvl="0" indent="-342900" algn="r" defTabSz="914400" rtl="1" eaLnBrk="1" fontAlgn="base" latinLnBrk="0" hangingPunct="1">
                        <a:lnSpc>
                          <a:spcPct val="100000"/>
                        </a:lnSpc>
                        <a:spcBef>
                          <a:spcPct val="0"/>
                        </a:spcBef>
                        <a:spcAft>
                          <a:spcPct val="0"/>
                        </a:spcAft>
                        <a:buClrTx/>
                        <a:buSzTx/>
                        <a:buFont typeface="Times New Roman" pitchFamily="18" charset="0"/>
                        <a:buChar char="-"/>
                        <a:tabLst>
                          <a:tab pos="457200" algn="l"/>
                        </a:tabLst>
                      </a:pPr>
                      <a:r>
                        <a:rPr kumimoji="0" lang="ar-SA" sz="1800" b="1" i="0" u="none" strike="noStrike" cap="none" normalizeH="0" baseline="0" dirty="0" smtClean="0">
                          <a:ln>
                            <a:noFill/>
                          </a:ln>
                          <a:solidFill>
                            <a:schemeClr val="tx1"/>
                          </a:solidFill>
                          <a:effectLst/>
                          <a:latin typeface="Times New Roman" pitchFamily="18" charset="0"/>
                          <a:cs typeface="Traditional Arabic" pitchFamily="2" charset="-78"/>
                        </a:rPr>
                        <a:t>الاستثمار السياحي الوطني بالخارج </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Times New Roman" pitchFamily="18" charset="0"/>
                        <a:ea typeface="Times New Roman" pitchFamily="18" charset="0"/>
                        <a:cs typeface="Traditional Arabic" pitchFamily="2" charset="-7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bl>
          </a:graphicData>
        </a:graphic>
      </p:graphicFrame>
      <p:sp>
        <p:nvSpPr>
          <p:cNvPr id="5" name="Slide Number Placeholder 4"/>
          <p:cNvSpPr>
            <a:spLocks noGrp="1"/>
          </p:cNvSpPr>
          <p:nvPr>
            <p:ph type="sldNum" sz="quarter" idx="12"/>
          </p:nvPr>
        </p:nvSpPr>
        <p:spPr/>
        <p:txBody>
          <a:bodyPr/>
          <a:lstStyle/>
          <a:p>
            <a:fld id="{B1256247-FA1A-4ED4-9C3E-75F47BD09EE7}" type="slidenum">
              <a:rPr lang="ar-SA" smtClean="0"/>
              <a:pPr/>
              <a:t>75</a:t>
            </a:fld>
            <a:endParaRPr lang="ar-SA"/>
          </a:p>
        </p:txBody>
      </p:sp>
      <p:sp>
        <p:nvSpPr>
          <p:cNvPr id="6" name="Footer Placeholder 5"/>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algn="r" rtl="1" eaLnBrk="1" hangingPunct="1"/>
            <a:r>
              <a:rPr lang="ar-SA" smtClean="0">
                <a:latin typeface="Traditional Arabic" pitchFamily="2" charset="-78"/>
                <a:cs typeface="Traditional Arabic" pitchFamily="2" charset="-78"/>
              </a:rPr>
              <a:t>حساب اثر السياحة في ميزان المدفوعات :</a:t>
            </a:r>
            <a:endParaRPr lang="en-US" smtClean="0">
              <a:latin typeface="Traditional Arabic" pitchFamily="2" charset="-78"/>
              <a:cs typeface="Traditional Arabic" pitchFamily="2" charset="-78"/>
            </a:endParaRPr>
          </a:p>
        </p:txBody>
      </p:sp>
      <p:sp>
        <p:nvSpPr>
          <p:cNvPr id="29699" name="Content Placeholder 2"/>
          <p:cNvSpPr>
            <a:spLocks noGrp="1"/>
          </p:cNvSpPr>
          <p:nvPr>
            <p:ph idx="1"/>
          </p:nvPr>
        </p:nvSpPr>
        <p:spPr>
          <a:xfrm>
            <a:off x="214313" y="1357313"/>
            <a:ext cx="8643937" cy="4257675"/>
          </a:xfrm>
        </p:spPr>
        <p:txBody>
          <a:bodyPr>
            <a:normAutofit fontScale="92500" lnSpcReduction="20000"/>
          </a:bodyPr>
          <a:lstStyle/>
          <a:p>
            <a:pPr algn="r" rtl="1" eaLnBrk="1" hangingPunct="1">
              <a:buFont typeface="Arial" pitchFamily="34" charset="0"/>
              <a:buNone/>
            </a:pPr>
            <a:r>
              <a:rPr lang="ar-SA" sz="2800" dirty="0" smtClean="0">
                <a:latin typeface="Traditional Arabic" pitchFamily="2" charset="-78"/>
                <a:cs typeface="Traditional Arabic" pitchFamily="2" charset="-78"/>
              </a:rPr>
              <a:t>الفارق بين العوائد السياحية (  </a:t>
            </a:r>
            <a:r>
              <a:rPr lang="en-US" sz="2800" dirty="0" err="1" smtClean="0">
                <a:latin typeface="Traditional Arabic" pitchFamily="2" charset="-78"/>
                <a:cs typeface="Traditional Arabic" pitchFamily="2" charset="-78"/>
              </a:rPr>
              <a:t>Rt</a:t>
            </a:r>
            <a:r>
              <a:rPr lang="en-US" sz="2800" dirty="0" smtClean="0">
                <a:latin typeface="Traditional Arabic" pitchFamily="2" charset="-78"/>
                <a:cs typeface="Traditional Arabic" pitchFamily="2" charset="-78"/>
              </a:rPr>
              <a:t> </a:t>
            </a:r>
            <a:r>
              <a:rPr lang="ar-SA" sz="2800" dirty="0" smtClean="0">
                <a:latin typeface="Traditional Arabic" pitchFamily="2" charset="-78"/>
                <a:cs typeface="Traditional Arabic" pitchFamily="2" charset="-78"/>
              </a:rPr>
              <a:t>) والإنفاقات السياحية ( </a:t>
            </a:r>
            <a:r>
              <a:rPr lang="en-US" sz="2800" dirty="0" smtClean="0">
                <a:latin typeface="Traditional Arabic" pitchFamily="2" charset="-78"/>
                <a:cs typeface="Traditional Arabic" pitchFamily="2" charset="-78"/>
              </a:rPr>
              <a:t>Et </a:t>
            </a:r>
            <a:r>
              <a:rPr lang="ar-SA" sz="2800" dirty="0" smtClean="0">
                <a:latin typeface="Traditional Arabic" pitchFamily="2" charset="-78"/>
                <a:cs typeface="Traditional Arabic" pitchFamily="2" charset="-78"/>
              </a:rPr>
              <a:t>) هو نتيجة الميزان السياحي النهائية</a:t>
            </a:r>
            <a:endParaRPr lang="en-US" sz="2800" dirty="0" smtClean="0">
              <a:latin typeface="Traditional Arabic" pitchFamily="2" charset="-78"/>
              <a:cs typeface="Traditional Arabic" pitchFamily="2" charset="-78"/>
            </a:endParaRPr>
          </a:p>
          <a:p>
            <a:pPr algn="ctr" rtl="1" eaLnBrk="1" hangingPunct="1">
              <a:buFont typeface="Arial" pitchFamily="34" charset="0"/>
              <a:buNone/>
            </a:pPr>
            <a:r>
              <a:rPr lang="en-US" sz="2800" dirty="0" smtClean="0">
                <a:latin typeface="Traditional Arabic" pitchFamily="2" charset="-78"/>
                <a:cs typeface="Traditional Arabic" pitchFamily="2" charset="-78"/>
              </a:rPr>
              <a:t>  </a:t>
            </a:r>
            <a:r>
              <a:rPr lang="en-US" sz="2800" dirty="0" err="1" smtClean="0">
                <a:latin typeface="Traditional Arabic" pitchFamily="2" charset="-78"/>
                <a:cs typeface="Traditional Arabic" pitchFamily="2" charset="-78"/>
              </a:rPr>
              <a:t>Rt</a:t>
            </a:r>
            <a:r>
              <a:rPr lang="en-US" sz="2800" dirty="0" smtClean="0">
                <a:latin typeface="Traditional Arabic" pitchFamily="2" charset="-78"/>
                <a:cs typeface="Traditional Arabic" pitchFamily="2" charset="-78"/>
              </a:rPr>
              <a:t>-Et </a:t>
            </a:r>
            <a:r>
              <a:rPr lang="ar-SA" sz="2800" dirty="0" smtClean="0">
                <a:latin typeface="Traditional Arabic" pitchFamily="2" charset="-78"/>
                <a:cs typeface="Traditional Arabic" pitchFamily="2" charset="-78"/>
              </a:rPr>
              <a:t> = </a:t>
            </a:r>
            <a:r>
              <a:rPr lang="en-US" sz="2800" dirty="0" smtClean="0">
                <a:latin typeface="Traditional Arabic" pitchFamily="2" charset="-78"/>
                <a:cs typeface="Traditional Arabic" pitchFamily="2" charset="-78"/>
              </a:rPr>
              <a:t>B.T </a:t>
            </a:r>
            <a:r>
              <a:rPr lang="ar-SA" sz="2800" dirty="0" smtClean="0">
                <a:latin typeface="Traditional Arabic" pitchFamily="2" charset="-78"/>
                <a:cs typeface="Traditional Arabic" pitchFamily="2" charset="-78"/>
              </a:rPr>
              <a:t>   </a:t>
            </a:r>
            <a:endParaRPr lang="en-US" sz="2800" dirty="0" smtClean="0">
              <a:latin typeface="Traditional Arabic" pitchFamily="2" charset="-78"/>
              <a:cs typeface="Traditional Arabic" pitchFamily="2" charset="-78"/>
            </a:endParaRPr>
          </a:p>
          <a:p>
            <a:pPr algn="r" rtl="1" eaLnBrk="1" hangingPunct="1">
              <a:buFont typeface="Arial" pitchFamily="34" charset="0"/>
              <a:buNone/>
            </a:pPr>
            <a:r>
              <a:rPr lang="ar-SA" sz="2800" dirty="0" smtClean="0">
                <a:latin typeface="Traditional Arabic" pitchFamily="2" charset="-78"/>
                <a:cs typeface="Traditional Arabic" pitchFamily="2" charset="-78"/>
              </a:rPr>
              <a:t>إذ أن </a:t>
            </a:r>
            <a:r>
              <a:rPr lang="en-US" sz="2800" dirty="0" smtClean="0">
                <a:latin typeface="Traditional Arabic" pitchFamily="2" charset="-78"/>
                <a:cs typeface="Traditional Arabic" pitchFamily="2" charset="-78"/>
              </a:rPr>
              <a:t>B.T </a:t>
            </a:r>
            <a:r>
              <a:rPr lang="ar-SA" sz="2800" dirty="0" smtClean="0">
                <a:latin typeface="Traditional Arabic" pitchFamily="2" charset="-78"/>
                <a:cs typeface="Traditional Arabic" pitchFamily="2" charset="-78"/>
              </a:rPr>
              <a:t>   تعني نتيجة الميزان السياحي .</a:t>
            </a:r>
            <a:endParaRPr lang="en-US" sz="2800" dirty="0" smtClean="0">
              <a:latin typeface="Traditional Arabic" pitchFamily="2" charset="-78"/>
              <a:cs typeface="Traditional Arabic" pitchFamily="2" charset="-78"/>
            </a:endParaRPr>
          </a:p>
          <a:p>
            <a:pPr algn="r" rtl="1" eaLnBrk="1" hangingPunct="1">
              <a:buFont typeface="Arial" pitchFamily="34" charset="0"/>
              <a:buNone/>
            </a:pPr>
            <a:r>
              <a:rPr lang="ar-SA" sz="2800" dirty="0" smtClean="0">
                <a:latin typeface="Traditional Arabic" pitchFamily="2" charset="-78"/>
                <a:cs typeface="Traditional Arabic" pitchFamily="2" charset="-78"/>
              </a:rPr>
              <a:t>وتكون النتيجة إيجابية اذا تفوقت العوائد على الانفاقات السياحية .</a:t>
            </a:r>
          </a:p>
          <a:p>
            <a:pPr algn="r" rtl="1" eaLnBrk="1" hangingPunct="1">
              <a:buFont typeface="Arial" pitchFamily="34" charset="0"/>
              <a:buNone/>
            </a:pPr>
            <a:endParaRPr lang="en-US" sz="2800" dirty="0" smtClean="0">
              <a:latin typeface="Traditional Arabic" pitchFamily="2" charset="-78"/>
              <a:cs typeface="Traditional Arabic" pitchFamily="2" charset="-78"/>
            </a:endParaRPr>
          </a:p>
          <a:p>
            <a:pPr algn="r" rtl="1" eaLnBrk="1" hangingPunct="1">
              <a:buFont typeface="Arial" pitchFamily="34" charset="0"/>
              <a:buNone/>
            </a:pPr>
            <a:r>
              <a:rPr lang="ar-SA" sz="2800" dirty="0" smtClean="0">
                <a:latin typeface="Traditional Arabic" pitchFamily="2" charset="-78"/>
                <a:cs typeface="Traditional Arabic" pitchFamily="2" charset="-78"/>
              </a:rPr>
              <a:t>بنفس الطريقة السابقة نستطيع أن نتوصل الى نتيجة ميزان المدفوعات والناتجة عن الفرق بين مجمل العوائد ومجمل الانفاقات قبل اجراء عمليات التسوية :</a:t>
            </a:r>
            <a:endParaRPr lang="en-US" sz="2800" dirty="0" smtClean="0">
              <a:latin typeface="Traditional Arabic" pitchFamily="2" charset="-78"/>
              <a:cs typeface="Traditional Arabic" pitchFamily="2" charset="-78"/>
            </a:endParaRPr>
          </a:p>
          <a:p>
            <a:pPr algn="ctr" rtl="1" eaLnBrk="1" hangingPunct="1">
              <a:buFont typeface="Arial" pitchFamily="34" charset="0"/>
              <a:buNone/>
            </a:pPr>
            <a:r>
              <a:rPr lang="en-US" sz="2800" dirty="0" smtClean="0">
                <a:latin typeface="Traditional Arabic" pitchFamily="2" charset="-78"/>
                <a:cs typeface="Traditional Arabic" pitchFamily="2" charset="-78"/>
              </a:rPr>
              <a:t>BOP  =  R-E</a:t>
            </a:r>
          </a:p>
          <a:p>
            <a:pPr algn="r" rtl="1" eaLnBrk="1" hangingPunct="1">
              <a:buFont typeface="Arial" pitchFamily="34" charset="0"/>
              <a:buNone/>
            </a:pPr>
            <a:r>
              <a:rPr lang="ar-SA" sz="2800" dirty="0" smtClean="0">
                <a:latin typeface="Traditional Arabic" pitchFamily="2" charset="-78"/>
                <a:cs typeface="Traditional Arabic" pitchFamily="2" charset="-78"/>
              </a:rPr>
              <a:t>إذ أن </a:t>
            </a:r>
            <a:r>
              <a:rPr lang="en-US" sz="2800" dirty="0" smtClean="0">
                <a:latin typeface="Traditional Arabic" pitchFamily="2" charset="-78"/>
                <a:cs typeface="Traditional Arabic" pitchFamily="2" charset="-78"/>
              </a:rPr>
              <a:t>BOP </a:t>
            </a:r>
            <a:r>
              <a:rPr lang="ar-SA" sz="2800" dirty="0" smtClean="0">
                <a:latin typeface="Traditional Arabic" pitchFamily="2" charset="-78"/>
                <a:cs typeface="Traditional Arabic" pitchFamily="2" charset="-78"/>
              </a:rPr>
              <a:t>  تعني نتيجة ميزان المدفوعات ، </a:t>
            </a:r>
            <a:r>
              <a:rPr lang="en-US" sz="2800" dirty="0" smtClean="0">
                <a:latin typeface="Traditional Arabic" pitchFamily="2" charset="-78"/>
                <a:cs typeface="Traditional Arabic" pitchFamily="2" charset="-78"/>
              </a:rPr>
              <a:t>R</a:t>
            </a:r>
            <a:r>
              <a:rPr lang="ar-SA" sz="2800" dirty="0" smtClean="0">
                <a:latin typeface="Traditional Arabic" pitchFamily="2" charset="-78"/>
                <a:cs typeface="Traditional Arabic" pitchFamily="2" charset="-78"/>
              </a:rPr>
              <a:t> مجمل العوائد ( مجموع الصادرات )</a:t>
            </a:r>
            <a:endParaRPr lang="en-US" sz="2800" dirty="0" smtClean="0">
              <a:latin typeface="Traditional Arabic" pitchFamily="2" charset="-78"/>
              <a:cs typeface="Traditional Arabic" pitchFamily="2" charset="-78"/>
            </a:endParaRPr>
          </a:p>
          <a:p>
            <a:pPr algn="r" rtl="1" eaLnBrk="1" hangingPunct="1">
              <a:buFont typeface="Arial" pitchFamily="34" charset="0"/>
              <a:buNone/>
            </a:pPr>
            <a:r>
              <a:rPr lang="en-US" sz="2800" dirty="0" smtClean="0">
                <a:latin typeface="Traditional Arabic" pitchFamily="2" charset="-78"/>
                <a:cs typeface="Traditional Arabic" pitchFamily="2" charset="-78"/>
              </a:rPr>
              <a:t>E</a:t>
            </a:r>
            <a:r>
              <a:rPr lang="ar-SA" sz="2800" dirty="0" smtClean="0">
                <a:latin typeface="Traditional Arabic" pitchFamily="2" charset="-78"/>
                <a:cs typeface="Traditional Arabic" pitchFamily="2" charset="-78"/>
              </a:rPr>
              <a:t> مجمل الانفاقات ( مجموع الاستيرادات )</a:t>
            </a:r>
            <a:endParaRPr lang="en-US" sz="2800" dirty="0" smtClean="0">
              <a:latin typeface="Traditional Arabic" pitchFamily="2" charset="-78"/>
              <a:cs typeface="Traditional Arabic" pitchFamily="2" charset="-78"/>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76</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ChangeArrowheads="1"/>
          </p:cNvSpPr>
          <p:nvPr/>
        </p:nvSpPr>
        <p:spPr bwMode="auto">
          <a:xfrm>
            <a:off x="214313" y="449263"/>
            <a:ext cx="8786812" cy="1568450"/>
          </a:xfrm>
          <a:prstGeom prst="rect">
            <a:avLst/>
          </a:prstGeom>
          <a:noFill/>
          <a:ln w="9525">
            <a:noFill/>
            <a:miter lim="800000"/>
            <a:headEnd/>
            <a:tailEnd/>
          </a:ln>
        </p:spPr>
        <p:txBody>
          <a:bodyPr anchor="ctr">
            <a:spAutoFit/>
          </a:bodyPr>
          <a:lstStyle/>
          <a:p>
            <a:pPr algn="r" rtl="1"/>
            <a:r>
              <a:rPr lang="ar-SA" sz="2400" dirty="0">
                <a:latin typeface="Traditional Arabic" pitchFamily="2" charset="-78"/>
                <a:ea typeface="Times New Roman" pitchFamily="18" charset="0"/>
              </a:rPr>
              <a:t>وهنا تبدا إجراء الموازنة النسبية بين نتيجة الميزان السياحي</a:t>
            </a:r>
            <a:r>
              <a:rPr lang="en-US" sz="2400" dirty="0">
                <a:latin typeface="Traditional Arabic" pitchFamily="2" charset="-78"/>
                <a:ea typeface="Times New Roman" pitchFamily="18" charset="0"/>
              </a:rPr>
              <a:t> B.T </a:t>
            </a:r>
            <a:r>
              <a:rPr lang="ar-SA" sz="2400" dirty="0">
                <a:latin typeface="Traditional Arabic" pitchFamily="2" charset="-78"/>
                <a:ea typeface="Times New Roman" pitchFamily="18" charset="0"/>
              </a:rPr>
              <a:t> من جهة ونتيجة ميزان المدفوعات</a:t>
            </a:r>
            <a:r>
              <a:rPr lang="en-US" sz="2400" dirty="0">
                <a:latin typeface="Traditional Arabic" pitchFamily="2" charset="-78"/>
                <a:ea typeface="Times New Roman" pitchFamily="18" charset="0"/>
              </a:rPr>
              <a:t> </a:t>
            </a:r>
            <a:r>
              <a:rPr lang="en-US" sz="2400" dirty="0" smtClean="0">
                <a:latin typeface="Traditional Arabic" pitchFamily="2" charset="-78"/>
                <a:ea typeface="Times New Roman" pitchFamily="18" charset="0"/>
              </a:rPr>
              <a:t>BOP </a:t>
            </a:r>
            <a:r>
              <a:rPr lang="ar-SA" sz="2400" dirty="0" smtClean="0">
                <a:latin typeface="Traditional Arabic" pitchFamily="2" charset="-78"/>
                <a:ea typeface="Times New Roman" pitchFamily="18" charset="0"/>
              </a:rPr>
              <a:t>     </a:t>
            </a:r>
            <a:r>
              <a:rPr lang="ar-SA" sz="2400" dirty="0">
                <a:latin typeface="Traditional Arabic" pitchFamily="2" charset="-78"/>
                <a:ea typeface="Times New Roman" pitchFamily="18" charset="0"/>
              </a:rPr>
              <a:t>او كما تسمى بالحساب الجاري المتضمن الصادرات والاستيرادات المنظورة والغير المنظورة من جهة أخرى . وتوجد طريقتان للموازنة :</a:t>
            </a:r>
            <a:endParaRPr lang="en-US" sz="1200" dirty="0"/>
          </a:p>
          <a:p>
            <a:pPr algn="r" rtl="1" eaLnBrk="0" hangingPunct="0"/>
            <a:r>
              <a:rPr lang="ar-SA" sz="2400" b="1" dirty="0">
                <a:latin typeface="Traditional Arabic" pitchFamily="2" charset="-78"/>
              </a:rPr>
              <a:t>     الطريقة الاولى :</a:t>
            </a:r>
            <a:endParaRPr lang="en-US" sz="1200" b="1" dirty="0"/>
          </a:p>
        </p:txBody>
      </p:sp>
      <p:sp>
        <p:nvSpPr>
          <p:cNvPr id="30723" name="Rectangle 4"/>
          <p:cNvSpPr>
            <a:spLocks noChangeArrowheads="1"/>
          </p:cNvSpPr>
          <p:nvPr/>
        </p:nvSpPr>
        <p:spPr bwMode="auto">
          <a:xfrm>
            <a:off x="1295400" y="2286000"/>
            <a:ext cx="7143750" cy="1016000"/>
          </a:xfrm>
          <a:prstGeom prst="rect">
            <a:avLst/>
          </a:prstGeom>
          <a:noFill/>
          <a:ln w="9525">
            <a:noFill/>
            <a:miter lim="800000"/>
            <a:headEnd/>
            <a:tailEnd/>
          </a:ln>
        </p:spPr>
        <p:txBody>
          <a:bodyPr anchor="ctr">
            <a:spAutoFit/>
          </a:bodyPr>
          <a:lstStyle/>
          <a:p>
            <a:pPr algn="r" rtl="1"/>
            <a:r>
              <a:rPr lang="en-US" sz="2000" dirty="0" smtClean="0">
                <a:latin typeface="Traditional Arabic" pitchFamily="2" charset="-78"/>
                <a:ea typeface="Times New Roman" pitchFamily="18" charset="0"/>
              </a:rPr>
              <a:t>      </a:t>
            </a:r>
            <a:r>
              <a:rPr lang="ar-SA" sz="2000" dirty="0" smtClean="0">
                <a:latin typeface="Traditional Arabic" pitchFamily="2" charset="-78"/>
                <a:ea typeface="Times New Roman" pitchFamily="18" charset="0"/>
              </a:rPr>
              <a:t> </a:t>
            </a:r>
            <a:r>
              <a:rPr lang="en-US" sz="2000" dirty="0">
                <a:latin typeface="Traditional Arabic" pitchFamily="2" charset="-78"/>
                <a:ea typeface="Times New Roman" pitchFamily="18" charset="0"/>
              </a:rPr>
              <a:t>B.T </a:t>
            </a:r>
            <a:r>
              <a:rPr lang="ar-SA" sz="2000" dirty="0">
                <a:latin typeface="Traditional Arabic" pitchFamily="2" charset="-78"/>
                <a:ea typeface="Times New Roman" pitchFamily="18" charset="0"/>
              </a:rPr>
              <a:t>                   </a:t>
            </a:r>
            <a:endParaRPr lang="en-US" sz="2000" dirty="0">
              <a:latin typeface="Traditional Arabic" pitchFamily="2" charset="-78"/>
              <a:ea typeface="Times New Roman" pitchFamily="18" charset="0"/>
            </a:endParaRPr>
          </a:p>
          <a:p>
            <a:pPr algn="r" rtl="1"/>
            <a:r>
              <a:rPr lang="en-US" sz="2000" dirty="0">
                <a:latin typeface="Traditional Arabic" pitchFamily="2" charset="-78"/>
                <a:ea typeface="Times New Roman" pitchFamily="18" charset="0"/>
              </a:rPr>
              <a:t>		</a:t>
            </a:r>
            <a:r>
              <a:rPr lang="ar-SA" sz="2000" dirty="0" smtClean="0">
                <a:latin typeface="Traditional Arabic" pitchFamily="2" charset="-78"/>
                <a:ea typeface="Times New Roman" pitchFamily="18" charset="0"/>
              </a:rPr>
              <a:t>×100 </a:t>
            </a:r>
            <a:r>
              <a:rPr lang="ar-SA" sz="2000" dirty="0">
                <a:latin typeface="Traditional Arabic" pitchFamily="2" charset="-78"/>
                <a:ea typeface="Times New Roman" pitchFamily="18" charset="0"/>
              </a:rPr>
              <a:t>=               دور السياحة في ميزان المدفوعات </a:t>
            </a:r>
            <a:endParaRPr lang="en-US" sz="1100" dirty="0"/>
          </a:p>
          <a:p>
            <a:pPr algn="r" rtl="1" eaLnBrk="0" hangingPunct="0"/>
            <a:r>
              <a:rPr lang="en-US" sz="2000" dirty="0">
                <a:latin typeface="Traditional Arabic" pitchFamily="2" charset="-78"/>
              </a:rPr>
              <a:t>- B.T </a:t>
            </a:r>
            <a:r>
              <a:rPr lang="ar-SA" sz="2000" dirty="0">
                <a:latin typeface="Traditional Arabic" pitchFamily="2" charset="-78"/>
              </a:rPr>
              <a:t>  </a:t>
            </a:r>
            <a:r>
              <a:rPr lang="en-US" sz="2000" dirty="0" smtClean="0">
                <a:latin typeface="Traditional Arabic" pitchFamily="2" charset="-78"/>
              </a:rPr>
              <a:t>BOP</a:t>
            </a:r>
            <a:endParaRPr lang="en-US" sz="1100" dirty="0"/>
          </a:p>
        </p:txBody>
      </p:sp>
      <p:sp>
        <p:nvSpPr>
          <p:cNvPr id="30724" name="Rectangle 5"/>
          <p:cNvSpPr>
            <a:spLocks noChangeArrowheads="1"/>
          </p:cNvSpPr>
          <p:nvPr/>
        </p:nvSpPr>
        <p:spPr bwMode="auto">
          <a:xfrm>
            <a:off x="642938" y="3762375"/>
            <a:ext cx="8072437" cy="2308225"/>
          </a:xfrm>
          <a:prstGeom prst="rect">
            <a:avLst/>
          </a:prstGeom>
          <a:noFill/>
          <a:ln w="9525">
            <a:noFill/>
            <a:miter lim="800000"/>
            <a:headEnd/>
            <a:tailEnd/>
          </a:ln>
        </p:spPr>
        <p:txBody>
          <a:bodyPr anchor="ctr">
            <a:spAutoFit/>
          </a:bodyPr>
          <a:lstStyle/>
          <a:p>
            <a:pPr algn="r" rtl="1"/>
            <a:r>
              <a:rPr lang="ar-SA" sz="2400" b="1" dirty="0">
                <a:latin typeface="Traditional Arabic" pitchFamily="2" charset="-78"/>
                <a:ea typeface="Times New Roman" pitchFamily="18" charset="0"/>
              </a:rPr>
              <a:t>الطريقة الثانية</a:t>
            </a:r>
            <a:endParaRPr lang="en-US" sz="1200" b="1" dirty="0">
              <a:ea typeface="Times New Roman" pitchFamily="18" charset="0"/>
            </a:endParaRPr>
          </a:p>
          <a:p>
            <a:pPr algn="r" rtl="1"/>
            <a:endParaRPr lang="en-US" sz="2000" dirty="0">
              <a:latin typeface="Traditional Arabic" pitchFamily="2" charset="-78"/>
              <a:ea typeface="Times New Roman" pitchFamily="18" charset="0"/>
            </a:endParaRPr>
          </a:p>
          <a:p>
            <a:pPr algn="r" rtl="1"/>
            <a:r>
              <a:rPr lang="ar-SA" sz="2000" dirty="0" smtClean="0">
                <a:latin typeface="Traditional Arabic" pitchFamily="2" charset="-78"/>
                <a:ea typeface="Times New Roman" pitchFamily="18" charset="0"/>
              </a:rPr>
              <a:t>          </a:t>
            </a:r>
            <a:r>
              <a:rPr lang="en-US" sz="2000" dirty="0" smtClean="0">
                <a:latin typeface="Traditional Arabic" pitchFamily="2" charset="-78"/>
                <a:ea typeface="Times New Roman" pitchFamily="18" charset="0"/>
              </a:rPr>
              <a:t>B.T </a:t>
            </a:r>
            <a:r>
              <a:rPr lang="ar-SA" sz="2000" dirty="0" smtClean="0">
                <a:latin typeface="Traditional Arabic" pitchFamily="2" charset="-78"/>
                <a:ea typeface="Times New Roman" pitchFamily="18" charset="0"/>
              </a:rPr>
              <a:t>                    </a:t>
            </a:r>
            <a:endParaRPr lang="en-US" sz="2000" dirty="0">
              <a:latin typeface="Traditional Arabic" pitchFamily="2" charset="-78"/>
              <a:ea typeface="Times New Roman" pitchFamily="18" charset="0"/>
            </a:endParaRPr>
          </a:p>
          <a:p>
            <a:pPr algn="r" rtl="1"/>
            <a:r>
              <a:rPr lang="en-US" sz="2000" dirty="0">
                <a:latin typeface="Traditional Arabic" pitchFamily="2" charset="-78"/>
                <a:ea typeface="Times New Roman" pitchFamily="18" charset="0"/>
              </a:rPr>
              <a:t>	</a:t>
            </a:r>
            <a:r>
              <a:rPr lang="ar-SA" sz="2000" dirty="0" smtClean="0">
                <a:latin typeface="Traditional Arabic" pitchFamily="2" charset="-78"/>
                <a:ea typeface="Times New Roman" pitchFamily="18" charset="0"/>
              </a:rPr>
              <a:t>          ×100</a:t>
            </a:r>
            <a:r>
              <a:rPr lang="en-US" sz="2000" dirty="0" smtClean="0">
                <a:latin typeface="Traditional Arabic" pitchFamily="2" charset="-78"/>
                <a:ea typeface="Times New Roman" pitchFamily="18" charset="0"/>
              </a:rPr>
              <a:t>    </a:t>
            </a:r>
            <a:r>
              <a:rPr lang="ar-SA" sz="2000" dirty="0">
                <a:latin typeface="Traditional Arabic" pitchFamily="2" charset="-78"/>
                <a:ea typeface="Times New Roman" pitchFamily="18" charset="0"/>
              </a:rPr>
              <a:t>=               دور السياحة في ميزان المدفوعات </a:t>
            </a:r>
            <a:endParaRPr lang="en-US" sz="1100" dirty="0"/>
          </a:p>
          <a:p>
            <a:pPr algn="r" rtl="1" eaLnBrk="0" hangingPunct="0"/>
            <a:r>
              <a:rPr lang="en-US" sz="2000" dirty="0" smtClean="0">
                <a:latin typeface="Traditional Arabic" pitchFamily="2" charset="-78"/>
              </a:rPr>
              <a:t>BOP          </a:t>
            </a:r>
            <a:endParaRPr lang="en-US" sz="1100" dirty="0"/>
          </a:p>
          <a:p>
            <a:pPr algn="r" rtl="1" eaLnBrk="0" hangingPunct="0"/>
            <a:r>
              <a:rPr lang="ar-SA" sz="2000" dirty="0">
                <a:latin typeface="Traditional Arabic" pitchFamily="2" charset="-78"/>
              </a:rPr>
              <a:t>وتعد الطريقة الثانية الأكثر شهرة واستخداماً، وهي المعتمدة من قبل المنظمات السياحية العالمية في إصدار نشراتها الدورية.</a:t>
            </a:r>
            <a:endParaRPr lang="ar-SA" sz="2800" dirty="0"/>
          </a:p>
        </p:txBody>
      </p:sp>
      <p:cxnSp>
        <p:nvCxnSpPr>
          <p:cNvPr id="10" name="Straight Connector 9"/>
          <p:cNvCxnSpPr/>
          <p:nvPr/>
        </p:nvCxnSpPr>
        <p:spPr>
          <a:xfrm flipV="1">
            <a:off x="7162800" y="4929188"/>
            <a:ext cx="1195388" cy="23812"/>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a:endCxn id="30723" idx="3"/>
          </p:cNvCxnSpPr>
          <p:nvPr/>
        </p:nvCxnSpPr>
        <p:spPr>
          <a:xfrm flipV="1">
            <a:off x="7010400" y="2794000"/>
            <a:ext cx="1428750" cy="25400"/>
          </a:xfrm>
          <a:prstGeom prst="line">
            <a:avLst/>
          </a:prstGeom>
        </p:spPr>
        <p:style>
          <a:lnRef idx="2">
            <a:schemeClr val="accent1"/>
          </a:lnRef>
          <a:fillRef idx="0">
            <a:schemeClr val="accent1"/>
          </a:fillRef>
          <a:effectRef idx="1">
            <a:schemeClr val="accent1"/>
          </a:effectRef>
          <a:fontRef idx="minor">
            <a:schemeClr val="tx1"/>
          </a:fontRef>
        </p:style>
      </p:cxnSp>
      <p:sp>
        <p:nvSpPr>
          <p:cNvPr id="7" name="Slide Number Placeholder 6"/>
          <p:cNvSpPr>
            <a:spLocks noGrp="1"/>
          </p:cNvSpPr>
          <p:nvPr>
            <p:ph type="sldNum" sz="quarter" idx="12"/>
          </p:nvPr>
        </p:nvSpPr>
        <p:spPr/>
        <p:txBody>
          <a:bodyPr/>
          <a:lstStyle/>
          <a:p>
            <a:fld id="{B1256247-FA1A-4ED4-9C3E-75F47BD09EE7}" type="slidenum">
              <a:rPr lang="ar-SA" smtClean="0"/>
              <a:pPr/>
              <a:t>77</a:t>
            </a:fld>
            <a:endParaRPr lang="ar-SA"/>
          </a:p>
        </p:txBody>
      </p:sp>
      <p:sp>
        <p:nvSpPr>
          <p:cNvPr id="8" name="Footer Placeholder 7"/>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algn="r" rtl="1" eaLnBrk="1" hangingPunct="1"/>
            <a:endParaRPr lang="ar-SA" smtClean="0">
              <a:latin typeface="Traditional Arabic" pitchFamily="2" charset="-78"/>
              <a:cs typeface="Traditional Arabic" pitchFamily="2" charset="-78"/>
            </a:endParaRPr>
          </a:p>
        </p:txBody>
      </p:sp>
      <p:sp>
        <p:nvSpPr>
          <p:cNvPr id="31747" name="Content Placeholder 2"/>
          <p:cNvSpPr>
            <a:spLocks noGrp="1"/>
          </p:cNvSpPr>
          <p:nvPr>
            <p:ph idx="1"/>
          </p:nvPr>
        </p:nvSpPr>
        <p:spPr/>
        <p:txBody>
          <a:bodyPr/>
          <a:lstStyle/>
          <a:p>
            <a:pPr algn="r" rtl="1" eaLnBrk="1" hangingPunct="1">
              <a:buFont typeface="Arial" pitchFamily="34" charset="0"/>
              <a:buNone/>
            </a:pPr>
            <a:r>
              <a:rPr lang="ar-EG" dirty="0" smtClean="0">
                <a:latin typeface="Traditional Arabic" pitchFamily="2" charset="-78"/>
              </a:rPr>
              <a:t>مثال </a:t>
            </a:r>
            <a:r>
              <a:rPr lang="ar-SA" dirty="0" smtClean="0">
                <a:latin typeface="Traditional Arabic" pitchFamily="2" charset="-78"/>
              </a:rPr>
              <a:t>ا</a:t>
            </a:r>
            <a:r>
              <a:rPr lang="ar-EG" dirty="0" smtClean="0">
                <a:latin typeface="Traditional Arabic" pitchFamily="2" charset="-78"/>
              </a:rPr>
              <a:t>ف</a:t>
            </a:r>
            <a:r>
              <a:rPr lang="ar-SA" dirty="0" smtClean="0">
                <a:latin typeface="Traditional Arabic" pitchFamily="2" charset="-78"/>
              </a:rPr>
              <a:t>ت</a:t>
            </a:r>
            <a:r>
              <a:rPr lang="ar-EG" dirty="0" smtClean="0">
                <a:latin typeface="Traditional Arabic" pitchFamily="2" charset="-78"/>
              </a:rPr>
              <a:t>ر</a:t>
            </a:r>
            <a:r>
              <a:rPr lang="ar-SA" dirty="0" smtClean="0">
                <a:latin typeface="Traditional Arabic" pitchFamily="2" charset="-78"/>
              </a:rPr>
              <a:t>ا</a:t>
            </a:r>
            <a:r>
              <a:rPr lang="ar-EG" dirty="0" smtClean="0">
                <a:latin typeface="Traditional Arabic" pitchFamily="2" charset="-78"/>
              </a:rPr>
              <a:t>ضي: </a:t>
            </a:r>
            <a:endParaRPr lang="en-US" dirty="0" smtClean="0">
              <a:latin typeface="Traditional Arabic" pitchFamily="2" charset="-78"/>
            </a:endParaRPr>
          </a:p>
          <a:p>
            <a:pPr algn="r" rtl="1" eaLnBrk="1" hangingPunct="1"/>
            <a:r>
              <a:rPr lang="ar-EG" dirty="0" smtClean="0">
                <a:latin typeface="Traditional Arabic" pitchFamily="2" charset="-78"/>
              </a:rPr>
              <a:t>توافرت المعلومات التالية عن احد الأقاليم السياحية في نهاية العا</a:t>
            </a:r>
            <a:r>
              <a:rPr lang="ar-SA" dirty="0" smtClean="0">
                <a:latin typeface="Traditional Arabic" pitchFamily="2" charset="-78"/>
              </a:rPr>
              <a:t>م</a:t>
            </a:r>
            <a:r>
              <a:rPr lang="ar-EG" dirty="0" smtClean="0">
                <a:latin typeface="Traditional Arabic" pitchFamily="2" charset="-78"/>
              </a:rPr>
              <a:t>:</a:t>
            </a:r>
            <a:endParaRPr lang="en-US" dirty="0" smtClean="0">
              <a:latin typeface="Traditional Arabic" pitchFamily="2" charset="-78"/>
            </a:endParaRPr>
          </a:p>
          <a:p>
            <a:pPr algn="r" rtl="1" eaLnBrk="1" hangingPunct="1"/>
            <a:r>
              <a:rPr lang="ar-EG" dirty="0" smtClean="0">
                <a:latin typeface="Traditional Arabic" pitchFamily="2" charset="-78"/>
              </a:rPr>
              <a:t>العوائد السياحية </a:t>
            </a:r>
            <a:r>
              <a:rPr lang="en-US" dirty="0" smtClean="0">
                <a:latin typeface="Traditional Arabic" pitchFamily="2" charset="-78"/>
              </a:rPr>
              <a:t>RT </a:t>
            </a:r>
            <a:r>
              <a:rPr lang="ar-EG" dirty="0" smtClean="0">
                <a:latin typeface="Traditional Arabic" pitchFamily="2" charset="-78"/>
              </a:rPr>
              <a:t>=800 مليون دولار 		</a:t>
            </a:r>
            <a:endParaRPr lang="ar-SA" dirty="0" smtClean="0">
              <a:latin typeface="Traditional Arabic" pitchFamily="2" charset="-78"/>
            </a:endParaRPr>
          </a:p>
          <a:p>
            <a:pPr algn="r" rtl="1" eaLnBrk="1" hangingPunct="1"/>
            <a:r>
              <a:rPr lang="ar-EG" dirty="0" smtClean="0">
                <a:latin typeface="Traditional Arabic" pitchFamily="2" charset="-78"/>
              </a:rPr>
              <a:t>مجمل الصادرات </a:t>
            </a:r>
            <a:r>
              <a:rPr lang="en-US" dirty="0" smtClean="0">
                <a:latin typeface="Traditional Arabic" pitchFamily="2" charset="-78"/>
              </a:rPr>
              <a:t>R</a:t>
            </a:r>
            <a:r>
              <a:rPr lang="ar-SA" dirty="0" smtClean="0">
                <a:latin typeface="Traditional Arabic" pitchFamily="2" charset="-78"/>
              </a:rPr>
              <a:t>=</a:t>
            </a:r>
            <a:r>
              <a:rPr lang="ar-EG" dirty="0" smtClean="0">
                <a:latin typeface="Traditional Arabic" pitchFamily="2" charset="-78"/>
              </a:rPr>
              <a:t> 1800مليون دولار  </a:t>
            </a:r>
            <a:endParaRPr lang="en-US" dirty="0" smtClean="0">
              <a:latin typeface="Traditional Arabic" pitchFamily="2" charset="-78"/>
            </a:endParaRPr>
          </a:p>
          <a:p>
            <a:pPr algn="r" rtl="1" eaLnBrk="1" hangingPunct="1"/>
            <a:r>
              <a:rPr lang="ar-EG" dirty="0" smtClean="0">
                <a:latin typeface="Traditional Arabic" pitchFamily="2" charset="-78"/>
              </a:rPr>
              <a:t>الإنفاق السياحي </a:t>
            </a:r>
            <a:r>
              <a:rPr lang="en-US" dirty="0" smtClean="0">
                <a:latin typeface="Traditional Arabic" pitchFamily="2" charset="-78"/>
              </a:rPr>
              <a:t>ET</a:t>
            </a:r>
            <a:r>
              <a:rPr lang="ar-EG" dirty="0" smtClean="0">
                <a:latin typeface="Traditional Arabic" pitchFamily="2" charset="-78"/>
              </a:rPr>
              <a:t>= 750مليون دولار  		</a:t>
            </a:r>
            <a:endParaRPr lang="ar-SA" dirty="0" smtClean="0">
              <a:latin typeface="Traditional Arabic" pitchFamily="2" charset="-78"/>
            </a:endParaRPr>
          </a:p>
          <a:p>
            <a:pPr algn="r" rtl="1" eaLnBrk="1" hangingPunct="1"/>
            <a:r>
              <a:rPr lang="ar-EG" dirty="0" smtClean="0">
                <a:latin typeface="Traditional Arabic" pitchFamily="2" charset="-78"/>
              </a:rPr>
              <a:t>مجمل الاستيراد   </a:t>
            </a:r>
            <a:r>
              <a:rPr lang="en-US" dirty="0" smtClean="0">
                <a:latin typeface="Traditional Arabic" pitchFamily="2" charset="-78"/>
              </a:rPr>
              <a:t>E</a:t>
            </a:r>
            <a:r>
              <a:rPr lang="ar-SA" dirty="0" smtClean="0">
                <a:latin typeface="Traditional Arabic" pitchFamily="2" charset="-78"/>
              </a:rPr>
              <a:t>=</a:t>
            </a:r>
            <a:r>
              <a:rPr lang="ar-EG" dirty="0" smtClean="0">
                <a:latin typeface="Traditional Arabic" pitchFamily="2" charset="-78"/>
              </a:rPr>
              <a:t> 1400مليون دولار </a:t>
            </a:r>
            <a:endParaRPr lang="en-US" dirty="0" smtClean="0">
              <a:latin typeface="Traditional Arabic" pitchFamily="2" charset="-78"/>
            </a:endParaRPr>
          </a:p>
          <a:p>
            <a:pPr algn="r" rtl="1" eaLnBrk="1" hangingPunct="1"/>
            <a:r>
              <a:rPr lang="ar-EG" dirty="0" smtClean="0">
                <a:latin typeface="Traditional Arabic" pitchFamily="2" charset="-78"/>
              </a:rPr>
              <a:t>المطلوب: أوجد </a:t>
            </a:r>
            <a:r>
              <a:rPr lang="ar-SA" dirty="0" smtClean="0">
                <a:latin typeface="Traditional Arabic" pitchFamily="2" charset="-78"/>
              </a:rPr>
              <a:t>مساهمة</a:t>
            </a:r>
            <a:r>
              <a:rPr lang="ar-EG" dirty="0" smtClean="0">
                <a:latin typeface="Traditional Arabic" pitchFamily="2" charset="-78"/>
              </a:rPr>
              <a:t> السياحة في ميزان المدفوعات </a:t>
            </a:r>
            <a:endParaRPr lang="en-US" dirty="0" smtClean="0">
              <a:latin typeface="Traditional Arabic" pitchFamily="2" charset="-78"/>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78</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6"/>
          <p:cNvGraphicFramePr>
            <a:graphicFrameLocks noChangeAspect="1"/>
          </p:cNvGraphicFramePr>
          <p:nvPr/>
        </p:nvGraphicFramePr>
        <p:xfrm>
          <a:off x="2725738" y="2514600"/>
          <a:ext cx="1539875" cy="571500"/>
        </p:xfrm>
        <a:graphic>
          <a:graphicData uri="http://schemas.openxmlformats.org/presentationml/2006/ole">
            <mc:AlternateContent xmlns:mc="http://schemas.openxmlformats.org/markup-compatibility/2006">
              <mc:Choice xmlns:v="urn:schemas-microsoft-com:vml" Requires="v">
                <p:oleObj spid="_x0000_s2212" name="Equation" r:id="rId3" imgW="1054080" imgH="393480" progId="Equation.3">
                  <p:embed/>
                </p:oleObj>
              </mc:Choice>
              <mc:Fallback>
                <p:oleObj name="Equation" r:id="rId3" imgW="1054080" imgH="39348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25738" y="2514600"/>
                        <a:ext cx="1539875"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1" name="Object 5"/>
          <p:cNvGraphicFramePr>
            <a:graphicFrameLocks noChangeAspect="1"/>
          </p:cNvGraphicFramePr>
          <p:nvPr/>
        </p:nvGraphicFramePr>
        <p:xfrm>
          <a:off x="4343400" y="3048000"/>
          <a:ext cx="1785937" cy="728663"/>
        </p:xfrm>
        <a:graphic>
          <a:graphicData uri="http://schemas.openxmlformats.org/presentationml/2006/ole">
            <mc:AlternateContent xmlns:mc="http://schemas.openxmlformats.org/markup-compatibility/2006">
              <mc:Choice xmlns:v="urn:schemas-microsoft-com:vml" Requires="v">
                <p:oleObj spid="_x0000_s2213" name="Equation" r:id="rId5" imgW="1015920" imgH="393480" progId="Equation.3">
                  <p:embed/>
                </p:oleObj>
              </mc:Choice>
              <mc:Fallback>
                <p:oleObj name="Equation" r:id="rId5" imgW="1015920" imgH="39348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43400" y="3048000"/>
                        <a:ext cx="1785937" cy="728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2" name="Object 4"/>
          <p:cNvGraphicFramePr>
            <a:graphicFrameLocks noChangeAspect="1"/>
          </p:cNvGraphicFramePr>
          <p:nvPr/>
        </p:nvGraphicFramePr>
        <p:xfrm>
          <a:off x="6143625" y="3071813"/>
          <a:ext cx="1709738" cy="642937"/>
        </p:xfrm>
        <a:graphic>
          <a:graphicData uri="http://schemas.openxmlformats.org/presentationml/2006/ole">
            <mc:AlternateContent xmlns:mc="http://schemas.openxmlformats.org/markup-compatibility/2006">
              <mc:Choice xmlns:v="urn:schemas-microsoft-com:vml" Requires="v">
                <p:oleObj spid="_x0000_s2214" name="معادلة" r:id="rId7" imgW="1040948" imgH="393529" progId="Equation.3">
                  <p:embed/>
                </p:oleObj>
              </mc:Choice>
              <mc:Fallback>
                <p:oleObj name="معادلة" r:id="rId7" imgW="1040948" imgH="393529"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43625" y="3071813"/>
                        <a:ext cx="1709738" cy="642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3" name="Object 3"/>
          <p:cNvGraphicFramePr>
            <a:graphicFrameLocks noChangeAspect="1"/>
          </p:cNvGraphicFramePr>
          <p:nvPr/>
        </p:nvGraphicFramePr>
        <p:xfrm>
          <a:off x="2514600" y="4495800"/>
          <a:ext cx="1020762" cy="571500"/>
        </p:xfrm>
        <a:graphic>
          <a:graphicData uri="http://schemas.openxmlformats.org/presentationml/2006/ole">
            <mc:AlternateContent xmlns:mc="http://schemas.openxmlformats.org/markup-compatibility/2006">
              <mc:Choice xmlns:v="urn:schemas-microsoft-com:vml" Requires="v">
                <p:oleObj spid="_x0000_s2215" name="Equation" r:id="rId9" imgW="698400" imgH="393480" progId="Equation.3">
                  <p:embed/>
                </p:oleObj>
              </mc:Choice>
              <mc:Fallback>
                <p:oleObj name="Equation" r:id="rId9" imgW="698400" imgH="393480" progId="Equation.3">
                  <p:embed/>
                  <p:pic>
                    <p:nvPicPr>
                      <p:cNvPr id="0" name="Object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14600" y="4495800"/>
                        <a:ext cx="1020762"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4" name="Object 2"/>
          <p:cNvGraphicFramePr>
            <a:graphicFrameLocks noChangeAspect="1"/>
          </p:cNvGraphicFramePr>
          <p:nvPr/>
        </p:nvGraphicFramePr>
        <p:xfrm>
          <a:off x="4429125" y="5214938"/>
          <a:ext cx="1109663" cy="534987"/>
        </p:xfrm>
        <a:graphic>
          <a:graphicData uri="http://schemas.openxmlformats.org/presentationml/2006/ole">
            <mc:AlternateContent xmlns:mc="http://schemas.openxmlformats.org/markup-compatibility/2006">
              <mc:Choice xmlns:v="urn:schemas-microsoft-com:vml" Requires="v">
                <p:oleObj spid="_x0000_s2216" name="معادلة" r:id="rId11" imgW="812447" imgH="393529" progId="Equation.3">
                  <p:embed/>
                </p:oleObj>
              </mc:Choice>
              <mc:Fallback>
                <p:oleObj name="معادلة" r:id="rId11" imgW="812447" imgH="393529" progId="Equation.3">
                  <p:embed/>
                  <p:pic>
                    <p:nvPicPr>
                      <p:cNvPr id="0" name="Object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429125" y="5214938"/>
                        <a:ext cx="1109663" cy="534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5" name="Object 1"/>
          <p:cNvGraphicFramePr>
            <a:graphicFrameLocks noChangeAspect="1"/>
          </p:cNvGraphicFramePr>
          <p:nvPr/>
        </p:nvGraphicFramePr>
        <p:xfrm>
          <a:off x="5643563" y="5214938"/>
          <a:ext cx="1417637" cy="533400"/>
        </p:xfrm>
        <a:graphic>
          <a:graphicData uri="http://schemas.openxmlformats.org/presentationml/2006/ole">
            <mc:AlternateContent xmlns:mc="http://schemas.openxmlformats.org/markup-compatibility/2006">
              <mc:Choice xmlns:v="urn:schemas-microsoft-com:vml" Requires="v">
                <p:oleObj spid="_x0000_s2217" name="معادلة" r:id="rId13" imgW="1040948" imgH="393529" progId="Equation.3">
                  <p:embed/>
                </p:oleObj>
              </mc:Choice>
              <mc:Fallback>
                <p:oleObj name="معادلة" r:id="rId13" imgW="1040948" imgH="393529" progId="Equation.3">
                  <p:embed/>
                  <p:pic>
                    <p:nvPicPr>
                      <p:cNvPr id="0" name="Object 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643563" y="5214938"/>
                        <a:ext cx="1417637"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6" name="Rectangle 7"/>
          <p:cNvSpPr>
            <a:spLocks noChangeArrowheads="1"/>
          </p:cNvSpPr>
          <p:nvPr/>
        </p:nvSpPr>
        <p:spPr bwMode="auto">
          <a:xfrm>
            <a:off x="2714625" y="689773"/>
            <a:ext cx="4714875" cy="1323439"/>
          </a:xfrm>
          <a:prstGeom prst="rect">
            <a:avLst/>
          </a:prstGeom>
          <a:noFill/>
          <a:ln w="9525">
            <a:noFill/>
            <a:miter lim="800000"/>
            <a:headEnd/>
            <a:tailEnd/>
          </a:ln>
        </p:spPr>
        <p:txBody>
          <a:bodyPr wrap="square" anchor="ctr">
            <a:spAutoFit/>
          </a:bodyPr>
          <a:lstStyle/>
          <a:p>
            <a:pPr rtl="1"/>
            <a:r>
              <a:rPr lang="en-US" sz="2000" dirty="0">
                <a:latin typeface="Traditional Arabic" pitchFamily="2" charset="-78"/>
                <a:ea typeface="Times New Roman" pitchFamily="18" charset="0"/>
                <a:cs typeface="Traditional Arabic" pitchFamily="2" charset="-78"/>
              </a:rPr>
              <a:t>B.T =RT-ET </a:t>
            </a:r>
            <a:endParaRPr lang="en-US" sz="1200" dirty="0">
              <a:ea typeface="Times New Roman" pitchFamily="18" charset="0"/>
              <a:cs typeface="Traditional Arabic" pitchFamily="2" charset="-78"/>
            </a:endParaRPr>
          </a:p>
          <a:p>
            <a:pPr eaLnBrk="0" hangingPunct="0"/>
            <a:r>
              <a:rPr lang="en-US" sz="2000" dirty="0">
                <a:latin typeface="Traditional Arabic" pitchFamily="2" charset="-78"/>
                <a:ea typeface="Times New Roman" pitchFamily="18" charset="0"/>
                <a:cs typeface="Traditional Arabic" pitchFamily="2" charset="-78"/>
              </a:rPr>
              <a:t>=</a:t>
            </a:r>
            <a:r>
              <a:rPr lang="en-US" sz="2000" dirty="0" smtClean="0">
                <a:latin typeface="Traditional Arabic" pitchFamily="2" charset="-78"/>
                <a:ea typeface="Times New Roman" pitchFamily="18" charset="0"/>
                <a:cs typeface="Traditional Arabic" pitchFamily="2" charset="-78"/>
              </a:rPr>
              <a:t>800-750</a:t>
            </a:r>
            <a:r>
              <a:rPr lang="ar-SA" sz="2000" dirty="0" smtClean="0">
                <a:latin typeface="Traditional Arabic" pitchFamily="2" charset="-78"/>
                <a:ea typeface="Times New Roman" pitchFamily="18" charset="0"/>
                <a:cs typeface="Traditional Arabic" pitchFamily="2" charset="-78"/>
              </a:rPr>
              <a:t> </a:t>
            </a:r>
            <a:r>
              <a:rPr lang="en-US" sz="2000" dirty="0" smtClean="0">
                <a:latin typeface="Traditional Arabic" pitchFamily="2" charset="-78"/>
                <a:ea typeface="Times New Roman" pitchFamily="18" charset="0"/>
                <a:cs typeface="Traditional Arabic" pitchFamily="2" charset="-78"/>
              </a:rPr>
              <a:t>)   </a:t>
            </a:r>
            <a:r>
              <a:rPr lang="en-US" sz="2000" dirty="0" smtClean="0">
                <a:latin typeface="Traditional Arabic" pitchFamily="2" charset="-78"/>
                <a:cs typeface="Traditional Arabic" pitchFamily="2" charset="-78"/>
              </a:rPr>
              <a:t>+50</a:t>
            </a:r>
            <a:r>
              <a:rPr lang="ar-EG" sz="1200" dirty="0" smtClean="0">
                <a:latin typeface="Traditional Arabic" pitchFamily="2" charset="-78"/>
                <a:cs typeface="Traditional Arabic" pitchFamily="2" charset="-78"/>
              </a:rPr>
              <a:t> </a:t>
            </a:r>
            <a:r>
              <a:rPr lang="ar-EG" dirty="0" smtClean="0">
                <a:latin typeface="Traditional Arabic" pitchFamily="2" charset="-78"/>
                <a:cs typeface="Traditional Arabic" pitchFamily="2" charset="-78"/>
              </a:rPr>
              <a:t>مليون دولار فائض ) </a:t>
            </a:r>
            <a:endParaRPr lang="en-US" sz="1200" dirty="0"/>
          </a:p>
          <a:p>
            <a:pPr rtl="1" eaLnBrk="0" hangingPunct="0"/>
            <a:r>
              <a:rPr lang="en-US" sz="2000" dirty="0" smtClean="0">
                <a:latin typeface="Traditional Arabic" pitchFamily="2" charset="-78"/>
                <a:cs typeface="Traditional Arabic" pitchFamily="2" charset="-78"/>
              </a:rPr>
              <a:t>BOP= </a:t>
            </a:r>
            <a:r>
              <a:rPr lang="en-US" sz="2000" dirty="0">
                <a:latin typeface="Traditional Arabic" pitchFamily="2" charset="-78"/>
                <a:cs typeface="Traditional Arabic" pitchFamily="2" charset="-78"/>
              </a:rPr>
              <a:t>R-E </a:t>
            </a:r>
            <a:endParaRPr lang="en-US" sz="1200" dirty="0"/>
          </a:p>
          <a:p>
            <a:pPr eaLnBrk="0" hangingPunct="0"/>
            <a:r>
              <a:rPr lang="en-US" sz="2000" dirty="0">
                <a:latin typeface="Traditional Arabic" pitchFamily="2" charset="-78"/>
                <a:cs typeface="Traditional Arabic" pitchFamily="2" charset="-78"/>
              </a:rPr>
              <a:t>=1800 – </a:t>
            </a:r>
            <a:r>
              <a:rPr lang="en-US" sz="2000" dirty="0" smtClean="0">
                <a:latin typeface="Traditional Arabic" pitchFamily="2" charset="-78"/>
                <a:cs typeface="Traditional Arabic" pitchFamily="2" charset="-78"/>
              </a:rPr>
              <a:t>1400</a:t>
            </a:r>
            <a:r>
              <a:rPr lang="ar-SA" sz="2000" dirty="0" smtClean="0">
                <a:latin typeface="Traditional Arabic" pitchFamily="2" charset="-78"/>
                <a:cs typeface="Traditional Arabic" pitchFamily="2" charset="-78"/>
              </a:rPr>
              <a:t> </a:t>
            </a:r>
            <a:r>
              <a:rPr lang="ar-EG" sz="2000" dirty="0" smtClean="0">
                <a:latin typeface="Traditional Arabic" pitchFamily="2" charset="-78"/>
                <a:cs typeface="Traditional Arabic" pitchFamily="2" charset="-78"/>
              </a:rPr>
              <a:t>400 </a:t>
            </a:r>
            <a:r>
              <a:rPr lang="ar-SA" sz="2000" dirty="0" smtClean="0">
                <a:latin typeface="Traditional Arabic" pitchFamily="2" charset="-78"/>
                <a:cs typeface="Traditional Arabic" pitchFamily="2" charset="-78"/>
              </a:rPr>
              <a:t>+ (</a:t>
            </a:r>
            <a:r>
              <a:rPr lang="ar-EG" dirty="0" smtClean="0">
                <a:latin typeface="Traditional Arabic" pitchFamily="2" charset="-78"/>
                <a:cs typeface="Traditional Arabic" pitchFamily="2" charset="-78"/>
              </a:rPr>
              <a:t>مليون دولار فائض )</a:t>
            </a:r>
            <a:endParaRPr lang="en-US" dirty="0"/>
          </a:p>
        </p:txBody>
      </p:sp>
      <p:sp>
        <p:nvSpPr>
          <p:cNvPr id="2057" name="Rectangle 8"/>
          <p:cNvSpPr>
            <a:spLocks noChangeArrowheads="1"/>
          </p:cNvSpPr>
          <p:nvPr/>
        </p:nvSpPr>
        <p:spPr bwMode="auto">
          <a:xfrm>
            <a:off x="4267200" y="2580501"/>
            <a:ext cx="4572000" cy="400110"/>
          </a:xfrm>
          <a:prstGeom prst="rect">
            <a:avLst/>
          </a:prstGeom>
          <a:noFill/>
          <a:ln w="9525">
            <a:noFill/>
            <a:miter lim="800000"/>
            <a:headEnd/>
            <a:tailEnd/>
          </a:ln>
        </p:spPr>
        <p:txBody>
          <a:bodyPr wrap="square" anchor="ctr">
            <a:spAutoFit/>
          </a:bodyPr>
          <a:lstStyle/>
          <a:p>
            <a:pPr rtl="1"/>
            <a:r>
              <a:rPr lang="ar-EG" sz="2000" dirty="0" smtClean="0">
                <a:latin typeface="Arial" pitchFamily="34" charset="0"/>
                <a:ea typeface="Times New Roman" pitchFamily="18" charset="0"/>
                <a:cs typeface="Arial" pitchFamily="34" charset="0"/>
              </a:rPr>
              <a:t>دور </a:t>
            </a:r>
            <a:r>
              <a:rPr lang="ar-EG" sz="2000" dirty="0">
                <a:latin typeface="Arial" pitchFamily="34" charset="0"/>
                <a:ea typeface="Times New Roman" pitchFamily="18" charset="0"/>
                <a:cs typeface="Arial" pitchFamily="34" charset="0"/>
              </a:rPr>
              <a:t>السياحة في ميزان المدفوعات (الطريقة الاولى) </a:t>
            </a:r>
            <a:r>
              <a:rPr lang="en-US" sz="2000" dirty="0" smtClean="0">
                <a:latin typeface="Arial" pitchFamily="34" charset="0"/>
                <a:ea typeface="Times New Roman" pitchFamily="18" charset="0"/>
                <a:cs typeface="Arial" pitchFamily="34" charset="0"/>
              </a:rPr>
              <a:t>=</a:t>
            </a:r>
            <a:endParaRPr lang="en-US" sz="1200" dirty="0">
              <a:latin typeface="Arial" pitchFamily="34" charset="0"/>
              <a:cs typeface="Arial" pitchFamily="34" charset="0"/>
            </a:endParaRPr>
          </a:p>
        </p:txBody>
      </p:sp>
      <p:sp>
        <p:nvSpPr>
          <p:cNvPr id="2058" name="Rectangle 9"/>
          <p:cNvSpPr>
            <a:spLocks noChangeArrowheads="1"/>
          </p:cNvSpPr>
          <p:nvPr/>
        </p:nvSpPr>
        <p:spPr bwMode="auto">
          <a:xfrm>
            <a:off x="604838" y="4462463"/>
            <a:ext cx="184150" cy="523875"/>
          </a:xfrm>
          <a:prstGeom prst="rect">
            <a:avLst/>
          </a:prstGeom>
          <a:noFill/>
          <a:ln w="9525">
            <a:noFill/>
            <a:miter lim="800000"/>
            <a:headEnd/>
            <a:tailEnd/>
          </a:ln>
        </p:spPr>
        <p:txBody>
          <a:bodyPr wrap="none" anchor="ctr">
            <a:spAutoFit/>
          </a:bodyPr>
          <a:lstStyle/>
          <a:p>
            <a:endParaRPr lang="ar-SA" sz="2800"/>
          </a:p>
        </p:txBody>
      </p:sp>
      <p:sp>
        <p:nvSpPr>
          <p:cNvPr id="2059" name="Rectangle 10"/>
          <p:cNvSpPr>
            <a:spLocks noChangeArrowheads="1"/>
          </p:cNvSpPr>
          <p:nvPr/>
        </p:nvSpPr>
        <p:spPr bwMode="auto">
          <a:xfrm>
            <a:off x="2895600" y="3276600"/>
            <a:ext cx="1357313" cy="461963"/>
          </a:xfrm>
          <a:prstGeom prst="rect">
            <a:avLst/>
          </a:prstGeom>
          <a:noFill/>
          <a:ln w="9525">
            <a:noFill/>
            <a:miter lim="800000"/>
            <a:headEnd/>
            <a:tailEnd/>
          </a:ln>
        </p:spPr>
        <p:txBody>
          <a:bodyPr anchor="ctr">
            <a:spAutoFit/>
          </a:bodyPr>
          <a:lstStyle/>
          <a:p>
            <a:pPr rtl="1"/>
            <a:r>
              <a:rPr lang="ar-EG" sz="2400" dirty="0">
                <a:latin typeface="Traditional Arabic" pitchFamily="2" charset="-78"/>
                <a:ea typeface="Times New Roman" pitchFamily="18" charset="0"/>
                <a:cs typeface="Traditional Arabic" pitchFamily="2" charset="-78"/>
              </a:rPr>
              <a:t>الدور ايجابي </a:t>
            </a:r>
            <a:endParaRPr lang="en-US" sz="1400" dirty="0">
              <a:ea typeface="Times New Roman" pitchFamily="18" charset="0"/>
              <a:cs typeface="Traditional Arabic" pitchFamily="2" charset="-78"/>
            </a:endParaRPr>
          </a:p>
        </p:txBody>
      </p:sp>
      <p:sp>
        <p:nvSpPr>
          <p:cNvPr id="2060" name="Rectangle 11"/>
          <p:cNvSpPr>
            <a:spLocks noChangeArrowheads="1"/>
          </p:cNvSpPr>
          <p:nvPr/>
        </p:nvSpPr>
        <p:spPr bwMode="auto">
          <a:xfrm>
            <a:off x="3581400" y="4572000"/>
            <a:ext cx="4515980" cy="400110"/>
          </a:xfrm>
          <a:prstGeom prst="rect">
            <a:avLst/>
          </a:prstGeom>
          <a:noFill/>
          <a:ln w="9525">
            <a:noFill/>
            <a:miter lim="800000"/>
            <a:headEnd/>
            <a:tailEnd/>
          </a:ln>
        </p:spPr>
        <p:txBody>
          <a:bodyPr wrap="none" anchor="ctr">
            <a:spAutoFit/>
          </a:bodyPr>
          <a:lstStyle/>
          <a:p>
            <a:pPr rtl="1"/>
            <a:r>
              <a:rPr lang="ar-EG" sz="2000" dirty="0" smtClean="0">
                <a:latin typeface="Arial" pitchFamily="34" charset="0"/>
                <a:ea typeface="Times New Roman" pitchFamily="18" charset="0"/>
                <a:cs typeface="Arial" pitchFamily="34" charset="0"/>
              </a:rPr>
              <a:t>دور </a:t>
            </a:r>
            <a:r>
              <a:rPr lang="ar-EG" sz="2000" dirty="0">
                <a:latin typeface="Arial" pitchFamily="34" charset="0"/>
                <a:ea typeface="Times New Roman" pitchFamily="18" charset="0"/>
                <a:cs typeface="Arial" pitchFamily="34" charset="0"/>
              </a:rPr>
              <a:t>السياحة في ميزان المدفوعات (الطريقة الثانية) </a:t>
            </a:r>
            <a:r>
              <a:rPr lang="en-US" sz="2000" dirty="0" smtClean="0">
                <a:latin typeface="Arial" pitchFamily="34" charset="0"/>
                <a:ea typeface="Times New Roman" pitchFamily="18" charset="0"/>
                <a:cs typeface="Arial" pitchFamily="34" charset="0"/>
              </a:rPr>
              <a:t>=</a:t>
            </a:r>
            <a:endParaRPr lang="en-US" sz="1200" dirty="0">
              <a:latin typeface="Arial" pitchFamily="34" charset="0"/>
              <a:cs typeface="Arial" pitchFamily="34" charset="0"/>
            </a:endParaRPr>
          </a:p>
        </p:txBody>
      </p:sp>
      <p:sp>
        <p:nvSpPr>
          <p:cNvPr id="2061" name="Rectangle 12"/>
          <p:cNvSpPr>
            <a:spLocks noChangeArrowheads="1"/>
          </p:cNvSpPr>
          <p:nvPr/>
        </p:nvSpPr>
        <p:spPr bwMode="auto">
          <a:xfrm>
            <a:off x="604838" y="5634038"/>
            <a:ext cx="184150" cy="523875"/>
          </a:xfrm>
          <a:prstGeom prst="rect">
            <a:avLst/>
          </a:prstGeom>
          <a:noFill/>
          <a:ln w="9525">
            <a:noFill/>
            <a:miter lim="800000"/>
            <a:headEnd/>
            <a:tailEnd/>
          </a:ln>
        </p:spPr>
        <p:txBody>
          <a:bodyPr wrap="none" anchor="ctr">
            <a:spAutoFit/>
          </a:bodyPr>
          <a:lstStyle/>
          <a:p>
            <a:endParaRPr lang="ar-SA" sz="2800"/>
          </a:p>
        </p:txBody>
      </p:sp>
      <p:sp>
        <p:nvSpPr>
          <p:cNvPr id="2062" name="Rectangle 13"/>
          <p:cNvSpPr>
            <a:spLocks noChangeArrowheads="1"/>
          </p:cNvSpPr>
          <p:nvPr/>
        </p:nvSpPr>
        <p:spPr bwMode="auto">
          <a:xfrm>
            <a:off x="3124200" y="5334000"/>
            <a:ext cx="1012825" cy="400050"/>
          </a:xfrm>
          <a:prstGeom prst="rect">
            <a:avLst/>
          </a:prstGeom>
          <a:noFill/>
          <a:ln w="9525">
            <a:noFill/>
            <a:miter lim="800000"/>
            <a:headEnd/>
            <a:tailEnd/>
          </a:ln>
        </p:spPr>
        <p:txBody>
          <a:bodyPr wrap="none" anchor="ctr">
            <a:spAutoFit/>
          </a:bodyPr>
          <a:lstStyle/>
          <a:p>
            <a:pPr algn="r" rtl="1" eaLnBrk="0" hangingPunct="0"/>
            <a:r>
              <a:rPr lang="ar-EG" sz="2000" dirty="0">
                <a:latin typeface="Traditional Arabic" pitchFamily="2" charset="-78"/>
                <a:ea typeface="Times New Roman" pitchFamily="18" charset="0"/>
                <a:cs typeface="Traditional Arabic" pitchFamily="2" charset="-78"/>
              </a:rPr>
              <a:t>الدور ايجابي </a:t>
            </a:r>
            <a:endParaRPr lang="ar-EG" sz="3200" dirty="0">
              <a:ea typeface="Times New Roman" pitchFamily="18" charset="0"/>
              <a:cs typeface="Traditional Arabic" pitchFamily="2" charset="-78"/>
            </a:endParaRPr>
          </a:p>
        </p:txBody>
      </p:sp>
      <p:sp>
        <p:nvSpPr>
          <p:cNvPr id="15" name="Slide Number Placeholder 14"/>
          <p:cNvSpPr>
            <a:spLocks noGrp="1"/>
          </p:cNvSpPr>
          <p:nvPr>
            <p:ph type="sldNum" sz="quarter" idx="12"/>
          </p:nvPr>
        </p:nvSpPr>
        <p:spPr/>
        <p:txBody>
          <a:bodyPr/>
          <a:lstStyle/>
          <a:p>
            <a:fld id="{B1256247-FA1A-4ED4-9C3E-75F47BD09EE7}" type="slidenum">
              <a:rPr lang="ar-SA" smtClean="0"/>
              <a:pPr/>
              <a:t>79</a:t>
            </a:fld>
            <a:endParaRPr lang="ar-SA"/>
          </a:p>
        </p:txBody>
      </p:sp>
      <p:sp>
        <p:nvSpPr>
          <p:cNvPr id="16" name="Footer Placeholder 15"/>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rmAutofit/>
          </a:bodyPr>
          <a:lstStyle/>
          <a:p>
            <a:pPr hangingPunct="0">
              <a:buNone/>
            </a:pPr>
            <a:r>
              <a:rPr lang="ar-SA" b="1" u="sng" dirty="0" smtClean="0"/>
              <a:t>تعريف السياحة البيئية</a:t>
            </a:r>
            <a:r>
              <a:rPr lang="en-US" b="1" u="sng" dirty="0" smtClean="0"/>
              <a:t>:</a:t>
            </a:r>
            <a:endParaRPr lang="en-US" dirty="0" smtClean="0"/>
          </a:p>
          <a:p>
            <a:r>
              <a:rPr lang="ar-SA" dirty="0" smtClean="0"/>
              <a:t>ظهر مصطلح السياحة البيئية   </a:t>
            </a:r>
            <a:r>
              <a:rPr lang="en-US" dirty="0" smtClean="0"/>
              <a:t>ECO-TOURISM</a:t>
            </a:r>
            <a:r>
              <a:rPr lang="ar-SA" dirty="0" smtClean="0"/>
              <a:t> منذ مطلع الثمانينات من القرن العشرين ، وهو مصطلح حديث نسبياً ، جاء ليعبر عن نوع جديد من النشاط السياحي الصديق للبيئة الذي يمارسه الإنسان محافظاً على الميراث الفطري الطبيعي والحضاري للبيئة التي يعيش فيها.</a:t>
            </a:r>
          </a:p>
          <a:p>
            <a:pPr>
              <a:buNone/>
            </a:pPr>
            <a:r>
              <a:rPr lang="en-US" dirty="0" smtClean="0"/>
              <a:t> -</a:t>
            </a:r>
            <a:r>
              <a:rPr lang="ar-SA" dirty="0" smtClean="0"/>
              <a:t>السياحة البيئية أو السياحة الطبيعية هى ذلك النوع  من الترفيه والترويح عن النفس والذى يوضح العلاقة التى تربط السياحة بالبيئة</a:t>
            </a:r>
            <a:r>
              <a:rPr lang="en-US" dirty="0" smtClean="0"/>
              <a:t>.</a:t>
            </a:r>
            <a:r>
              <a:rPr lang="ar-SA" dirty="0" smtClean="0"/>
              <a:t> بمعنى آخر كيف يتم توظيف البيئة من حولنا لكى تمثل نمطاً من أنماط السياحة التى يلجأ إليها الفرد للاستمتاع </a:t>
            </a:r>
            <a:r>
              <a:rPr lang="en-US" dirty="0" smtClean="0"/>
              <a:t>.</a:t>
            </a:r>
            <a:r>
              <a:rPr lang="ar-SA" dirty="0" smtClean="0"/>
              <a:t>فالسياحة البيئية</a:t>
            </a:r>
            <a:r>
              <a:rPr lang="ar-SA" b="1" dirty="0" smtClean="0"/>
              <a:t> </a:t>
            </a:r>
            <a:r>
              <a:rPr lang="ar-SA" dirty="0" smtClean="0"/>
              <a:t>ما هى إلا متعة طبيعية </a:t>
            </a:r>
            <a:endParaRPr lang="en-US" dirty="0" smtClean="0"/>
          </a:p>
          <a:p>
            <a:pPr>
              <a:buNone/>
            </a:pPr>
            <a:endParaRPr lang="en-US" dirty="0" smtClean="0"/>
          </a:p>
          <a:p>
            <a:endParaRPr lang="ar-SA" dirty="0"/>
          </a:p>
        </p:txBody>
      </p:sp>
      <p:sp>
        <p:nvSpPr>
          <p:cNvPr id="3" name="Title 2"/>
          <p:cNvSpPr>
            <a:spLocks noGrp="1"/>
          </p:cNvSpPr>
          <p:nvPr>
            <p:ph type="title"/>
          </p:nvPr>
        </p:nvSpPr>
        <p:spPr/>
        <p:txBody>
          <a:bodyPr>
            <a:normAutofit/>
          </a:bodyPr>
          <a:lstStyle/>
          <a:p>
            <a:pPr algn="r"/>
            <a:r>
              <a:rPr lang="ar-SA" dirty="0" smtClean="0"/>
              <a:t>مفهوم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solidFill>
                  <a:prstClr val="black"/>
                </a:solidFill>
              </a:rPr>
              <a:pPr/>
              <a:t>8</a:t>
            </a:fld>
            <a:endParaRPr lang="ar-SA">
              <a:solidFill>
                <a:prstClr val="black"/>
              </a:solidFill>
            </a:endParaRPr>
          </a:p>
        </p:txBody>
      </p:sp>
      <p:sp>
        <p:nvSpPr>
          <p:cNvPr id="5" name="Footer Placeholder 4"/>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spTree>
    <p:extLst>
      <p:ext uri="{BB962C8B-B14F-4D97-AF65-F5344CB8AC3E}">
        <p14:creationId xmlns:p14="http://schemas.microsoft.com/office/powerpoint/2010/main" val="180337176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algn="r" rtl="1" eaLnBrk="1" hangingPunct="1"/>
            <a:r>
              <a:rPr lang="ar-EG" smtClean="0">
                <a:latin typeface="Traditional Arabic" pitchFamily="2" charset="-78"/>
                <a:cs typeface="Traditional Arabic" pitchFamily="2" charset="-78"/>
              </a:rPr>
              <a:t>تطبيقات حول دور السياحة في ميزان المدفوعات:- </a:t>
            </a:r>
            <a:endParaRPr lang="en-US" smtClean="0">
              <a:latin typeface="Traditional Arabic" pitchFamily="2" charset="-78"/>
              <a:cs typeface="Traditional Arabic" pitchFamily="2" charset="-78"/>
            </a:endParaRPr>
          </a:p>
        </p:txBody>
      </p:sp>
      <p:sp>
        <p:nvSpPr>
          <p:cNvPr id="32771" name="Content Placeholder 2"/>
          <p:cNvSpPr>
            <a:spLocks noGrp="1"/>
          </p:cNvSpPr>
          <p:nvPr>
            <p:ph idx="1"/>
          </p:nvPr>
        </p:nvSpPr>
        <p:spPr/>
        <p:txBody>
          <a:bodyPr/>
          <a:lstStyle/>
          <a:p>
            <a:pPr algn="r" rtl="1" eaLnBrk="1" hangingPunct="1"/>
            <a:r>
              <a:rPr lang="ar-EG" dirty="0" smtClean="0">
                <a:latin typeface="Arial" pitchFamily="34" charset="0"/>
                <a:cs typeface="Arial" pitchFamily="34" charset="0"/>
              </a:rPr>
              <a:t>هناك بعض المراجع السياحية ومنها المراجع الدورية للمنظمات السياحية الدولية تكتفي بعرض جدولا خاص بالميزان السياحي بما فيه من عوائد سياحة وإنفاقات ونتائج الفائض أو العجز إن وجد</a:t>
            </a:r>
            <a:r>
              <a:rPr lang="ar-SA" dirty="0" smtClean="0">
                <a:latin typeface="Arial" pitchFamily="34" charset="0"/>
                <a:cs typeface="Arial" pitchFamily="34" charset="0"/>
              </a:rPr>
              <a:t>، </a:t>
            </a:r>
            <a:r>
              <a:rPr lang="ar-EG" dirty="0" smtClean="0">
                <a:latin typeface="Arial" pitchFamily="34" charset="0"/>
                <a:cs typeface="Arial" pitchFamily="34" charset="0"/>
              </a:rPr>
              <a:t>بغض النظر عن استخدام الأساليب الرياضية التي تعتمد </a:t>
            </a:r>
            <a:r>
              <a:rPr lang="ar-SA" dirty="0" smtClean="0">
                <a:latin typeface="Arial" pitchFamily="34" charset="0"/>
                <a:cs typeface="Arial" pitchFamily="34" charset="0"/>
              </a:rPr>
              <a:t>علي </a:t>
            </a:r>
            <a:r>
              <a:rPr lang="ar-EG" dirty="0" smtClean="0">
                <a:latin typeface="Arial" pitchFamily="34" charset="0"/>
                <a:cs typeface="Arial" pitchFamily="34" charset="0"/>
              </a:rPr>
              <a:t>إجراء مقارنات نسبية بين الميزان السياحي وميزان المدفوعات باستخدام المعادلات السابقة فمجرد الإطلاع على الميزان السياحي الذي يتضمن عادة العائد والإنفاق والفائض أو العجز , يستطيع الفرد إن يكون صورة واضحة عن واقع النشاط السياحي في البلد المعني واثر هذا النشاط على ميزان المدفوعات والمعلومات الأجنبية</a:t>
            </a:r>
            <a:r>
              <a:rPr lang="ar-SA" dirty="0" smtClean="0">
                <a:latin typeface="Arial" pitchFamily="34" charset="0"/>
                <a:cs typeface="Arial" pitchFamily="34" charset="0"/>
              </a:rPr>
              <a:t>.</a:t>
            </a: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80</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itle 1"/>
          <p:cNvSpPr>
            <a:spLocks noGrp="1"/>
          </p:cNvSpPr>
          <p:nvPr>
            <p:ph type="title"/>
          </p:nvPr>
        </p:nvSpPr>
        <p:spPr>
          <a:xfrm>
            <a:off x="571500" y="285750"/>
            <a:ext cx="8229600" cy="1143000"/>
          </a:xfrm>
        </p:spPr>
        <p:txBody>
          <a:bodyPr/>
          <a:lstStyle/>
          <a:p>
            <a:pPr algn="r" rtl="1" eaLnBrk="1" hangingPunct="1"/>
            <a:r>
              <a:rPr lang="ar-SA" dirty="0" smtClean="0">
                <a:latin typeface="Traditional Arabic" pitchFamily="2" charset="-78"/>
                <a:cs typeface="Traditional Arabic" pitchFamily="2" charset="-78"/>
              </a:rPr>
              <a:t>دور السياحة في التجارة الخارجية (التصدير والاستيراد):</a:t>
            </a:r>
            <a:endParaRPr lang="en-US" dirty="0" smtClean="0">
              <a:latin typeface="Traditional Arabic" pitchFamily="2" charset="-78"/>
              <a:cs typeface="Traditional Arabic" pitchFamily="2" charset="-78"/>
            </a:endParaRPr>
          </a:p>
        </p:txBody>
      </p:sp>
      <p:graphicFrame>
        <p:nvGraphicFramePr>
          <p:cNvPr id="3074" name="Object 2"/>
          <p:cNvGraphicFramePr>
            <a:graphicFrameLocks noChangeAspect="1"/>
          </p:cNvGraphicFramePr>
          <p:nvPr/>
        </p:nvGraphicFramePr>
        <p:xfrm>
          <a:off x="5357813" y="2500313"/>
          <a:ext cx="1076325" cy="642937"/>
        </p:xfrm>
        <a:graphic>
          <a:graphicData uri="http://schemas.openxmlformats.org/presentationml/2006/ole">
            <mc:AlternateContent xmlns:mc="http://schemas.openxmlformats.org/markup-compatibility/2006">
              <mc:Choice xmlns:v="urn:schemas-microsoft-com:vml" Requires="v">
                <p:oleObj spid="_x0000_s3128" name="معادلة" r:id="rId3" imgW="685502" imgH="406224" progId="Equation.3">
                  <p:embed/>
                </p:oleObj>
              </mc:Choice>
              <mc:Fallback>
                <p:oleObj name="معادلة" r:id="rId3" imgW="685502" imgH="406224"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57813" y="2500313"/>
                        <a:ext cx="1076325" cy="642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5" name="Object 1"/>
          <p:cNvGraphicFramePr>
            <a:graphicFrameLocks noChangeAspect="1"/>
          </p:cNvGraphicFramePr>
          <p:nvPr/>
        </p:nvGraphicFramePr>
        <p:xfrm>
          <a:off x="5387975" y="3592513"/>
          <a:ext cx="1041400" cy="622300"/>
        </p:xfrm>
        <a:graphic>
          <a:graphicData uri="http://schemas.openxmlformats.org/presentationml/2006/ole">
            <mc:AlternateContent xmlns:mc="http://schemas.openxmlformats.org/markup-compatibility/2006">
              <mc:Choice xmlns:v="urn:schemas-microsoft-com:vml" Requires="v">
                <p:oleObj spid="_x0000_s3129" name="معادلة" r:id="rId5" imgW="685502" imgH="406224" progId="Equation.3">
                  <p:embed/>
                </p:oleObj>
              </mc:Choice>
              <mc:Fallback>
                <p:oleObj name="معادلة" r:id="rId5" imgW="685502" imgH="406224" progId="Equation.3">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87975" y="3592513"/>
                        <a:ext cx="1041400" cy="622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7" name="Rectangle 5"/>
          <p:cNvSpPr>
            <a:spLocks noChangeArrowheads="1"/>
          </p:cNvSpPr>
          <p:nvPr/>
        </p:nvSpPr>
        <p:spPr bwMode="auto">
          <a:xfrm>
            <a:off x="3252788" y="3681413"/>
            <a:ext cx="2247900" cy="461962"/>
          </a:xfrm>
          <a:prstGeom prst="rect">
            <a:avLst/>
          </a:prstGeom>
          <a:noFill/>
          <a:ln w="9525">
            <a:noFill/>
            <a:miter lim="800000"/>
            <a:headEnd/>
            <a:tailEnd/>
          </a:ln>
        </p:spPr>
        <p:txBody>
          <a:bodyPr wrap="none" anchor="ctr">
            <a:spAutoFit/>
          </a:bodyPr>
          <a:lstStyle/>
          <a:p>
            <a:pPr algn="r" rtl="1"/>
            <a:r>
              <a:rPr lang="ar-SA" sz="2400" dirty="0">
                <a:latin typeface="Traditional Arabic" pitchFamily="2" charset="-78"/>
                <a:ea typeface="Calibri" pitchFamily="34" charset="0"/>
                <a:cs typeface="Traditional Arabic" pitchFamily="2" charset="-78"/>
              </a:rPr>
              <a:t> دور السياحة في الاستيراد</a:t>
            </a:r>
            <a:endParaRPr lang="ar-SA" sz="3200" dirty="0">
              <a:ea typeface="Calibri" pitchFamily="34" charset="0"/>
              <a:cs typeface="Traditional Arabic" pitchFamily="2" charset="-78"/>
            </a:endParaRPr>
          </a:p>
        </p:txBody>
      </p:sp>
      <p:sp>
        <p:nvSpPr>
          <p:cNvPr id="3078" name="Rectangle 9"/>
          <p:cNvSpPr>
            <a:spLocks noChangeArrowheads="1"/>
          </p:cNvSpPr>
          <p:nvPr/>
        </p:nvSpPr>
        <p:spPr bwMode="auto">
          <a:xfrm>
            <a:off x="3000375" y="2643188"/>
            <a:ext cx="2366963" cy="461962"/>
          </a:xfrm>
          <a:prstGeom prst="rect">
            <a:avLst/>
          </a:prstGeom>
          <a:noFill/>
          <a:ln w="9525">
            <a:noFill/>
            <a:miter lim="800000"/>
            <a:headEnd/>
            <a:tailEnd/>
          </a:ln>
        </p:spPr>
        <p:txBody>
          <a:bodyPr wrap="none">
            <a:spAutoFit/>
          </a:bodyPr>
          <a:lstStyle/>
          <a:p>
            <a:pPr algn="r" rtl="1">
              <a:tabLst>
                <a:tab pos="2865438" algn="ctr"/>
              </a:tabLst>
            </a:pPr>
            <a:r>
              <a:rPr lang="ar-SA" sz="2400" dirty="0">
                <a:latin typeface="Traditional Arabic" pitchFamily="2" charset="-78"/>
                <a:ea typeface="Calibri" pitchFamily="34" charset="0"/>
                <a:cs typeface="Traditional Arabic" pitchFamily="2" charset="-78"/>
              </a:rPr>
              <a:t>دور السياحة في الصادرات </a:t>
            </a:r>
            <a:endParaRPr lang="en-US" sz="3200" dirty="0">
              <a:ea typeface="Calibri" pitchFamily="34" charset="0"/>
              <a:cs typeface="Traditional Arabic" pitchFamily="2" charset="-78"/>
            </a:endParaRPr>
          </a:p>
        </p:txBody>
      </p:sp>
      <p:sp>
        <p:nvSpPr>
          <p:cNvPr id="7" name="Slide Number Placeholder 6"/>
          <p:cNvSpPr>
            <a:spLocks noGrp="1"/>
          </p:cNvSpPr>
          <p:nvPr>
            <p:ph type="sldNum" sz="quarter" idx="12"/>
          </p:nvPr>
        </p:nvSpPr>
        <p:spPr/>
        <p:txBody>
          <a:bodyPr/>
          <a:lstStyle/>
          <a:p>
            <a:fld id="{B1256247-FA1A-4ED4-9C3E-75F47BD09EE7}" type="slidenum">
              <a:rPr lang="ar-SA" smtClean="0"/>
              <a:pPr/>
              <a:t>81</a:t>
            </a:fld>
            <a:endParaRPr lang="ar-SA"/>
          </a:p>
        </p:txBody>
      </p:sp>
      <p:sp>
        <p:nvSpPr>
          <p:cNvPr id="8" name="Footer Placeholder 7"/>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Content Placeholder 2"/>
          <p:cNvSpPr>
            <a:spLocks noGrp="1"/>
          </p:cNvSpPr>
          <p:nvPr>
            <p:ph idx="1"/>
          </p:nvPr>
        </p:nvSpPr>
        <p:spPr>
          <a:xfrm>
            <a:off x="533400" y="304800"/>
            <a:ext cx="8229600" cy="2614613"/>
          </a:xfrm>
        </p:spPr>
        <p:txBody>
          <a:bodyPr/>
          <a:lstStyle/>
          <a:p>
            <a:pPr algn="r" rtl="1" eaLnBrk="1" hangingPunct="1"/>
            <a:r>
              <a:rPr lang="ar-SA" dirty="0" smtClean="0">
                <a:latin typeface="Arial" pitchFamily="34" charset="0"/>
                <a:cs typeface="Arial" pitchFamily="34" charset="0"/>
              </a:rPr>
              <a:t>مثال: توافرت في أحد البلدان المعلومات الآتية:</a:t>
            </a:r>
            <a:endParaRPr lang="en-US" dirty="0" smtClean="0">
              <a:latin typeface="Arial" pitchFamily="34" charset="0"/>
              <a:cs typeface="Arial" pitchFamily="34" charset="0"/>
            </a:endParaRPr>
          </a:p>
          <a:p>
            <a:pPr algn="r" rtl="1" eaLnBrk="1" hangingPunct="1"/>
            <a:r>
              <a:rPr lang="en-US" dirty="0" smtClean="0">
                <a:latin typeface="Arial" pitchFamily="34" charset="0"/>
                <a:cs typeface="Arial" pitchFamily="34" charset="0"/>
              </a:rPr>
              <a:t>E</a:t>
            </a:r>
            <a:r>
              <a:rPr lang="ar-SA" dirty="0" smtClean="0">
                <a:latin typeface="Arial" pitchFamily="34" charset="0"/>
                <a:cs typeface="Arial" pitchFamily="34" charset="0"/>
              </a:rPr>
              <a:t>= 800 مليون ريال 		</a:t>
            </a:r>
            <a:r>
              <a:rPr lang="en-US" dirty="0" smtClean="0">
                <a:latin typeface="Arial" pitchFamily="34" charset="0"/>
                <a:cs typeface="Arial" pitchFamily="34" charset="0"/>
              </a:rPr>
              <a:t>R</a:t>
            </a:r>
            <a:r>
              <a:rPr lang="ar-SA" dirty="0" smtClean="0">
                <a:latin typeface="Arial" pitchFamily="34" charset="0"/>
                <a:cs typeface="Arial" pitchFamily="34" charset="0"/>
              </a:rPr>
              <a:t>= 1200 مليون ريال</a:t>
            </a:r>
            <a:endParaRPr lang="en-US" dirty="0" smtClean="0">
              <a:latin typeface="Arial" pitchFamily="34" charset="0"/>
              <a:cs typeface="Arial" pitchFamily="34" charset="0"/>
            </a:endParaRPr>
          </a:p>
          <a:p>
            <a:pPr algn="r" rtl="1" eaLnBrk="1" hangingPunct="1"/>
            <a:r>
              <a:rPr lang="en-US" dirty="0" smtClean="0">
                <a:latin typeface="Arial" pitchFamily="34" charset="0"/>
                <a:cs typeface="Arial" pitchFamily="34" charset="0"/>
              </a:rPr>
              <a:t>Et</a:t>
            </a:r>
            <a:r>
              <a:rPr lang="ar-SA" dirty="0" smtClean="0">
                <a:latin typeface="Arial" pitchFamily="34" charset="0"/>
                <a:cs typeface="Arial" pitchFamily="34" charset="0"/>
              </a:rPr>
              <a:t>= </a:t>
            </a:r>
            <a:r>
              <a:rPr lang="en-US" dirty="0" smtClean="0">
                <a:latin typeface="Arial" pitchFamily="34" charset="0"/>
                <a:cs typeface="Arial" pitchFamily="34" charset="0"/>
              </a:rPr>
              <a:t>120</a:t>
            </a:r>
            <a:r>
              <a:rPr lang="ar-SA" dirty="0" smtClean="0">
                <a:latin typeface="Arial" pitchFamily="34" charset="0"/>
                <a:cs typeface="Arial" pitchFamily="34" charset="0"/>
              </a:rPr>
              <a:t> مليون ريال 		</a:t>
            </a:r>
            <a:r>
              <a:rPr lang="en-US" dirty="0" err="1" smtClean="0">
                <a:latin typeface="Arial" pitchFamily="34" charset="0"/>
                <a:cs typeface="Arial" pitchFamily="34" charset="0"/>
              </a:rPr>
              <a:t>Rt</a:t>
            </a:r>
            <a:r>
              <a:rPr lang="ar-SA" dirty="0" smtClean="0">
                <a:latin typeface="Arial" pitchFamily="34" charset="0"/>
                <a:cs typeface="Arial" pitchFamily="34" charset="0"/>
              </a:rPr>
              <a:t>= </a:t>
            </a:r>
            <a:r>
              <a:rPr lang="en-US" dirty="0" smtClean="0">
                <a:latin typeface="Arial" pitchFamily="34" charset="0"/>
                <a:cs typeface="Arial" pitchFamily="34" charset="0"/>
              </a:rPr>
              <a:t>240</a:t>
            </a:r>
            <a:r>
              <a:rPr lang="ar-SA" dirty="0" smtClean="0">
                <a:latin typeface="Arial" pitchFamily="34" charset="0"/>
                <a:cs typeface="Arial" pitchFamily="34" charset="0"/>
              </a:rPr>
              <a:t> مليون ريال</a:t>
            </a:r>
            <a:endParaRPr lang="en-US" dirty="0" smtClean="0">
              <a:latin typeface="Arial" pitchFamily="34" charset="0"/>
              <a:cs typeface="Arial" pitchFamily="34" charset="0"/>
            </a:endParaRPr>
          </a:p>
          <a:p>
            <a:pPr algn="r" rtl="1" eaLnBrk="1" hangingPunct="1"/>
            <a:r>
              <a:rPr lang="ar-SA" dirty="0" smtClean="0">
                <a:latin typeface="Arial" pitchFamily="34" charset="0"/>
                <a:cs typeface="Arial" pitchFamily="34" charset="0"/>
              </a:rPr>
              <a:t>ما هي نسبة مساهمة السياحة في الصادرات والاسيتراد؟</a:t>
            </a:r>
            <a:endParaRPr lang="en-US" dirty="0" smtClean="0">
              <a:latin typeface="Arial" pitchFamily="34" charset="0"/>
              <a:cs typeface="Arial" pitchFamily="34" charset="0"/>
            </a:endParaRPr>
          </a:p>
        </p:txBody>
      </p:sp>
      <p:graphicFrame>
        <p:nvGraphicFramePr>
          <p:cNvPr id="4098" name="Object 4"/>
          <p:cNvGraphicFramePr>
            <a:graphicFrameLocks noChangeAspect="1"/>
          </p:cNvGraphicFramePr>
          <p:nvPr/>
        </p:nvGraphicFramePr>
        <p:xfrm>
          <a:off x="2514600" y="3276600"/>
          <a:ext cx="1076325" cy="642937"/>
        </p:xfrm>
        <a:graphic>
          <a:graphicData uri="http://schemas.openxmlformats.org/presentationml/2006/ole">
            <mc:AlternateContent xmlns:mc="http://schemas.openxmlformats.org/markup-compatibility/2006">
              <mc:Choice xmlns:v="urn:schemas-microsoft-com:vml" Requires="v">
                <p:oleObj spid="_x0000_s4206" name="معادلة" r:id="rId3" imgW="685502" imgH="406224" progId="Equation.3">
                  <p:embed/>
                </p:oleObj>
              </mc:Choice>
              <mc:Fallback>
                <p:oleObj name="معادلة" r:id="rId3" imgW="685502" imgH="406224"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3276600"/>
                        <a:ext cx="1076325" cy="642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99" name="Object 3"/>
          <p:cNvGraphicFramePr>
            <a:graphicFrameLocks noChangeAspect="1"/>
          </p:cNvGraphicFramePr>
          <p:nvPr/>
        </p:nvGraphicFramePr>
        <p:xfrm>
          <a:off x="3733800" y="3276600"/>
          <a:ext cx="1770063" cy="571500"/>
        </p:xfrm>
        <a:graphic>
          <a:graphicData uri="http://schemas.openxmlformats.org/presentationml/2006/ole">
            <mc:AlternateContent xmlns:mc="http://schemas.openxmlformats.org/markup-compatibility/2006">
              <mc:Choice xmlns:v="urn:schemas-microsoft-com:vml" Requires="v">
                <p:oleObj spid="_x0000_s4207" name="معادلة" r:id="rId5" imgW="1205977" imgH="393529" progId="Equation.3">
                  <p:embed/>
                </p:oleObj>
              </mc:Choice>
              <mc:Fallback>
                <p:oleObj name="معادلة" r:id="rId5" imgW="1205977" imgH="393529"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33800" y="3276600"/>
                        <a:ext cx="1770063"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0" name="Object 2"/>
          <p:cNvGraphicFramePr>
            <a:graphicFrameLocks noChangeAspect="1"/>
          </p:cNvGraphicFramePr>
          <p:nvPr/>
        </p:nvGraphicFramePr>
        <p:xfrm>
          <a:off x="3352800" y="4267200"/>
          <a:ext cx="1076325" cy="642937"/>
        </p:xfrm>
        <a:graphic>
          <a:graphicData uri="http://schemas.openxmlformats.org/presentationml/2006/ole">
            <mc:AlternateContent xmlns:mc="http://schemas.openxmlformats.org/markup-compatibility/2006">
              <mc:Choice xmlns:v="urn:schemas-microsoft-com:vml" Requires="v">
                <p:oleObj spid="_x0000_s4208" name="معادلة" r:id="rId7" imgW="685502" imgH="406224" progId="Equation.3">
                  <p:embed/>
                </p:oleObj>
              </mc:Choice>
              <mc:Fallback>
                <p:oleObj name="معادلة" r:id="rId7" imgW="685502" imgH="406224" progId="Equation.3">
                  <p:embed/>
                  <p:pic>
                    <p:nvPicPr>
                      <p:cNvPr id="0" name="Object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52800" y="4267200"/>
                        <a:ext cx="1076325" cy="642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1" name="Object 1"/>
          <p:cNvGraphicFramePr>
            <a:graphicFrameLocks noChangeAspect="1"/>
          </p:cNvGraphicFramePr>
          <p:nvPr/>
        </p:nvGraphicFramePr>
        <p:xfrm>
          <a:off x="4495800" y="4267200"/>
          <a:ext cx="1630362" cy="571500"/>
        </p:xfrm>
        <a:graphic>
          <a:graphicData uri="http://schemas.openxmlformats.org/presentationml/2006/ole">
            <mc:AlternateContent xmlns:mc="http://schemas.openxmlformats.org/markup-compatibility/2006">
              <mc:Choice xmlns:v="urn:schemas-microsoft-com:vml" Requires="v">
                <p:oleObj spid="_x0000_s4209" name="معادلة" r:id="rId9" imgW="1117115" imgH="393529" progId="Equation.3">
                  <p:embed/>
                </p:oleObj>
              </mc:Choice>
              <mc:Fallback>
                <p:oleObj name="معادلة" r:id="rId9" imgW="1117115" imgH="393529" progId="Equation.3">
                  <p:embed/>
                  <p:pic>
                    <p:nvPicPr>
                      <p:cNvPr id="0" name="Object 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95800" y="4267200"/>
                        <a:ext cx="1630362"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3" name="Rectangle 6"/>
          <p:cNvSpPr>
            <a:spLocks noChangeArrowheads="1"/>
          </p:cNvSpPr>
          <p:nvPr/>
        </p:nvSpPr>
        <p:spPr bwMode="auto">
          <a:xfrm>
            <a:off x="5497600" y="3275955"/>
            <a:ext cx="2584362" cy="461665"/>
          </a:xfrm>
          <a:prstGeom prst="rect">
            <a:avLst/>
          </a:prstGeom>
          <a:noFill/>
          <a:ln w="9525">
            <a:noFill/>
            <a:miter lim="800000"/>
            <a:headEnd/>
            <a:tailEnd/>
          </a:ln>
        </p:spPr>
        <p:txBody>
          <a:bodyPr wrap="none" anchor="ctr">
            <a:spAutoFit/>
          </a:bodyPr>
          <a:lstStyle/>
          <a:p>
            <a:pPr rtl="1"/>
            <a:r>
              <a:rPr lang="ar-SA" sz="2400" dirty="0">
                <a:latin typeface="Traditional Arabic" pitchFamily="2" charset="-78"/>
                <a:ea typeface="Calibri" pitchFamily="34" charset="0"/>
                <a:cs typeface="Traditional Arabic" pitchFamily="2" charset="-78"/>
              </a:rPr>
              <a:t> دور السياحة في </a:t>
            </a:r>
            <a:r>
              <a:rPr lang="ar-SA" sz="2400" dirty="0" smtClean="0">
                <a:latin typeface="Traditional Arabic" pitchFamily="2" charset="-78"/>
                <a:ea typeface="Calibri" pitchFamily="34" charset="0"/>
                <a:cs typeface="Traditional Arabic" pitchFamily="2" charset="-78"/>
              </a:rPr>
              <a:t>الصادرات =</a:t>
            </a:r>
            <a:endParaRPr lang="en-US" sz="3200" dirty="0">
              <a:ea typeface="Calibri" pitchFamily="34" charset="0"/>
              <a:cs typeface="Traditional Arabic" pitchFamily="2" charset="-78"/>
            </a:endParaRPr>
          </a:p>
        </p:txBody>
      </p:sp>
      <p:sp>
        <p:nvSpPr>
          <p:cNvPr id="4104" name="Rectangle 7"/>
          <p:cNvSpPr>
            <a:spLocks noChangeArrowheads="1"/>
          </p:cNvSpPr>
          <p:nvPr/>
        </p:nvSpPr>
        <p:spPr bwMode="auto">
          <a:xfrm>
            <a:off x="457200" y="3643313"/>
            <a:ext cx="9144000" cy="0"/>
          </a:xfrm>
          <a:prstGeom prst="rect">
            <a:avLst/>
          </a:prstGeom>
          <a:noFill/>
          <a:ln w="9525">
            <a:noFill/>
            <a:miter lim="800000"/>
            <a:headEnd/>
            <a:tailEnd/>
          </a:ln>
        </p:spPr>
        <p:txBody>
          <a:bodyPr wrap="none" anchor="ctr">
            <a:spAutoFit/>
          </a:bodyPr>
          <a:lstStyle/>
          <a:p>
            <a:pPr rtl="1"/>
            <a:r>
              <a:rPr lang="en-US" sz="1400">
                <a:latin typeface="Traditional Arabic" pitchFamily="2" charset="-78"/>
                <a:ea typeface="Calibri" pitchFamily="34" charset="0"/>
                <a:cs typeface="Traditional Arabic" pitchFamily="2" charset="-78"/>
              </a:rPr>
              <a:t> </a:t>
            </a:r>
            <a:endParaRPr lang="en-US" sz="900">
              <a:ea typeface="Calibri" pitchFamily="34" charset="0"/>
              <a:cs typeface="Traditional Arabic" pitchFamily="2" charset="-78"/>
            </a:endParaRPr>
          </a:p>
          <a:p>
            <a:pPr eaLnBrk="0" hangingPunct="0"/>
            <a:endParaRPr lang="en-US">
              <a:ea typeface="Calibri" pitchFamily="34" charset="0"/>
              <a:cs typeface="Traditional Arabic" pitchFamily="2" charset="-78"/>
            </a:endParaRPr>
          </a:p>
        </p:txBody>
      </p:sp>
      <p:sp>
        <p:nvSpPr>
          <p:cNvPr id="4105" name="Rectangle 8"/>
          <p:cNvSpPr>
            <a:spLocks noChangeArrowheads="1"/>
          </p:cNvSpPr>
          <p:nvPr/>
        </p:nvSpPr>
        <p:spPr bwMode="auto">
          <a:xfrm>
            <a:off x="6258302" y="4266555"/>
            <a:ext cx="2390398" cy="461665"/>
          </a:xfrm>
          <a:prstGeom prst="rect">
            <a:avLst/>
          </a:prstGeom>
          <a:noFill/>
          <a:ln w="9525">
            <a:noFill/>
            <a:miter lim="800000"/>
            <a:headEnd/>
            <a:tailEnd/>
          </a:ln>
        </p:spPr>
        <p:txBody>
          <a:bodyPr wrap="none" anchor="ctr">
            <a:spAutoFit/>
          </a:bodyPr>
          <a:lstStyle/>
          <a:p>
            <a:pPr rtl="1"/>
            <a:r>
              <a:rPr lang="ar-SA" sz="2400" dirty="0">
                <a:latin typeface="Traditional Arabic" pitchFamily="2" charset="-78"/>
                <a:ea typeface="Calibri" pitchFamily="34" charset="0"/>
                <a:cs typeface="Traditional Arabic" pitchFamily="2" charset="-78"/>
              </a:rPr>
              <a:t> دور السياحة في </a:t>
            </a:r>
            <a:r>
              <a:rPr lang="ar-SA" sz="2400" dirty="0" smtClean="0">
                <a:latin typeface="Traditional Arabic" pitchFamily="2" charset="-78"/>
                <a:ea typeface="Calibri" pitchFamily="34" charset="0"/>
                <a:cs typeface="Traditional Arabic" pitchFamily="2" charset="-78"/>
              </a:rPr>
              <a:t>الاستيراد=</a:t>
            </a:r>
            <a:endParaRPr lang="en-US" sz="3200" dirty="0">
              <a:ea typeface="Calibri" pitchFamily="34" charset="0"/>
              <a:cs typeface="Traditional Arabic" pitchFamily="2" charset="-78"/>
            </a:endParaRPr>
          </a:p>
        </p:txBody>
      </p:sp>
      <p:sp>
        <p:nvSpPr>
          <p:cNvPr id="4106" name="Rectangle 9"/>
          <p:cNvSpPr>
            <a:spLocks noChangeArrowheads="1"/>
          </p:cNvSpPr>
          <p:nvPr/>
        </p:nvSpPr>
        <p:spPr bwMode="auto">
          <a:xfrm>
            <a:off x="457200" y="4443413"/>
            <a:ext cx="9144000" cy="0"/>
          </a:xfrm>
          <a:prstGeom prst="rect">
            <a:avLst/>
          </a:prstGeom>
          <a:noFill/>
          <a:ln w="9525">
            <a:noFill/>
            <a:miter lim="800000"/>
            <a:headEnd/>
            <a:tailEnd/>
          </a:ln>
        </p:spPr>
        <p:txBody>
          <a:bodyPr wrap="none" anchor="ctr">
            <a:spAutoFit/>
          </a:bodyPr>
          <a:lstStyle/>
          <a:p>
            <a:pPr algn="r" rtl="1"/>
            <a:r>
              <a:rPr lang="en-US" sz="1400">
                <a:latin typeface="Traditional Arabic" pitchFamily="2" charset="-78"/>
                <a:ea typeface="Calibri" pitchFamily="34" charset="0"/>
                <a:cs typeface="Traditional Arabic" pitchFamily="2" charset="-78"/>
              </a:rPr>
              <a:t> </a:t>
            </a:r>
            <a:endParaRPr lang="en-US">
              <a:ea typeface="Calibri" pitchFamily="34" charset="0"/>
              <a:cs typeface="Traditional Arabic" pitchFamily="2" charset="-78"/>
            </a:endParaRPr>
          </a:p>
        </p:txBody>
      </p:sp>
      <p:sp>
        <p:nvSpPr>
          <p:cNvPr id="11" name="Slide Number Placeholder 10"/>
          <p:cNvSpPr>
            <a:spLocks noGrp="1"/>
          </p:cNvSpPr>
          <p:nvPr>
            <p:ph type="sldNum" sz="quarter" idx="12"/>
          </p:nvPr>
        </p:nvSpPr>
        <p:spPr/>
        <p:txBody>
          <a:bodyPr/>
          <a:lstStyle/>
          <a:p>
            <a:fld id="{B1256247-FA1A-4ED4-9C3E-75F47BD09EE7}" type="slidenum">
              <a:rPr lang="ar-SA" smtClean="0"/>
              <a:pPr/>
              <a:t>82</a:t>
            </a:fld>
            <a:endParaRPr lang="ar-SA"/>
          </a:p>
        </p:txBody>
      </p:sp>
      <p:sp>
        <p:nvSpPr>
          <p:cNvPr id="12" name="Footer Placeholder 11"/>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أثر السياحة في الاستخدام وتكوين فرص العمل</a:t>
            </a:r>
            <a:r>
              <a:rPr lang="ar-SA" dirty="0" smtClean="0">
                <a:latin typeface="Traditional Arabic" pitchFamily="2" charset="-78"/>
                <a:cs typeface="Traditional Arabic" pitchFamily="2" charset="-78"/>
              </a:rPr>
              <a:t>:</a:t>
            </a:r>
            <a:endParaRPr lang="en-US" dirty="0" smtClean="0">
              <a:latin typeface="Traditional Arabic" pitchFamily="2" charset="-78"/>
              <a:cs typeface="Traditional Arabic" pitchFamily="2" charset="-78"/>
            </a:endParaRPr>
          </a:p>
        </p:txBody>
      </p:sp>
      <p:sp>
        <p:nvSpPr>
          <p:cNvPr id="3" name="Content Placeholder 2"/>
          <p:cNvSpPr>
            <a:spLocks noGrp="1"/>
          </p:cNvSpPr>
          <p:nvPr>
            <p:ph idx="1"/>
          </p:nvPr>
        </p:nvSpPr>
        <p:spPr>
          <a:xfrm>
            <a:off x="457200" y="1219200"/>
            <a:ext cx="8472487" cy="5181600"/>
          </a:xfrm>
        </p:spPr>
        <p:txBody>
          <a:bodyPr rtlCol="0">
            <a:noAutofit/>
          </a:bodyPr>
          <a:lstStyle/>
          <a:p>
            <a:pPr algn="r" rtl="1" eaLnBrk="1" fontAlgn="auto" hangingPunct="1">
              <a:spcAft>
                <a:spcPts val="0"/>
              </a:spcAft>
              <a:buNone/>
              <a:defRPr/>
            </a:pPr>
            <a:r>
              <a:rPr lang="ar-SA" sz="2400" dirty="0" smtClean="0">
                <a:latin typeface="Arial" pitchFamily="34" charset="0"/>
                <a:cs typeface="Arial" pitchFamily="34" charset="0"/>
              </a:rPr>
              <a:t>يعتبر </a:t>
            </a:r>
            <a:r>
              <a:rPr lang="ar-SA" sz="2400" dirty="0">
                <a:latin typeface="Arial" pitchFamily="34" charset="0"/>
                <a:cs typeface="Arial" pitchFamily="34" charset="0"/>
              </a:rPr>
              <a:t>عنصر العمل من أهم العناصر التي تساهم في العملية الإنتاجية لأي نشاط اقتصادي كان ومن أهمها النشاط السياحي.</a:t>
            </a:r>
            <a:endParaRPr lang="en-US" sz="2400" dirty="0">
              <a:latin typeface="Arial" pitchFamily="34" charset="0"/>
              <a:cs typeface="Arial" pitchFamily="34" charset="0"/>
            </a:endParaRPr>
          </a:p>
          <a:p>
            <a:pPr algn="r" rtl="1" eaLnBrk="1" fontAlgn="auto" hangingPunct="1">
              <a:spcAft>
                <a:spcPts val="0"/>
              </a:spcAft>
              <a:buFont typeface="Arial" pitchFamily="34" charset="0"/>
              <a:buNone/>
              <a:defRPr/>
            </a:pPr>
            <a:r>
              <a:rPr lang="ar-SA" sz="2400" dirty="0">
                <a:latin typeface="Arial" pitchFamily="34" charset="0"/>
                <a:cs typeface="Arial" pitchFamily="34" charset="0"/>
              </a:rPr>
              <a:t>أسباب القابلية الفائقة للسياحة على توليد فرص العمل:</a:t>
            </a:r>
            <a:endParaRPr lang="en-US" sz="2400" dirty="0">
              <a:latin typeface="Arial" pitchFamily="34" charset="0"/>
              <a:cs typeface="Arial" pitchFamily="34" charset="0"/>
            </a:endParaRPr>
          </a:p>
          <a:p>
            <a:pPr marL="514350" indent="-514350" algn="r" rtl="1" eaLnBrk="1" fontAlgn="auto" hangingPunct="1">
              <a:spcAft>
                <a:spcPts val="0"/>
              </a:spcAft>
              <a:buFont typeface="+mj-lt"/>
              <a:buAutoNum type="arabicPeriod"/>
              <a:defRPr/>
            </a:pPr>
            <a:r>
              <a:rPr lang="ar-SA" sz="2400" dirty="0">
                <a:latin typeface="Arial" pitchFamily="34" charset="0"/>
                <a:cs typeface="Arial" pitchFamily="34" charset="0"/>
              </a:rPr>
              <a:t>انتماء السياحة إلى القطاع الخدمي. وأن لذلك الأثر الكبير الذي يتجسد </a:t>
            </a:r>
            <a:r>
              <a:rPr lang="ar-SA" sz="2400" dirty="0" smtClean="0">
                <a:latin typeface="Arial" pitchFamily="34" charset="0"/>
                <a:cs typeface="Arial" pitchFamily="34" charset="0"/>
              </a:rPr>
              <a:t>بالإمكانية المحدودة للنشاط السياحي </a:t>
            </a:r>
            <a:r>
              <a:rPr lang="ar-SA" sz="2400" dirty="0">
                <a:latin typeface="Arial" pitchFamily="34" charset="0"/>
                <a:cs typeface="Arial" pitchFamily="34" charset="0"/>
              </a:rPr>
              <a:t>على </a:t>
            </a:r>
            <a:r>
              <a:rPr lang="ar-SA" sz="2400" dirty="0" smtClean="0">
                <a:latin typeface="Arial" pitchFamily="34" charset="0"/>
                <a:cs typeface="Arial" pitchFamily="34" charset="0"/>
              </a:rPr>
              <a:t>استيعاب المكائن </a:t>
            </a:r>
            <a:r>
              <a:rPr lang="ar-SA" sz="2400" dirty="0">
                <a:latin typeface="Arial" pitchFamily="34" charset="0"/>
                <a:cs typeface="Arial" pitchFamily="34" charset="0"/>
              </a:rPr>
              <a:t>والمعدات محل عنصر العمل </a:t>
            </a:r>
            <a:r>
              <a:rPr lang="ar-SA" sz="2400" dirty="0" smtClean="0">
                <a:latin typeface="Arial" pitchFamily="34" charset="0"/>
                <a:cs typeface="Arial" pitchFamily="34" charset="0"/>
              </a:rPr>
              <a:t>إذا </a:t>
            </a:r>
            <a:r>
              <a:rPr lang="ar-SA" sz="2400" dirty="0">
                <a:latin typeface="Arial" pitchFamily="34" charset="0"/>
                <a:cs typeface="Arial" pitchFamily="34" charset="0"/>
              </a:rPr>
              <a:t>يبقى النشاط السياحي نشاط خدمي يعتمد بالدرجة </a:t>
            </a:r>
            <a:r>
              <a:rPr lang="ar-SA" sz="2400" dirty="0" smtClean="0">
                <a:latin typeface="Arial" pitchFamily="34" charset="0"/>
                <a:cs typeface="Arial" pitchFamily="34" charset="0"/>
              </a:rPr>
              <a:t>الأساسية </a:t>
            </a:r>
            <a:r>
              <a:rPr lang="ar-SA" sz="2400" dirty="0">
                <a:latin typeface="Arial" pitchFamily="34" charset="0"/>
                <a:cs typeface="Arial" pitchFamily="34" charset="0"/>
              </a:rPr>
              <a:t>على عنصر العمل.</a:t>
            </a:r>
            <a:endParaRPr lang="en-US" sz="2400" dirty="0">
              <a:latin typeface="Arial" pitchFamily="34" charset="0"/>
              <a:cs typeface="Arial" pitchFamily="34" charset="0"/>
            </a:endParaRPr>
          </a:p>
          <a:p>
            <a:pPr marL="514350" indent="-514350" algn="r" rtl="1" eaLnBrk="1" fontAlgn="auto" hangingPunct="1">
              <a:spcAft>
                <a:spcPts val="0"/>
              </a:spcAft>
              <a:buFont typeface="+mj-lt"/>
              <a:buAutoNum type="arabicPeriod"/>
              <a:defRPr/>
            </a:pPr>
            <a:r>
              <a:rPr lang="ar-SA" sz="2400" dirty="0">
                <a:latin typeface="Arial" pitchFamily="34" charset="0"/>
                <a:cs typeface="Arial" pitchFamily="34" charset="0"/>
              </a:rPr>
              <a:t>أن غالبية السياح هم من السكان الحضر والقاطنين في المدن , وهم يعانون من التعامل الكثيف والرتيب مع الماكينة وبالتالي فان السياحة بالنسبة لهم تعني الابتعاد عن الماكينة واللجوء إلى الطبيعة والتعامل مع البشر. </a:t>
            </a:r>
            <a:endParaRPr lang="en-US" sz="2400" dirty="0">
              <a:latin typeface="Arial" pitchFamily="34" charset="0"/>
              <a:cs typeface="Arial" pitchFamily="34" charset="0"/>
            </a:endParaRPr>
          </a:p>
          <a:p>
            <a:pPr marL="514350" indent="-514350" algn="r" rtl="1" eaLnBrk="1" fontAlgn="auto" hangingPunct="1">
              <a:spcAft>
                <a:spcPts val="0"/>
              </a:spcAft>
              <a:buFont typeface="+mj-lt"/>
              <a:buAutoNum type="arabicPeriod"/>
              <a:defRPr/>
            </a:pPr>
            <a:r>
              <a:rPr lang="ar-SA" sz="2400" dirty="0" smtClean="0">
                <a:latin typeface="Arial" pitchFamily="34" charset="0"/>
                <a:cs typeface="Arial" pitchFamily="34" charset="0"/>
              </a:rPr>
              <a:t>إن المنتج </a:t>
            </a:r>
            <a:r>
              <a:rPr lang="ar-SA" sz="2400" dirty="0">
                <a:latin typeface="Arial" pitchFamily="34" charset="0"/>
                <a:cs typeface="Arial" pitchFamily="34" charset="0"/>
              </a:rPr>
              <a:t>السياحي مزيج معقد ومركب تتعدد وجهات الإنتاج فيه ,فالمعروف عن السياحة انها صناعة تحتوي على العديد من التجهيزات والخدمات المختلفة </a:t>
            </a:r>
            <a:endParaRPr lang="en-US" sz="24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83</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أنواع العمالة الناتجة عن السياحة </a:t>
            </a:r>
            <a:endParaRPr lang="en-US" dirty="0" smtClean="0">
              <a:latin typeface="Arial" pitchFamily="34" charset="0"/>
              <a:cs typeface="Arial" pitchFamily="34" charset="0"/>
            </a:endParaRPr>
          </a:p>
        </p:txBody>
      </p:sp>
      <p:sp>
        <p:nvSpPr>
          <p:cNvPr id="3" name="Content Placeholder 2"/>
          <p:cNvSpPr>
            <a:spLocks noGrp="1"/>
          </p:cNvSpPr>
          <p:nvPr>
            <p:ph idx="1"/>
          </p:nvPr>
        </p:nvSpPr>
        <p:spPr/>
        <p:txBody>
          <a:bodyPr rtlCol="0">
            <a:normAutofit/>
          </a:bodyPr>
          <a:lstStyle/>
          <a:p>
            <a:pPr algn="r" rtl="1" eaLnBrk="1" fontAlgn="auto" hangingPunct="1">
              <a:spcAft>
                <a:spcPts val="0"/>
              </a:spcAft>
              <a:buFont typeface="Arial" pitchFamily="34" charset="0"/>
              <a:buNone/>
              <a:defRPr/>
            </a:pPr>
            <a:r>
              <a:rPr lang="ar-SA" u="sng" dirty="0" smtClean="0">
                <a:latin typeface="Arial" pitchFamily="34" charset="0"/>
                <a:cs typeface="Arial" pitchFamily="34" charset="0"/>
              </a:rPr>
              <a:t>1-طبقا </a:t>
            </a:r>
            <a:r>
              <a:rPr lang="ar-SA" u="sng" dirty="0">
                <a:latin typeface="Arial" pitchFamily="34" charset="0"/>
                <a:cs typeface="Arial" pitchFamily="34" charset="0"/>
              </a:rPr>
              <a:t>لصلة العمل بالنشاط السياحي ويقسم إلى :- </a:t>
            </a:r>
            <a:endParaRPr lang="en-US" u="sng" dirty="0">
              <a:latin typeface="Arial" pitchFamily="34" charset="0"/>
              <a:cs typeface="Arial" pitchFamily="34" charset="0"/>
            </a:endParaRPr>
          </a:p>
          <a:p>
            <a:pPr algn="r" rtl="1" eaLnBrk="1" fontAlgn="auto" hangingPunct="1">
              <a:spcAft>
                <a:spcPts val="0"/>
              </a:spcAft>
              <a:buNone/>
              <a:defRPr/>
            </a:pPr>
            <a:r>
              <a:rPr lang="ar-SA" dirty="0">
                <a:latin typeface="Arial" pitchFamily="34" charset="0"/>
                <a:cs typeface="Arial" pitchFamily="34" charset="0"/>
              </a:rPr>
              <a:t>أ-العمل المباشر </a:t>
            </a:r>
            <a:r>
              <a:rPr lang="ar-SA" dirty="0" smtClean="0">
                <a:latin typeface="Arial" pitchFamily="34" charset="0"/>
                <a:cs typeface="Arial" pitchFamily="34" charset="0"/>
              </a:rPr>
              <a:t>:</a:t>
            </a:r>
            <a:endParaRPr lang="en-US" dirty="0">
              <a:latin typeface="Arial" pitchFamily="34" charset="0"/>
              <a:cs typeface="Arial" pitchFamily="34" charset="0"/>
            </a:endParaRPr>
          </a:p>
          <a:p>
            <a:pPr algn="r" rtl="1" eaLnBrk="1" fontAlgn="auto" hangingPunct="1">
              <a:spcAft>
                <a:spcPts val="0"/>
              </a:spcAft>
              <a:buNone/>
              <a:defRPr/>
            </a:pPr>
            <a:r>
              <a:rPr lang="ar-SA" dirty="0">
                <a:latin typeface="Arial" pitchFamily="34" charset="0"/>
                <a:cs typeface="Arial" pitchFamily="34" charset="0"/>
              </a:rPr>
              <a:t>وتشمل فرص العمل المتاحة في المنشات السياحية ضمن حدود القطاع السياحي مثل الفنادق ووكالات السفر وشركات النقل وبيع التذاكر والتسويق </a:t>
            </a:r>
            <a:r>
              <a:rPr lang="ar-SA" dirty="0" smtClean="0">
                <a:latin typeface="Arial" pitchFamily="34" charset="0"/>
                <a:cs typeface="Arial" pitchFamily="34" charset="0"/>
              </a:rPr>
              <a:t>السياحية والمطاعم ومحال </a:t>
            </a:r>
            <a:r>
              <a:rPr lang="ar-SA" dirty="0">
                <a:latin typeface="Arial" pitchFamily="34" charset="0"/>
                <a:cs typeface="Arial" pitchFamily="34" charset="0"/>
              </a:rPr>
              <a:t>بيع التحف والتذكارات </a:t>
            </a:r>
            <a:r>
              <a:rPr lang="ar-SA" dirty="0" smtClean="0">
                <a:latin typeface="Arial" pitchFamily="34" charset="0"/>
                <a:cs typeface="Arial" pitchFamily="34" charset="0"/>
              </a:rPr>
              <a:t>والملاهي</a:t>
            </a:r>
            <a:endParaRPr lang="en-US" dirty="0">
              <a:latin typeface="Arial" pitchFamily="34" charset="0"/>
              <a:cs typeface="Arial" pitchFamily="34" charset="0"/>
            </a:endParaRPr>
          </a:p>
          <a:p>
            <a:pPr algn="r" rtl="1" eaLnBrk="1" fontAlgn="auto" hangingPunct="1">
              <a:spcAft>
                <a:spcPts val="0"/>
              </a:spcAft>
              <a:buNone/>
              <a:defRPr/>
            </a:pPr>
            <a:r>
              <a:rPr lang="ar-SA" dirty="0">
                <a:latin typeface="Arial" pitchFamily="34" charset="0"/>
                <a:cs typeface="Arial" pitchFamily="34" charset="0"/>
              </a:rPr>
              <a:t>ب-العمالة الغير مباشرة </a:t>
            </a:r>
            <a:endParaRPr lang="en-US" dirty="0">
              <a:latin typeface="Arial" pitchFamily="34" charset="0"/>
              <a:cs typeface="Arial" pitchFamily="34" charset="0"/>
            </a:endParaRPr>
          </a:p>
          <a:p>
            <a:pPr algn="r" rtl="1" eaLnBrk="1" fontAlgn="auto" hangingPunct="1">
              <a:spcAft>
                <a:spcPts val="0"/>
              </a:spcAft>
              <a:buNone/>
              <a:defRPr/>
            </a:pPr>
            <a:r>
              <a:rPr lang="ar-SA" dirty="0">
                <a:latin typeface="Arial" pitchFamily="34" charset="0"/>
                <a:cs typeface="Arial" pitchFamily="34" charset="0"/>
              </a:rPr>
              <a:t>وتعني فرص العمل التي تتولد في القطاعات الأخرى التي يعتمد عليها القطاع السياحي في توريد الطعام والشراب (</a:t>
            </a:r>
            <a:r>
              <a:rPr lang="ar-SA" dirty="0" smtClean="0">
                <a:latin typeface="Arial" pitchFamily="34" charset="0"/>
                <a:cs typeface="Arial" pitchFamily="34" charset="0"/>
              </a:rPr>
              <a:t>الزراعة،الصناعة</a:t>
            </a:r>
            <a:r>
              <a:rPr lang="ar-SA" dirty="0">
                <a:latin typeface="Arial" pitchFamily="34" charset="0"/>
                <a:cs typeface="Arial" pitchFamily="34" charset="0"/>
              </a:rPr>
              <a:t>) بما فيها من قطاعات فرعية وثانوية </a:t>
            </a:r>
            <a:r>
              <a:rPr lang="ar-SA" dirty="0" smtClean="0">
                <a:latin typeface="Arial" pitchFamily="34" charset="0"/>
                <a:cs typeface="Arial" pitchFamily="34" charset="0"/>
              </a:rPr>
              <a:t>.</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84</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algn="r" rtl="1" eaLnBrk="1" hangingPunct="1"/>
            <a:r>
              <a:rPr lang="ar-SA" dirty="0" smtClean="0">
                <a:latin typeface="Traditional Arabic" pitchFamily="2" charset="-78"/>
                <a:cs typeface="Traditional Arabic" pitchFamily="2" charset="-78"/>
              </a:rPr>
              <a:t>تابع لأنواع العمالة الناتجة عن السياحة </a:t>
            </a:r>
            <a:endParaRPr lang="en-US" dirty="0" smtClean="0">
              <a:latin typeface="Traditional Arabic" pitchFamily="2" charset="-78"/>
              <a:cs typeface="Traditional Arabic" pitchFamily="2" charset="-78"/>
            </a:endParaRPr>
          </a:p>
        </p:txBody>
      </p:sp>
      <p:sp>
        <p:nvSpPr>
          <p:cNvPr id="3" name="Content Placeholder 2"/>
          <p:cNvSpPr>
            <a:spLocks noGrp="1"/>
          </p:cNvSpPr>
          <p:nvPr>
            <p:ph idx="1"/>
          </p:nvPr>
        </p:nvSpPr>
        <p:spPr>
          <a:xfrm>
            <a:off x="457200" y="1600200"/>
            <a:ext cx="8229600" cy="4900613"/>
          </a:xfrm>
        </p:spPr>
        <p:txBody>
          <a:bodyPr rtlCol="0">
            <a:normAutofit lnSpcReduction="10000"/>
          </a:bodyPr>
          <a:lstStyle/>
          <a:p>
            <a:pPr algn="r" rtl="1" eaLnBrk="1" fontAlgn="auto" hangingPunct="1">
              <a:spcAft>
                <a:spcPts val="0"/>
              </a:spcAft>
              <a:buFont typeface="Arial" pitchFamily="34" charset="0"/>
              <a:buNone/>
              <a:defRPr/>
            </a:pPr>
            <a:r>
              <a:rPr lang="ar-SA" u="sng" dirty="0" smtClean="0">
                <a:latin typeface="Arial" pitchFamily="34" charset="0"/>
                <a:ea typeface="Arial Unicode MS" pitchFamily="34" charset="-128"/>
                <a:cs typeface="Arial" pitchFamily="34" charset="0"/>
              </a:rPr>
              <a:t>2- طبقا </a:t>
            </a:r>
            <a:r>
              <a:rPr lang="ar-SA" u="sng" dirty="0">
                <a:latin typeface="Arial" pitchFamily="34" charset="0"/>
                <a:ea typeface="Arial Unicode MS" pitchFamily="34" charset="-128"/>
                <a:cs typeface="Arial" pitchFamily="34" charset="0"/>
              </a:rPr>
              <a:t>لمدى استمرارية العمل في النشاط السياحي ,ويقسم إلى :- </a:t>
            </a:r>
            <a:endParaRPr lang="en-US" u="sng" dirty="0">
              <a:latin typeface="Arial" pitchFamily="34" charset="0"/>
              <a:ea typeface="Arial Unicode MS" pitchFamily="34" charset="-128"/>
              <a:cs typeface="Arial" pitchFamily="34" charset="0"/>
            </a:endParaRPr>
          </a:p>
          <a:p>
            <a:pPr algn="r" rtl="1" eaLnBrk="1" fontAlgn="auto" hangingPunct="1">
              <a:spcAft>
                <a:spcPts val="0"/>
              </a:spcAft>
              <a:buNone/>
              <a:defRPr/>
            </a:pPr>
            <a:r>
              <a:rPr lang="ar-SA" dirty="0" smtClean="0">
                <a:latin typeface="Arial" pitchFamily="34" charset="0"/>
                <a:ea typeface="Arial Unicode MS" pitchFamily="34" charset="-128"/>
                <a:cs typeface="Arial" pitchFamily="34" charset="0"/>
              </a:rPr>
              <a:t>أ- العمالة </a:t>
            </a:r>
            <a:r>
              <a:rPr lang="ar-SA" dirty="0">
                <a:latin typeface="Arial" pitchFamily="34" charset="0"/>
                <a:ea typeface="Arial Unicode MS" pitchFamily="34" charset="-128"/>
                <a:cs typeface="Arial" pitchFamily="34" charset="0"/>
              </a:rPr>
              <a:t>الدائمة :</a:t>
            </a:r>
            <a:endParaRPr lang="en-US" dirty="0">
              <a:latin typeface="Arial" pitchFamily="34" charset="0"/>
              <a:ea typeface="Arial Unicode MS" pitchFamily="34" charset="-128"/>
              <a:cs typeface="Arial" pitchFamily="34" charset="0"/>
            </a:endParaRPr>
          </a:p>
          <a:p>
            <a:pPr algn="r" rtl="1" eaLnBrk="1" fontAlgn="auto" hangingPunct="1">
              <a:spcAft>
                <a:spcPts val="0"/>
              </a:spcAft>
              <a:buNone/>
              <a:defRPr/>
            </a:pPr>
            <a:r>
              <a:rPr lang="ar-SA" dirty="0" smtClean="0">
                <a:latin typeface="Arial" pitchFamily="34" charset="0"/>
                <a:ea typeface="Arial Unicode MS" pitchFamily="34" charset="-128"/>
                <a:cs typeface="Arial" pitchFamily="34" charset="0"/>
              </a:rPr>
              <a:t>ب- العمالة </a:t>
            </a:r>
            <a:r>
              <a:rPr lang="ar-SA" dirty="0">
                <a:latin typeface="Arial" pitchFamily="34" charset="0"/>
                <a:ea typeface="Arial Unicode MS" pitchFamily="34" charset="-128"/>
                <a:cs typeface="Arial" pitchFamily="34" charset="0"/>
              </a:rPr>
              <a:t>المؤقتة أو الرسمية </a:t>
            </a:r>
            <a:endParaRPr lang="ar-SA" dirty="0" smtClean="0">
              <a:latin typeface="Arial" pitchFamily="34" charset="0"/>
              <a:ea typeface="Arial Unicode MS" pitchFamily="34" charset="-128"/>
              <a:cs typeface="Arial" pitchFamily="34" charset="0"/>
            </a:endParaRPr>
          </a:p>
          <a:p>
            <a:pPr algn="r" rtl="1" eaLnBrk="1" fontAlgn="auto" hangingPunct="1">
              <a:spcAft>
                <a:spcPts val="0"/>
              </a:spcAft>
              <a:defRPr/>
            </a:pPr>
            <a:endParaRPr lang="en-US" dirty="0">
              <a:latin typeface="Arial" pitchFamily="34" charset="0"/>
              <a:ea typeface="Arial Unicode MS" pitchFamily="34" charset="-128"/>
              <a:cs typeface="Arial" pitchFamily="34" charset="0"/>
            </a:endParaRPr>
          </a:p>
          <a:p>
            <a:pPr algn="r" rtl="1" eaLnBrk="1" fontAlgn="auto" hangingPunct="1">
              <a:spcAft>
                <a:spcPts val="0"/>
              </a:spcAft>
              <a:buFont typeface="Arial" pitchFamily="34" charset="0"/>
              <a:buNone/>
              <a:defRPr/>
            </a:pPr>
            <a:r>
              <a:rPr lang="ar-SA" u="sng" dirty="0" smtClean="0">
                <a:latin typeface="Arial" pitchFamily="34" charset="0"/>
                <a:ea typeface="Arial Unicode MS" pitchFamily="34" charset="-128"/>
                <a:cs typeface="Arial" pitchFamily="34" charset="0"/>
              </a:rPr>
              <a:t>3- طبقا </a:t>
            </a:r>
            <a:r>
              <a:rPr lang="ar-SA" u="sng" dirty="0">
                <a:latin typeface="Arial" pitchFamily="34" charset="0"/>
                <a:ea typeface="Arial Unicode MS" pitchFamily="34" charset="-128"/>
                <a:cs typeface="Arial" pitchFamily="34" charset="0"/>
              </a:rPr>
              <a:t>للاختصاص وعلاقته بالسياحة, وتقسم الى:- </a:t>
            </a:r>
            <a:endParaRPr lang="en-US" u="sng" dirty="0">
              <a:latin typeface="Arial" pitchFamily="34" charset="0"/>
              <a:ea typeface="Arial Unicode MS" pitchFamily="34" charset="-128"/>
              <a:cs typeface="Arial" pitchFamily="34" charset="0"/>
            </a:endParaRPr>
          </a:p>
          <a:p>
            <a:pPr algn="r" rtl="1" eaLnBrk="1" fontAlgn="auto" hangingPunct="1">
              <a:spcAft>
                <a:spcPts val="0"/>
              </a:spcAft>
              <a:buNone/>
              <a:defRPr/>
            </a:pPr>
            <a:r>
              <a:rPr lang="ar-SA" dirty="0">
                <a:latin typeface="Arial" pitchFamily="34" charset="0"/>
                <a:ea typeface="Arial Unicode MS" pitchFamily="34" charset="-128"/>
                <a:cs typeface="Arial" pitchFamily="34" charset="0"/>
              </a:rPr>
              <a:t>أ-عمالة سياحية متخصصة </a:t>
            </a:r>
            <a:endParaRPr lang="en-US" dirty="0">
              <a:latin typeface="Arial" pitchFamily="34" charset="0"/>
              <a:ea typeface="Arial Unicode MS" pitchFamily="34" charset="-128"/>
              <a:cs typeface="Arial" pitchFamily="34" charset="0"/>
            </a:endParaRPr>
          </a:p>
          <a:p>
            <a:pPr algn="r" rtl="1" eaLnBrk="1" fontAlgn="auto" hangingPunct="1">
              <a:spcAft>
                <a:spcPts val="0"/>
              </a:spcAft>
              <a:buNone/>
              <a:defRPr/>
            </a:pPr>
            <a:r>
              <a:rPr lang="ar-SA" dirty="0">
                <a:latin typeface="Arial" pitchFamily="34" charset="0"/>
                <a:ea typeface="Arial Unicode MS" pitchFamily="34" charset="-128"/>
                <a:cs typeface="Arial" pitchFamily="34" charset="0"/>
              </a:rPr>
              <a:t>ب-عمالة فنية متخصصة في مجالات غير سياحية </a:t>
            </a:r>
            <a:endParaRPr lang="ar-SA" dirty="0" smtClean="0">
              <a:latin typeface="Arial" pitchFamily="34" charset="0"/>
              <a:ea typeface="Arial Unicode MS" pitchFamily="34" charset="-128"/>
              <a:cs typeface="Arial" pitchFamily="34" charset="0"/>
            </a:endParaRPr>
          </a:p>
          <a:p>
            <a:pPr algn="r" rtl="1" eaLnBrk="1" fontAlgn="auto" hangingPunct="1">
              <a:spcAft>
                <a:spcPts val="0"/>
              </a:spcAft>
              <a:defRPr/>
            </a:pPr>
            <a:endParaRPr lang="en-US" dirty="0">
              <a:latin typeface="Arial" pitchFamily="34" charset="0"/>
              <a:ea typeface="Arial Unicode MS" pitchFamily="34" charset="-128"/>
              <a:cs typeface="Arial" pitchFamily="34" charset="0"/>
            </a:endParaRPr>
          </a:p>
          <a:p>
            <a:pPr algn="r" rtl="1" eaLnBrk="1" fontAlgn="auto" hangingPunct="1">
              <a:spcAft>
                <a:spcPts val="0"/>
              </a:spcAft>
              <a:buFont typeface="Arial" pitchFamily="34" charset="0"/>
              <a:buNone/>
              <a:defRPr/>
            </a:pPr>
            <a:r>
              <a:rPr lang="ar-SA" u="sng" dirty="0" smtClean="0">
                <a:latin typeface="Arial" pitchFamily="34" charset="0"/>
                <a:ea typeface="Arial Unicode MS" pitchFamily="34" charset="-128"/>
                <a:cs typeface="Arial" pitchFamily="34" charset="0"/>
              </a:rPr>
              <a:t>4- طبقا </a:t>
            </a:r>
            <a:r>
              <a:rPr lang="ar-SA" u="sng" dirty="0">
                <a:latin typeface="Arial" pitchFamily="34" charset="0"/>
                <a:ea typeface="Arial Unicode MS" pitchFamily="34" charset="-128"/>
                <a:cs typeface="Arial" pitchFamily="34" charset="0"/>
              </a:rPr>
              <a:t>للمهارة والكفاءة التي يتمتع بها الفرد تنقسم إلى :- </a:t>
            </a:r>
            <a:endParaRPr lang="en-US" u="sng" dirty="0">
              <a:latin typeface="Arial" pitchFamily="34" charset="0"/>
              <a:ea typeface="Arial Unicode MS" pitchFamily="34" charset="-128"/>
              <a:cs typeface="Arial" pitchFamily="34" charset="0"/>
            </a:endParaRPr>
          </a:p>
          <a:p>
            <a:pPr algn="r" rtl="1" eaLnBrk="1" fontAlgn="auto" hangingPunct="1">
              <a:spcAft>
                <a:spcPts val="0"/>
              </a:spcAft>
              <a:buNone/>
              <a:defRPr/>
            </a:pPr>
            <a:r>
              <a:rPr lang="ar-SA" dirty="0" smtClean="0">
                <a:latin typeface="Arial" pitchFamily="34" charset="0"/>
                <a:ea typeface="Arial Unicode MS" pitchFamily="34" charset="-128"/>
                <a:cs typeface="Arial" pitchFamily="34" charset="0"/>
              </a:rPr>
              <a:t>أ- العمالة </a:t>
            </a:r>
            <a:r>
              <a:rPr lang="ar-SA" dirty="0">
                <a:latin typeface="Arial" pitchFamily="34" charset="0"/>
                <a:ea typeface="Arial Unicode MS" pitchFamily="34" charset="-128"/>
                <a:cs typeface="Arial" pitchFamily="34" charset="0"/>
              </a:rPr>
              <a:t>الماهرة </a:t>
            </a:r>
            <a:endParaRPr lang="en-US" dirty="0">
              <a:latin typeface="Arial" pitchFamily="34" charset="0"/>
              <a:ea typeface="Arial Unicode MS" pitchFamily="34" charset="-128"/>
              <a:cs typeface="Arial" pitchFamily="34" charset="0"/>
            </a:endParaRPr>
          </a:p>
          <a:p>
            <a:pPr algn="r" rtl="1" eaLnBrk="1" fontAlgn="auto" hangingPunct="1">
              <a:spcAft>
                <a:spcPts val="0"/>
              </a:spcAft>
              <a:buNone/>
              <a:defRPr/>
            </a:pPr>
            <a:r>
              <a:rPr lang="ar-SA" dirty="0" smtClean="0">
                <a:latin typeface="Arial" pitchFamily="34" charset="0"/>
                <a:ea typeface="Arial Unicode MS" pitchFamily="34" charset="-128"/>
                <a:cs typeface="Arial" pitchFamily="34" charset="0"/>
              </a:rPr>
              <a:t>ب- العمالة </a:t>
            </a:r>
            <a:r>
              <a:rPr lang="ar-SA" dirty="0">
                <a:latin typeface="Arial" pitchFamily="34" charset="0"/>
                <a:ea typeface="Arial Unicode MS" pitchFamily="34" charset="-128"/>
                <a:cs typeface="Arial" pitchFamily="34" charset="0"/>
              </a:rPr>
              <a:t>الغير ماهرة </a:t>
            </a:r>
            <a:endParaRPr lang="en-US" dirty="0">
              <a:latin typeface="Arial" pitchFamily="34" charset="0"/>
              <a:ea typeface="Arial Unicode MS" pitchFamily="34" charset="-128"/>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85</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algn="r" rtl="1" eaLnBrk="1" hangingPunct="1"/>
            <a:r>
              <a:rPr lang="ar-SA" dirty="0" smtClean="0">
                <a:latin typeface="Traditional Arabic" pitchFamily="2" charset="-78"/>
                <a:cs typeface="Traditional Arabic" pitchFamily="2" charset="-78"/>
              </a:rPr>
              <a:t>اثر السياحة في اعادة توزيع التنمية والدخل بين الأقاليم </a:t>
            </a:r>
            <a:endParaRPr lang="en-US" dirty="0" smtClean="0">
              <a:latin typeface="Traditional Arabic" pitchFamily="2" charset="-78"/>
              <a:cs typeface="Traditional Arabic" pitchFamily="2" charset="-78"/>
            </a:endParaRPr>
          </a:p>
        </p:txBody>
      </p:sp>
      <p:sp>
        <p:nvSpPr>
          <p:cNvPr id="38915" name="Content Placeholder 2"/>
          <p:cNvSpPr>
            <a:spLocks noGrp="1"/>
          </p:cNvSpPr>
          <p:nvPr>
            <p:ph idx="1"/>
          </p:nvPr>
        </p:nvSpPr>
        <p:spPr/>
        <p:txBody>
          <a:bodyPr/>
          <a:lstStyle/>
          <a:p>
            <a:pPr algn="r" rtl="1" eaLnBrk="1" hangingPunct="1"/>
            <a:r>
              <a:rPr lang="ar-SA" dirty="0" smtClean="0">
                <a:latin typeface="Arial" pitchFamily="34" charset="0"/>
                <a:cs typeface="Arial" pitchFamily="34" charset="0"/>
              </a:rPr>
              <a:t>احدى العوامل السلبية لعملية التنمية الاقتصادية وبالذات التي تركز على الجانب الصناعي ,هي خلق حالة من عدم التوازن من حيث المشاريع التنموية والدخول والمستوى المعيشي وتفاوت الخدمات مابين سكان المدن وسكان الأقاليم  الريفية والنائبة ,لصالح الطرف الاول.</a:t>
            </a:r>
            <a:endParaRPr lang="en-US" dirty="0" smtClean="0">
              <a:latin typeface="Arial" pitchFamily="34" charset="0"/>
              <a:cs typeface="Arial" pitchFamily="34" charset="0"/>
            </a:endParaRPr>
          </a:p>
          <a:p>
            <a:pPr algn="r" rtl="1" eaLnBrk="1" hangingPunct="1"/>
            <a:r>
              <a:rPr lang="ar-SA" dirty="0" smtClean="0">
                <a:latin typeface="Arial" pitchFamily="34" charset="0"/>
                <a:cs typeface="Arial" pitchFamily="34" charset="0"/>
              </a:rPr>
              <a:t>غالبا ماتكون المواقع ذات الاهمية السياحية , والتي تمتاز بتوافر عوامل جذب السياحي الطبيعية فيها, بعيدا عن المدن الكبرى المزدحمة بالسكان وعادة تكون في الأقاليم الريفية والاماكن النائية في الجبال , على شواطئ البحار والبحيرات ,او على جوانب الانهر في الغابات.</a:t>
            </a: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86</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274638"/>
            <a:ext cx="8229600" cy="725487"/>
          </a:xfrm>
        </p:spPr>
        <p:txBody>
          <a:bodyPr>
            <a:noAutofit/>
          </a:bodyPr>
          <a:lstStyle/>
          <a:p>
            <a:pPr algn="r" rtl="1" eaLnBrk="1" hangingPunct="1"/>
            <a:r>
              <a:rPr lang="ar-SA" sz="2800" b="1" dirty="0" smtClean="0">
                <a:latin typeface="Arial" pitchFamily="34" charset="0"/>
                <a:cs typeface="Arial" pitchFamily="34" charset="0"/>
              </a:rPr>
              <a:t>الاثار الاقتصادية والاجتماعية للسياحة على تنمية الأقاليم الريفية والنائية :-</a:t>
            </a:r>
            <a:endParaRPr lang="en-US" sz="2800" b="1" dirty="0" smtClean="0">
              <a:latin typeface="Arial" pitchFamily="34" charset="0"/>
              <a:cs typeface="Arial" pitchFamily="34" charset="0"/>
            </a:endParaRPr>
          </a:p>
        </p:txBody>
      </p:sp>
      <p:sp>
        <p:nvSpPr>
          <p:cNvPr id="39939" name="Content Placeholder 2"/>
          <p:cNvSpPr>
            <a:spLocks noGrp="1"/>
          </p:cNvSpPr>
          <p:nvPr>
            <p:ph idx="1"/>
          </p:nvPr>
        </p:nvSpPr>
        <p:spPr>
          <a:xfrm>
            <a:off x="214312" y="1143000"/>
            <a:ext cx="8472488" cy="4800600"/>
          </a:xfrm>
        </p:spPr>
        <p:txBody>
          <a:bodyPr>
            <a:normAutofit/>
          </a:bodyPr>
          <a:lstStyle/>
          <a:p>
            <a:pPr algn="r" rtl="1" eaLnBrk="1" hangingPunct="1">
              <a:buFont typeface="Arial" pitchFamily="34" charset="0"/>
              <a:buNone/>
            </a:pPr>
            <a:r>
              <a:rPr lang="ar-SA" sz="2000" dirty="0" smtClean="0">
                <a:latin typeface="Arial" pitchFamily="34" charset="0"/>
                <a:cs typeface="Arial" pitchFamily="34" charset="0"/>
              </a:rPr>
              <a:t>1-اقامة منشات سياحية مختلفة في هذه الأقاليم، وهذا يعني وصول أحد أنواع التنمية إليها.</a:t>
            </a:r>
            <a:endParaRPr lang="en-US" sz="2000" dirty="0" smtClean="0">
              <a:latin typeface="Arial" pitchFamily="34" charset="0"/>
              <a:cs typeface="Arial" pitchFamily="34" charset="0"/>
            </a:endParaRPr>
          </a:p>
          <a:p>
            <a:pPr algn="r" rtl="1" eaLnBrk="1" hangingPunct="1">
              <a:buFont typeface="Arial" pitchFamily="34" charset="0"/>
              <a:buNone/>
            </a:pPr>
            <a:r>
              <a:rPr lang="ar-SA" sz="2000" dirty="0" smtClean="0">
                <a:latin typeface="Arial" pitchFamily="34" charset="0"/>
                <a:cs typeface="Arial" pitchFamily="34" charset="0"/>
              </a:rPr>
              <a:t>2- إن طبيعة التشابك القطاعي الكثيف للنشاط السياحي ومساهمة العديد من القطاعات الاقتصادية بتصنيع المنتوج السياحي، سوف يعمل على خلق عدد من الصناعات والخدمات التكميلية في هذه الأقاليم، لتجهيز السياحة بمستلزمات الإنتاج.</a:t>
            </a:r>
            <a:endParaRPr lang="en-US" sz="2000" dirty="0" smtClean="0">
              <a:latin typeface="Arial" pitchFamily="34" charset="0"/>
              <a:cs typeface="Arial" pitchFamily="34" charset="0"/>
            </a:endParaRPr>
          </a:p>
          <a:p>
            <a:pPr algn="r" rtl="1" eaLnBrk="1" hangingPunct="1">
              <a:buFont typeface="Arial" pitchFamily="34" charset="0"/>
              <a:buNone/>
            </a:pPr>
            <a:r>
              <a:rPr lang="ar-SA" sz="2000" dirty="0" smtClean="0">
                <a:latin typeface="Arial" pitchFamily="34" charset="0"/>
                <a:cs typeface="Arial" pitchFamily="34" charset="0"/>
              </a:rPr>
              <a:t>3-  كما تعمل السياحة على تنمية بعض الصناعات الحرفية والفلوكلورية في هذه الأقاليم.</a:t>
            </a:r>
            <a:endParaRPr lang="en-US" sz="2000" dirty="0" smtClean="0">
              <a:latin typeface="Arial" pitchFamily="34" charset="0"/>
              <a:cs typeface="Arial" pitchFamily="34" charset="0"/>
            </a:endParaRPr>
          </a:p>
          <a:p>
            <a:pPr algn="r" rtl="1" eaLnBrk="1" hangingPunct="1">
              <a:buFont typeface="Arial" pitchFamily="34" charset="0"/>
              <a:buNone/>
            </a:pPr>
            <a:r>
              <a:rPr lang="ar-SA" sz="2000" dirty="0" smtClean="0">
                <a:latin typeface="Arial" pitchFamily="34" charset="0"/>
                <a:cs typeface="Arial" pitchFamily="34" charset="0"/>
              </a:rPr>
              <a:t>4- إقامة مثل هذه المشاريع السياحية والغير السياحية، تتطلب وبالضرورة اقامة العديد من مشاريع البنى التحتية المتمثلة بالماء والكهرباء..الخ.</a:t>
            </a:r>
            <a:endParaRPr lang="en-US" sz="2000" dirty="0" smtClean="0">
              <a:latin typeface="Arial" pitchFamily="34" charset="0"/>
              <a:cs typeface="Arial" pitchFamily="34" charset="0"/>
            </a:endParaRPr>
          </a:p>
          <a:p>
            <a:pPr algn="r" rtl="1" eaLnBrk="1" hangingPunct="1">
              <a:buFont typeface="Arial" pitchFamily="34" charset="0"/>
              <a:buNone/>
            </a:pPr>
            <a:r>
              <a:rPr lang="ar-SA" sz="2000" dirty="0" smtClean="0">
                <a:latin typeface="Arial" pitchFamily="34" charset="0"/>
                <a:cs typeface="Arial" pitchFamily="34" charset="0"/>
              </a:rPr>
              <a:t>5- بناء المشاريع السياحية والعديد من المشاريع والصناعات التكميلية ومشاريع البنى التحتية، تتطلب المزيد من القوى العاملة وبالتالي خلق تجمعات سكانية كثيفة في هذه الأقاليم مما يستوجب توفير الخدمات التعليمية والصحية والأسواق والعديد من المشاريع الخدمية الأخرى.</a:t>
            </a:r>
            <a:endParaRPr lang="en-US" sz="2000" dirty="0" smtClean="0">
              <a:latin typeface="Arial" pitchFamily="34" charset="0"/>
              <a:cs typeface="Arial" pitchFamily="34" charset="0"/>
            </a:endParaRPr>
          </a:p>
          <a:p>
            <a:pPr algn="r" rtl="1" eaLnBrk="1" hangingPunct="1">
              <a:buFont typeface="Arial" pitchFamily="34" charset="0"/>
              <a:buNone/>
            </a:pPr>
            <a:r>
              <a:rPr lang="ar-SA" sz="2000" dirty="0" smtClean="0">
                <a:latin typeface="Arial" pitchFamily="34" charset="0"/>
                <a:cs typeface="Arial" pitchFamily="34" charset="0"/>
              </a:rPr>
              <a:t>6- كثرة المشاريع والصناعات الناتجة عن النشاط السياحي سوف يعمل على خلق فرص عمل لسكان هذه الأقاليم وبذلك يتم القضاء على البطالة والبطالة المقنعة.</a:t>
            </a:r>
            <a:endParaRPr lang="en-US" sz="2000"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87</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274638"/>
            <a:ext cx="8229600" cy="725487"/>
          </a:xfrm>
        </p:spPr>
        <p:txBody>
          <a:bodyPr/>
          <a:lstStyle/>
          <a:p>
            <a:pPr algn="r" rtl="1" eaLnBrk="1" hangingPunct="1"/>
            <a:r>
              <a:rPr lang="ar-SA" sz="2400" b="1" dirty="0" smtClean="0">
                <a:latin typeface="Arial" pitchFamily="34" charset="0"/>
                <a:cs typeface="Arial" pitchFamily="34" charset="0"/>
              </a:rPr>
              <a:t>الاثار الاقتصادية والاجتماعية للسياحة على تنمية الأقاليم الريفية والنائية :-</a:t>
            </a:r>
            <a:endParaRPr lang="en-US" sz="2400" b="1" dirty="0" smtClean="0">
              <a:latin typeface="Arial" pitchFamily="34" charset="0"/>
              <a:cs typeface="Arial" pitchFamily="34" charset="0"/>
            </a:endParaRPr>
          </a:p>
        </p:txBody>
      </p:sp>
      <p:sp>
        <p:nvSpPr>
          <p:cNvPr id="39939" name="Content Placeholder 2"/>
          <p:cNvSpPr>
            <a:spLocks noGrp="1"/>
          </p:cNvSpPr>
          <p:nvPr>
            <p:ph idx="1"/>
          </p:nvPr>
        </p:nvSpPr>
        <p:spPr>
          <a:xfrm>
            <a:off x="214312" y="1143000"/>
            <a:ext cx="8472488" cy="4800600"/>
          </a:xfrm>
        </p:spPr>
        <p:txBody>
          <a:bodyPr>
            <a:normAutofit/>
          </a:bodyPr>
          <a:lstStyle/>
          <a:p>
            <a:pPr algn="r" rtl="1" eaLnBrk="1" hangingPunct="1">
              <a:buFont typeface="Arial" pitchFamily="34" charset="0"/>
              <a:buNone/>
            </a:pPr>
            <a:r>
              <a:rPr lang="ar-SA" sz="2000" dirty="0" smtClean="0">
                <a:latin typeface="Arial" pitchFamily="34" charset="0"/>
                <a:cs typeface="Arial" pitchFamily="34" charset="0"/>
              </a:rPr>
              <a:t>7-  ان الحصول على فرص عمل في المشاريع وتصريف المنتجات الزراعية والحرفية بأثمان جيدة تعمل على خلق دخل جيد لسكان هذه الأقاليم وهذا يعني زيادة دخول الأفراد وارتفاع المستوى المعاشي وما يرافق ذلك من ارتفاع وتطور في المستوى الثقافي والصحي.. الخ</a:t>
            </a:r>
            <a:endParaRPr lang="en-US" sz="2000" dirty="0" smtClean="0">
              <a:latin typeface="Arial" pitchFamily="34" charset="0"/>
              <a:cs typeface="Arial" pitchFamily="34" charset="0"/>
            </a:endParaRPr>
          </a:p>
          <a:p>
            <a:pPr algn="r" rtl="1" eaLnBrk="1" hangingPunct="1">
              <a:buFont typeface="Arial" pitchFamily="34" charset="0"/>
              <a:buNone/>
            </a:pPr>
            <a:r>
              <a:rPr lang="ar-SA" sz="2000" dirty="0" smtClean="0">
                <a:latin typeface="Arial" pitchFamily="34" charset="0"/>
                <a:cs typeface="Arial" pitchFamily="34" charset="0"/>
              </a:rPr>
              <a:t>8- زيادة الإنتاج والدخل في هذه الأقاليم , يجعل منها أقاليم تنموية فعالة تساهم وبشكل جدي في تكوين الناتج القومي أو الدخل القومي بل وتعمل  على توفير العملات الأجنبية ودعم ميزان المدفوعات .</a:t>
            </a:r>
            <a:endParaRPr lang="en-US" sz="2000" dirty="0" smtClean="0">
              <a:latin typeface="Arial" pitchFamily="34" charset="0"/>
              <a:cs typeface="Arial" pitchFamily="34" charset="0"/>
            </a:endParaRPr>
          </a:p>
          <a:p>
            <a:pPr algn="r" rtl="1" eaLnBrk="1" hangingPunct="1">
              <a:buFont typeface="Arial" pitchFamily="34" charset="0"/>
              <a:buNone/>
            </a:pPr>
            <a:r>
              <a:rPr lang="ar-SA" sz="2000" dirty="0" smtClean="0">
                <a:latin typeface="Arial" pitchFamily="34" charset="0"/>
                <a:cs typeface="Arial" pitchFamily="34" charset="0"/>
              </a:rPr>
              <a:t>9- وقد يترتب عن هذه السلسلة التنموية الاقتصادية , تشجيع الهجرة المعاكسة من المدن إلى الريف , وما يترتب عن ذلك من اثأر ايجابية تعمل على تخفيف حدة الزخم في المدن الكبرى </a:t>
            </a:r>
            <a:endParaRPr lang="en-US" sz="2000" dirty="0" smtClean="0">
              <a:latin typeface="Arial" pitchFamily="34" charset="0"/>
              <a:cs typeface="Arial" pitchFamily="34" charset="0"/>
            </a:endParaRPr>
          </a:p>
          <a:p>
            <a:pPr algn="r" rtl="1" eaLnBrk="1" hangingPunct="1">
              <a:buFont typeface="Arial" pitchFamily="34" charset="0"/>
              <a:buNone/>
            </a:pPr>
            <a:r>
              <a:rPr lang="ar-SA" sz="2000" dirty="0" smtClean="0">
                <a:latin typeface="Arial" pitchFamily="34" charset="0"/>
                <a:cs typeface="Arial" pitchFamily="34" charset="0"/>
              </a:rPr>
              <a:t>10- ان ظهور مثل هذه التجمعات السكانية الكثيفة في الأقاليم , يستوجب اقامة مراكز لحفظ الامن , وهذا يوفر الجانب الامني والاستقرار , كذلك لابد من اقامة دوائر تنظيم الاحوال المدنية للسكان مثل دوائر النفوس والجنسية والبلديات ...الخ</a:t>
            </a:r>
            <a:endParaRPr lang="en-US" sz="2000" dirty="0" smtClean="0">
              <a:latin typeface="Arial" pitchFamily="34" charset="0"/>
              <a:cs typeface="Arial" pitchFamily="34" charset="0"/>
            </a:endParaRPr>
          </a:p>
          <a:p>
            <a:pPr algn="r" rtl="1" eaLnBrk="1" hangingPunct="1">
              <a:buFont typeface="Arial" pitchFamily="34" charset="0"/>
              <a:buNone/>
            </a:pPr>
            <a:r>
              <a:rPr lang="ar-SA" sz="2000" dirty="0" smtClean="0">
                <a:latin typeface="Arial" pitchFamily="34" charset="0"/>
                <a:cs typeface="Arial" pitchFamily="34" charset="0"/>
              </a:rPr>
              <a:t>11- وكحصيلة نهائية لابد وان يرافقة هذه السلسلة التنموية , تطور في الجانب الاجتماعي بحكم ارتفاع المستوى المعاشي والتعليمي وبحكم الاحتكاك المباشر مع السياح .</a:t>
            </a:r>
            <a:endParaRPr lang="en-US" sz="2000"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88</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lgn="r"/>
            <a:r>
              <a:rPr lang="ar-SA" dirty="0" smtClean="0">
                <a:latin typeface="Traditional Arabic" pitchFamily="2" charset="-78"/>
                <a:cs typeface="Traditional Arabic" pitchFamily="2" charset="-78"/>
              </a:rPr>
              <a:t>الآثار الغير مباشرة للسياحة في الاقتصاد القومي</a:t>
            </a:r>
            <a:endParaRPr lang="en-US" dirty="0" smtClean="0">
              <a:latin typeface="Traditional Arabic" pitchFamily="2" charset="-78"/>
              <a:cs typeface="Traditional Arabic" pitchFamily="2" charset="-78"/>
            </a:endParaRPr>
          </a:p>
        </p:txBody>
      </p:sp>
      <p:sp>
        <p:nvSpPr>
          <p:cNvPr id="13315" name="Content Placeholder 2"/>
          <p:cNvSpPr>
            <a:spLocks noGrp="1"/>
          </p:cNvSpPr>
          <p:nvPr>
            <p:ph idx="1"/>
          </p:nvPr>
        </p:nvSpPr>
        <p:spPr>
          <a:xfrm>
            <a:off x="533400" y="1752601"/>
            <a:ext cx="8229600" cy="3581400"/>
          </a:xfrm>
        </p:spPr>
        <p:txBody>
          <a:bodyPr/>
          <a:lstStyle/>
          <a:p>
            <a:pPr algn="r" rtl="1" eaLnBrk="1" hangingPunct="1">
              <a:buFont typeface="Arial" pitchFamily="34" charset="0"/>
              <a:buChar char="•"/>
            </a:pPr>
            <a:r>
              <a:rPr lang="ar-SA" dirty="0" smtClean="0">
                <a:latin typeface="Arial" pitchFamily="34" charset="0"/>
                <a:cs typeface="Arial" pitchFamily="34" charset="0"/>
              </a:rPr>
              <a:t>الأثر المضاعف للسياحة</a:t>
            </a:r>
          </a:p>
          <a:p>
            <a:pPr algn="r" rtl="1" eaLnBrk="1" hangingPunct="1">
              <a:buFont typeface="Arial" pitchFamily="34" charset="0"/>
              <a:buChar char="•"/>
            </a:pPr>
            <a:r>
              <a:rPr lang="ar-SA" dirty="0" smtClean="0">
                <a:latin typeface="Arial" pitchFamily="34" charset="0"/>
                <a:cs typeface="Arial" pitchFamily="34" charset="0"/>
              </a:rPr>
              <a:t>أثر السياحة في تنشيط حركة الانتاج والاستثمار في القطاعات الأخرى</a:t>
            </a:r>
          </a:p>
          <a:p>
            <a:pPr algn="r" rtl="1" eaLnBrk="1" hangingPunct="1">
              <a:buFont typeface="Arial" pitchFamily="34" charset="0"/>
              <a:buChar char="•"/>
            </a:pPr>
            <a:r>
              <a:rPr lang="ar-SA" dirty="0" smtClean="0">
                <a:latin typeface="Arial" pitchFamily="34" charset="0"/>
                <a:cs typeface="Arial" pitchFamily="34" charset="0"/>
              </a:rPr>
              <a:t>أثر السياحة في تنمية مشاريع البنى التحتية</a:t>
            </a:r>
          </a:p>
          <a:p>
            <a:pPr algn="r" rtl="1" eaLnBrk="1" hangingPunct="1">
              <a:buFont typeface="Arial" pitchFamily="34" charset="0"/>
              <a:buChar char="•"/>
            </a:pPr>
            <a:r>
              <a:rPr lang="ar-SA" dirty="0" smtClean="0">
                <a:latin typeface="Arial" pitchFamily="34" charset="0"/>
                <a:cs typeface="Arial" pitchFamily="34" charset="0"/>
              </a:rPr>
              <a:t>أثر السياحة في المستوى العام للأسعار</a:t>
            </a:r>
          </a:p>
          <a:p>
            <a:pPr algn="r" rtl="1" eaLnBrk="1" hangingPunct="1">
              <a:buFont typeface="Arial" pitchFamily="34" charset="0"/>
              <a:buChar char="•"/>
            </a:pPr>
            <a:r>
              <a:rPr lang="ar-SA" dirty="0" smtClean="0">
                <a:latin typeface="Arial" pitchFamily="34" charset="0"/>
                <a:cs typeface="Arial" pitchFamily="34" charset="0"/>
              </a:rPr>
              <a:t>أثر السياحة في الدخل الحكومي</a:t>
            </a:r>
          </a:p>
          <a:p>
            <a:pPr algn="r" rtl="1" eaLnBrk="1" hangingPunct="1">
              <a:buFont typeface="Arial" pitchFamily="34" charset="0"/>
              <a:buChar char="•"/>
            </a:pPr>
            <a:r>
              <a:rPr lang="ar-SA" dirty="0" smtClean="0">
                <a:latin typeface="Arial" pitchFamily="34" charset="0"/>
                <a:cs typeface="Arial" pitchFamily="34" charset="0"/>
              </a:rPr>
              <a:t>أثر السياحة في تطوير الأماكن التاريخية والحضارية</a:t>
            </a: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89</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19472"/>
          </a:xfrm>
        </p:spPr>
        <p:txBody>
          <a:bodyPr>
            <a:normAutofit/>
          </a:bodyPr>
          <a:lstStyle/>
          <a:p>
            <a:pPr hangingPunct="0"/>
            <a:r>
              <a:rPr lang="ar-SA" dirty="0" smtClean="0"/>
              <a:t>وقد ورد تعريف للسياحة البيئية من قبل الصندوق العالمى للبيئة: "</a:t>
            </a:r>
            <a:r>
              <a:rPr lang="ar-SA" b="1" u="sng" dirty="0" smtClean="0">
                <a:solidFill>
                  <a:srgbClr val="0070C0"/>
                </a:solidFill>
              </a:rPr>
              <a:t>السفر إلى مناطق طبيعية لم يلحق بها التلوث ولم يتعرض توازنها الطبيعى إلى الخلل، وذلك للاستمتاع بمناظرها ونباتاتها وحيواناتها البرية وحضاراتها فى الماضى والحاضر</a:t>
            </a:r>
            <a:r>
              <a:rPr lang="en-US" b="1" u="sng" dirty="0" smtClean="0">
                <a:solidFill>
                  <a:srgbClr val="0070C0"/>
                </a:solidFill>
              </a:rPr>
              <a:t>"</a:t>
            </a:r>
            <a:r>
              <a:rPr lang="en-US" dirty="0" smtClean="0">
                <a:solidFill>
                  <a:srgbClr val="0070C0"/>
                </a:solidFill>
              </a:rPr>
              <a:t> </a:t>
            </a:r>
            <a:r>
              <a:rPr lang="ar-SA" dirty="0" smtClean="0">
                <a:solidFill>
                  <a:srgbClr val="0070C0"/>
                </a:solidFill>
              </a:rPr>
              <a:t>  </a:t>
            </a:r>
            <a:r>
              <a:rPr lang="ar-SA" dirty="0" smtClean="0"/>
              <a:t>فهى سياحة تعتمد على الطبيعة فى المقام الأول بمناظرها الخلابة.</a:t>
            </a:r>
          </a:p>
          <a:p>
            <a:pPr hangingPunct="0"/>
            <a:endParaRPr lang="en-US" dirty="0" smtClean="0"/>
          </a:p>
          <a:p>
            <a:pPr>
              <a:buNone/>
            </a:pPr>
            <a:endParaRPr lang="en-US" dirty="0" smtClean="0"/>
          </a:p>
          <a:p>
            <a:endParaRPr lang="ar-SA" dirty="0"/>
          </a:p>
        </p:txBody>
      </p:sp>
      <p:sp>
        <p:nvSpPr>
          <p:cNvPr id="3" name="Title 2"/>
          <p:cNvSpPr>
            <a:spLocks noGrp="1"/>
          </p:cNvSpPr>
          <p:nvPr>
            <p:ph type="title"/>
          </p:nvPr>
        </p:nvSpPr>
        <p:spPr/>
        <p:txBody>
          <a:bodyPr>
            <a:normAutofit/>
          </a:bodyPr>
          <a:lstStyle/>
          <a:p>
            <a:pPr algn="r"/>
            <a:r>
              <a:rPr lang="ar-SA" dirty="0" smtClean="0"/>
              <a:t>مفهوم السياحة البيئية</a:t>
            </a:r>
            <a:endParaRPr lang="ar-SA" dirty="0"/>
          </a:p>
        </p:txBody>
      </p:sp>
      <p:sp>
        <p:nvSpPr>
          <p:cNvPr id="4" name="Slide Number Placeholder 3"/>
          <p:cNvSpPr>
            <a:spLocks noGrp="1"/>
          </p:cNvSpPr>
          <p:nvPr>
            <p:ph type="sldNum" sz="quarter" idx="12"/>
          </p:nvPr>
        </p:nvSpPr>
        <p:spPr/>
        <p:txBody>
          <a:bodyPr/>
          <a:lstStyle/>
          <a:p>
            <a:fld id="{B1256247-FA1A-4ED4-9C3E-75F47BD09EE7}" type="slidenum">
              <a:rPr lang="ar-SA" smtClean="0">
                <a:solidFill>
                  <a:prstClr val="black"/>
                </a:solidFill>
              </a:rPr>
              <a:pPr/>
              <a:t>9</a:t>
            </a:fld>
            <a:endParaRPr lang="ar-SA">
              <a:solidFill>
                <a:prstClr val="black"/>
              </a:solidFill>
            </a:endParaRPr>
          </a:p>
        </p:txBody>
      </p:sp>
      <p:sp>
        <p:nvSpPr>
          <p:cNvPr id="5" name="Footer Placeholder 4"/>
          <p:cNvSpPr>
            <a:spLocks noGrp="1"/>
          </p:cNvSpPr>
          <p:nvPr>
            <p:ph type="ftr" sz="quarter" idx="11"/>
          </p:nvPr>
        </p:nvSpPr>
        <p:spPr/>
        <p:txBody>
          <a:bodyPr/>
          <a:lstStyle/>
          <a:p>
            <a:r>
              <a:rPr lang="ar-SA" smtClean="0">
                <a:solidFill>
                  <a:prstClr val="black"/>
                </a:solidFill>
              </a:rPr>
              <a:t>اقتصاديات السياحة البيئية</a:t>
            </a:r>
            <a:endParaRPr lang="ar-SA">
              <a:solidFill>
                <a:prstClr val="black"/>
              </a:solidFill>
            </a:endParaRPr>
          </a:p>
        </p:txBody>
      </p:sp>
    </p:spTree>
    <p:extLst>
      <p:ext uri="{BB962C8B-B14F-4D97-AF65-F5344CB8AC3E}">
        <p14:creationId xmlns:p14="http://schemas.microsoft.com/office/powerpoint/2010/main" val="37812170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lgn="r" rtl="1" eaLnBrk="1" hangingPunct="1"/>
            <a:r>
              <a:rPr lang="ar-SA" dirty="0" smtClean="0">
                <a:latin typeface="Traditional Arabic" pitchFamily="2" charset="-78"/>
                <a:cs typeface="Traditional Arabic" pitchFamily="2" charset="-78"/>
              </a:rPr>
              <a:t>الاثر المضاعف للسياحة</a:t>
            </a:r>
            <a:endParaRPr lang="en-US" dirty="0" smtClean="0">
              <a:latin typeface="Traditional Arabic" pitchFamily="2" charset="-78"/>
              <a:cs typeface="Traditional Arabic" pitchFamily="2" charset="-78"/>
            </a:endParaRPr>
          </a:p>
        </p:txBody>
      </p:sp>
      <p:sp>
        <p:nvSpPr>
          <p:cNvPr id="3" name="Content Placeholder 2"/>
          <p:cNvSpPr>
            <a:spLocks noGrp="1"/>
          </p:cNvSpPr>
          <p:nvPr>
            <p:ph idx="1"/>
          </p:nvPr>
        </p:nvSpPr>
        <p:spPr>
          <a:xfrm>
            <a:off x="457200" y="1066800"/>
            <a:ext cx="8229600" cy="5181600"/>
          </a:xfrm>
        </p:spPr>
        <p:txBody>
          <a:bodyPr rtlCol="0">
            <a:noAutofit/>
          </a:bodyPr>
          <a:lstStyle/>
          <a:p>
            <a:pPr algn="r" rtl="1" eaLnBrk="1" fontAlgn="auto" hangingPunct="1">
              <a:spcAft>
                <a:spcPts val="0"/>
              </a:spcAft>
              <a:buNone/>
              <a:defRPr/>
            </a:pPr>
            <a:r>
              <a:rPr lang="ar-SA" sz="2000" dirty="0">
                <a:latin typeface="Arial" pitchFamily="34" charset="0"/>
                <a:cs typeface="Arial" pitchFamily="34" charset="0"/>
              </a:rPr>
              <a:t>نظرة تاريخية حول نشأة المضاعف والمضاعف السياحي:</a:t>
            </a:r>
            <a:endParaRPr lang="en-US" sz="2000" dirty="0">
              <a:latin typeface="Arial" pitchFamily="34" charset="0"/>
              <a:cs typeface="Arial" pitchFamily="34" charset="0"/>
            </a:endParaRPr>
          </a:p>
          <a:p>
            <a:pPr algn="r" rtl="1" eaLnBrk="1" fontAlgn="auto" hangingPunct="1">
              <a:spcAft>
                <a:spcPts val="0"/>
              </a:spcAft>
              <a:buFont typeface="Arial" pitchFamily="34" charset="0"/>
              <a:buChar char="•"/>
              <a:defRPr/>
            </a:pPr>
            <a:r>
              <a:rPr lang="ar-SA" sz="2000" dirty="0">
                <a:latin typeface="Arial" pitchFamily="34" charset="0"/>
                <a:cs typeface="Arial" pitchFamily="34" charset="0"/>
              </a:rPr>
              <a:t>يعتبر الاقتصادي (</a:t>
            </a:r>
            <a:r>
              <a:rPr lang="en-US" sz="2000" dirty="0" err="1">
                <a:latin typeface="Arial" pitchFamily="34" charset="0"/>
                <a:cs typeface="Arial" pitchFamily="34" charset="0"/>
              </a:rPr>
              <a:t>R.F.Kahn</a:t>
            </a:r>
            <a:r>
              <a:rPr lang="ar-SA" sz="2000" dirty="0">
                <a:latin typeface="Arial" pitchFamily="34" charset="0"/>
                <a:cs typeface="Arial" pitchFamily="34" charset="0"/>
              </a:rPr>
              <a:t>) , أول من ادخل مفهوم المضاعف في نظرية الاقتصادية عام 1931 ثم جاء الاقتصادي الإنجليزي المعروف كينيز ( </a:t>
            </a:r>
            <a:r>
              <a:rPr lang="en-US" sz="2000" dirty="0">
                <a:latin typeface="Arial" pitchFamily="34" charset="0"/>
                <a:cs typeface="Arial" pitchFamily="34" charset="0"/>
              </a:rPr>
              <a:t> </a:t>
            </a:r>
            <a:r>
              <a:rPr lang="en-US" sz="2000" dirty="0" err="1">
                <a:latin typeface="Arial" pitchFamily="34" charset="0"/>
                <a:cs typeface="Arial" pitchFamily="34" charset="0"/>
              </a:rPr>
              <a:t>J.M.Keynes</a:t>
            </a:r>
            <a:r>
              <a:rPr lang="ar-SA" sz="2000" dirty="0">
                <a:latin typeface="Arial" pitchFamily="34" charset="0"/>
                <a:cs typeface="Arial" pitchFamily="34" charset="0"/>
              </a:rPr>
              <a:t>) ليطور فكرة المضاعف.</a:t>
            </a:r>
            <a:endParaRPr lang="en-US" sz="2000" dirty="0">
              <a:latin typeface="Arial" pitchFamily="34" charset="0"/>
              <a:cs typeface="Arial" pitchFamily="34" charset="0"/>
            </a:endParaRPr>
          </a:p>
          <a:p>
            <a:pPr algn="r" rtl="1" eaLnBrk="1" fontAlgn="auto" hangingPunct="1">
              <a:spcAft>
                <a:spcPts val="0"/>
              </a:spcAft>
              <a:buFont typeface="Arial" pitchFamily="34" charset="0"/>
              <a:buChar char="•"/>
              <a:defRPr/>
            </a:pPr>
            <a:r>
              <a:rPr lang="ar-SA" sz="2000" dirty="0">
                <a:latin typeface="Arial" pitchFamily="34" charset="0"/>
                <a:cs typeface="Arial" pitchFamily="34" charset="0"/>
              </a:rPr>
              <a:t>أما بشأن المضاعف السياحي فيعود الفضل في المحاولات الأولى للاقتصاديين الامريكان في إثبات هذه الظاهرة علمياً</a:t>
            </a:r>
            <a:r>
              <a:rPr lang="ar-SA" sz="2000" dirty="0" smtClean="0">
                <a:latin typeface="Arial" pitchFamily="34" charset="0"/>
                <a:cs typeface="Arial" pitchFamily="34" charset="0"/>
              </a:rPr>
              <a:t>.</a:t>
            </a:r>
            <a:endParaRPr lang="en-US" sz="2000" dirty="0">
              <a:latin typeface="Arial" pitchFamily="34" charset="0"/>
              <a:cs typeface="Arial" pitchFamily="34" charset="0"/>
            </a:endParaRPr>
          </a:p>
          <a:p>
            <a:pPr algn="r" rtl="1" eaLnBrk="1" fontAlgn="auto" hangingPunct="1">
              <a:spcAft>
                <a:spcPts val="0"/>
              </a:spcAft>
              <a:buFont typeface="Arial" pitchFamily="34" charset="0"/>
              <a:buChar char="•"/>
              <a:defRPr/>
            </a:pPr>
            <a:r>
              <a:rPr lang="ar-SA" sz="2000" dirty="0">
                <a:latin typeface="Arial" pitchFamily="34" charset="0"/>
                <a:cs typeface="Arial" pitchFamily="34" charset="0"/>
              </a:rPr>
              <a:t>نفرض بأنه تحقق إنفاق سياحي بمقدار (10مليون دولار ) فيعرف هذا الأنفاق بالإنفاق السياحي الأولى أو </a:t>
            </a:r>
            <a:r>
              <a:rPr lang="ar-SA" sz="2000" dirty="0" smtClean="0">
                <a:latin typeface="Arial" pitchFamily="34" charset="0"/>
                <a:cs typeface="Arial" pitchFamily="34" charset="0"/>
              </a:rPr>
              <a:t>المباشر.</a:t>
            </a:r>
            <a:endParaRPr lang="en-US" sz="2000" dirty="0">
              <a:latin typeface="Arial" pitchFamily="34" charset="0"/>
              <a:cs typeface="Arial" pitchFamily="34" charset="0"/>
            </a:endParaRPr>
          </a:p>
          <a:p>
            <a:pPr algn="r" rtl="1" eaLnBrk="1" fontAlgn="auto" hangingPunct="1">
              <a:spcAft>
                <a:spcPts val="0"/>
              </a:spcAft>
              <a:buFont typeface="Arial" pitchFamily="34" charset="0"/>
              <a:buChar char="•"/>
              <a:defRPr/>
            </a:pPr>
            <a:r>
              <a:rPr lang="ar-SA" sz="2000" dirty="0">
                <a:latin typeface="Arial" pitchFamily="34" charset="0"/>
                <a:cs typeface="Arial" pitchFamily="34" charset="0"/>
              </a:rPr>
              <a:t>يلاحظ في المرحلة الأولى أن الدخل ينتقل من السياح إلى المشاريع السياحية التي عملت على توفير </a:t>
            </a:r>
            <a:r>
              <a:rPr lang="ar-SA" sz="2000" dirty="0" smtClean="0">
                <a:latin typeface="Arial" pitchFamily="34" charset="0"/>
                <a:cs typeface="Arial" pitchFamily="34" charset="0"/>
              </a:rPr>
              <a:t>المنتج </a:t>
            </a:r>
            <a:r>
              <a:rPr lang="ar-SA" sz="2000" dirty="0">
                <a:latin typeface="Arial" pitchFamily="34" charset="0"/>
                <a:cs typeface="Arial" pitchFamily="34" charset="0"/>
              </a:rPr>
              <a:t>السياحي للسياح , وهذا ما يعرف ( بالدورة الأولى للدخل ).</a:t>
            </a:r>
            <a:endParaRPr lang="en-US" sz="2000" dirty="0">
              <a:latin typeface="Arial" pitchFamily="34" charset="0"/>
              <a:cs typeface="Arial" pitchFamily="34" charset="0"/>
            </a:endParaRPr>
          </a:p>
          <a:p>
            <a:pPr algn="r" rtl="1" eaLnBrk="1" fontAlgn="auto" hangingPunct="1">
              <a:spcAft>
                <a:spcPts val="0"/>
              </a:spcAft>
              <a:buFont typeface="Arial" pitchFamily="34" charset="0"/>
              <a:buChar char="•"/>
              <a:defRPr/>
            </a:pPr>
            <a:r>
              <a:rPr lang="ar-SA" sz="2000" dirty="0">
                <a:latin typeface="Arial" pitchFamily="34" charset="0"/>
                <a:cs typeface="Arial" pitchFamily="34" charset="0"/>
              </a:rPr>
              <a:t>فأصحاب المشاريع السياحية لابد وان ينفقوا جزء من الدخل المتولد لديهم على شراء عناصر الانتاج السياحي من القطاعات المجهزة للسياحة , وهذا ما يعرف بـ (الدورة الثانية للدخل ) . </a:t>
            </a:r>
            <a:endParaRPr lang="ar-SA" sz="2000" dirty="0" smtClean="0">
              <a:latin typeface="Arial" pitchFamily="34" charset="0"/>
              <a:cs typeface="Arial" pitchFamily="34" charset="0"/>
            </a:endParaRPr>
          </a:p>
          <a:p>
            <a:pPr algn="r" rtl="1" eaLnBrk="1" fontAlgn="auto" hangingPunct="1">
              <a:spcAft>
                <a:spcPts val="0"/>
              </a:spcAft>
              <a:buFont typeface="Arial" pitchFamily="34" charset="0"/>
              <a:buChar char="•"/>
              <a:defRPr/>
            </a:pPr>
            <a:r>
              <a:rPr lang="ar-SA" sz="2000" dirty="0" smtClean="0">
                <a:latin typeface="Arial" pitchFamily="34" charset="0"/>
                <a:cs typeface="Arial" pitchFamily="34" charset="0"/>
              </a:rPr>
              <a:t>وهكذا </a:t>
            </a:r>
            <a:r>
              <a:rPr lang="ar-SA" sz="2000" dirty="0">
                <a:latin typeface="Arial" pitchFamily="34" charset="0"/>
                <a:cs typeface="Arial" pitchFamily="34" charset="0"/>
              </a:rPr>
              <a:t>تستمر عملية الأنفاق ودوران الدخل من فرد إلى آخر في المجتمع , وتتوالى الدورات المتعاقبة للإنفاق , وهذا ما يعرف ( بالأنفاق المتولد ) ,أي المتولد عن الأنفاق السياحي الأولى . وفي كل دورة يتحقق دخل إضافي جديد وهذا ما يعرف بأثر المضاعف السياحي </a:t>
            </a:r>
            <a:r>
              <a:rPr lang="ar-SA" sz="2000" dirty="0" smtClean="0">
                <a:latin typeface="Arial" pitchFamily="34" charset="0"/>
                <a:cs typeface="Arial" pitchFamily="34" charset="0"/>
              </a:rPr>
              <a:t>.</a:t>
            </a:r>
            <a:endParaRPr lang="en-US" sz="20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90</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algn="r"/>
            <a:r>
              <a:rPr lang="ar-SA" dirty="0" smtClean="0">
                <a:latin typeface="Traditional Arabic" pitchFamily="2" charset="-78"/>
                <a:cs typeface="Traditional Arabic" pitchFamily="2" charset="-78"/>
              </a:rPr>
              <a:t>الاثر المضاعف للسياحة</a:t>
            </a:r>
          </a:p>
        </p:txBody>
      </p:sp>
      <p:sp>
        <p:nvSpPr>
          <p:cNvPr id="15363" name="Content Placeholder 2"/>
          <p:cNvSpPr>
            <a:spLocks noGrp="1"/>
          </p:cNvSpPr>
          <p:nvPr>
            <p:ph idx="1"/>
          </p:nvPr>
        </p:nvSpPr>
        <p:spPr/>
        <p:txBody>
          <a:bodyPr/>
          <a:lstStyle/>
          <a:p>
            <a:pPr algn="r" rtl="1" eaLnBrk="1" hangingPunct="1">
              <a:buFont typeface="Arial" pitchFamily="34" charset="0"/>
              <a:buNone/>
            </a:pPr>
            <a:r>
              <a:rPr lang="ar-SA" dirty="0" smtClean="0">
                <a:latin typeface="Arial" pitchFamily="34" charset="0"/>
                <a:cs typeface="Arial" pitchFamily="34" charset="0"/>
              </a:rPr>
              <a:t>وبصورة عامة يعرف المضاعف السياحي على انه "نسبة التغيرات الأولية والمتولدة في الدخل القومي على التغيرات الأولية".</a:t>
            </a:r>
          </a:p>
          <a:p>
            <a:pPr algn="r" rtl="1" eaLnBrk="1" hangingPunct="1">
              <a:buFont typeface="Arial" pitchFamily="34" charset="0"/>
              <a:buNone/>
            </a:pPr>
            <a:endParaRPr lang="en-US" dirty="0" smtClean="0">
              <a:latin typeface="Arial" pitchFamily="34" charset="0"/>
              <a:cs typeface="Arial" pitchFamily="34" charset="0"/>
            </a:endParaRPr>
          </a:p>
          <a:p>
            <a:pPr algn="r" rtl="1" eaLnBrk="1" hangingPunct="1">
              <a:buFont typeface="Arial" pitchFamily="34" charset="0"/>
              <a:buNone/>
            </a:pPr>
            <a:r>
              <a:rPr lang="ar-SA" sz="2200" dirty="0" smtClean="0">
                <a:latin typeface="Arial" pitchFamily="34" charset="0"/>
                <a:cs typeface="Arial" pitchFamily="34" charset="0"/>
              </a:rPr>
              <a:t>     </a:t>
            </a:r>
            <a:r>
              <a:rPr lang="ar-SA" sz="1800" dirty="0" smtClean="0">
                <a:latin typeface="Arial" pitchFamily="34" charset="0"/>
                <a:cs typeface="Arial" pitchFamily="34" charset="0"/>
              </a:rPr>
              <a:t>التغير في الدخل القومي       +    التغير في الدخل القومي</a:t>
            </a:r>
            <a:endParaRPr lang="en-US" sz="1800" dirty="0" smtClean="0">
              <a:latin typeface="Arial" pitchFamily="34" charset="0"/>
              <a:cs typeface="Arial" pitchFamily="34" charset="0"/>
            </a:endParaRPr>
          </a:p>
          <a:p>
            <a:pPr algn="r" rtl="1" eaLnBrk="1" hangingPunct="1">
              <a:buFont typeface="Arial" pitchFamily="34" charset="0"/>
              <a:buNone/>
            </a:pPr>
            <a:r>
              <a:rPr lang="ar-SA" sz="1800" dirty="0" smtClean="0">
                <a:latin typeface="Arial" pitchFamily="34" charset="0"/>
                <a:cs typeface="Arial" pitchFamily="34" charset="0"/>
              </a:rPr>
              <a:t>الناتج عن الأنفاق السياحي المتولد        الناتج عن الأنفاق السياحي الأولى </a:t>
            </a:r>
            <a:endParaRPr lang="en-US" sz="2200" dirty="0" smtClean="0">
              <a:latin typeface="Arial" pitchFamily="34" charset="0"/>
              <a:cs typeface="Arial" pitchFamily="34" charset="0"/>
            </a:endParaRPr>
          </a:p>
          <a:p>
            <a:pPr algn="r" rtl="1" eaLnBrk="1" hangingPunct="1">
              <a:buFont typeface="Arial" pitchFamily="34" charset="0"/>
              <a:buNone/>
            </a:pPr>
            <a:r>
              <a:rPr lang="ar-SA" dirty="0" smtClean="0">
                <a:latin typeface="Arial" pitchFamily="34" charset="0"/>
                <a:cs typeface="Arial" pitchFamily="34" charset="0"/>
              </a:rPr>
              <a:t>__________________________    =   المضاعف السياحي</a:t>
            </a:r>
            <a:endParaRPr lang="en-US" dirty="0" smtClean="0">
              <a:latin typeface="Arial" pitchFamily="34" charset="0"/>
              <a:cs typeface="Arial" pitchFamily="34" charset="0"/>
            </a:endParaRPr>
          </a:p>
          <a:p>
            <a:pPr algn="r" rtl="1" eaLnBrk="1" hangingPunct="1">
              <a:buFont typeface="Arial" pitchFamily="34" charset="0"/>
              <a:buNone/>
            </a:pPr>
            <a:r>
              <a:rPr lang="ar-SA" sz="2400" dirty="0" smtClean="0">
                <a:latin typeface="Arial" pitchFamily="34" charset="0"/>
                <a:cs typeface="Arial" pitchFamily="34" charset="0"/>
              </a:rPr>
              <a:t>التغير في الدخل الناتج عن الأنفاق السياحي الأولى </a:t>
            </a:r>
            <a:endParaRPr lang="en-US" sz="2400" dirty="0" smtClean="0">
              <a:latin typeface="Arial" pitchFamily="34" charset="0"/>
              <a:cs typeface="Arial" pitchFamily="34" charset="0"/>
            </a:endParaRPr>
          </a:p>
          <a:p>
            <a:pPr algn="r" rtl="1" eaLnBrk="1" hangingPunct="1">
              <a:buFont typeface="Arial" pitchFamily="34" charset="0"/>
              <a:buNone/>
            </a:pPr>
            <a:r>
              <a:rPr lang="ar-SA" dirty="0" smtClean="0">
                <a:latin typeface="Arial" pitchFamily="34" charset="0"/>
                <a:cs typeface="Arial" pitchFamily="34" charset="0"/>
              </a:rPr>
              <a:t> </a:t>
            </a:r>
            <a:endParaRPr lang="en-US" dirty="0" smtClean="0">
              <a:latin typeface="Arial" pitchFamily="34" charset="0"/>
              <a:cs typeface="Arial" pitchFamily="34" charset="0"/>
            </a:endParaRPr>
          </a:p>
          <a:p>
            <a:pPr algn="r" rtl="1" eaLnBrk="1" hangingPunct="1">
              <a:buFont typeface="Arial" pitchFamily="34" charset="0"/>
              <a:buNone/>
            </a:pP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91</a:t>
            </a:fld>
            <a:endParaRPr lang="ar-SA"/>
          </a:p>
        </p:txBody>
      </p:sp>
      <p:sp>
        <p:nvSpPr>
          <p:cNvPr id="5" name="Footer Placeholder 4"/>
          <p:cNvSpPr>
            <a:spLocks noGrp="1"/>
          </p:cNvSpPr>
          <p:nvPr>
            <p:ph type="ftr" sz="quarter" idx="11"/>
          </p:nvPr>
        </p:nvSpPr>
        <p:spPr/>
        <p:txBody>
          <a:bodyPr/>
          <a:lstStyle/>
          <a:p>
            <a:r>
              <a:rPr lang="ar-SA" dirty="0" smtClean="0"/>
              <a:t>اقتصاديات السياحة البيئية</a:t>
            </a:r>
            <a:endParaRPr lang="ar-SA"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algn="r" rtl="1" eaLnBrk="1" hangingPunct="1"/>
            <a:r>
              <a:rPr lang="ar-SA" dirty="0" smtClean="0">
                <a:latin typeface="Arial" pitchFamily="34" charset="0"/>
                <a:cs typeface="Arial" pitchFamily="34" charset="0"/>
              </a:rPr>
              <a:t>مضاعف الاستخدام السياحي</a:t>
            </a:r>
            <a:endParaRPr lang="en-US" dirty="0" smtClean="0">
              <a:latin typeface="Arial" pitchFamily="34" charset="0"/>
              <a:cs typeface="Arial" pitchFamily="34" charset="0"/>
            </a:endParaRPr>
          </a:p>
        </p:txBody>
      </p:sp>
      <p:sp>
        <p:nvSpPr>
          <p:cNvPr id="3" name="Content Placeholder 2"/>
          <p:cNvSpPr>
            <a:spLocks noGrp="1"/>
          </p:cNvSpPr>
          <p:nvPr>
            <p:ph idx="1"/>
          </p:nvPr>
        </p:nvSpPr>
        <p:spPr>
          <a:xfrm>
            <a:off x="457200" y="1600200"/>
            <a:ext cx="8229600" cy="3657600"/>
          </a:xfrm>
        </p:spPr>
        <p:txBody>
          <a:bodyPr rtlCol="0">
            <a:normAutofit/>
          </a:bodyPr>
          <a:lstStyle/>
          <a:p>
            <a:pPr algn="r" rtl="1" eaLnBrk="1" fontAlgn="auto" hangingPunct="1">
              <a:spcAft>
                <a:spcPts val="0"/>
              </a:spcAft>
              <a:buFont typeface="Arial" pitchFamily="34" charset="0"/>
              <a:buNone/>
              <a:defRPr/>
            </a:pPr>
            <a:r>
              <a:rPr lang="ar-SA" dirty="0">
                <a:latin typeface="Arial" pitchFamily="34" charset="0"/>
                <a:cs typeface="Arial" pitchFamily="34" charset="0"/>
              </a:rPr>
              <a:t>أن الإنفاق السياحي وكما عرضنا سابقا , يتولد عنه زيادة في الدخل , وفي الوقت نفسه زيادة في الاستخدام </a:t>
            </a:r>
            <a:r>
              <a:rPr lang="ar-SA" dirty="0" smtClean="0">
                <a:latin typeface="Arial" pitchFamily="34" charset="0"/>
                <a:cs typeface="Arial" pitchFamily="34" charset="0"/>
              </a:rPr>
              <a:t>، باثر </a:t>
            </a:r>
            <a:r>
              <a:rPr lang="ar-SA" dirty="0">
                <a:latin typeface="Arial" pitchFamily="34" charset="0"/>
                <a:cs typeface="Arial" pitchFamily="34" charset="0"/>
              </a:rPr>
              <a:t>مضاعف ولكن ليس من الضروري إن يتساوى مضاعف الدخل السياحي مع مضاعف الاستخدام السياحي .</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a:latin typeface="Arial" pitchFamily="34" charset="0"/>
                <a:cs typeface="Arial" pitchFamily="34" charset="0"/>
              </a:rPr>
              <a:t> </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a:latin typeface="Arial" pitchFamily="34" charset="0"/>
                <a:cs typeface="Arial" pitchFamily="34" charset="0"/>
              </a:rPr>
              <a:t> </a:t>
            </a:r>
            <a:r>
              <a:rPr lang="en-US" dirty="0" smtClean="0">
                <a:latin typeface="Arial" pitchFamily="34" charset="0"/>
                <a:cs typeface="Arial" pitchFamily="34" charset="0"/>
              </a:rPr>
              <a:t> </a:t>
            </a:r>
            <a:br>
              <a:rPr lang="en-US" dirty="0" smtClean="0">
                <a:latin typeface="Arial" pitchFamily="34" charset="0"/>
                <a:cs typeface="Arial" pitchFamily="34" charset="0"/>
              </a:rPr>
            </a:br>
            <a:r>
              <a:rPr lang="ar-SA" dirty="0">
                <a:latin typeface="Arial" pitchFamily="34" charset="0"/>
                <a:cs typeface="Arial" pitchFamily="34" charset="0"/>
              </a:rPr>
              <a:t>مضاعف الاستخدام السياحي = </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endParaRPr lang="en-US" dirty="0">
              <a:latin typeface="Arial" pitchFamily="34" charset="0"/>
              <a:cs typeface="Arial" pitchFamily="34" charset="0"/>
            </a:endParaRPr>
          </a:p>
        </p:txBody>
      </p:sp>
      <p:sp>
        <p:nvSpPr>
          <p:cNvPr id="36868" name="TextBox 4"/>
          <p:cNvSpPr txBox="1">
            <a:spLocks noChangeArrowheads="1"/>
          </p:cNvSpPr>
          <p:nvPr/>
        </p:nvSpPr>
        <p:spPr bwMode="auto">
          <a:xfrm>
            <a:off x="-152400" y="3962400"/>
            <a:ext cx="5410200" cy="1015663"/>
          </a:xfrm>
          <a:prstGeom prst="rect">
            <a:avLst/>
          </a:prstGeom>
          <a:noFill/>
          <a:ln w="9525">
            <a:noFill/>
            <a:miter lim="800000"/>
            <a:headEnd/>
            <a:tailEnd/>
          </a:ln>
        </p:spPr>
        <p:txBody>
          <a:bodyPr wrap="square">
            <a:spAutoFit/>
          </a:bodyPr>
          <a:lstStyle/>
          <a:p>
            <a:pPr algn="ctr"/>
            <a:r>
              <a:rPr lang="ar-SA" sz="2000" dirty="0">
                <a:latin typeface="Arial" pitchFamily="34" charset="0"/>
                <a:cs typeface="Arial" pitchFamily="34" charset="0"/>
              </a:rPr>
              <a:t>الاستخدام المتولد عن السياحة + الاستخدام السياحي الأولي</a:t>
            </a:r>
            <a:endParaRPr lang="en-US" sz="2000" dirty="0">
              <a:latin typeface="Arial" pitchFamily="34" charset="0"/>
              <a:cs typeface="Arial" pitchFamily="34" charset="0"/>
            </a:endParaRPr>
          </a:p>
          <a:p>
            <a:pPr algn="ctr"/>
            <a:endParaRPr lang="ar-SA" sz="2000" dirty="0">
              <a:latin typeface="Arial" pitchFamily="34" charset="0"/>
              <a:cs typeface="Arial" pitchFamily="34" charset="0"/>
            </a:endParaRPr>
          </a:p>
          <a:p>
            <a:pPr algn="ctr"/>
            <a:r>
              <a:rPr lang="ar-SA" sz="2000" dirty="0">
                <a:latin typeface="Arial" pitchFamily="34" charset="0"/>
                <a:cs typeface="Arial" pitchFamily="34" charset="0"/>
              </a:rPr>
              <a:t>الاستخدام السياحي الأولي</a:t>
            </a:r>
            <a:endParaRPr lang="en-US" sz="2000" dirty="0">
              <a:latin typeface="Arial" pitchFamily="34" charset="0"/>
              <a:cs typeface="Arial" pitchFamily="34" charset="0"/>
            </a:endParaRPr>
          </a:p>
        </p:txBody>
      </p:sp>
      <p:cxnSp>
        <p:nvCxnSpPr>
          <p:cNvPr id="7" name="Straight Connector 6"/>
          <p:cNvCxnSpPr/>
          <p:nvPr/>
        </p:nvCxnSpPr>
        <p:spPr>
          <a:xfrm>
            <a:off x="609600" y="4419600"/>
            <a:ext cx="3786188"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12"/>
          </p:nvPr>
        </p:nvSpPr>
        <p:spPr/>
        <p:txBody>
          <a:bodyPr/>
          <a:lstStyle/>
          <a:p>
            <a:fld id="{B1256247-FA1A-4ED4-9C3E-75F47BD09EE7}" type="slidenum">
              <a:rPr lang="ar-SA" smtClean="0"/>
              <a:pPr/>
              <a:t>92</a:t>
            </a:fld>
            <a:endParaRPr lang="ar-SA"/>
          </a:p>
        </p:txBody>
      </p:sp>
      <p:sp>
        <p:nvSpPr>
          <p:cNvPr id="8" name="Footer Placeholder 7"/>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algn="r" rtl="1" eaLnBrk="1" hangingPunct="1"/>
            <a:r>
              <a:rPr lang="ar-SA" dirty="0" smtClean="0">
                <a:latin typeface="Traditional Arabic" pitchFamily="2" charset="-78"/>
                <a:cs typeface="Traditional Arabic" pitchFamily="2" charset="-78"/>
              </a:rPr>
              <a:t>مثال</a:t>
            </a:r>
          </a:p>
        </p:txBody>
      </p:sp>
      <p:sp>
        <p:nvSpPr>
          <p:cNvPr id="37891" name="Content Placeholder 2"/>
          <p:cNvSpPr>
            <a:spLocks noGrp="1"/>
          </p:cNvSpPr>
          <p:nvPr>
            <p:ph idx="1"/>
          </p:nvPr>
        </p:nvSpPr>
        <p:spPr/>
        <p:txBody>
          <a:bodyPr/>
          <a:lstStyle/>
          <a:p>
            <a:pPr>
              <a:buFont typeface="Wingdings" pitchFamily="2" charset="2"/>
              <a:buChar char="§"/>
            </a:pPr>
            <a:r>
              <a:rPr lang="ar-SA" dirty="0" smtClean="0">
                <a:latin typeface="Arial" pitchFamily="34" charset="0"/>
                <a:cs typeface="Arial" pitchFamily="34" charset="0"/>
              </a:rPr>
              <a:t>وعلى فرض ان الاستخدام الأولى السياحي = 1000  وظيفة </a:t>
            </a:r>
            <a:endParaRPr lang="en-US" dirty="0" smtClean="0">
              <a:latin typeface="Arial" pitchFamily="34" charset="0"/>
              <a:cs typeface="Arial" pitchFamily="34" charset="0"/>
            </a:endParaRPr>
          </a:p>
          <a:p>
            <a:pPr>
              <a:buFont typeface="Wingdings" pitchFamily="2" charset="2"/>
              <a:buChar char="§"/>
            </a:pPr>
            <a:r>
              <a:rPr lang="ar-SA" dirty="0" smtClean="0">
                <a:latin typeface="Arial" pitchFamily="34" charset="0"/>
                <a:cs typeface="Arial" pitchFamily="34" charset="0"/>
              </a:rPr>
              <a:t>وان الاستخدام المتولد عن السياحة= 3000 وظيفة </a:t>
            </a:r>
            <a:endParaRPr lang="en-US" dirty="0" smtClean="0">
              <a:latin typeface="Arial" pitchFamily="34" charset="0"/>
              <a:cs typeface="Arial" pitchFamily="34" charset="0"/>
            </a:endParaRPr>
          </a:p>
          <a:p>
            <a:pPr>
              <a:buFont typeface="Wingdings" pitchFamily="2" charset="2"/>
              <a:buChar char="§"/>
            </a:pPr>
            <a:r>
              <a:rPr lang="ar-SA" dirty="0" smtClean="0">
                <a:latin typeface="Arial" pitchFamily="34" charset="0"/>
                <a:cs typeface="Arial" pitchFamily="34" charset="0"/>
              </a:rPr>
              <a:t>اذن المضاعف الاستخدام السياحي سيكون:- </a:t>
            </a:r>
            <a:endParaRPr lang="en-US" dirty="0" smtClean="0">
              <a:latin typeface="Arial" pitchFamily="34" charset="0"/>
              <a:cs typeface="Arial" pitchFamily="34" charset="0"/>
            </a:endParaRPr>
          </a:p>
          <a:p>
            <a:pPr>
              <a:buFont typeface="Wingdings" pitchFamily="2" charset="2"/>
              <a:buChar char="§"/>
            </a:pPr>
            <a:r>
              <a:rPr lang="ar-SA" dirty="0" smtClean="0">
                <a:latin typeface="Arial" pitchFamily="34" charset="0"/>
                <a:cs typeface="Arial" pitchFamily="34" charset="0"/>
              </a:rPr>
              <a:t>مضاعف الاستخدام السياحي = (3000+1000)/1000= 4</a:t>
            </a:r>
            <a:endParaRPr lang="en-US" dirty="0" smtClean="0">
              <a:latin typeface="Arial" pitchFamily="34" charset="0"/>
              <a:cs typeface="Arial" pitchFamily="34" charset="0"/>
            </a:endParaRPr>
          </a:p>
          <a:p>
            <a:pPr>
              <a:buFont typeface="Wingdings" pitchFamily="2" charset="2"/>
              <a:buChar char="§"/>
            </a:pPr>
            <a:r>
              <a:rPr lang="ar-SA" dirty="0" smtClean="0">
                <a:latin typeface="Arial" pitchFamily="34" charset="0"/>
                <a:cs typeface="Arial" pitchFamily="34" charset="0"/>
              </a:rPr>
              <a:t>بمعنى ان كل فرصة عمل تتولد عن السياحة سوف تتضاعف لكي تصل في نهاية الامر إلى اربع فرص عمل.</a:t>
            </a: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93</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3028950" y="966788"/>
          <a:ext cx="1935163" cy="676275"/>
        </p:xfrm>
        <a:graphic>
          <a:graphicData uri="http://schemas.openxmlformats.org/presentationml/2006/ole">
            <mc:AlternateContent xmlns:mc="http://schemas.openxmlformats.org/markup-compatibility/2006">
              <mc:Choice xmlns:v="urn:schemas-microsoft-com:vml" Requires="v">
                <p:oleObj spid="_x0000_s88147" name="Equation" r:id="rId3" imgW="1028520" imgH="393480" progId="Equation.3">
                  <p:embed/>
                </p:oleObj>
              </mc:Choice>
              <mc:Fallback>
                <p:oleObj name="Equation" r:id="rId3" imgW="1028520" imgH="39348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28950" y="966788"/>
                        <a:ext cx="1935163" cy="676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7" name="Object 1"/>
          <p:cNvGraphicFramePr>
            <a:graphicFrameLocks noChangeAspect="1"/>
          </p:cNvGraphicFramePr>
          <p:nvPr/>
        </p:nvGraphicFramePr>
        <p:xfrm>
          <a:off x="3000375" y="2276475"/>
          <a:ext cx="2071688" cy="366713"/>
        </p:xfrm>
        <a:graphic>
          <a:graphicData uri="http://schemas.openxmlformats.org/presentationml/2006/ole">
            <mc:AlternateContent xmlns:mc="http://schemas.openxmlformats.org/markup-compatibility/2006">
              <mc:Choice xmlns:v="urn:schemas-microsoft-com:vml" Requires="v">
                <p:oleObj spid="_x0000_s88148" name="معادلة" r:id="rId5" imgW="850531" imgH="177723" progId="Equation.3">
                  <p:embed/>
                </p:oleObj>
              </mc:Choice>
              <mc:Fallback>
                <p:oleObj name="معادلة" r:id="rId5" imgW="850531" imgH="177723" progId="Equation.3">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00375" y="2276475"/>
                        <a:ext cx="2071688" cy="366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9" name="Rectangle 3"/>
          <p:cNvSpPr>
            <a:spLocks noChangeArrowheads="1"/>
          </p:cNvSpPr>
          <p:nvPr/>
        </p:nvSpPr>
        <p:spPr bwMode="auto">
          <a:xfrm>
            <a:off x="285750" y="70942"/>
            <a:ext cx="8715375" cy="923330"/>
          </a:xfrm>
          <a:prstGeom prst="rect">
            <a:avLst/>
          </a:prstGeom>
          <a:noFill/>
          <a:ln w="9525">
            <a:noFill/>
            <a:miter lim="800000"/>
            <a:headEnd/>
            <a:tailEnd/>
          </a:ln>
        </p:spPr>
        <p:txBody>
          <a:bodyPr anchor="ctr">
            <a:spAutoFit/>
          </a:bodyPr>
          <a:lstStyle/>
          <a:p>
            <a:pPr algn="r" rtl="1"/>
            <a:r>
              <a:rPr lang="ar-SA" dirty="0">
                <a:latin typeface="Arial" pitchFamily="34" charset="0"/>
                <a:ea typeface="Times New Roman" pitchFamily="18" charset="0"/>
                <a:cs typeface="Arial" pitchFamily="34" charset="0"/>
              </a:rPr>
              <a:t>(وبالرجوع إلى المثال السابق) نفرض بأنه تحقق إنفاق سياحي بمقدار (10مليون دولار ) فيعرف هذا الأنفاق بالإنفاق السياحي الأولى أو المباشر. فلو فرضنا أنه تحقق إنفاق سياحي متولد بمقدار (30 مليون دولار ) , فالمضاعف السياحي سيكون :-</a:t>
            </a:r>
            <a:endParaRPr lang="en-US" sz="1000" dirty="0">
              <a:latin typeface="Arial" pitchFamily="34" charset="0"/>
              <a:ea typeface="Times New Roman" pitchFamily="18" charset="0"/>
              <a:cs typeface="Arial" pitchFamily="34" charset="0"/>
            </a:endParaRPr>
          </a:p>
        </p:txBody>
      </p:sp>
      <p:sp>
        <p:nvSpPr>
          <p:cNvPr id="1030" name="Rectangle 4"/>
          <p:cNvSpPr>
            <a:spLocks noChangeArrowheads="1"/>
          </p:cNvSpPr>
          <p:nvPr/>
        </p:nvSpPr>
        <p:spPr bwMode="auto">
          <a:xfrm>
            <a:off x="142875" y="1568450"/>
            <a:ext cx="8715375" cy="646113"/>
          </a:xfrm>
          <a:prstGeom prst="rect">
            <a:avLst/>
          </a:prstGeom>
          <a:noFill/>
          <a:ln w="9525">
            <a:noFill/>
            <a:miter lim="800000"/>
            <a:headEnd/>
            <a:tailEnd/>
          </a:ln>
        </p:spPr>
        <p:txBody>
          <a:bodyPr anchor="ctr">
            <a:spAutoFit/>
          </a:bodyPr>
          <a:lstStyle/>
          <a:p>
            <a:pPr algn="r" rtl="1"/>
            <a:r>
              <a:rPr lang="ar-SA" dirty="0" smtClean="0">
                <a:latin typeface="Arial" pitchFamily="34" charset="0"/>
                <a:ea typeface="Times New Roman" pitchFamily="18" charset="0"/>
                <a:cs typeface="Arial" pitchFamily="34" charset="0"/>
              </a:rPr>
              <a:t>اذن </a:t>
            </a:r>
            <a:r>
              <a:rPr lang="ar-SA" dirty="0">
                <a:latin typeface="Arial" pitchFamily="34" charset="0"/>
                <a:ea typeface="Times New Roman" pitchFamily="18" charset="0"/>
                <a:cs typeface="Arial" pitchFamily="34" charset="0"/>
              </a:rPr>
              <a:t>الزيادة الكلية في الدخل القومي الناتجة عن الانفاق أو الاستثمار السياحي </a:t>
            </a:r>
            <a:r>
              <a:rPr lang="ar-SA" dirty="0" smtClean="0">
                <a:latin typeface="Arial" pitchFamily="34" charset="0"/>
                <a:ea typeface="Times New Roman" pitchFamily="18" charset="0"/>
                <a:cs typeface="Arial" pitchFamily="34" charset="0"/>
              </a:rPr>
              <a:t>تساوي قيمة </a:t>
            </a:r>
            <a:r>
              <a:rPr lang="ar-SA" dirty="0">
                <a:latin typeface="Arial" pitchFamily="34" charset="0"/>
                <a:ea typeface="Times New Roman" pitchFamily="18" charset="0"/>
                <a:cs typeface="Arial" pitchFamily="34" charset="0"/>
              </a:rPr>
              <a:t>المضاعف السياحي مضروبة </a:t>
            </a:r>
            <a:r>
              <a:rPr lang="ar-SA" dirty="0" smtClean="0">
                <a:latin typeface="Arial" pitchFamily="34" charset="0"/>
                <a:ea typeface="Times New Roman" pitchFamily="18" charset="0"/>
                <a:cs typeface="Arial" pitchFamily="34" charset="0"/>
              </a:rPr>
              <a:t>  في الانفاق </a:t>
            </a:r>
            <a:r>
              <a:rPr lang="ar-SA" dirty="0">
                <a:latin typeface="Arial" pitchFamily="34" charset="0"/>
                <a:ea typeface="Times New Roman" pitchFamily="18" charset="0"/>
                <a:cs typeface="Arial" pitchFamily="34" charset="0"/>
              </a:rPr>
              <a:t>او الاستثمار السياحي الاولي , كما في المعادلة :-</a:t>
            </a:r>
            <a:endParaRPr lang="en-US" sz="2400" dirty="0">
              <a:latin typeface="Arial" pitchFamily="34" charset="0"/>
              <a:ea typeface="Times New Roman" pitchFamily="18" charset="0"/>
              <a:cs typeface="Arial" pitchFamily="34" charset="0"/>
            </a:endParaRPr>
          </a:p>
        </p:txBody>
      </p:sp>
      <p:sp>
        <p:nvSpPr>
          <p:cNvPr id="1031" name="Rectangle 5"/>
          <p:cNvSpPr>
            <a:spLocks noChangeArrowheads="1"/>
          </p:cNvSpPr>
          <p:nvPr/>
        </p:nvSpPr>
        <p:spPr bwMode="auto">
          <a:xfrm>
            <a:off x="1928813" y="2642751"/>
            <a:ext cx="3571875" cy="2585323"/>
          </a:xfrm>
          <a:prstGeom prst="rect">
            <a:avLst/>
          </a:prstGeom>
          <a:noFill/>
          <a:ln w="9525">
            <a:noFill/>
            <a:miter lim="800000"/>
            <a:headEnd/>
            <a:tailEnd/>
          </a:ln>
        </p:spPr>
        <p:txBody>
          <a:bodyPr anchor="ctr">
            <a:spAutoFit/>
          </a:bodyPr>
          <a:lstStyle/>
          <a:p>
            <a:pPr algn="ctr" rtl="1"/>
            <a:r>
              <a:rPr lang="ar-SA" dirty="0">
                <a:latin typeface="Arial" pitchFamily="34" charset="0"/>
                <a:ea typeface="Times New Roman" pitchFamily="18" charset="0"/>
                <a:cs typeface="Arial" pitchFamily="34" charset="0"/>
              </a:rPr>
              <a:t>حيث أن </a:t>
            </a:r>
            <a:r>
              <a:rPr lang="en-US" dirty="0">
                <a:latin typeface="Arial" pitchFamily="34" charset="0"/>
                <a:ea typeface="Times New Roman" pitchFamily="18" charset="0"/>
                <a:cs typeface="Arial" pitchFamily="34" charset="0"/>
              </a:rPr>
              <a:t>∆</a:t>
            </a:r>
            <a:r>
              <a:rPr lang="en-US" dirty="0" smtClean="0">
                <a:latin typeface="Arial" pitchFamily="34" charset="0"/>
                <a:ea typeface="Times New Roman" pitchFamily="18" charset="0"/>
                <a:cs typeface="Arial" pitchFamily="34" charset="0"/>
              </a:rPr>
              <a:t>Y</a:t>
            </a:r>
            <a:r>
              <a:rPr lang="ar-SA" dirty="0" smtClean="0">
                <a:latin typeface="Arial" pitchFamily="34" charset="0"/>
                <a:ea typeface="Times New Roman" pitchFamily="18" charset="0"/>
                <a:cs typeface="Arial" pitchFamily="34" charset="0"/>
              </a:rPr>
              <a:t>= التغير </a:t>
            </a:r>
            <a:r>
              <a:rPr lang="ar-SA" dirty="0">
                <a:latin typeface="Arial" pitchFamily="34" charset="0"/>
                <a:ea typeface="Times New Roman" pitchFamily="18" charset="0"/>
                <a:cs typeface="Arial" pitchFamily="34" charset="0"/>
              </a:rPr>
              <a:t>في الدخل القومي </a:t>
            </a:r>
            <a:endParaRPr lang="en-US" sz="1000" dirty="0">
              <a:latin typeface="Arial" pitchFamily="34" charset="0"/>
              <a:cs typeface="Arial" pitchFamily="34" charset="0"/>
            </a:endParaRPr>
          </a:p>
          <a:p>
            <a:pPr algn="ctr" rtl="1" eaLnBrk="0" hangingPunct="0"/>
            <a:r>
              <a:rPr lang="ar-SA" dirty="0">
                <a:latin typeface="Arial" pitchFamily="34" charset="0"/>
                <a:cs typeface="Arial" pitchFamily="34" charset="0"/>
              </a:rPr>
              <a:t>      </a:t>
            </a:r>
            <a:r>
              <a:rPr lang="en-US" dirty="0">
                <a:latin typeface="Arial" pitchFamily="34" charset="0"/>
                <a:cs typeface="Arial" pitchFamily="34" charset="0"/>
              </a:rPr>
              <a:t>Kt</a:t>
            </a:r>
            <a:r>
              <a:rPr lang="ar-SA" dirty="0">
                <a:latin typeface="Arial" pitchFamily="34" charset="0"/>
                <a:cs typeface="Arial" pitchFamily="34" charset="0"/>
              </a:rPr>
              <a:t> </a:t>
            </a:r>
            <a:r>
              <a:rPr lang="ar-SA" dirty="0" smtClean="0">
                <a:latin typeface="Arial" pitchFamily="34" charset="0"/>
                <a:cs typeface="Arial" pitchFamily="34" charset="0"/>
              </a:rPr>
              <a:t>= المضاعف </a:t>
            </a:r>
            <a:r>
              <a:rPr lang="ar-SA" dirty="0">
                <a:latin typeface="Arial" pitchFamily="34" charset="0"/>
                <a:cs typeface="Arial" pitchFamily="34" charset="0"/>
              </a:rPr>
              <a:t>السياحي </a:t>
            </a:r>
            <a:endParaRPr lang="en-US" sz="1000" dirty="0">
              <a:latin typeface="Arial" pitchFamily="34" charset="0"/>
              <a:cs typeface="Arial" pitchFamily="34" charset="0"/>
            </a:endParaRPr>
          </a:p>
          <a:p>
            <a:pPr algn="ctr" rtl="1" eaLnBrk="0" hangingPunct="0"/>
            <a:r>
              <a:rPr lang="ar-SA" dirty="0">
                <a:latin typeface="Arial" pitchFamily="34" charset="0"/>
                <a:cs typeface="Arial" pitchFamily="34" charset="0"/>
              </a:rPr>
              <a:t>           </a:t>
            </a:r>
            <a:r>
              <a:rPr lang="en-US" dirty="0">
                <a:latin typeface="Arial" pitchFamily="34" charset="0"/>
                <a:cs typeface="Arial" pitchFamily="34" charset="0"/>
              </a:rPr>
              <a:t>∆I</a:t>
            </a:r>
            <a:r>
              <a:rPr lang="ar-SA" dirty="0">
                <a:latin typeface="Arial" pitchFamily="34" charset="0"/>
                <a:cs typeface="Arial" pitchFamily="34" charset="0"/>
              </a:rPr>
              <a:t>    </a:t>
            </a:r>
            <a:r>
              <a:rPr lang="ar-SA" dirty="0" smtClean="0">
                <a:latin typeface="Arial" pitchFamily="34" charset="0"/>
                <a:cs typeface="Arial" pitchFamily="34" charset="0"/>
              </a:rPr>
              <a:t>= الانفاق </a:t>
            </a:r>
            <a:r>
              <a:rPr lang="ar-SA" dirty="0">
                <a:latin typeface="Arial" pitchFamily="34" charset="0"/>
                <a:cs typeface="Arial" pitchFamily="34" charset="0"/>
              </a:rPr>
              <a:t>او الاستثمار السياحي الاولي</a:t>
            </a:r>
          </a:p>
          <a:p>
            <a:pPr algn="ctr" rtl="1" eaLnBrk="0" hangingPunct="0"/>
            <a:endParaRPr lang="ar-SA" dirty="0">
              <a:latin typeface="Arial" pitchFamily="34" charset="0"/>
              <a:cs typeface="Arial" pitchFamily="34" charset="0"/>
            </a:endParaRPr>
          </a:p>
          <a:p>
            <a:pPr algn="ctr" rtl="1" eaLnBrk="0" hangingPunct="0"/>
            <a:r>
              <a:rPr lang="ar-SA" dirty="0">
                <a:latin typeface="Arial" pitchFamily="34" charset="0"/>
                <a:cs typeface="Arial" pitchFamily="34" charset="0"/>
              </a:rPr>
              <a:t> </a:t>
            </a:r>
          </a:p>
          <a:p>
            <a:pPr algn="ctr" rtl="1" eaLnBrk="0" hangingPunct="0"/>
            <a:r>
              <a:rPr lang="en-US" dirty="0">
                <a:latin typeface="Arial" pitchFamily="34" charset="0"/>
                <a:cs typeface="Arial" pitchFamily="34" charset="0"/>
              </a:rPr>
              <a:t>∆Y= 4x10 </a:t>
            </a:r>
            <a:endParaRPr lang="en-US" sz="1000" dirty="0">
              <a:latin typeface="Arial" pitchFamily="34" charset="0"/>
              <a:cs typeface="Arial" pitchFamily="34" charset="0"/>
            </a:endParaRPr>
          </a:p>
          <a:p>
            <a:pPr algn="ctr" rtl="1" eaLnBrk="0" hangingPunct="0"/>
            <a:r>
              <a:rPr lang="en-US" dirty="0">
                <a:latin typeface="Arial" pitchFamily="34" charset="0"/>
                <a:cs typeface="Arial" pitchFamily="34" charset="0"/>
              </a:rPr>
              <a:t>∆Y=40 </a:t>
            </a:r>
            <a:endParaRPr lang="en-US" sz="1000" dirty="0">
              <a:latin typeface="Arial" pitchFamily="34" charset="0"/>
              <a:cs typeface="Arial" pitchFamily="34" charset="0"/>
            </a:endParaRPr>
          </a:p>
          <a:p>
            <a:pPr algn="ctr" rtl="1" eaLnBrk="0" hangingPunct="0"/>
            <a:r>
              <a:rPr lang="ar-SA" dirty="0">
                <a:latin typeface="Arial" pitchFamily="34" charset="0"/>
                <a:cs typeface="Arial" pitchFamily="34" charset="0"/>
              </a:rPr>
              <a:t>مليون دولار الدخل الكلي الناتج عن السياحة</a:t>
            </a:r>
            <a:endParaRPr lang="ar-SA" sz="2400" dirty="0">
              <a:latin typeface="Arial" pitchFamily="34" charset="0"/>
              <a:cs typeface="Arial" pitchFamily="34" charset="0"/>
            </a:endParaRPr>
          </a:p>
        </p:txBody>
      </p:sp>
      <p:sp>
        <p:nvSpPr>
          <p:cNvPr id="36871" name="Rectangle 7"/>
          <p:cNvSpPr>
            <a:spLocks noChangeArrowheads="1"/>
          </p:cNvSpPr>
          <p:nvPr/>
        </p:nvSpPr>
        <p:spPr bwMode="auto">
          <a:xfrm>
            <a:off x="4071938" y="5260073"/>
            <a:ext cx="4572000" cy="646331"/>
          </a:xfrm>
          <a:prstGeom prst="rect">
            <a:avLst/>
          </a:prstGeom>
          <a:noFill/>
          <a:ln w="9525">
            <a:noFill/>
            <a:miter lim="800000"/>
            <a:headEnd/>
            <a:tailEnd/>
          </a:ln>
          <a:effectLst/>
        </p:spPr>
        <p:txBody>
          <a:bodyPr anchor="ctr">
            <a:spAutoFit/>
          </a:bodyPr>
          <a:lstStyle/>
          <a:p>
            <a:pPr rtl="1">
              <a:defRPr/>
            </a:pPr>
            <a:r>
              <a:rPr lang="ar-SA" dirty="0">
                <a:latin typeface="Traditional Arabic" pitchFamily="2" charset="-78"/>
                <a:ea typeface="Times New Roman" pitchFamily="18" charset="0"/>
              </a:rPr>
              <a:t>ومن المعادلة السابقة يمكن التوصل إلى المضاعف السياحي كما يأتي :-</a:t>
            </a:r>
            <a:endParaRPr lang="en-US" sz="1050" dirty="0"/>
          </a:p>
        </p:txBody>
      </p:sp>
      <p:graphicFrame>
        <p:nvGraphicFramePr>
          <p:cNvPr id="1028" name="Object 6"/>
          <p:cNvGraphicFramePr>
            <a:graphicFrameLocks noChangeAspect="1"/>
          </p:cNvGraphicFramePr>
          <p:nvPr/>
        </p:nvGraphicFramePr>
        <p:xfrm>
          <a:off x="3657600" y="5638800"/>
          <a:ext cx="1447800" cy="728663"/>
        </p:xfrm>
        <a:graphic>
          <a:graphicData uri="http://schemas.openxmlformats.org/presentationml/2006/ole">
            <mc:AlternateContent xmlns:mc="http://schemas.openxmlformats.org/markup-compatibility/2006">
              <mc:Choice xmlns:v="urn:schemas-microsoft-com:vml" Requires="v">
                <p:oleObj spid="_x0000_s88149" name="معادلة" r:id="rId7" imgW="583947" imgH="393529" progId="Equation.3">
                  <p:embed/>
                </p:oleObj>
              </mc:Choice>
              <mc:Fallback>
                <p:oleObj name="معادلة" r:id="rId7" imgW="583947" imgH="393529"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57600" y="5638800"/>
                        <a:ext cx="1447800" cy="728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3" name="Rectangle 8"/>
          <p:cNvSpPr>
            <a:spLocks noChangeArrowheads="1"/>
          </p:cNvSpPr>
          <p:nvPr/>
        </p:nvSpPr>
        <p:spPr bwMode="auto">
          <a:xfrm>
            <a:off x="0" y="847725"/>
            <a:ext cx="9144000" cy="0"/>
          </a:xfrm>
          <a:prstGeom prst="rect">
            <a:avLst/>
          </a:prstGeom>
          <a:noFill/>
          <a:ln w="9525">
            <a:noFill/>
            <a:miter lim="800000"/>
            <a:headEnd/>
            <a:tailEnd/>
          </a:ln>
        </p:spPr>
        <p:txBody>
          <a:bodyPr wrap="none" anchor="ctr">
            <a:spAutoFit/>
          </a:bodyPr>
          <a:lstStyle/>
          <a:p>
            <a:endParaRPr lang="ar-SA"/>
          </a:p>
        </p:txBody>
      </p:sp>
      <p:sp>
        <p:nvSpPr>
          <p:cNvPr id="10" name="Slide Number Placeholder 9"/>
          <p:cNvSpPr>
            <a:spLocks noGrp="1"/>
          </p:cNvSpPr>
          <p:nvPr>
            <p:ph type="sldNum" sz="quarter" idx="12"/>
          </p:nvPr>
        </p:nvSpPr>
        <p:spPr/>
        <p:txBody>
          <a:bodyPr/>
          <a:lstStyle/>
          <a:p>
            <a:fld id="{B1256247-FA1A-4ED4-9C3E-75F47BD09EE7}" type="slidenum">
              <a:rPr lang="ar-SA" smtClean="0"/>
              <a:pPr/>
              <a:t>94</a:t>
            </a:fld>
            <a:endParaRPr lang="ar-SA"/>
          </a:p>
        </p:txBody>
      </p:sp>
      <p:sp>
        <p:nvSpPr>
          <p:cNvPr id="11" name="Footer Placeholder 10"/>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algn="r" rtl="1" eaLnBrk="1" hangingPunct="1"/>
            <a:r>
              <a:rPr lang="ar-SA" dirty="0" smtClean="0">
                <a:latin typeface="Traditional Arabic" pitchFamily="2" charset="-78"/>
                <a:cs typeface="Traditional Arabic" pitchFamily="2" charset="-78"/>
              </a:rPr>
              <a:t>العوامل المؤثرة في المضاعف السياحي:-</a:t>
            </a:r>
            <a:endParaRPr lang="en-US" dirty="0" smtClean="0">
              <a:latin typeface="Traditional Arabic" pitchFamily="2" charset="-78"/>
              <a:cs typeface="Traditional Arabic" pitchFamily="2" charset="-78"/>
            </a:endParaRPr>
          </a:p>
        </p:txBody>
      </p:sp>
      <p:sp>
        <p:nvSpPr>
          <p:cNvPr id="16387" name="Content Placeholder 2"/>
          <p:cNvSpPr>
            <a:spLocks noGrp="1"/>
          </p:cNvSpPr>
          <p:nvPr>
            <p:ph idx="1"/>
          </p:nvPr>
        </p:nvSpPr>
        <p:spPr/>
        <p:txBody>
          <a:bodyPr/>
          <a:lstStyle/>
          <a:p>
            <a:pPr>
              <a:buNone/>
            </a:pPr>
            <a:r>
              <a:rPr lang="ar-SA" sz="2800" b="1" dirty="0" smtClean="0">
                <a:latin typeface="Arial" pitchFamily="34" charset="0"/>
                <a:cs typeface="Arial" pitchFamily="34" charset="0"/>
              </a:rPr>
              <a:t>أولا: اثر الميل الحدي للاستهلاك او للادخار</a:t>
            </a:r>
          </a:p>
          <a:p>
            <a:pPr algn="r" rtl="1" eaLnBrk="1" hangingPunct="1"/>
            <a:r>
              <a:rPr lang="ar-SA" dirty="0" smtClean="0">
                <a:latin typeface="Arial" pitchFamily="34" charset="0"/>
                <a:cs typeface="Arial" pitchFamily="34" charset="0"/>
              </a:rPr>
              <a:t>يعتقد كينز بوجود قانون يحكم تصرف البشر في عملية الاستهلاك , الذي يعتمد بدوره على الدخل . ونص هذا القانون هو "في حالة حدوث تحول في الدخل الحقيقي , للجماعة , فان الاستهلاك يتحول بنفس الاتجاه ولكن بنسبة أقل".</a:t>
            </a: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B1256247-FA1A-4ED4-9C3E-75F47BD09EE7}" type="slidenum">
              <a:rPr lang="ar-SA" smtClean="0"/>
              <a:pPr/>
              <a:t>95</a:t>
            </a:fld>
            <a:endParaRPr lang="ar-SA"/>
          </a:p>
        </p:txBody>
      </p:sp>
      <p:sp>
        <p:nvSpPr>
          <p:cNvPr id="5" name="Footer Placeholder 4"/>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sp>
        <p:nvSpPr>
          <p:cNvPr id="17411" name="Rectangle 53"/>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grpSp>
        <p:nvGrpSpPr>
          <p:cNvPr id="2" name="Group 33"/>
          <p:cNvGrpSpPr>
            <a:grpSpLocks noChangeAspect="1"/>
          </p:cNvGrpSpPr>
          <p:nvPr/>
        </p:nvGrpSpPr>
        <p:grpSpPr bwMode="auto">
          <a:xfrm>
            <a:off x="1428750" y="574675"/>
            <a:ext cx="5227380" cy="4260850"/>
            <a:chOff x="3975" y="6245"/>
            <a:chExt cx="6232" cy="5927"/>
          </a:xfrm>
        </p:grpSpPr>
        <p:sp>
          <p:nvSpPr>
            <p:cNvPr id="17415" name="AutoShape 52"/>
            <p:cNvSpPr>
              <a:spLocks noChangeAspect="1" noChangeArrowheads="1" noTextEdit="1"/>
            </p:cNvSpPr>
            <p:nvPr/>
          </p:nvSpPr>
          <p:spPr bwMode="auto">
            <a:xfrm>
              <a:off x="4145" y="6245"/>
              <a:ext cx="5962" cy="5927"/>
            </a:xfrm>
            <a:prstGeom prst="rect">
              <a:avLst/>
            </a:prstGeom>
            <a:noFill/>
            <a:ln w="9525">
              <a:noFill/>
              <a:miter lim="800000"/>
              <a:headEnd/>
              <a:tailEnd/>
            </a:ln>
          </p:spPr>
          <p:txBody>
            <a:bodyPr/>
            <a:lstStyle/>
            <a:p>
              <a:endParaRPr lang="ar-SA"/>
            </a:p>
          </p:txBody>
        </p:sp>
        <p:sp>
          <p:nvSpPr>
            <p:cNvPr id="17416" name="Line 51"/>
            <p:cNvSpPr>
              <a:spLocks noChangeShapeType="1"/>
            </p:cNvSpPr>
            <p:nvPr/>
          </p:nvSpPr>
          <p:spPr bwMode="auto">
            <a:xfrm flipV="1">
              <a:off x="4953" y="11141"/>
              <a:ext cx="4381" cy="2"/>
            </a:xfrm>
            <a:prstGeom prst="line">
              <a:avLst/>
            </a:prstGeom>
            <a:noFill/>
            <a:ln w="9525">
              <a:solidFill>
                <a:srgbClr val="000000"/>
              </a:solidFill>
              <a:round/>
              <a:headEnd/>
              <a:tailEnd type="triangle" w="med" len="med"/>
            </a:ln>
          </p:spPr>
          <p:txBody>
            <a:bodyPr/>
            <a:lstStyle/>
            <a:p>
              <a:endParaRPr lang="ar-SA"/>
            </a:p>
          </p:txBody>
        </p:sp>
        <p:sp>
          <p:nvSpPr>
            <p:cNvPr id="17417" name="Line 50"/>
            <p:cNvSpPr>
              <a:spLocks noChangeShapeType="1"/>
            </p:cNvSpPr>
            <p:nvPr/>
          </p:nvSpPr>
          <p:spPr bwMode="auto">
            <a:xfrm flipV="1">
              <a:off x="4951" y="7018"/>
              <a:ext cx="2" cy="4123"/>
            </a:xfrm>
            <a:prstGeom prst="line">
              <a:avLst/>
            </a:prstGeom>
            <a:noFill/>
            <a:ln w="9525">
              <a:solidFill>
                <a:srgbClr val="000000"/>
              </a:solidFill>
              <a:round/>
              <a:headEnd/>
              <a:tailEnd type="triangle" w="med" len="med"/>
            </a:ln>
          </p:spPr>
          <p:txBody>
            <a:bodyPr/>
            <a:lstStyle/>
            <a:p>
              <a:endParaRPr lang="ar-SA"/>
            </a:p>
          </p:txBody>
        </p:sp>
        <p:sp>
          <p:nvSpPr>
            <p:cNvPr id="17418" name="Line 49"/>
            <p:cNvSpPr>
              <a:spLocks noChangeShapeType="1"/>
            </p:cNvSpPr>
            <p:nvPr/>
          </p:nvSpPr>
          <p:spPr bwMode="auto">
            <a:xfrm flipV="1">
              <a:off x="5763" y="7831"/>
              <a:ext cx="3056" cy="2723"/>
            </a:xfrm>
            <a:prstGeom prst="line">
              <a:avLst/>
            </a:prstGeom>
            <a:noFill/>
            <a:ln w="28575">
              <a:solidFill>
                <a:srgbClr val="008080"/>
              </a:solidFill>
              <a:round/>
              <a:headEnd/>
              <a:tailEnd/>
            </a:ln>
          </p:spPr>
          <p:txBody>
            <a:bodyPr/>
            <a:lstStyle/>
            <a:p>
              <a:endParaRPr lang="ar-SA"/>
            </a:p>
          </p:txBody>
        </p:sp>
        <p:sp>
          <p:nvSpPr>
            <p:cNvPr id="17419" name="Text Box 48"/>
            <p:cNvSpPr txBox="1">
              <a:spLocks noChangeArrowheads="1"/>
            </p:cNvSpPr>
            <p:nvPr/>
          </p:nvSpPr>
          <p:spPr bwMode="auto">
            <a:xfrm>
              <a:off x="3975" y="8307"/>
              <a:ext cx="1031" cy="773"/>
            </a:xfrm>
            <a:prstGeom prst="rect">
              <a:avLst/>
            </a:prstGeom>
            <a:noFill/>
            <a:ln w="9525">
              <a:noFill/>
              <a:miter lim="800000"/>
              <a:headEnd/>
              <a:tailEnd/>
            </a:ln>
          </p:spPr>
          <p:txBody>
            <a:bodyPr/>
            <a:lstStyle/>
            <a:p>
              <a:pPr algn="r" rtl="1"/>
              <a:r>
                <a:rPr lang="en-US" sz="1400" b="1" dirty="0">
                  <a:cs typeface="Times New Roman" pitchFamily="18" charset="0"/>
                </a:rPr>
                <a:t>160</a:t>
              </a:r>
              <a:endParaRPr lang="en-US" sz="2000" b="1" dirty="0">
                <a:cs typeface="Times New Roman" pitchFamily="18" charset="0"/>
              </a:endParaRPr>
            </a:p>
          </p:txBody>
        </p:sp>
        <p:sp>
          <p:nvSpPr>
            <p:cNvPr id="17420" name="Text Box 47"/>
            <p:cNvSpPr txBox="1">
              <a:spLocks noChangeArrowheads="1"/>
            </p:cNvSpPr>
            <p:nvPr/>
          </p:nvSpPr>
          <p:spPr bwMode="auto">
            <a:xfrm>
              <a:off x="4361" y="9685"/>
              <a:ext cx="593" cy="424"/>
            </a:xfrm>
            <a:prstGeom prst="rect">
              <a:avLst/>
            </a:prstGeom>
            <a:noFill/>
            <a:ln w="9525">
              <a:noFill/>
              <a:miter lim="800000"/>
              <a:headEnd/>
              <a:tailEnd/>
            </a:ln>
          </p:spPr>
          <p:txBody>
            <a:bodyPr/>
            <a:lstStyle/>
            <a:p>
              <a:pPr algn="r" rtl="1"/>
              <a:r>
                <a:rPr lang="en-US" sz="1400" b="1" dirty="0">
                  <a:cs typeface="Times New Roman" pitchFamily="18" charset="0"/>
                </a:rPr>
                <a:t>80</a:t>
              </a:r>
              <a:endParaRPr lang="en-US" sz="2000" b="1" dirty="0">
                <a:cs typeface="Times New Roman" pitchFamily="18" charset="0"/>
              </a:endParaRPr>
            </a:p>
          </p:txBody>
        </p:sp>
        <p:sp>
          <p:nvSpPr>
            <p:cNvPr id="17421" name="Text Box 46"/>
            <p:cNvSpPr txBox="1">
              <a:spLocks noChangeArrowheads="1"/>
            </p:cNvSpPr>
            <p:nvPr/>
          </p:nvSpPr>
          <p:spPr bwMode="auto">
            <a:xfrm>
              <a:off x="5804" y="11141"/>
              <a:ext cx="1031" cy="773"/>
            </a:xfrm>
            <a:prstGeom prst="rect">
              <a:avLst/>
            </a:prstGeom>
            <a:noFill/>
            <a:ln w="9525">
              <a:noFill/>
              <a:miter lim="800000"/>
              <a:headEnd/>
              <a:tailEnd/>
            </a:ln>
          </p:spPr>
          <p:txBody>
            <a:bodyPr/>
            <a:lstStyle/>
            <a:p>
              <a:pPr algn="r" rtl="1"/>
              <a:r>
                <a:rPr lang="en-US" sz="1400" b="1">
                  <a:cs typeface="Times New Roman" pitchFamily="18" charset="0"/>
                </a:rPr>
                <a:t>100</a:t>
              </a:r>
              <a:endParaRPr lang="en-US" sz="2000" b="1">
                <a:cs typeface="Times New Roman" pitchFamily="18" charset="0"/>
              </a:endParaRPr>
            </a:p>
          </p:txBody>
        </p:sp>
        <p:sp>
          <p:nvSpPr>
            <p:cNvPr id="17422" name="Text Box 45"/>
            <p:cNvSpPr txBox="1">
              <a:spLocks noChangeArrowheads="1"/>
            </p:cNvSpPr>
            <p:nvPr/>
          </p:nvSpPr>
          <p:spPr bwMode="auto">
            <a:xfrm>
              <a:off x="7386" y="11141"/>
              <a:ext cx="1031" cy="773"/>
            </a:xfrm>
            <a:prstGeom prst="rect">
              <a:avLst/>
            </a:prstGeom>
            <a:noFill/>
            <a:ln w="9525">
              <a:noFill/>
              <a:miter lim="800000"/>
              <a:headEnd/>
              <a:tailEnd/>
            </a:ln>
          </p:spPr>
          <p:txBody>
            <a:bodyPr/>
            <a:lstStyle/>
            <a:p>
              <a:pPr algn="r" rtl="1"/>
              <a:r>
                <a:rPr lang="en-US" sz="1400" b="1">
                  <a:cs typeface="Times New Roman" pitchFamily="18" charset="0"/>
                </a:rPr>
                <a:t>200</a:t>
              </a:r>
              <a:endParaRPr lang="en-US" sz="2000" b="1">
                <a:cs typeface="Times New Roman" pitchFamily="18" charset="0"/>
              </a:endParaRPr>
            </a:p>
          </p:txBody>
        </p:sp>
        <p:sp>
          <p:nvSpPr>
            <p:cNvPr id="17423" name="Text Box 44"/>
            <p:cNvSpPr txBox="1">
              <a:spLocks noChangeArrowheads="1"/>
            </p:cNvSpPr>
            <p:nvPr/>
          </p:nvSpPr>
          <p:spPr bwMode="auto">
            <a:xfrm>
              <a:off x="9176" y="10957"/>
              <a:ext cx="1031" cy="773"/>
            </a:xfrm>
            <a:prstGeom prst="rect">
              <a:avLst/>
            </a:prstGeom>
            <a:noFill/>
            <a:ln w="9525">
              <a:noFill/>
              <a:miter lim="800000"/>
              <a:headEnd/>
              <a:tailEnd/>
            </a:ln>
          </p:spPr>
          <p:txBody>
            <a:bodyPr/>
            <a:lstStyle/>
            <a:p>
              <a:pPr algn="r" rtl="1"/>
              <a:r>
                <a:rPr lang="ar-SA" sz="1400" b="1" dirty="0">
                  <a:cs typeface="Times New Roman" pitchFamily="18" charset="0"/>
                </a:rPr>
                <a:t> </a:t>
              </a:r>
              <a:r>
                <a:rPr lang="ar-SA" sz="1400" b="1" dirty="0" smtClean="0">
                  <a:cs typeface="Times New Roman" pitchFamily="18" charset="0"/>
                </a:rPr>
                <a:t>الدخل  </a:t>
              </a:r>
              <a:r>
                <a:rPr lang="en-US" sz="1400" b="1" dirty="0" smtClean="0">
                  <a:cs typeface="Times New Roman" pitchFamily="18" charset="0"/>
                </a:rPr>
                <a:t>Y</a:t>
              </a:r>
              <a:endParaRPr lang="ar-SA" sz="2000" b="1" dirty="0"/>
            </a:p>
          </p:txBody>
        </p:sp>
        <p:sp>
          <p:nvSpPr>
            <p:cNvPr id="17424" name="Text Box 43"/>
            <p:cNvSpPr txBox="1">
              <a:spLocks noChangeArrowheads="1"/>
            </p:cNvSpPr>
            <p:nvPr/>
          </p:nvSpPr>
          <p:spPr bwMode="auto">
            <a:xfrm>
              <a:off x="4060" y="6503"/>
              <a:ext cx="1287" cy="773"/>
            </a:xfrm>
            <a:prstGeom prst="rect">
              <a:avLst/>
            </a:prstGeom>
            <a:noFill/>
            <a:ln w="9525">
              <a:noFill/>
              <a:miter lim="800000"/>
              <a:headEnd/>
              <a:tailEnd/>
            </a:ln>
          </p:spPr>
          <p:txBody>
            <a:bodyPr/>
            <a:lstStyle/>
            <a:p>
              <a:pPr algn="r" rtl="1"/>
              <a:r>
                <a:rPr lang="ar-SA" sz="1400" b="1">
                  <a:cs typeface="Times New Roman" pitchFamily="18" charset="0"/>
                </a:rPr>
                <a:t>الاستهلاك</a:t>
              </a:r>
              <a:endParaRPr lang="en-US" sz="1000" b="1">
                <a:cs typeface="Times New Roman" pitchFamily="18" charset="0"/>
              </a:endParaRPr>
            </a:p>
            <a:p>
              <a:pPr algn="ctr" rtl="1" eaLnBrk="0" hangingPunct="0"/>
              <a:r>
                <a:rPr lang="en-US" sz="1400" b="1">
                  <a:cs typeface="Times New Roman" pitchFamily="18" charset="0"/>
                </a:rPr>
                <a:t>C</a:t>
              </a:r>
              <a:endParaRPr lang="en-US" sz="2000" b="1"/>
            </a:p>
          </p:txBody>
        </p:sp>
        <p:sp>
          <p:nvSpPr>
            <p:cNvPr id="17425" name="Text Box 42"/>
            <p:cNvSpPr txBox="1">
              <a:spLocks noChangeArrowheads="1"/>
            </p:cNvSpPr>
            <p:nvPr/>
          </p:nvSpPr>
          <p:spPr bwMode="auto">
            <a:xfrm>
              <a:off x="8303" y="7184"/>
              <a:ext cx="1289" cy="773"/>
            </a:xfrm>
            <a:prstGeom prst="rect">
              <a:avLst/>
            </a:prstGeom>
            <a:noFill/>
            <a:ln w="9525">
              <a:noFill/>
              <a:miter lim="800000"/>
              <a:headEnd/>
              <a:tailEnd/>
            </a:ln>
          </p:spPr>
          <p:txBody>
            <a:bodyPr/>
            <a:lstStyle/>
            <a:p>
              <a:pPr algn="r" rtl="1"/>
              <a:r>
                <a:rPr lang="ar-SA" sz="1400" b="1">
                  <a:cs typeface="Times New Roman" pitchFamily="18" charset="0"/>
                </a:rPr>
                <a:t>منحنى الاستهلاك</a:t>
              </a:r>
              <a:endParaRPr lang="ar-SA" sz="2000" b="1">
                <a:cs typeface="Times New Roman" pitchFamily="18" charset="0"/>
              </a:endParaRPr>
            </a:p>
          </p:txBody>
        </p:sp>
        <p:sp>
          <p:nvSpPr>
            <p:cNvPr id="17426" name="Line 41"/>
            <p:cNvSpPr>
              <a:spLocks noChangeShapeType="1"/>
            </p:cNvSpPr>
            <p:nvPr/>
          </p:nvSpPr>
          <p:spPr bwMode="auto">
            <a:xfrm flipH="1">
              <a:off x="4953" y="9790"/>
              <a:ext cx="3025" cy="64"/>
            </a:xfrm>
            <a:prstGeom prst="line">
              <a:avLst/>
            </a:prstGeom>
            <a:noFill/>
            <a:ln w="19050">
              <a:solidFill>
                <a:srgbClr val="008080"/>
              </a:solidFill>
              <a:prstDash val="sysDot"/>
              <a:round/>
              <a:headEnd/>
              <a:tailEnd/>
            </a:ln>
          </p:spPr>
          <p:txBody>
            <a:bodyPr/>
            <a:lstStyle/>
            <a:p>
              <a:endParaRPr lang="ar-SA"/>
            </a:p>
          </p:txBody>
        </p:sp>
        <p:sp>
          <p:nvSpPr>
            <p:cNvPr id="17427" name="Line 40"/>
            <p:cNvSpPr>
              <a:spLocks noChangeShapeType="1"/>
            </p:cNvSpPr>
            <p:nvPr/>
          </p:nvSpPr>
          <p:spPr bwMode="auto">
            <a:xfrm flipH="1">
              <a:off x="4953" y="8564"/>
              <a:ext cx="3093" cy="2"/>
            </a:xfrm>
            <a:prstGeom prst="line">
              <a:avLst/>
            </a:prstGeom>
            <a:noFill/>
            <a:ln w="19050">
              <a:solidFill>
                <a:srgbClr val="008080"/>
              </a:solidFill>
              <a:prstDash val="sysDot"/>
              <a:round/>
              <a:headEnd/>
              <a:tailEnd/>
            </a:ln>
          </p:spPr>
          <p:txBody>
            <a:bodyPr/>
            <a:lstStyle/>
            <a:p>
              <a:endParaRPr lang="ar-SA"/>
            </a:p>
          </p:txBody>
        </p:sp>
        <p:sp>
          <p:nvSpPr>
            <p:cNvPr id="17428" name="Line 39"/>
            <p:cNvSpPr>
              <a:spLocks noChangeShapeType="1"/>
            </p:cNvSpPr>
            <p:nvPr/>
          </p:nvSpPr>
          <p:spPr bwMode="auto">
            <a:xfrm>
              <a:off x="6499" y="9853"/>
              <a:ext cx="0" cy="1288"/>
            </a:xfrm>
            <a:prstGeom prst="line">
              <a:avLst/>
            </a:prstGeom>
            <a:noFill/>
            <a:ln w="9525">
              <a:solidFill>
                <a:srgbClr val="000000"/>
              </a:solidFill>
              <a:prstDash val="dash"/>
              <a:round/>
              <a:headEnd/>
              <a:tailEnd/>
            </a:ln>
          </p:spPr>
          <p:txBody>
            <a:bodyPr/>
            <a:lstStyle/>
            <a:p>
              <a:endParaRPr lang="ar-SA"/>
            </a:p>
          </p:txBody>
        </p:sp>
        <p:sp>
          <p:nvSpPr>
            <p:cNvPr id="17429" name="Line 38"/>
            <p:cNvSpPr>
              <a:spLocks noChangeShapeType="1"/>
            </p:cNvSpPr>
            <p:nvPr/>
          </p:nvSpPr>
          <p:spPr bwMode="auto">
            <a:xfrm>
              <a:off x="7978" y="8564"/>
              <a:ext cx="0" cy="2577"/>
            </a:xfrm>
            <a:prstGeom prst="line">
              <a:avLst/>
            </a:prstGeom>
            <a:noFill/>
            <a:ln w="9525">
              <a:solidFill>
                <a:srgbClr val="000000"/>
              </a:solidFill>
              <a:prstDash val="dash"/>
              <a:round/>
              <a:headEnd/>
              <a:tailEnd/>
            </a:ln>
          </p:spPr>
          <p:txBody>
            <a:bodyPr/>
            <a:lstStyle/>
            <a:p>
              <a:endParaRPr lang="ar-SA"/>
            </a:p>
          </p:txBody>
        </p:sp>
        <p:sp>
          <p:nvSpPr>
            <p:cNvPr id="17430" name="Text Box 37"/>
            <p:cNvSpPr txBox="1">
              <a:spLocks noChangeArrowheads="1"/>
            </p:cNvSpPr>
            <p:nvPr/>
          </p:nvSpPr>
          <p:spPr bwMode="auto">
            <a:xfrm>
              <a:off x="4270" y="8732"/>
              <a:ext cx="684" cy="424"/>
            </a:xfrm>
            <a:prstGeom prst="rect">
              <a:avLst/>
            </a:prstGeom>
            <a:noFill/>
            <a:ln w="9525">
              <a:noFill/>
              <a:miter lim="800000"/>
              <a:headEnd/>
              <a:tailEnd/>
            </a:ln>
          </p:spPr>
          <p:txBody>
            <a:bodyPr/>
            <a:lstStyle/>
            <a:p>
              <a:pPr algn="r" rtl="1"/>
              <a:r>
                <a:rPr lang="en-US" sz="1400" b="1" dirty="0">
                  <a:cs typeface="Times New Roman" pitchFamily="18" charset="0"/>
                </a:rPr>
                <a:t>150</a:t>
              </a:r>
              <a:endParaRPr lang="en-US" sz="2000" b="1" dirty="0">
                <a:cs typeface="Times New Roman" pitchFamily="18" charset="0"/>
              </a:endParaRPr>
            </a:p>
          </p:txBody>
        </p:sp>
        <p:sp>
          <p:nvSpPr>
            <p:cNvPr id="17431" name="Text Box 36"/>
            <p:cNvSpPr txBox="1">
              <a:spLocks noChangeArrowheads="1"/>
            </p:cNvSpPr>
            <p:nvPr/>
          </p:nvSpPr>
          <p:spPr bwMode="auto">
            <a:xfrm>
              <a:off x="4179" y="9156"/>
              <a:ext cx="775" cy="530"/>
            </a:xfrm>
            <a:prstGeom prst="rect">
              <a:avLst/>
            </a:prstGeom>
            <a:noFill/>
            <a:ln w="9525">
              <a:noFill/>
              <a:miter lim="800000"/>
              <a:headEnd/>
              <a:tailEnd/>
            </a:ln>
          </p:spPr>
          <p:txBody>
            <a:bodyPr/>
            <a:lstStyle/>
            <a:p>
              <a:pPr algn="r" rtl="1"/>
              <a:r>
                <a:rPr lang="en-US" sz="1400" b="1" dirty="0">
                  <a:cs typeface="Times New Roman" pitchFamily="18" charset="0"/>
                </a:rPr>
                <a:t>100</a:t>
              </a:r>
              <a:endParaRPr lang="en-US" sz="2000" b="1" dirty="0">
                <a:cs typeface="Times New Roman" pitchFamily="18" charset="0"/>
              </a:endParaRPr>
            </a:p>
          </p:txBody>
        </p:sp>
        <p:sp>
          <p:nvSpPr>
            <p:cNvPr id="17432" name="Text Box 35"/>
            <p:cNvSpPr txBox="1">
              <a:spLocks noChangeArrowheads="1"/>
            </p:cNvSpPr>
            <p:nvPr/>
          </p:nvSpPr>
          <p:spPr bwMode="auto">
            <a:xfrm>
              <a:off x="4230" y="10357"/>
              <a:ext cx="775" cy="773"/>
            </a:xfrm>
            <a:prstGeom prst="rect">
              <a:avLst/>
            </a:prstGeom>
            <a:noFill/>
            <a:ln w="9525">
              <a:noFill/>
              <a:miter lim="800000"/>
              <a:headEnd/>
              <a:tailEnd/>
            </a:ln>
          </p:spPr>
          <p:txBody>
            <a:bodyPr/>
            <a:lstStyle/>
            <a:p>
              <a:pPr algn="r" rtl="1"/>
              <a:r>
                <a:rPr lang="en-US" sz="1400" b="1">
                  <a:cs typeface="Times New Roman" pitchFamily="18" charset="0"/>
                </a:rPr>
                <a:t>50</a:t>
              </a:r>
              <a:endParaRPr lang="en-US" sz="2000" b="1">
                <a:cs typeface="Times New Roman" pitchFamily="18" charset="0"/>
              </a:endParaRPr>
            </a:p>
          </p:txBody>
        </p:sp>
        <p:sp>
          <p:nvSpPr>
            <p:cNvPr id="17433" name="Text Box 34"/>
            <p:cNvSpPr txBox="1">
              <a:spLocks noChangeArrowheads="1"/>
            </p:cNvSpPr>
            <p:nvPr/>
          </p:nvSpPr>
          <p:spPr bwMode="auto">
            <a:xfrm>
              <a:off x="4230" y="7276"/>
              <a:ext cx="775" cy="773"/>
            </a:xfrm>
            <a:prstGeom prst="rect">
              <a:avLst/>
            </a:prstGeom>
            <a:noFill/>
            <a:ln w="9525">
              <a:noFill/>
              <a:miter lim="800000"/>
              <a:headEnd/>
              <a:tailEnd/>
            </a:ln>
          </p:spPr>
          <p:txBody>
            <a:bodyPr/>
            <a:lstStyle/>
            <a:p>
              <a:pPr algn="r" rtl="1"/>
              <a:r>
                <a:rPr lang="en-US" sz="1400" b="1">
                  <a:cs typeface="Times New Roman" pitchFamily="18" charset="0"/>
                </a:rPr>
                <a:t>300</a:t>
              </a:r>
              <a:endParaRPr lang="en-US" sz="2000" b="1">
                <a:cs typeface="Times New Roman" pitchFamily="18" charset="0"/>
              </a:endParaRPr>
            </a:p>
          </p:txBody>
        </p:sp>
      </p:grpSp>
      <p:sp>
        <p:nvSpPr>
          <p:cNvPr id="17413" name="TextBox 45"/>
          <p:cNvSpPr txBox="1">
            <a:spLocks noChangeArrowheads="1"/>
          </p:cNvSpPr>
          <p:nvPr/>
        </p:nvSpPr>
        <p:spPr bwMode="auto">
          <a:xfrm>
            <a:off x="2071688" y="4929188"/>
            <a:ext cx="5214937" cy="461962"/>
          </a:xfrm>
          <a:prstGeom prst="rect">
            <a:avLst/>
          </a:prstGeom>
          <a:noFill/>
          <a:ln w="9525">
            <a:noFill/>
            <a:miter lim="800000"/>
            <a:headEnd/>
            <a:tailEnd/>
          </a:ln>
        </p:spPr>
        <p:txBody>
          <a:bodyPr>
            <a:spAutoFit/>
          </a:bodyPr>
          <a:lstStyle/>
          <a:p>
            <a:pPr algn="ctr" rtl="1"/>
            <a:r>
              <a:rPr lang="ar-SA" sz="2400" b="1">
                <a:latin typeface="Traditional Arabic" pitchFamily="2" charset="-78"/>
                <a:cs typeface="Traditional Arabic" pitchFamily="2" charset="-78"/>
              </a:rPr>
              <a:t>منحنى استهلاك الفرد وعلاقته بالدخل</a:t>
            </a:r>
            <a:endParaRPr lang="en-US" sz="2400" b="1">
              <a:latin typeface="Traditional Arabic" pitchFamily="2" charset="-78"/>
              <a:cs typeface="Traditional Arabic" pitchFamily="2" charset="-78"/>
            </a:endParaRPr>
          </a:p>
        </p:txBody>
      </p:sp>
      <p:sp>
        <p:nvSpPr>
          <p:cNvPr id="17414" name="Rectangle 65"/>
          <p:cNvSpPr>
            <a:spLocks noChangeArrowheads="1"/>
          </p:cNvSpPr>
          <p:nvPr/>
        </p:nvSpPr>
        <p:spPr bwMode="auto">
          <a:xfrm>
            <a:off x="285750" y="5714970"/>
            <a:ext cx="8858250" cy="400110"/>
          </a:xfrm>
          <a:prstGeom prst="rect">
            <a:avLst/>
          </a:prstGeom>
          <a:noFill/>
          <a:ln w="9525">
            <a:noFill/>
            <a:miter lim="800000"/>
            <a:headEnd/>
            <a:tailEnd/>
          </a:ln>
        </p:spPr>
        <p:txBody>
          <a:bodyPr wrap="square" anchor="ctr">
            <a:spAutoFit/>
          </a:bodyPr>
          <a:lstStyle/>
          <a:p>
            <a:pPr algn="r" rtl="1"/>
            <a:r>
              <a:rPr lang="ar-SA" sz="2000" dirty="0">
                <a:latin typeface="Arial" pitchFamily="34" charset="0"/>
                <a:ea typeface="Times New Roman" pitchFamily="18" charset="0"/>
                <a:cs typeface="Arial" pitchFamily="34" charset="0"/>
              </a:rPr>
              <a:t>منحنى الاستهلاك  </a:t>
            </a:r>
            <a:r>
              <a:rPr lang="ar-SA" sz="2000" dirty="0" smtClean="0">
                <a:latin typeface="Arial" pitchFamily="34" charset="0"/>
                <a:ea typeface="Times New Roman" pitchFamily="18" charset="0"/>
                <a:cs typeface="Arial" pitchFamily="34" charset="0"/>
              </a:rPr>
              <a:t>يعبر </a:t>
            </a:r>
            <a:r>
              <a:rPr lang="ar-SA" sz="2000" dirty="0">
                <a:latin typeface="Arial" pitchFamily="34" charset="0"/>
                <a:ea typeface="Times New Roman" pitchFamily="18" charset="0"/>
                <a:cs typeface="Arial" pitchFamily="34" charset="0"/>
              </a:rPr>
              <a:t>عن الميل أو رغبة الفرد باتجاه الاستهلاك ازاء الزيادات المتعاقبة في الدخل.</a:t>
            </a:r>
            <a:endParaRPr lang="ar-SA" sz="2800" dirty="0">
              <a:latin typeface="Arial" pitchFamily="34" charset="0"/>
              <a:cs typeface="Arial" pitchFamily="34" charset="0"/>
            </a:endParaRPr>
          </a:p>
        </p:txBody>
      </p:sp>
      <p:sp>
        <p:nvSpPr>
          <p:cNvPr id="26" name="Slide Number Placeholder 25"/>
          <p:cNvSpPr>
            <a:spLocks noGrp="1"/>
          </p:cNvSpPr>
          <p:nvPr>
            <p:ph type="sldNum" sz="quarter" idx="12"/>
          </p:nvPr>
        </p:nvSpPr>
        <p:spPr/>
        <p:txBody>
          <a:bodyPr/>
          <a:lstStyle/>
          <a:p>
            <a:fld id="{B1256247-FA1A-4ED4-9C3E-75F47BD09EE7}" type="slidenum">
              <a:rPr lang="ar-SA" smtClean="0"/>
              <a:pPr/>
              <a:t>96</a:t>
            </a:fld>
            <a:endParaRPr lang="ar-SA"/>
          </a:p>
        </p:txBody>
      </p:sp>
      <p:sp>
        <p:nvSpPr>
          <p:cNvPr id="27" name="Footer Placeholder 26"/>
          <p:cNvSpPr>
            <a:spLocks noGrp="1"/>
          </p:cNvSpPr>
          <p:nvPr>
            <p:ph type="ftr" sz="quarter" idx="11"/>
          </p:nvPr>
        </p:nvSpPr>
        <p:spPr/>
        <p:txBody>
          <a:bodyPr/>
          <a:lstStyle/>
          <a:p>
            <a:r>
              <a:rPr lang="ar-SA" dirty="0" smtClean="0"/>
              <a:t>اقتصاديات السياحة البيئية</a:t>
            </a:r>
            <a:endParaRPr lang="ar-SA"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5"/>
          <p:cNvGraphicFramePr>
            <a:graphicFrameLocks noChangeAspect="1"/>
          </p:cNvGraphicFramePr>
          <p:nvPr/>
        </p:nvGraphicFramePr>
        <p:xfrm>
          <a:off x="3929063" y="785813"/>
          <a:ext cx="1403350" cy="500062"/>
        </p:xfrm>
        <a:graphic>
          <a:graphicData uri="http://schemas.openxmlformats.org/presentationml/2006/ole">
            <mc:AlternateContent xmlns:mc="http://schemas.openxmlformats.org/markup-compatibility/2006">
              <mc:Choice xmlns:v="urn:schemas-microsoft-com:vml" Requires="v">
                <p:oleObj spid="_x0000_s89171" name="معادلة" r:id="rId3" imgW="1104900" imgH="393700" progId="Equation.3">
                  <p:embed/>
                </p:oleObj>
              </mc:Choice>
              <mc:Fallback>
                <p:oleObj name="معادلة" r:id="rId3" imgW="1104900" imgH="39370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9063" y="785813"/>
                        <a:ext cx="1403350" cy="500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1" name="Object 4"/>
          <p:cNvGraphicFramePr>
            <a:graphicFrameLocks noChangeAspect="1"/>
          </p:cNvGraphicFramePr>
          <p:nvPr/>
        </p:nvGraphicFramePr>
        <p:xfrm>
          <a:off x="3498850" y="1285875"/>
          <a:ext cx="2406650" cy="500063"/>
        </p:xfrm>
        <a:graphic>
          <a:graphicData uri="http://schemas.openxmlformats.org/presentationml/2006/ole">
            <mc:AlternateContent xmlns:mc="http://schemas.openxmlformats.org/markup-compatibility/2006">
              <mc:Choice xmlns:v="urn:schemas-microsoft-com:vml" Requires="v">
                <p:oleObj spid="_x0000_s89172" name="معادلة" r:id="rId5" imgW="1879560" imgH="393480" progId="Equation.3">
                  <p:embed/>
                </p:oleObj>
              </mc:Choice>
              <mc:Fallback>
                <p:oleObj name="معادلة" r:id="rId5" imgW="1879560" imgH="39348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98850" y="1285875"/>
                        <a:ext cx="2406650" cy="500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2" name="Object 3"/>
          <p:cNvGraphicFramePr>
            <a:graphicFrameLocks noChangeAspect="1"/>
          </p:cNvGraphicFramePr>
          <p:nvPr/>
        </p:nvGraphicFramePr>
        <p:xfrm>
          <a:off x="4419600" y="4191000"/>
          <a:ext cx="1905000" cy="685800"/>
        </p:xfrm>
        <a:graphic>
          <a:graphicData uri="http://schemas.openxmlformats.org/presentationml/2006/ole">
            <mc:AlternateContent xmlns:mc="http://schemas.openxmlformats.org/markup-compatibility/2006">
              <mc:Choice xmlns:v="urn:schemas-microsoft-com:vml" Requires="v">
                <p:oleObj spid="_x0000_s89173" name="Equation" r:id="rId7" imgW="672840" imgH="393480" progId="Equation.3">
                  <p:embed/>
                </p:oleObj>
              </mc:Choice>
              <mc:Fallback>
                <p:oleObj name="Equation" r:id="rId7" imgW="672840" imgH="393480" progId="Equation.3">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19600" y="4191000"/>
                        <a:ext cx="19050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4" name="Text Box 1"/>
          <p:cNvSpPr txBox="1">
            <a:spLocks noChangeArrowheads="1"/>
          </p:cNvSpPr>
          <p:nvPr/>
        </p:nvSpPr>
        <p:spPr bwMode="auto">
          <a:xfrm>
            <a:off x="2971800" y="2438400"/>
            <a:ext cx="4894263" cy="1138773"/>
          </a:xfrm>
          <a:prstGeom prst="rect">
            <a:avLst/>
          </a:prstGeom>
          <a:noFill/>
          <a:ln w="9525">
            <a:noFill/>
            <a:miter lim="800000"/>
            <a:headEnd/>
            <a:tailEnd/>
          </a:ln>
        </p:spPr>
        <p:txBody>
          <a:bodyPr>
            <a:spAutoFit/>
          </a:bodyPr>
          <a:lstStyle/>
          <a:p>
            <a:pPr algn="ctr" rtl="1"/>
            <a:r>
              <a:rPr lang="ar-SA" sz="2400" dirty="0" smtClean="0">
                <a:latin typeface="Arial" pitchFamily="34" charset="0"/>
                <a:ea typeface="Times New Roman" pitchFamily="18" charset="0"/>
                <a:cs typeface="Arial" pitchFamily="34" charset="0"/>
              </a:rPr>
              <a:t>         1</a:t>
            </a:r>
            <a:endParaRPr lang="ar-SA" sz="2400" dirty="0">
              <a:latin typeface="Arial" pitchFamily="34" charset="0"/>
              <a:ea typeface="Times New Roman" pitchFamily="18" charset="0"/>
              <a:cs typeface="Arial" pitchFamily="34" charset="0"/>
            </a:endParaRPr>
          </a:p>
          <a:p>
            <a:pPr algn="r" rtl="1"/>
            <a:r>
              <a:rPr lang="ar-SA" sz="2000" dirty="0" smtClean="0">
                <a:latin typeface="Arial" pitchFamily="34" charset="0"/>
                <a:ea typeface="Times New Roman" pitchFamily="18" charset="0"/>
                <a:cs typeface="Arial" pitchFamily="34" charset="0"/>
              </a:rPr>
              <a:t>المضاعف </a:t>
            </a:r>
            <a:r>
              <a:rPr lang="ar-SA" sz="2000" dirty="0">
                <a:latin typeface="Arial" pitchFamily="34" charset="0"/>
                <a:ea typeface="Times New Roman" pitchFamily="18" charset="0"/>
                <a:cs typeface="Arial" pitchFamily="34" charset="0"/>
              </a:rPr>
              <a:t>السياحي =       </a:t>
            </a:r>
            <a:endParaRPr lang="en-US" dirty="0">
              <a:latin typeface="Arial" pitchFamily="34" charset="0"/>
              <a:cs typeface="Arial" pitchFamily="34" charset="0"/>
            </a:endParaRPr>
          </a:p>
          <a:p>
            <a:pPr algn="ctr" rtl="1" eaLnBrk="0" hangingPunct="0"/>
            <a:r>
              <a:rPr lang="ar-SA" sz="2400" dirty="0" smtClean="0">
                <a:latin typeface="Arial" pitchFamily="34" charset="0"/>
                <a:cs typeface="Arial" pitchFamily="34" charset="0"/>
              </a:rPr>
              <a:t>             </a:t>
            </a:r>
            <a:r>
              <a:rPr lang="ar-SA" sz="2400" dirty="0">
                <a:latin typeface="Arial" pitchFamily="34" charset="0"/>
                <a:cs typeface="Arial" pitchFamily="34" charset="0"/>
              </a:rPr>
              <a:t>1- الميل الحدي للاستهلاك</a:t>
            </a:r>
            <a:endParaRPr lang="ar-SA" sz="3200" dirty="0">
              <a:latin typeface="Arial" pitchFamily="34" charset="0"/>
              <a:cs typeface="Arial" pitchFamily="34" charset="0"/>
            </a:endParaRPr>
          </a:p>
        </p:txBody>
      </p:sp>
      <p:sp>
        <p:nvSpPr>
          <p:cNvPr id="2055" name="Rectangle 6"/>
          <p:cNvSpPr>
            <a:spLocks noChangeArrowheads="1"/>
          </p:cNvSpPr>
          <p:nvPr/>
        </p:nvSpPr>
        <p:spPr bwMode="auto">
          <a:xfrm>
            <a:off x="785813" y="290225"/>
            <a:ext cx="7786687" cy="584775"/>
          </a:xfrm>
          <a:prstGeom prst="rect">
            <a:avLst/>
          </a:prstGeom>
          <a:noFill/>
          <a:ln w="9525">
            <a:noFill/>
            <a:miter lim="800000"/>
            <a:headEnd/>
            <a:tailEnd/>
          </a:ln>
        </p:spPr>
        <p:txBody>
          <a:bodyPr anchor="ctr">
            <a:spAutoFit/>
          </a:bodyPr>
          <a:lstStyle/>
          <a:p>
            <a:pPr rtl="1"/>
            <a:r>
              <a:rPr lang="ar-SA" sz="1600" dirty="0">
                <a:latin typeface="Arial" pitchFamily="34" charset="0"/>
                <a:ea typeface="Times New Roman" pitchFamily="18" charset="0"/>
                <a:cs typeface="Arial" pitchFamily="34" charset="0"/>
              </a:rPr>
              <a:t>يعرف الميل الحدي للاستهلاك (</a:t>
            </a:r>
            <a:r>
              <a:rPr lang="en-US" sz="1600" dirty="0">
                <a:latin typeface="Arial" pitchFamily="34" charset="0"/>
                <a:ea typeface="Times New Roman" pitchFamily="18" charset="0"/>
                <a:cs typeface="Arial" pitchFamily="34" charset="0"/>
              </a:rPr>
              <a:t>M.P.C</a:t>
            </a:r>
            <a:r>
              <a:rPr lang="ar-SA" sz="1600" dirty="0">
                <a:latin typeface="Arial" pitchFamily="34" charset="0"/>
                <a:ea typeface="Times New Roman" pitchFamily="18" charset="0"/>
                <a:cs typeface="Arial" pitchFamily="34" charset="0"/>
              </a:rPr>
              <a:t>) على انه "النسبة بين التغيير في الاستهلاك الناتج عن التغيير في الدخل وسوف نرمز له بالحرف (</a:t>
            </a:r>
            <a:r>
              <a:rPr lang="en-US" sz="1600" dirty="0">
                <a:latin typeface="Arial" pitchFamily="34" charset="0"/>
                <a:ea typeface="Times New Roman" pitchFamily="18" charset="0"/>
                <a:cs typeface="Arial" pitchFamily="34" charset="0"/>
              </a:rPr>
              <a:t>C</a:t>
            </a:r>
            <a:r>
              <a:rPr lang="ar-SA" sz="1600" dirty="0" smtClean="0">
                <a:latin typeface="Arial" pitchFamily="34" charset="0"/>
                <a:ea typeface="Times New Roman" pitchFamily="18" charset="0"/>
                <a:cs typeface="Arial" pitchFamily="34" charset="0"/>
              </a:rPr>
              <a:t>):</a:t>
            </a:r>
            <a:endParaRPr lang="en-US" sz="1000" dirty="0">
              <a:latin typeface="Arial" pitchFamily="34" charset="0"/>
              <a:cs typeface="Arial" pitchFamily="34" charset="0"/>
            </a:endParaRPr>
          </a:p>
        </p:txBody>
      </p:sp>
      <p:sp>
        <p:nvSpPr>
          <p:cNvPr id="2056" name="Rectangle 8"/>
          <p:cNvSpPr>
            <a:spLocks noChangeArrowheads="1"/>
          </p:cNvSpPr>
          <p:nvPr/>
        </p:nvSpPr>
        <p:spPr bwMode="auto">
          <a:xfrm>
            <a:off x="3790388" y="1770648"/>
            <a:ext cx="5113900" cy="338554"/>
          </a:xfrm>
          <a:prstGeom prst="rect">
            <a:avLst/>
          </a:prstGeom>
          <a:noFill/>
          <a:ln w="9525">
            <a:noFill/>
            <a:miter lim="800000"/>
            <a:headEnd/>
            <a:tailEnd/>
          </a:ln>
        </p:spPr>
        <p:txBody>
          <a:bodyPr wrap="none" anchor="ctr">
            <a:spAutoFit/>
          </a:bodyPr>
          <a:lstStyle/>
          <a:p>
            <a:pPr rtl="1"/>
            <a:r>
              <a:rPr lang="ar-SA" sz="1600" dirty="0">
                <a:latin typeface="Arial" pitchFamily="34" charset="0"/>
                <a:ea typeface="Times New Roman" pitchFamily="18" charset="0"/>
                <a:cs typeface="Arial" pitchFamily="34" charset="0"/>
              </a:rPr>
              <a:t>والآن لنحاول تبيان أثر الميل الحدي للاستهلاك (</a:t>
            </a:r>
            <a:r>
              <a:rPr lang="en-US" sz="1600" dirty="0">
                <a:latin typeface="Arial" pitchFamily="34" charset="0"/>
                <a:ea typeface="Times New Roman" pitchFamily="18" charset="0"/>
                <a:cs typeface="Arial" pitchFamily="34" charset="0"/>
              </a:rPr>
              <a:t>C</a:t>
            </a:r>
            <a:r>
              <a:rPr lang="ar-SA" sz="1600" dirty="0">
                <a:latin typeface="Arial" pitchFamily="34" charset="0"/>
                <a:ea typeface="Times New Roman" pitchFamily="18" charset="0"/>
                <a:cs typeface="Arial" pitchFamily="34" charset="0"/>
              </a:rPr>
              <a:t>) في المضاعف السياحي:</a:t>
            </a:r>
            <a:endParaRPr lang="en-US" sz="2000" dirty="0">
              <a:latin typeface="Arial" pitchFamily="34" charset="0"/>
              <a:cs typeface="Arial" pitchFamily="34" charset="0"/>
            </a:endParaRPr>
          </a:p>
        </p:txBody>
      </p:sp>
      <p:sp>
        <p:nvSpPr>
          <p:cNvPr id="2057" name="Rectangle 11"/>
          <p:cNvSpPr>
            <a:spLocks noChangeArrowheads="1"/>
          </p:cNvSpPr>
          <p:nvPr/>
        </p:nvSpPr>
        <p:spPr bwMode="auto">
          <a:xfrm>
            <a:off x="844822" y="5429042"/>
            <a:ext cx="7818166" cy="338554"/>
          </a:xfrm>
          <a:prstGeom prst="rect">
            <a:avLst/>
          </a:prstGeom>
          <a:noFill/>
          <a:ln w="9525">
            <a:noFill/>
            <a:miter lim="800000"/>
            <a:headEnd/>
            <a:tailEnd/>
          </a:ln>
        </p:spPr>
        <p:txBody>
          <a:bodyPr wrap="none" anchor="ctr">
            <a:spAutoFit/>
          </a:bodyPr>
          <a:lstStyle/>
          <a:p>
            <a:pPr algn="r" rtl="1" eaLnBrk="0" hangingPunct="0"/>
            <a:r>
              <a:rPr lang="ar-SA" sz="1600" dirty="0">
                <a:latin typeface="Arial" pitchFamily="34" charset="0"/>
                <a:ea typeface="Times New Roman" pitchFamily="18" charset="0"/>
                <a:cs typeface="Arial" pitchFamily="34" charset="0"/>
              </a:rPr>
              <a:t>ومن خلال المعادلة أعلاه يتضح ان تأثير الميل الحدي للاستهلاك (</a:t>
            </a:r>
            <a:r>
              <a:rPr lang="en-US" sz="1600" dirty="0">
                <a:latin typeface="Arial" pitchFamily="34" charset="0"/>
                <a:ea typeface="Times New Roman" pitchFamily="18" charset="0"/>
                <a:cs typeface="Arial" pitchFamily="34" charset="0"/>
              </a:rPr>
              <a:t>C</a:t>
            </a:r>
            <a:r>
              <a:rPr lang="ar-SA" sz="1600" dirty="0">
                <a:latin typeface="Arial" pitchFamily="34" charset="0"/>
                <a:ea typeface="Times New Roman" pitchFamily="18" charset="0"/>
                <a:cs typeface="Arial" pitchFamily="34" charset="0"/>
              </a:rPr>
              <a:t>) تأثيراً ايجابيا ً </a:t>
            </a:r>
            <a:r>
              <a:rPr lang="ar-SA" sz="1600" dirty="0" smtClean="0">
                <a:latin typeface="Arial" pitchFamily="34" charset="0"/>
                <a:ea typeface="Times New Roman" pitchFamily="18" charset="0"/>
                <a:cs typeface="Arial" pitchFamily="34" charset="0"/>
              </a:rPr>
              <a:t> علي المضاعف </a:t>
            </a:r>
            <a:r>
              <a:rPr lang="ar-SA" sz="1600" dirty="0">
                <a:latin typeface="Arial" pitchFamily="34" charset="0"/>
                <a:ea typeface="Times New Roman" pitchFamily="18" charset="0"/>
                <a:cs typeface="Arial" pitchFamily="34" charset="0"/>
              </a:rPr>
              <a:t>السياحي (</a:t>
            </a:r>
            <a:r>
              <a:rPr lang="en-US" sz="1600" dirty="0">
                <a:latin typeface="Arial" pitchFamily="34" charset="0"/>
                <a:ea typeface="Times New Roman" pitchFamily="18" charset="0"/>
                <a:cs typeface="Arial" pitchFamily="34" charset="0"/>
              </a:rPr>
              <a:t>Kt</a:t>
            </a:r>
            <a:r>
              <a:rPr lang="ar-SA" sz="1600" dirty="0">
                <a:latin typeface="Arial" pitchFamily="34" charset="0"/>
                <a:ea typeface="Times New Roman" pitchFamily="18" charset="0"/>
                <a:cs typeface="Arial" pitchFamily="34" charset="0"/>
              </a:rPr>
              <a:t>).  </a:t>
            </a:r>
            <a:endParaRPr lang="ar-SA" sz="2000" dirty="0">
              <a:latin typeface="Arial" pitchFamily="34" charset="0"/>
              <a:cs typeface="Arial" pitchFamily="34" charset="0"/>
            </a:endParaRPr>
          </a:p>
        </p:txBody>
      </p:sp>
      <p:cxnSp>
        <p:nvCxnSpPr>
          <p:cNvPr id="16" name="Straight Connector 15"/>
          <p:cNvCxnSpPr/>
          <p:nvPr/>
        </p:nvCxnSpPr>
        <p:spPr>
          <a:xfrm rot="10800000">
            <a:off x="3657600" y="2971800"/>
            <a:ext cx="2286000" cy="0"/>
          </a:xfrm>
          <a:prstGeom prst="line">
            <a:avLst/>
          </a:prstGeom>
        </p:spPr>
        <p:style>
          <a:lnRef idx="2">
            <a:schemeClr val="accent1"/>
          </a:lnRef>
          <a:fillRef idx="0">
            <a:schemeClr val="accent1"/>
          </a:fillRef>
          <a:effectRef idx="1">
            <a:schemeClr val="accent1"/>
          </a:effectRef>
          <a:fontRef idx="minor">
            <a:schemeClr val="tx1"/>
          </a:fontRef>
        </p:style>
      </p:cxnSp>
      <p:sp>
        <p:nvSpPr>
          <p:cNvPr id="10" name="Slide Number Placeholder 9"/>
          <p:cNvSpPr>
            <a:spLocks noGrp="1"/>
          </p:cNvSpPr>
          <p:nvPr>
            <p:ph type="sldNum" sz="quarter" idx="12"/>
          </p:nvPr>
        </p:nvSpPr>
        <p:spPr/>
        <p:txBody>
          <a:bodyPr/>
          <a:lstStyle/>
          <a:p>
            <a:fld id="{B1256247-FA1A-4ED4-9C3E-75F47BD09EE7}" type="slidenum">
              <a:rPr lang="ar-SA" smtClean="0"/>
              <a:pPr/>
              <a:t>97</a:t>
            </a:fld>
            <a:endParaRPr lang="ar-SA"/>
          </a:p>
        </p:txBody>
      </p:sp>
      <p:sp>
        <p:nvSpPr>
          <p:cNvPr id="11" name="Footer Placeholder 10"/>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63"/>
            <a:ext cx="8229600" cy="5626100"/>
          </a:xfrm>
        </p:spPr>
        <p:txBody>
          <a:bodyPr rtlCol="0">
            <a:normAutofit lnSpcReduction="10000"/>
          </a:bodyPr>
          <a:lstStyle/>
          <a:p>
            <a:pPr algn="r" rtl="1" eaLnBrk="1" fontAlgn="auto" hangingPunct="1">
              <a:spcAft>
                <a:spcPts val="0"/>
              </a:spcAft>
              <a:buFont typeface="Arial" pitchFamily="34" charset="0"/>
              <a:buNone/>
              <a:defRPr/>
            </a:pPr>
            <a:r>
              <a:rPr lang="ar-SA" dirty="0">
                <a:latin typeface="Arial" pitchFamily="34" charset="0"/>
                <a:cs typeface="Arial" pitchFamily="34" charset="0"/>
              </a:rPr>
              <a:t>كما يمكن تبيان اثر الميل الحدي للادخار (</a:t>
            </a:r>
            <a:r>
              <a:rPr lang="en-US" dirty="0">
                <a:latin typeface="Arial" pitchFamily="34" charset="0"/>
                <a:cs typeface="Arial" pitchFamily="34" charset="0"/>
              </a:rPr>
              <a:t>M.P.S</a:t>
            </a:r>
            <a:r>
              <a:rPr lang="ar-SA" dirty="0">
                <a:latin typeface="Arial" pitchFamily="34" charset="0"/>
                <a:cs typeface="Arial" pitchFamily="34" charset="0"/>
              </a:rPr>
              <a:t>) وللسهولة سوف نرمز له </a:t>
            </a:r>
            <a:r>
              <a:rPr lang="ar-SA" dirty="0" smtClean="0">
                <a:latin typeface="Arial" pitchFamily="34" charset="0"/>
                <a:cs typeface="Arial" pitchFamily="34" charset="0"/>
              </a:rPr>
              <a:t>ب (</a:t>
            </a:r>
            <a:r>
              <a:rPr lang="en-US" dirty="0">
                <a:latin typeface="Arial" pitchFamily="34" charset="0"/>
                <a:cs typeface="Arial" pitchFamily="34" charset="0"/>
              </a:rPr>
              <a:t>S</a:t>
            </a:r>
            <a:r>
              <a:rPr lang="ar-SA" dirty="0">
                <a:latin typeface="Arial" pitchFamily="34" charset="0"/>
                <a:cs typeface="Arial" pitchFamily="34" charset="0"/>
              </a:rPr>
              <a:t>) والذي يعرف على انه "النسبة بين التغيير في الادخار الناتج عن في الدخل"</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a:latin typeface="Arial" pitchFamily="34" charset="0"/>
                <a:cs typeface="Arial" pitchFamily="34" charset="0"/>
              </a:rPr>
              <a:t>حيث </a:t>
            </a:r>
            <a:r>
              <a:rPr lang="ar-SA" dirty="0" smtClean="0">
                <a:latin typeface="Arial" pitchFamily="34" charset="0"/>
                <a:cs typeface="Arial" pitchFamily="34" charset="0"/>
              </a:rPr>
              <a:t>: </a:t>
            </a:r>
          </a:p>
          <a:p>
            <a:pPr algn="ctr" rtl="1" eaLnBrk="1" fontAlgn="auto" hangingPunct="1">
              <a:spcAft>
                <a:spcPts val="0"/>
              </a:spcAft>
              <a:buFont typeface="Arial" pitchFamily="34" charset="0"/>
              <a:buNone/>
              <a:defRPr/>
            </a:pPr>
            <a:endParaRPr lang="ar-SA" dirty="0" smtClean="0">
              <a:latin typeface="Arial" pitchFamily="34" charset="0"/>
              <a:cs typeface="Arial" pitchFamily="34" charset="0"/>
            </a:endParaRPr>
          </a:p>
          <a:p>
            <a:pPr algn="ctr" rtl="1" eaLnBrk="1" fontAlgn="auto" hangingPunct="1">
              <a:spcAft>
                <a:spcPts val="0"/>
              </a:spcAft>
              <a:buFont typeface="Arial" pitchFamily="34" charset="0"/>
              <a:buNone/>
              <a:defRPr/>
            </a:pPr>
            <a:r>
              <a:rPr lang="ar-SA" sz="2800" dirty="0" smtClean="0">
                <a:latin typeface="Arial" pitchFamily="34" charset="0"/>
                <a:cs typeface="Arial" pitchFamily="34" charset="0"/>
              </a:rPr>
              <a:t>1</a:t>
            </a:r>
            <a:endParaRPr lang="en-US" sz="2800" dirty="0">
              <a:latin typeface="Arial" pitchFamily="34" charset="0"/>
              <a:cs typeface="Arial" pitchFamily="34" charset="0"/>
            </a:endParaRPr>
          </a:p>
          <a:p>
            <a:pPr algn="r" rtl="1" eaLnBrk="1" fontAlgn="auto" hangingPunct="1">
              <a:spcAft>
                <a:spcPts val="0"/>
              </a:spcAft>
              <a:buFont typeface="Arial" pitchFamily="34" charset="0"/>
              <a:buNone/>
              <a:defRPr/>
            </a:pPr>
            <a:r>
              <a:rPr lang="ar-SA" sz="2800" dirty="0">
                <a:latin typeface="Arial" pitchFamily="34" charset="0"/>
                <a:cs typeface="Arial" pitchFamily="34" charset="0"/>
              </a:rPr>
              <a:t> </a:t>
            </a:r>
            <a:r>
              <a:rPr lang="ar-SA" sz="2800" dirty="0" smtClean="0">
                <a:latin typeface="Arial" pitchFamily="34" charset="0"/>
                <a:cs typeface="Arial" pitchFamily="34" charset="0"/>
              </a:rPr>
              <a:t> </a:t>
            </a:r>
            <a:r>
              <a:rPr lang="en-US" sz="2800" dirty="0" smtClean="0">
                <a:latin typeface="Arial" pitchFamily="34" charset="0"/>
                <a:cs typeface="Arial" pitchFamily="34" charset="0"/>
              </a:rPr>
              <a:t> </a:t>
            </a:r>
            <a:r>
              <a:rPr lang="ar-SA" sz="2800" dirty="0" smtClean="0">
                <a:latin typeface="Arial" pitchFamily="34" charset="0"/>
                <a:cs typeface="Arial" pitchFamily="34" charset="0"/>
              </a:rPr>
              <a:t>المضاعف السياحي =                 </a:t>
            </a:r>
          </a:p>
          <a:p>
            <a:pPr algn="r" rtl="1" eaLnBrk="1" fontAlgn="auto" hangingPunct="1">
              <a:spcAft>
                <a:spcPts val="0"/>
              </a:spcAft>
              <a:buFont typeface="Arial" pitchFamily="34" charset="0"/>
              <a:buNone/>
              <a:defRPr/>
            </a:pPr>
            <a:r>
              <a:rPr lang="ar-SA" sz="2800" dirty="0" smtClean="0">
                <a:latin typeface="Arial" pitchFamily="34" charset="0"/>
                <a:cs typeface="Arial" pitchFamily="34" charset="0"/>
              </a:rPr>
              <a:t>                               الميل </a:t>
            </a:r>
            <a:r>
              <a:rPr lang="ar-SA" sz="2800" dirty="0">
                <a:latin typeface="Arial" pitchFamily="34" charset="0"/>
                <a:cs typeface="Arial" pitchFamily="34" charset="0"/>
              </a:rPr>
              <a:t>الحدي للادخار</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a:latin typeface="Arial" pitchFamily="34" charset="0"/>
                <a:cs typeface="Arial" pitchFamily="34" charset="0"/>
              </a:rPr>
              <a:t> </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a:latin typeface="Arial" pitchFamily="34" charset="0"/>
                <a:cs typeface="Arial" pitchFamily="34" charset="0"/>
              </a:rPr>
              <a:t> </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a:latin typeface="Arial" pitchFamily="34" charset="0"/>
                <a:cs typeface="Arial" pitchFamily="34" charset="0"/>
              </a:rPr>
              <a:t> </a:t>
            </a:r>
            <a:endParaRPr lang="en-US" dirty="0">
              <a:latin typeface="Arial" pitchFamily="34" charset="0"/>
              <a:cs typeface="Arial" pitchFamily="34" charset="0"/>
            </a:endParaRPr>
          </a:p>
          <a:p>
            <a:pPr algn="r" rtl="1" eaLnBrk="1" fontAlgn="auto" hangingPunct="1">
              <a:spcAft>
                <a:spcPts val="0"/>
              </a:spcAft>
              <a:buFont typeface="Arial" pitchFamily="34" charset="0"/>
              <a:buNone/>
              <a:defRPr/>
            </a:pPr>
            <a:r>
              <a:rPr lang="ar-SA" dirty="0">
                <a:latin typeface="Arial" pitchFamily="34" charset="0"/>
                <a:cs typeface="Arial" pitchFamily="34" charset="0"/>
              </a:rPr>
              <a:t>ومن خلال المعادلة </a:t>
            </a:r>
            <a:r>
              <a:rPr lang="ar-SA" dirty="0" err="1">
                <a:latin typeface="Arial" pitchFamily="34" charset="0"/>
                <a:cs typeface="Arial" pitchFamily="34" charset="0"/>
              </a:rPr>
              <a:t>اعلاه</a:t>
            </a:r>
            <a:r>
              <a:rPr lang="ar-SA" dirty="0">
                <a:latin typeface="Arial" pitchFamily="34" charset="0"/>
                <a:cs typeface="Arial" pitchFamily="34" charset="0"/>
              </a:rPr>
              <a:t> يتضح </a:t>
            </a:r>
            <a:r>
              <a:rPr lang="ar-SA" dirty="0" err="1">
                <a:latin typeface="Arial" pitchFamily="34" charset="0"/>
                <a:cs typeface="Arial" pitchFamily="34" charset="0"/>
              </a:rPr>
              <a:t>ان</a:t>
            </a:r>
            <a:r>
              <a:rPr lang="ar-SA" dirty="0">
                <a:latin typeface="Arial" pitchFamily="34" charset="0"/>
                <a:cs typeface="Arial" pitchFamily="34" charset="0"/>
              </a:rPr>
              <a:t> تأثير الميل الحدي للادخار (</a:t>
            </a:r>
            <a:r>
              <a:rPr lang="en-US" dirty="0">
                <a:latin typeface="Arial" pitchFamily="34" charset="0"/>
                <a:cs typeface="Arial" pitchFamily="34" charset="0"/>
              </a:rPr>
              <a:t>S</a:t>
            </a:r>
            <a:r>
              <a:rPr lang="ar-SA" dirty="0">
                <a:latin typeface="Arial" pitchFamily="34" charset="0"/>
                <a:cs typeface="Arial" pitchFamily="34" charset="0"/>
              </a:rPr>
              <a:t>) تأثيراً سلبيا بالمضاعف السياحي (</a:t>
            </a:r>
            <a:r>
              <a:rPr lang="en-US" dirty="0">
                <a:latin typeface="Arial" pitchFamily="34" charset="0"/>
                <a:cs typeface="Arial" pitchFamily="34" charset="0"/>
              </a:rPr>
              <a:t>Kt</a:t>
            </a:r>
            <a:r>
              <a:rPr lang="ar-SA" dirty="0">
                <a:latin typeface="Arial" pitchFamily="34" charset="0"/>
                <a:cs typeface="Arial" pitchFamily="34" charset="0"/>
              </a:rPr>
              <a:t>) </a:t>
            </a:r>
            <a:r>
              <a:rPr lang="ar-SA" dirty="0" smtClean="0">
                <a:latin typeface="Arial" pitchFamily="34" charset="0"/>
                <a:cs typeface="Arial" pitchFamily="34" charset="0"/>
              </a:rPr>
              <a:t>.</a:t>
            </a:r>
            <a:endParaRPr lang="en-US" dirty="0">
              <a:latin typeface="Arial" pitchFamily="34" charset="0"/>
              <a:cs typeface="Arial" pitchFamily="34" charset="0"/>
            </a:endParaRPr>
          </a:p>
        </p:txBody>
      </p:sp>
      <p:sp>
        <p:nvSpPr>
          <p:cNvPr id="3077"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graphicFrame>
        <p:nvGraphicFramePr>
          <p:cNvPr id="3074" name="Object 1"/>
          <p:cNvGraphicFramePr>
            <a:graphicFrameLocks noChangeAspect="1"/>
          </p:cNvGraphicFramePr>
          <p:nvPr/>
        </p:nvGraphicFramePr>
        <p:xfrm>
          <a:off x="4191000" y="4038600"/>
          <a:ext cx="990600" cy="928688"/>
        </p:xfrm>
        <a:graphic>
          <a:graphicData uri="http://schemas.openxmlformats.org/presentationml/2006/ole">
            <mc:AlternateContent xmlns:mc="http://schemas.openxmlformats.org/markup-compatibility/2006">
              <mc:Choice xmlns:v="urn:schemas-microsoft-com:vml" Requires="v">
                <p:oleObj spid="_x0000_s90168" name="معادلة" r:id="rId3" imgW="482391" imgH="469696" progId="Equation.3">
                  <p:embed/>
                </p:oleObj>
              </mc:Choice>
              <mc:Fallback>
                <p:oleObj name="معادلة" r:id="rId3" imgW="482391" imgH="469696"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4038600"/>
                        <a:ext cx="990600" cy="928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8"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graphicFrame>
        <p:nvGraphicFramePr>
          <p:cNvPr id="3075" name="Object 3"/>
          <p:cNvGraphicFramePr>
            <a:graphicFrameLocks noChangeAspect="1"/>
          </p:cNvGraphicFramePr>
          <p:nvPr/>
        </p:nvGraphicFramePr>
        <p:xfrm>
          <a:off x="6248400" y="1676400"/>
          <a:ext cx="990600" cy="814387"/>
        </p:xfrm>
        <a:graphic>
          <a:graphicData uri="http://schemas.openxmlformats.org/presentationml/2006/ole">
            <mc:AlternateContent xmlns:mc="http://schemas.openxmlformats.org/markup-compatibility/2006">
              <mc:Choice xmlns:v="urn:schemas-microsoft-com:vml" Requires="v">
                <p:oleObj spid="_x0000_s90169" name="معادلة" r:id="rId5" imgW="520474" imgH="393529" progId="Equation.3">
                  <p:embed/>
                </p:oleObj>
              </mc:Choice>
              <mc:Fallback>
                <p:oleObj name="معادلة" r:id="rId5" imgW="520474" imgH="393529"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8400" y="1676400"/>
                        <a:ext cx="990600" cy="814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 name="Straight Connector 8"/>
          <p:cNvCxnSpPr/>
          <p:nvPr/>
        </p:nvCxnSpPr>
        <p:spPr>
          <a:xfrm flipH="1">
            <a:off x="3048000" y="3124200"/>
            <a:ext cx="2609850" cy="0"/>
          </a:xfrm>
          <a:prstGeom prst="line">
            <a:avLst/>
          </a:prstGeom>
        </p:spPr>
        <p:style>
          <a:lnRef idx="2">
            <a:schemeClr val="accent1"/>
          </a:lnRef>
          <a:fillRef idx="0">
            <a:schemeClr val="accent1"/>
          </a:fillRef>
          <a:effectRef idx="1">
            <a:schemeClr val="accent1"/>
          </a:effectRef>
          <a:fontRef idx="minor">
            <a:schemeClr val="tx1"/>
          </a:fontRef>
        </p:style>
      </p:cxnSp>
      <p:sp>
        <p:nvSpPr>
          <p:cNvPr id="8" name="Slide Number Placeholder 7"/>
          <p:cNvSpPr>
            <a:spLocks noGrp="1"/>
          </p:cNvSpPr>
          <p:nvPr>
            <p:ph type="sldNum" sz="quarter" idx="12"/>
          </p:nvPr>
        </p:nvSpPr>
        <p:spPr/>
        <p:txBody>
          <a:bodyPr/>
          <a:lstStyle/>
          <a:p>
            <a:fld id="{B1256247-FA1A-4ED4-9C3E-75F47BD09EE7}" type="slidenum">
              <a:rPr lang="ar-SA" smtClean="0"/>
              <a:pPr/>
              <a:t>98</a:t>
            </a:fld>
            <a:endParaRPr lang="ar-SA"/>
          </a:p>
        </p:txBody>
      </p:sp>
      <p:sp>
        <p:nvSpPr>
          <p:cNvPr id="10" name="Footer Placeholder 9"/>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itle 1"/>
          <p:cNvSpPr>
            <a:spLocks noGrp="1"/>
          </p:cNvSpPr>
          <p:nvPr>
            <p:ph type="title"/>
          </p:nvPr>
        </p:nvSpPr>
        <p:spPr/>
        <p:txBody>
          <a:bodyPr/>
          <a:lstStyle/>
          <a:p>
            <a:pPr algn="r" rtl="1" eaLnBrk="1" hangingPunct="1"/>
            <a:r>
              <a:rPr lang="ar-SA" smtClean="0">
                <a:latin typeface="Traditional Arabic" pitchFamily="2" charset="-78"/>
                <a:cs typeface="Traditional Arabic" pitchFamily="2" charset="-78"/>
              </a:rPr>
              <a:t>أثر الميل الحدي للضريبة:</a:t>
            </a:r>
            <a:endParaRPr lang="en-US" smtClean="0">
              <a:latin typeface="Traditional Arabic" pitchFamily="2" charset="-78"/>
              <a:cs typeface="Traditional Arabic" pitchFamily="2" charset="-78"/>
            </a:endParaRPr>
          </a:p>
        </p:txBody>
      </p:sp>
      <p:sp>
        <p:nvSpPr>
          <p:cNvPr id="4102" name="Content Placeholder 2"/>
          <p:cNvSpPr>
            <a:spLocks noGrp="1"/>
          </p:cNvSpPr>
          <p:nvPr>
            <p:ph idx="1"/>
          </p:nvPr>
        </p:nvSpPr>
        <p:spPr>
          <a:xfrm>
            <a:off x="457200" y="1143000"/>
            <a:ext cx="8229600" cy="4864291"/>
          </a:xfrm>
        </p:spPr>
        <p:txBody>
          <a:bodyPr>
            <a:normAutofit fontScale="92500" lnSpcReduction="10000"/>
          </a:bodyPr>
          <a:lstStyle/>
          <a:p>
            <a:pPr algn="r" rtl="1" eaLnBrk="1" hangingPunct="1">
              <a:buFont typeface="Arial" pitchFamily="34" charset="0"/>
              <a:buNone/>
            </a:pPr>
            <a:r>
              <a:rPr lang="ar-SA" sz="2400" dirty="0" smtClean="0">
                <a:latin typeface="Arial" pitchFamily="34" charset="0"/>
                <a:cs typeface="Arial" pitchFamily="34" charset="0"/>
              </a:rPr>
              <a:t>يعرف الميل الحدي للضريبة بأنه النسبة بين التغير في الضريبة الناتج عن التغير في الدخل</a:t>
            </a:r>
          </a:p>
          <a:p>
            <a:pPr algn="r" rtl="1" eaLnBrk="1" hangingPunct="1">
              <a:buFont typeface="Arial" pitchFamily="34" charset="0"/>
              <a:buNone/>
            </a:pPr>
            <a:endParaRPr lang="en-US" sz="2400" dirty="0" smtClean="0">
              <a:latin typeface="Arial" pitchFamily="34" charset="0"/>
              <a:cs typeface="Arial" pitchFamily="34" charset="0"/>
            </a:endParaRPr>
          </a:p>
          <a:p>
            <a:pPr algn="r" rtl="1" eaLnBrk="1" hangingPunct="1">
              <a:buFont typeface="Arial" pitchFamily="34" charset="0"/>
              <a:buNone/>
            </a:pPr>
            <a:r>
              <a:rPr lang="ar-SA" sz="2400" dirty="0" smtClean="0">
                <a:latin typeface="Arial" pitchFamily="34" charset="0"/>
                <a:cs typeface="Arial" pitchFamily="34" charset="0"/>
              </a:rPr>
              <a:t>حيث </a:t>
            </a:r>
            <a:r>
              <a:rPr lang="en-US" sz="2400" dirty="0" smtClean="0">
                <a:latin typeface="Arial" pitchFamily="34" charset="0"/>
                <a:cs typeface="Arial" pitchFamily="34" charset="0"/>
              </a:rPr>
              <a:t>t</a:t>
            </a:r>
            <a:r>
              <a:rPr lang="ar-SA" sz="2400" dirty="0" smtClean="0">
                <a:latin typeface="Arial" pitchFamily="34" charset="0"/>
                <a:cs typeface="Arial" pitchFamily="34" charset="0"/>
              </a:rPr>
              <a:t> الميل الحدي للضريبة</a:t>
            </a:r>
            <a:endParaRPr lang="en-US" sz="2400" dirty="0" smtClean="0">
              <a:latin typeface="Arial" pitchFamily="34" charset="0"/>
              <a:cs typeface="Arial" pitchFamily="34" charset="0"/>
            </a:endParaRPr>
          </a:p>
          <a:p>
            <a:pPr algn="r" rtl="1" eaLnBrk="1" hangingPunct="1">
              <a:buFont typeface="Arial" pitchFamily="34" charset="0"/>
              <a:buNone/>
            </a:pPr>
            <a:r>
              <a:rPr lang="ar-SA" sz="2400" dirty="0" smtClean="0">
                <a:latin typeface="Arial" pitchFamily="34" charset="0"/>
                <a:cs typeface="Arial" pitchFamily="34" charset="0"/>
              </a:rPr>
              <a:t>  </a:t>
            </a:r>
            <a:r>
              <a:rPr lang="en-US" sz="2400" dirty="0" smtClean="0">
                <a:latin typeface="Arial" pitchFamily="34" charset="0"/>
                <a:cs typeface="Arial" pitchFamily="34" charset="0"/>
              </a:rPr>
              <a:t>∆t</a:t>
            </a:r>
            <a:r>
              <a:rPr lang="ar-SA" sz="2400" dirty="0" smtClean="0">
                <a:latin typeface="Arial" pitchFamily="34" charset="0"/>
                <a:cs typeface="Arial" pitchFamily="34" charset="0"/>
              </a:rPr>
              <a:t> التغير في الضريبة</a:t>
            </a:r>
            <a:endParaRPr lang="en-US" sz="2400" dirty="0" smtClean="0">
              <a:latin typeface="Arial" pitchFamily="34" charset="0"/>
              <a:cs typeface="Arial" pitchFamily="34" charset="0"/>
            </a:endParaRPr>
          </a:p>
          <a:p>
            <a:pPr>
              <a:buNone/>
            </a:pPr>
            <a:r>
              <a:rPr lang="ar-SA" sz="2400" dirty="0" smtClean="0">
                <a:latin typeface="Arial" pitchFamily="34" charset="0"/>
                <a:cs typeface="Arial" pitchFamily="34" charset="0"/>
              </a:rPr>
              <a:t>- لتبيان اثر الميل الحدي للضريبة في المضاعف السياحي  بصيغة الميل الحدي للاستهلاك نستخدم المعادلة التالية :</a:t>
            </a:r>
          </a:p>
          <a:p>
            <a:pPr algn="r" rtl="1" eaLnBrk="1" hangingPunct="1">
              <a:buFont typeface="Arial" pitchFamily="34" charset="0"/>
              <a:buNone/>
            </a:pPr>
            <a:endParaRPr lang="en-US" sz="2400" dirty="0" smtClean="0">
              <a:latin typeface="Arial" pitchFamily="34" charset="0"/>
              <a:cs typeface="Arial" pitchFamily="34" charset="0"/>
            </a:endParaRPr>
          </a:p>
          <a:p>
            <a:pPr algn="r" rtl="1" eaLnBrk="1" hangingPunct="1">
              <a:buFont typeface="Arial" pitchFamily="34" charset="0"/>
              <a:buNone/>
            </a:pPr>
            <a:endParaRPr lang="ar-SA" sz="2400" dirty="0" smtClean="0">
              <a:latin typeface="Arial" pitchFamily="34" charset="0"/>
              <a:cs typeface="Arial" pitchFamily="34" charset="0"/>
            </a:endParaRPr>
          </a:p>
          <a:p>
            <a:pPr>
              <a:buNone/>
            </a:pPr>
            <a:r>
              <a:rPr lang="ar-SA" sz="2400" dirty="0" smtClean="0">
                <a:latin typeface="Arial" pitchFamily="34" charset="0"/>
                <a:cs typeface="Arial" pitchFamily="34" charset="0"/>
              </a:rPr>
              <a:t>- لتبيان اثر الميل الحدي للضريبة في المضاعف السياحي بصيغة الميل الحدي للادخار نستخدم المعادلة التالية</a:t>
            </a:r>
            <a:endParaRPr lang="en-US" sz="2400" dirty="0" smtClean="0">
              <a:latin typeface="Arial" pitchFamily="34" charset="0"/>
              <a:cs typeface="Arial" pitchFamily="34" charset="0"/>
            </a:endParaRPr>
          </a:p>
          <a:p>
            <a:pPr algn="r" rtl="1" eaLnBrk="1" hangingPunct="1">
              <a:buFont typeface="Arial" pitchFamily="34" charset="0"/>
              <a:buNone/>
            </a:pPr>
            <a:r>
              <a:rPr lang="ar-SA" sz="2400" dirty="0" smtClean="0">
                <a:latin typeface="Arial" pitchFamily="34" charset="0"/>
                <a:cs typeface="Arial" pitchFamily="34" charset="0"/>
              </a:rPr>
              <a:t> </a:t>
            </a:r>
            <a:endParaRPr lang="en-US" sz="2400" dirty="0" smtClean="0">
              <a:latin typeface="Arial" pitchFamily="34" charset="0"/>
              <a:cs typeface="Arial" pitchFamily="34" charset="0"/>
            </a:endParaRPr>
          </a:p>
          <a:p>
            <a:pPr algn="r" rtl="1" eaLnBrk="1" hangingPunct="1">
              <a:buFont typeface="Arial" pitchFamily="34" charset="0"/>
              <a:buNone/>
            </a:pPr>
            <a:endParaRPr lang="ar-SA" sz="2400" dirty="0" smtClean="0">
              <a:latin typeface="Arial" pitchFamily="34" charset="0"/>
              <a:cs typeface="Arial" pitchFamily="34" charset="0"/>
            </a:endParaRPr>
          </a:p>
          <a:p>
            <a:pPr algn="r" rtl="1" eaLnBrk="1" hangingPunct="1">
              <a:buFont typeface="Arial" pitchFamily="34" charset="0"/>
              <a:buNone/>
            </a:pPr>
            <a:r>
              <a:rPr lang="ar-SA" sz="2400" dirty="0" smtClean="0">
                <a:latin typeface="Arial" pitchFamily="34" charset="0"/>
                <a:cs typeface="Arial" pitchFamily="34" charset="0"/>
              </a:rPr>
              <a:t>* وهكذا يتضح ان تأثير الميل الحدي للضريبة في المضاعف السياحي تأثيراً سليباً .</a:t>
            </a:r>
            <a:endParaRPr lang="en-US" sz="2400" dirty="0" smtClean="0">
              <a:latin typeface="Arial" pitchFamily="34" charset="0"/>
              <a:cs typeface="Arial" pitchFamily="34" charset="0"/>
            </a:endParaRPr>
          </a:p>
        </p:txBody>
      </p:sp>
      <p:sp>
        <p:nvSpPr>
          <p:cNvPr id="4103"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graphicFrame>
        <p:nvGraphicFramePr>
          <p:cNvPr id="4098" name="Object 1"/>
          <p:cNvGraphicFramePr>
            <a:graphicFrameLocks noChangeAspect="1"/>
          </p:cNvGraphicFramePr>
          <p:nvPr/>
        </p:nvGraphicFramePr>
        <p:xfrm>
          <a:off x="3810000" y="1600200"/>
          <a:ext cx="1824038" cy="571500"/>
        </p:xfrm>
        <a:graphic>
          <a:graphicData uri="http://schemas.openxmlformats.org/presentationml/2006/ole">
            <mc:AlternateContent xmlns:mc="http://schemas.openxmlformats.org/markup-compatibility/2006">
              <mc:Choice xmlns:v="urn:schemas-microsoft-com:vml" Requires="v">
                <p:oleObj spid="_x0000_s91219" name="معادلة" r:id="rId3" imgW="1040948" imgH="393529" progId="Equation.3">
                  <p:embed/>
                </p:oleObj>
              </mc:Choice>
              <mc:Fallback>
                <p:oleObj name="معادلة" r:id="rId3" imgW="1040948" imgH="393529"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1600200"/>
                        <a:ext cx="1824038"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4"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graphicFrame>
        <p:nvGraphicFramePr>
          <p:cNvPr id="4099" name="Object 3"/>
          <p:cNvGraphicFramePr>
            <a:graphicFrameLocks noChangeAspect="1"/>
          </p:cNvGraphicFramePr>
          <p:nvPr/>
        </p:nvGraphicFramePr>
        <p:xfrm>
          <a:off x="4419600" y="3048000"/>
          <a:ext cx="1350963" cy="668337"/>
        </p:xfrm>
        <a:graphic>
          <a:graphicData uri="http://schemas.openxmlformats.org/presentationml/2006/ole">
            <mc:AlternateContent xmlns:mc="http://schemas.openxmlformats.org/markup-compatibility/2006">
              <mc:Choice xmlns:v="urn:schemas-microsoft-com:vml" Requires="v">
                <p:oleObj spid="_x0000_s91220" name="Equation" r:id="rId5" imgW="838080" imgH="457200" progId="Equation.3">
                  <p:embed/>
                </p:oleObj>
              </mc:Choice>
              <mc:Fallback>
                <p:oleObj name="Equation" r:id="rId5" imgW="838080" imgH="4572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9600" y="3048000"/>
                        <a:ext cx="1350963" cy="6683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5"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latin typeface="Calibri" pitchFamily="34" charset="0"/>
            </a:endParaRPr>
          </a:p>
        </p:txBody>
      </p:sp>
      <p:graphicFrame>
        <p:nvGraphicFramePr>
          <p:cNvPr id="4100" name="Object 5"/>
          <p:cNvGraphicFramePr>
            <a:graphicFrameLocks noChangeAspect="1"/>
          </p:cNvGraphicFramePr>
          <p:nvPr/>
        </p:nvGraphicFramePr>
        <p:xfrm>
          <a:off x="4343400" y="4419600"/>
          <a:ext cx="1371600" cy="685800"/>
        </p:xfrm>
        <a:graphic>
          <a:graphicData uri="http://schemas.openxmlformats.org/presentationml/2006/ole">
            <mc:AlternateContent xmlns:mc="http://schemas.openxmlformats.org/markup-compatibility/2006">
              <mc:Choice xmlns:v="urn:schemas-microsoft-com:vml" Requires="v">
                <p:oleObj spid="_x0000_s91221" name="معادلة" r:id="rId7" imgW="647700" imgH="469900" progId="Equation.3">
                  <p:embed/>
                </p:oleObj>
              </mc:Choice>
              <mc:Fallback>
                <p:oleObj name="معادلة" r:id="rId7" imgW="647700" imgH="46990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43400" y="4419600"/>
                        <a:ext cx="13716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Slide Number Placeholder 9"/>
          <p:cNvSpPr>
            <a:spLocks noGrp="1"/>
          </p:cNvSpPr>
          <p:nvPr>
            <p:ph type="sldNum" sz="quarter" idx="12"/>
          </p:nvPr>
        </p:nvSpPr>
        <p:spPr/>
        <p:txBody>
          <a:bodyPr/>
          <a:lstStyle/>
          <a:p>
            <a:fld id="{B1256247-FA1A-4ED4-9C3E-75F47BD09EE7}" type="slidenum">
              <a:rPr lang="ar-SA" smtClean="0"/>
              <a:pPr/>
              <a:t>99</a:t>
            </a:fld>
            <a:endParaRPr lang="ar-SA"/>
          </a:p>
        </p:txBody>
      </p:sp>
      <p:sp>
        <p:nvSpPr>
          <p:cNvPr id="11" name="Footer Placeholder 10"/>
          <p:cNvSpPr>
            <a:spLocks noGrp="1"/>
          </p:cNvSpPr>
          <p:nvPr>
            <p:ph type="ftr" sz="quarter" idx="11"/>
          </p:nvPr>
        </p:nvSpPr>
        <p:spPr/>
        <p:txBody>
          <a:bodyPr/>
          <a:lstStyle/>
          <a:p>
            <a:r>
              <a:rPr lang="ar-SA" smtClean="0"/>
              <a:t>اقتصاديات السياحة البيئية</a:t>
            </a:r>
            <a:endParaRPr lang="ar-SA"/>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5316</TotalTime>
  <Words>15137</Words>
  <Application>Microsoft Office PowerPoint</Application>
  <PresentationFormat>On-screen Show (4:3)</PresentationFormat>
  <Paragraphs>1691</Paragraphs>
  <Slides>173</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173</vt:i4>
      </vt:variant>
    </vt:vector>
  </HeadingPairs>
  <TitlesOfParts>
    <vt:vector size="176" baseType="lpstr">
      <vt:lpstr>Concourse</vt:lpstr>
      <vt:lpstr>Equation</vt:lpstr>
      <vt:lpstr>معادلة</vt:lpstr>
      <vt:lpstr>اقتصاديات السياحة البيئية  423 قصر</vt:lpstr>
      <vt:lpstr>علم اقتصاديات السياحة البيئية</vt:lpstr>
      <vt:lpstr>علم اقتصاديات السياحة البيئية</vt:lpstr>
      <vt:lpstr>تعريف علم اقتصاديات السياحة البيئية</vt:lpstr>
      <vt:lpstr>اقتصاد فلسفة السياحة البيئية</vt:lpstr>
      <vt:lpstr>مقدمة عن السياحة وأهميتها</vt:lpstr>
      <vt:lpstr>مكونات السياحة </vt:lpstr>
      <vt:lpstr>مفهوم السياحة البيئية</vt:lpstr>
      <vt:lpstr>مفهوم السياحة البيئية</vt:lpstr>
      <vt:lpstr>مفهوم السياحة البيئية</vt:lpstr>
      <vt:lpstr>مفهوم السياحة البيئية</vt:lpstr>
      <vt:lpstr>خصائص السائح البيئي</vt:lpstr>
      <vt:lpstr>خصائص السائح البيئي</vt:lpstr>
      <vt:lpstr>ضرورة السياحة البيئية</vt:lpstr>
      <vt:lpstr>ضرورة السياحة البيئية</vt:lpstr>
      <vt:lpstr>اهمية السياحة البيئية</vt:lpstr>
      <vt:lpstr>اهمية السياحة البيئية</vt:lpstr>
      <vt:lpstr>اهمية السياحة البيئية</vt:lpstr>
      <vt:lpstr>انواع السياحة البيئية</vt:lpstr>
      <vt:lpstr>انواع السياحة البيئية</vt:lpstr>
      <vt:lpstr>انواع السياحة البيئية</vt:lpstr>
      <vt:lpstr>علاقات صناعة السياحة مع البيئة والمجتمع والاقتصاد</vt:lpstr>
      <vt:lpstr>علاقات صناعة السياحة مع البيئة والمجتمع والاقتصاد</vt:lpstr>
      <vt:lpstr>علاقات صناعة السياحة مع البيئة والمجتمع والاقتصاد</vt:lpstr>
      <vt:lpstr>علاقات صناعة السياحة مع البيئة والمجتمع والاقتصاد</vt:lpstr>
      <vt:lpstr>الجوانب الاساسية لاقتصاد السياحة البيئية</vt:lpstr>
      <vt:lpstr>الجوانب الاساسية لاقتصاد السياحة البيئية</vt:lpstr>
      <vt:lpstr>الجوانب الاساسية لاقتصاد السياحة البيئية</vt:lpstr>
      <vt:lpstr>الجوانب الاساسية لاقتصاد السياحة البيئية</vt:lpstr>
      <vt:lpstr>الجوانب الاساسية لاقتصاد السياحة البيئية</vt:lpstr>
      <vt:lpstr>الجوانب الاساسية لاقتصاد السياحة البيئية</vt:lpstr>
      <vt:lpstr>الجوانب الاساسية لاقتصاد السياحة البيئية</vt:lpstr>
      <vt:lpstr>السياحة البيئية والاستدامة</vt:lpstr>
      <vt:lpstr>السياحة البيئية والاستدامة</vt:lpstr>
      <vt:lpstr>متطلبات الإدارة السياحية المستدامة</vt:lpstr>
      <vt:lpstr>مبادئ السياحة البيئية الاستدامة</vt:lpstr>
      <vt:lpstr>مبادئ السياحة البيئية الاستدامة</vt:lpstr>
      <vt:lpstr>تنمية السياحة البيئية الاستدامة</vt:lpstr>
      <vt:lpstr>تنمية السياحة البيئية الاستدامة</vt:lpstr>
      <vt:lpstr>تنمية السياحة البيئية الاستدامة</vt:lpstr>
      <vt:lpstr>تنمية السياحة البيئية الاستدامة</vt:lpstr>
      <vt:lpstr> دعم اقتصاد المناطق الريفية عن طريق السياحة البيئية</vt:lpstr>
      <vt:lpstr> دعم اقتصاد المناطق الريفية عن طريق السياحة البيئية</vt:lpstr>
      <vt:lpstr>دعم اقتصاد المناطق الريفية عن طريق السياحة البيئية</vt:lpstr>
      <vt:lpstr> دعم اقتصاد المناطق الريفية عن طريق السياحة البيئية</vt:lpstr>
      <vt:lpstr>دور القطاعين العام والخاص في دعم اقتصاد المناطق الريفية عن طريق السياحة البيئية </vt:lpstr>
      <vt:lpstr>دور القطاعين العام والخاص في دعم اقتصاد المناطق الريفية عن طريق السياحة البيئية </vt:lpstr>
      <vt:lpstr>دور القطاعين العام والخاص في دعم اقتصاد المناطق الريفية عن طريق السياحة البيئية </vt:lpstr>
      <vt:lpstr>دور القطاعين العام والخاص في دعم اقتصاد المناطق الريفية عن طريق السياحة البيئية </vt:lpstr>
      <vt:lpstr>دور القطاعين العام والخاص في دعم اقتصاد المناطق الريفية عن طريق السياحة البيئية </vt:lpstr>
      <vt:lpstr>دور القطاعين العام والخاص في دعم اقتصاد المناطق الريفية عن طريق السياحة البيئية </vt:lpstr>
      <vt:lpstr>الاثار المباشرة للسياحة في الاقتصاد القومي</vt:lpstr>
      <vt:lpstr>الاثار المباشرة للسياحة في الاقتصاد القومي</vt:lpstr>
      <vt:lpstr>الاثار المباشرة للسياحة في الاقتصاد القومي</vt:lpstr>
      <vt:lpstr>الاثار المباشرة للسياحة في الاقتصاد القومي</vt:lpstr>
      <vt:lpstr>رسم توضحي للتدفق الدوري للدخل في الاقتصاد</vt:lpstr>
      <vt:lpstr>PowerPoint Presentation</vt:lpstr>
      <vt:lpstr>طرق احتساب الدخل القومي :</vt:lpstr>
      <vt:lpstr>طرق احتساب الدخل السياحي :</vt:lpstr>
      <vt:lpstr>طرق احتساب الدخل السياحي :</vt:lpstr>
      <vt:lpstr>طرق احتساب الدخل السياحي :</vt:lpstr>
      <vt:lpstr>طرق احتساب الدخل السياحي :</vt:lpstr>
      <vt:lpstr>طرق احتساب الدخل السياحي :</vt:lpstr>
      <vt:lpstr>PowerPoint Presentation</vt:lpstr>
      <vt:lpstr>حساب اثر السياحة في الدخل القومي :</vt:lpstr>
      <vt:lpstr>دور السياحة في الدخل القومي للمملكة العربية السعودية وبعض الدول العربية:</vt:lpstr>
      <vt:lpstr>دور السياحة في الدخل القومي للمملكة العربية السعودية وبعض الدول العربية:</vt:lpstr>
      <vt:lpstr>دور السياحة في الدخل القومي للمملكة العربية السعودية :</vt:lpstr>
      <vt:lpstr>دور السياحة في الدخل القومي للمملكة العربية السعودية :</vt:lpstr>
      <vt:lpstr>دور السياحة في الدخل القومي للمملكة العربية السعودية وبعض الدول العربية:</vt:lpstr>
      <vt:lpstr>اثر السياحة في ميزان المدفوعات :</vt:lpstr>
      <vt:lpstr>عناصر ميزان المدفوعات :</vt:lpstr>
      <vt:lpstr>PowerPoint Presentation</vt:lpstr>
      <vt:lpstr>اثر النشاط السياحي في ميزان المدفوعات :</vt:lpstr>
      <vt:lpstr>الميزان السياحي : والهدف من ذلك هو تقييم النشاط السياحي خلال العام ، وتبيان اثره النهائي على ميزان المدفوعات </vt:lpstr>
      <vt:lpstr>حساب اثر السياحة في ميزان المدفوعات :</vt:lpstr>
      <vt:lpstr>PowerPoint Presentation</vt:lpstr>
      <vt:lpstr>PowerPoint Presentation</vt:lpstr>
      <vt:lpstr>PowerPoint Presentation</vt:lpstr>
      <vt:lpstr>تطبيقات حول دور السياحة في ميزان المدفوعات:- </vt:lpstr>
      <vt:lpstr>دور السياحة في التجارة الخارجية (التصدير والاستيراد):</vt:lpstr>
      <vt:lpstr>PowerPoint Presentation</vt:lpstr>
      <vt:lpstr>أثر السياحة في الاستخدام وتكوين فرص العمل:</vt:lpstr>
      <vt:lpstr>أنواع العمالة الناتجة عن السياحة </vt:lpstr>
      <vt:lpstr>تابع لأنواع العمالة الناتجة عن السياحة </vt:lpstr>
      <vt:lpstr>اثر السياحة في اعادة توزيع التنمية والدخل بين الأقاليم </vt:lpstr>
      <vt:lpstr>الاثار الاقتصادية والاجتماعية للسياحة على تنمية الأقاليم الريفية والنائية :-</vt:lpstr>
      <vt:lpstr>الاثار الاقتصادية والاجتماعية للسياحة على تنمية الأقاليم الريفية والنائية :-</vt:lpstr>
      <vt:lpstr>الآثار الغير مباشرة للسياحة في الاقتصاد القومي</vt:lpstr>
      <vt:lpstr>الاثر المضاعف للسياحة</vt:lpstr>
      <vt:lpstr>الاثر المضاعف للسياحة</vt:lpstr>
      <vt:lpstr>مضاعف الاستخدام السياحي</vt:lpstr>
      <vt:lpstr>مثال</vt:lpstr>
      <vt:lpstr>PowerPoint Presentation</vt:lpstr>
      <vt:lpstr>العوامل المؤثرة في المضاعف السياحي:-</vt:lpstr>
      <vt:lpstr>PowerPoint Presentation</vt:lpstr>
      <vt:lpstr>PowerPoint Presentation</vt:lpstr>
      <vt:lpstr>PowerPoint Presentation</vt:lpstr>
      <vt:lpstr>أثر الميل الحدي للضريبة:</vt:lpstr>
      <vt:lpstr>اثر الميل الحدي للتصدير والاستيراد :-</vt:lpstr>
      <vt:lpstr>PowerPoint Presentation</vt:lpstr>
      <vt:lpstr>اثر التضخم النقدي</vt:lpstr>
      <vt:lpstr>PowerPoint Presentation</vt:lpstr>
      <vt:lpstr>PowerPoint Presentation</vt:lpstr>
      <vt:lpstr>PowerPoint Presentation</vt:lpstr>
      <vt:lpstr>PowerPoint Presentation</vt:lpstr>
      <vt:lpstr>PowerPoint Presentation</vt:lpstr>
      <vt:lpstr>PowerPoint Presentation</vt:lpstr>
      <vt:lpstr>المضاعف السياحي الديناميكي :-</vt:lpstr>
      <vt:lpstr>جدول يوضح عمل المضاعف السياحي الديناميكي</vt:lpstr>
      <vt:lpstr>PowerPoint Presentation</vt:lpstr>
      <vt:lpstr>يتضح من المضاعف السياحي الديناميكي الاتي:</vt:lpstr>
      <vt:lpstr>أثر السياحة في تنشيط حركة الإنتاج والاستثمار في القطاعات الأخرى :</vt:lpstr>
      <vt:lpstr>اثر السياحة في تنمية مشاريع البني التحتية  </vt:lpstr>
      <vt:lpstr>PowerPoint Presentation</vt:lpstr>
      <vt:lpstr>ولكن ماهي الأسباب التي تؤدي إلى ذلك (التضخم النقدي) ؟</vt:lpstr>
      <vt:lpstr>الآثار المترتبة عن التضخم الناتج عن السياحة:</vt:lpstr>
      <vt:lpstr>الآثار المترتبة عن التضخم الناتج عن السياحة:</vt:lpstr>
      <vt:lpstr>مقترحات للتخفيف من حدة التضخم الناتج عن السياحة :</vt:lpstr>
      <vt:lpstr>أثر السياحة في الدخل القومي- تمويل السياحة لميزانية الحكومة </vt:lpstr>
      <vt:lpstr>أثر السياحة في الأماكن التاريخية والحضارية:</vt:lpstr>
      <vt:lpstr>PowerPoint Presentation</vt:lpstr>
      <vt:lpstr>أثر السياحة في البيئة الطبيعية </vt:lpstr>
      <vt:lpstr>الدعوة لحماية البيئة الطبيعة :- </vt:lpstr>
      <vt:lpstr>أثر السياحة في البيئة الاجتماعية </vt:lpstr>
      <vt:lpstr>أثر السياحة في البيئة الاجتماعية </vt:lpstr>
      <vt:lpstr>أثر السياحة في التبعية الاقتصادية </vt:lpstr>
      <vt:lpstr>أثر السياحة في الإعلام وتوطيد العلاقات الدولية </vt:lpstr>
      <vt:lpstr>طرق قياس استهلاك الترفيه (الكمية)</vt:lpstr>
      <vt:lpstr>طرق قياس استهلاك الترفيه (الكمية)</vt:lpstr>
      <vt:lpstr>طرق قياس استهلاك الترفيه (الكمية)</vt:lpstr>
      <vt:lpstr>طرق قياس استهلاك الترفيه (الكمية)</vt:lpstr>
      <vt:lpstr>طرق قياس استهلاك الترفيه (الكمية)</vt:lpstr>
      <vt:lpstr>طرق قياس استهلاك الترفيه (الكمية)</vt:lpstr>
      <vt:lpstr>طرق قياس استهلاك الترفيه (الكمية)</vt:lpstr>
      <vt:lpstr>طرق قياس استهلاك الترفيه (الكمية)</vt:lpstr>
      <vt:lpstr>طرق قياس استهلاك الترفيه (الكمية)</vt:lpstr>
      <vt:lpstr>طرق قياس السعر او التكاليف للمرافق السياحية</vt:lpstr>
      <vt:lpstr>طرق قياس السعر او التكاليف للمرافق السياحية</vt:lpstr>
      <vt:lpstr>طرق قياس السعر او التكاليف للمرافق السياحية</vt:lpstr>
      <vt:lpstr>طرق قياس السعر او التكاليف للمرافق السياحية</vt:lpstr>
      <vt:lpstr>طرق قياس السعر او التكاليف للمرافق السياحية</vt:lpstr>
      <vt:lpstr>طرق قياس السعر او التكاليف للمرافق السياحية</vt:lpstr>
      <vt:lpstr>منحني الطلب</vt:lpstr>
      <vt:lpstr>منحني الطلب</vt:lpstr>
      <vt:lpstr>منحني الطلب</vt:lpstr>
      <vt:lpstr>منحني الطلب</vt:lpstr>
      <vt:lpstr>منحني الطلب</vt:lpstr>
      <vt:lpstr>قياس عوائد الترفيه باستخدام منحني الطلب</vt:lpstr>
      <vt:lpstr>قياس عوائد الترفيه باستخدام منحني الطلب</vt:lpstr>
      <vt:lpstr>فائض المستهلك Consumer Surplus</vt:lpstr>
      <vt:lpstr>دالة الطلب Demand Function</vt:lpstr>
      <vt:lpstr>دالة الطلب Demand Function</vt:lpstr>
      <vt:lpstr>دالة الطلب Demand Function</vt:lpstr>
      <vt:lpstr>دالة الطلب Demand Function</vt:lpstr>
      <vt:lpstr>دالة الطلب Demand Function</vt:lpstr>
      <vt:lpstr>دالة الطلب Demand Function</vt:lpstr>
      <vt:lpstr>محددات الطلب علي السياحة البيئية Determinants of Demand</vt:lpstr>
      <vt:lpstr>محددات الطلب علي السياحة البيئية Determinants of Demand</vt:lpstr>
      <vt:lpstr>محددات الطلب علي السياحة البيئية Determinants of Demand</vt:lpstr>
      <vt:lpstr>محددات الطلب علي السياحة البيئية Determinants of Demand</vt:lpstr>
      <vt:lpstr>محددات الطلب علي السياحة البيئية Determinants of Demand</vt:lpstr>
      <vt:lpstr>محددات الطلب علي السياحة البيئية Determinants of Demand</vt:lpstr>
      <vt:lpstr>محددات الطلب علي السياحة البيئية Determinants of Demand</vt:lpstr>
      <vt:lpstr>محددات الطلب علي السياحة البيئية Determinants of Demand</vt:lpstr>
      <vt:lpstr>مرونة الطلب علي السياحة البيئية  Elasticity of Demand</vt:lpstr>
      <vt:lpstr>مرونة الطلب علي السياحة البيئية  Elasticity of Demand</vt:lpstr>
      <vt:lpstr>مرونة الطلب علي السياحة البيئية  Elasticity of Demand</vt:lpstr>
      <vt:lpstr>مرونة الطلب علي السياحة البيئية  Elasticity of Demand</vt:lpstr>
      <vt:lpstr>مرونة الطلب علي السياحة البيئية  Elasticity of Demand</vt:lpstr>
      <vt:lpstr>مرونة الطلب علي السياحة البيئية  Elasticity of Demand</vt:lpstr>
      <vt:lpstr>مرونة الطلب علي السياحة البيئية  Elasticity of Demand</vt:lpstr>
      <vt:lpstr>مرونة الطلب علي السياحة البيئية  Elasticity of Demand</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اقتصاديات السياحة البيئية  423 قصر</dc:title>
  <dc:creator>Imad</dc:creator>
  <cp:lastModifiedBy>User</cp:lastModifiedBy>
  <cp:revision>146</cp:revision>
  <dcterms:created xsi:type="dcterms:W3CDTF">2012-02-04T08:28:07Z</dcterms:created>
  <dcterms:modified xsi:type="dcterms:W3CDTF">2017-10-01T11:09:42Z</dcterms:modified>
</cp:coreProperties>
</file>