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1"/>
  </p:normalViewPr>
  <p:slideViewPr>
    <p:cSldViewPr snapToGrid="0" snapToObjects="1">
      <p:cViewPr varScale="1">
        <p:scale>
          <a:sx n="91" d="100"/>
          <a:sy n="91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6ADC80-AF86-924A-84B9-C9AF3310F938}" type="datetimeFigureOut">
              <a:rPr lang="en-US" smtClean="0"/>
              <a:t>4/29/17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65A7D-25C1-F54D-B606-E5A80BD68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25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365A7D-25C1-F54D-B606-E5A80BD68E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54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09407-D15E-294B-BD23-A221B76B8871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C40B-E03E-4548-8836-FE643DA1C551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73DE-7944-B24D-A97A-7C693DEC1C68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7E4A2-CC4C-FD44-AC55-0F077112ED9F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9670A-8AA4-A947-9B54-E427FE982138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6994F-566D-4C4F-8C40-C33BF262A77E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CDB4-28A8-1E40-AD4A-B3FF6CE0FC71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D17F4-C00E-7341-88FB-DA6ECA8CA85A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1839-5800-0547-9352-1AA4A6F0CDC4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C5E94-A226-0E4A-846E-2B8C79184FF7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A1E636E-650D-6445-A35C-802BFB42FD04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04DF65E-C97B-3F46-891D-B152430B26D1}" type="datetime1">
              <a:rPr lang="en-US" smtClean="0"/>
              <a:t>4/29/17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البنوك المركزية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4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4490" y="1"/>
            <a:ext cx="5107510" cy="900331"/>
          </a:xfrm>
        </p:spPr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b="1" u="sng" dirty="0" smtClean="0"/>
              <a:t>البنوك المركزية: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77" y="1012874"/>
            <a:ext cx="11887200" cy="5598941"/>
          </a:xfrm>
        </p:spPr>
        <p:txBody>
          <a:bodyPr>
            <a:normAutofit lnSpcReduction="10000"/>
          </a:bodyPr>
          <a:lstStyle/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400" dirty="0" smtClean="0"/>
              <a:t>في نهاية القرن ١٩ وبداية القرن ٢٠ ظهرت البنوك المركزية وكان حق الإصدار النقدي هو الدافع الرئيسي لإنشائها ومع مرور الزمن تطورت وظائفها.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b="1" u="sng" dirty="0" smtClean="0"/>
              <a:t>١/ بنك الإصدار: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يملك البنك المركزي حق الإصدار التام بعد أن كان مشاعاً بين البنوك التجارية حيث أن إصدار النقود  يعطي البنك المركزي قدر أكبر للتحكم في عرض النقود. </a:t>
            </a:r>
            <a:endParaRPr lang="ar-SA" sz="2400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sz="2400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b="1" u="sng" dirty="0" smtClean="0"/>
              <a:t>٢/ بنك الحكومة: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تقدم البنوك المركزية خدمات للدولة تماثل ما تقدمه البنوك التجارية للأفراد مثل: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١/ احتفاظ البنك المركزي بالحسابات المصرفية والقيام بالعمليات الاستثمارية للدوائر والمؤسسات الحكومية.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٢/ تقديم المشورة فيما يتعلق بإدارة النقد المصدر والدين العالي سواء داخلي أو خارجي.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٣/ مستشار الدولة المالي مع المنظمات النقدية والمالية الدولية.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400" dirty="0" smtClean="0"/>
              <a:t>٤/ القيام بإدارة احتياطات الدولة من النقد الأجنبي.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63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03" y="450166"/>
            <a:ext cx="10227211" cy="5739619"/>
          </a:xfrm>
        </p:spPr>
        <p:txBody>
          <a:bodyPr>
            <a:noAutofit/>
          </a:bodyPr>
          <a:lstStyle/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800" b="1" u="sng" dirty="0"/>
              <a:t>٣</a:t>
            </a:r>
            <a:r>
              <a:rPr lang="ar-SA" sz="2800" b="1" u="sng" dirty="0"/>
              <a:t>/ بنك البنوك:</a:t>
            </a:r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800" dirty="0" smtClean="0"/>
              <a:t>عادة تحتفظ البنوك التجارية كما جرت العادة بحسابات دائنة لدى البنك المركزي للقيام بعمليات المقاصة فيما بين البنوك، كما يقوم البنك المركزي بدور المقرض للبنوك التجارية.</a:t>
            </a:r>
            <a:endParaRPr lang="ar-SA" sz="28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ar-SA" sz="2800" dirty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ar-SA" sz="2800" dirty="0" smtClean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800" b="1" u="sng" dirty="0" smtClean="0"/>
              <a:t>٤/ السياسة النقدية:</a:t>
            </a:r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ar-SA" sz="2800" dirty="0" smtClean="0"/>
              <a:t>سيتم مناقشتها في الفصل القادم بالتفصيل.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645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37625"/>
            <a:ext cx="7729728" cy="1041009"/>
          </a:xfrm>
        </p:spPr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ميزانية البنك التجاري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06767"/>
              </p:ext>
            </p:extLst>
          </p:nvPr>
        </p:nvGraphicFramePr>
        <p:xfrm>
          <a:off x="1561514" y="1659987"/>
          <a:ext cx="8947052" cy="4690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3526"/>
                <a:gridCol w="4473526"/>
              </a:tblGrid>
              <a:tr h="675250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الخصوم (موارد)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الأصول</a:t>
                      </a:r>
                      <a:r>
                        <a:rPr lang="ar-SA" sz="2400" baseline="0" dirty="0" smtClean="0"/>
                        <a:t>  (استخدامات) 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أوراق البانك نوت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السندات الحكومية 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ودائع البنوك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شهادات الذهب وحقوق السحب الخاصة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الودائع الحكومية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القروض المخصومة 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الودائع الأجنبية والودائع الأخرى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العملات الأجنبية 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بنود</a:t>
                      </a:r>
                      <a:r>
                        <a:rPr lang="ar-SA" sz="2400" baseline="0" dirty="0" smtClean="0"/>
                        <a:t> النقود الحاضرة المؤجل تحصيلها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العملة المحلية 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الخصوم الأخرى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النقود الحاضرة في دور التحصيل</a:t>
                      </a:r>
                      <a:endParaRPr lang="en-US" sz="2400" dirty="0"/>
                    </a:p>
                  </a:txBody>
                  <a:tcPr/>
                </a:tc>
              </a:tr>
              <a:tr h="623601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400" dirty="0" smtClean="0"/>
                        <a:t>حساب رأس المال 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الأصول الأخرى</a:t>
                      </a:r>
                      <a:endParaRPr lang="en-US" sz="2400" dirty="0"/>
                    </a:p>
                  </a:txBody>
                  <a:tcPr/>
                </a:tc>
              </a:tr>
              <a:tr h="484565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إجمالي الخصوم</a:t>
                      </a:r>
                      <a:r>
                        <a:rPr lang="ar-SA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2400" dirty="0" smtClean="0"/>
                        <a:t>إجمالي الأصول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40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234" y="520506"/>
            <a:ext cx="11169748" cy="5697414"/>
          </a:xfrm>
        </p:spPr>
        <p:txBody>
          <a:bodyPr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dirty="0" smtClean="0"/>
              <a:t>أوراق البانك نوت وودائع البنوك يصنفان ضمن العملة المتداولة خارج الجهاز المصرفي.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800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dirty="0" smtClean="0"/>
              <a:t>الميزانية تعكس القاعدة النقدية حيث أنه عند وضع ميزانية البنك المركزي بشكل معادلة طرفها الأيمن هو (أوراق البانك نوت +ودائع البنوك) ، بينما الطرف الأيسر هو (عناصر الأصول – باقي الخصوم)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800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800" dirty="0" smtClean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dirty="0" smtClean="0"/>
              <a:t>ا</a:t>
            </a:r>
            <a:r>
              <a:rPr lang="ar-SA" sz="2800" b="1" u="sng" dirty="0" smtClean="0"/>
              <a:t>لعوامل المؤثرة في الأساس النقدي:</a:t>
            </a:r>
            <a:endParaRPr lang="ar-SA" sz="2800" b="1" u="sng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dirty="0" smtClean="0"/>
              <a:t>نلاحظ أنه أي زيادة في عناصر جانب الأصول تؤدي إلى زيادة القاعدة النقدية ومن ثم عرض النقد.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sz="2800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b="1" u="sng" dirty="0"/>
              <a:t>العوامل المخفضة للأساس النقدي: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sz="2800" dirty="0" smtClean="0"/>
              <a:t>هي باقي عناصر الخصوم (ودائع حكومية + ودائع أجنبية ـ خصوم أخرى +رأس المال).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5578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67</TotalTime>
  <Words>332</Words>
  <Application>Microsoft Macintosh PowerPoint</Application>
  <PresentationFormat>Widescreen</PresentationFormat>
  <Paragraphs>54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Gill Sans MT</vt:lpstr>
      <vt:lpstr>Majalla UI</vt:lpstr>
      <vt:lpstr>Arial</vt:lpstr>
      <vt:lpstr>Parcel</vt:lpstr>
      <vt:lpstr>البنوك المركزية </vt:lpstr>
      <vt:lpstr>البنوك المركزية:</vt:lpstr>
      <vt:lpstr>PowerPoint Presentation</vt:lpstr>
      <vt:lpstr>ميزانية البنك التجاري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البنوك المركزية </dc:title>
  <dc:creator>deemah alammar</dc:creator>
  <cp:lastModifiedBy>deemah alammar</cp:lastModifiedBy>
  <cp:revision>8</cp:revision>
  <dcterms:created xsi:type="dcterms:W3CDTF">2017-04-29T11:44:51Z</dcterms:created>
  <dcterms:modified xsi:type="dcterms:W3CDTF">2017-04-29T12:51:52Z</dcterms:modified>
</cp:coreProperties>
</file>