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69"/>
  </p:normalViewPr>
  <p:slideViewPr>
    <p:cSldViewPr snapToGrid="0" snapToObjects="1">
      <p:cViewPr>
        <p:scale>
          <a:sx n="94" d="100"/>
          <a:sy n="94" d="100"/>
        </p:scale>
        <p:origin x="736"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0E81F9-955E-4248-BA4B-5810EADC6B2F}" type="datetimeFigureOut">
              <a:rPr lang="en-US" smtClean="0"/>
              <a:t>11/12/17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E5448C-7CAF-854D-B82D-EEAD5C360160}" type="slidenum">
              <a:rPr lang="en-US" smtClean="0"/>
              <a:t>‹#›</a:t>
            </a:fld>
            <a:endParaRPr lang="en-US"/>
          </a:p>
        </p:txBody>
      </p:sp>
    </p:spTree>
    <p:extLst>
      <p:ext uri="{BB962C8B-B14F-4D97-AF65-F5344CB8AC3E}">
        <p14:creationId xmlns:p14="http://schemas.microsoft.com/office/powerpoint/2010/main" val="1747372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E5448C-7CAF-854D-B82D-EEAD5C360160}" type="slidenum">
              <a:rPr lang="en-US" smtClean="0"/>
              <a:t>1</a:t>
            </a:fld>
            <a:endParaRPr lang="en-US"/>
          </a:p>
        </p:txBody>
      </p:sp>
    </p:spTree>
    <p:extLst>
      <p:ext uri="{BB962C8B-B14F-4D97-AF65-F5344CB8AC3E}">
        <p14:creationId xmlns:p14="http://schemas.microsoft.com/office/powerpoint/2010/main" val="95428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E5448C-7CAF-854D-B82D-EEAD5C360160}" type="slidenum">
              <a:rPr lang="en-US" smtClean="0"/>
              <a:t>2</a:t>
            </a:fld>
            <a:endParaRPr lang="en-US"/>
          </a:p>
        </p:txBody>
      </p:sp>
    </p:spTree>
    <p:extLst>
      <p:ext uri="{BB962C8B-B14F-4D97-AF65-F5344CB8AC3E}">
        <p14:creationId xmlns:p14="http://schemas.microsoft.com/office/powerpoint/2010/main" val="1242331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7D6C3D-54BD-5649-8336-622B88DEBFEB}" type="datetime1">
              <a:rPr lang="en-US" smtClean="0"/>
              <a:t>11/12/17</a:t>
            </a:fld>
            <a:endParaRPr lang="en-US"/>
          </a:p>
        </p:txBody>
      </p:sp>
      <p:sp>
        <p:nvSpPr>
          <p:cNvPr id="5" name="Footer Placeholder 4"/>
          <p:cNvSpPr>
            <a:spLocks noGrp="1"/>
          </p:cNvSpPr>
          <p:nvPr>
            <p:ph type="ftr" sz="quarter" idx="11"/>
          </p:nvPr>
        </p:nvSpPr>
        <p:spPr/>
        <p:txBody>
          <a:bodyPr/>
          <a:lstStyle/>
          <a:p>
            <a:r>
              <a:rPr lang="ar-SA" smtClean="0"/>
              <a:t>إعداد أ. ديمه العمار </a:t>
            </a:r>
            <a:endParaRPr lang="en-US"/>
          </a:p>
        </p:txBody>
      </p:sp>
      <p:sp>
        <p:nvSpPr>
          <p:cNvPr id="6" name="Slide Number Placeholder 5"/>
          <p:cNvSpPr>
            <a:spLocks noGrp="1"/>
          </p:cNvSpPr>
          <p:nvPr>
            <p:ph type="sldNum" sz="quarter" idx="12"/>
          </p:nvPr>
        </p:nvSpPr>
        <p:spPr/>
        <p:txBody>
          <a:bodyPr/>
          <a:lstStyle/>
          <a:p>
            <a:fld id="{B0FBA407-25C5-0643-8F6E-000721EE4DA0}" type="slidenum">
              <a:rPr lang="en-US" smtClean="0"/>
              <a:t>‹#›</a:t>
            </a:fld>
            <a:endParaRPr lang="en-US"/>
          </a:p>
        </p:txBody>
      </p:sp>
    </p:spTree>
    <p:extLst>
      <p:ext uri="{BB962C8B-B14F-4D97-AF65-F5344CB8AC3E}">
        <p14:creationId xmlns:p14="http://schemas.microsoft.com/office/powerpoint/2010/main" val="202685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A96C17-42CC-4D43-B471-82723E65A068}" type="datetime1">
              <a:rPr lang="en-US" smtClean="0"/>
              <a:t>11/12/17</a:t>
            </a:fld>
            <a:endParaRPr lang="en-US"/>
          </a:p>
        </p:txBody>
      </p:sp>
      <p:sp>
        <p:nvSpPr>
          <p:cNvPr id="5" name="Footer Placeholder 4"/>
          <p:cNvSpPr>
            <a:spLocks noGrp="1"/>
          </p:cNvSpPr>
          <p:nvPr>
            <p:ph type="ftr" sz="quarter" idx="11"/>
          </p:nvPr>
        </p:nvSpPr>
        <p:spPr/>
        <p:txBody>
          <a:bodyPr/>
          <a:lstStyle/>
          <a:p>
            <a:r>
              <a:rPr lang="ar-SA" smtClean="0"/>
              <a:t>إعداد أ. ديمه العمار </a:t>
            </a:r>
            <a:endParaRPr lang="en-US"/>
          </a:p>
        </p:txBody>
      </p:sp>
      <p:sp>
        <p:nvSpPr>
          <p:cNvPr id="6" name="Slide Number Placeholder 5"/>
          <p:cNvSpPr>
            <a:spLocks noGrp="1"/>
          </p:cNvSpPr>
          <p:nvPr>
            <p:ph type="sldNum" sz="quarter" idx="12"/>
          </p:nvPr>
        </p:nvSpPr>
        <p:spPr/>
        <p:txBody>
          <a:bodyPr/>
          <a:lstStyle/>
          <a:p>
            <a:fld id="{B0FBA407-25C5-0643-8F6E-000721EE4DA0}" type="slidenum">
              <a:rPr lang="en-US" smtClean="0"/>
              <a:t>‹#›</a:t>
            </a:fld>
            <a:endParaRPr lang="en-US"/>
          </a:p>
        </p:txBody>
      </p:sp>
    </p:spTree>
    <p:extLst>
      <p:ext uri="{BB962C8B-B14F-4D97-AF65-F5344CB8AC3E}">
        <p14:creationId xmlns:p14="http://schemas.microsoft.com/office/powerpoint/2010/main" val="1812056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408C61-8420-0145-834D-AC9D0FE46677}" type="datetime1">
              <a:rPr lang="en-US" smtClean="0"/>
              <a:t>11/12/17</a:t>
            </a:fld>
            <a:endParaRPr lang="en-US"/>
          </a:p>
        </p:txBody>
      </p:sp>
      <p:sp>
        <p:nvSpPr>
          <p:cNvPr id="5" name="Footer Placeholder 4"/>
          <p:cNvSpPr>
            <a:spLocks noGrp="1"/>
          </p:cNvSpPr>
          <p:nvPr>
            <p:ph type="ftr" sz="quarter" idx="11"/>
          </p:nvPr>
        </p:nvSpPr>
        <p:spPr/>
        <p:txBody>
          <a:bodyPr/>
          <a:lstStyle/>
          <a:p>
            <a:r>
              <a:rPr lang="ar-SA" smtClean="0"/>
              <a:t>إعداد أ. ديمه العمار </a:t>
            </a:r>
            <a:endParaRPr lang="en-US"/>
          </a:p>
        </p:txBody>
      </p:sp>
      <p:sp>
        <p:nvSpPr>
          <p:cNvPr id="6" name="Slide Number Placeholder 5"/>
          <p:cNvSpPr>
            <a:spLocks noGrp="1"/>
          </p:cNvSpPr>
          <p:nvPr>
            <p:ph type="sldNum" sz="quarter" idx="12"/>
          </p:nvPr>
        </p:nvSpPr>
        <p:spPr/>
        <p:txBody>
          <a:bodyPr/>
          <a:lstStyle/>
          <a:p>
            <a:fld id="{B0FBA407-25C5-0643-8F6E-000721EE4DA0}" type="slidenum">
              <a:rPr lang="en-US" smtClean="0"/>
              <a:t>‹#›</a:t>
            </a:fld>
            <a:endParaRPr lang="en-US"/>
          </a:p>
        </p:txBody>
      </p:sp>
    </p:spTree>
    <p:extLst>
      <p:ext uri="{BB962C8B-B14F-4D97-AF65-F5344CB8AC3E}">
        <p14:creationId xmlns:p14="http://schemas.microsoft.com/office/powerpoint/2010/main" val="1773207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BC201C-5C2A-9B4A-9A34-D30FAD514FCC}" type="datetime1">
              <a:rPr lang="en-US" smtClean="0"/>
              <a:t>11/12/17</a:t>
            </a:fld>
            <a:endParaRPr lang="en-US"/>
          </a:p>
        </p:txBody>
      </p:sp>
      <p:sp>
        <p:nvSpPr>
          <p:cNvPr id="5" name="Footer Placeholder 4"/>
          <p:cNvSpPr>
            <a:spLocks noGrp="1"/>
          </p:cNvSpPr>
          <p:nvPr>
            <p:ph type="ftr" sz="quarter" idx="11"/>
          </p:nvPr>
        </p:nvSpPr>
        <p:spPr/>
        <p:txBody>
          <a:bodyPr/>
          <a:lstStyle/>
          <a:p>
            <a:r>
              <a:rPr lang="ar-SA" smtClean="0"/>
              <a:t>إعداد أ. ديمه العمار </a:t>
            </a:r>
            <a:endParaRPr lang="en-US"/>
          </a:p>
        </p:txBody>
      </p:sp>
      <p:sp>
        <p:nvSpPr>
          <p:cNvPr id="6" name="Slide Number Placeholder 5"/>
          <p:cNvSpPr>
            <a:spLocks noGrp="1"/>
          </p:cNvSpPr>
          <p:nvPr>
            <p:ph type="sldNum" sz="quarter" idx="12"/>
          </p:nvPr>
        </p:nvSpPr>
        <p:spPr/>
        <p:txBody>
          <a:bodyPr/>
          <a:lstStyle/>
          <a:p>
            <a:fld id="{B0FBA407-25C5-0643-8F6E-000721EE4DA0}" type="slidenum">
              <a:rPr lang="en-US" smtClean="0"/>
              <a:t>‹#›</a:t>
            </a:fld>
            <a:endParaRPr lang="en-US"/>
          </a:p>
        </p:txBody>
      </p:sp>
    </p:spTree>
    <p:extLst>
      <p:ext uri="{BB962C8B-B14F-4D97-AF65-F5344CB8AC3E}">
        <p14:creationId xmlns:p14="http://schemas.microsoft.com/office/powerpoint/2010/main" val="622823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C2C028-43D8-5944-A07F-E1C313C5D4DD}" type="datetime1">
              <a:rPr lang="en-US" smtClean="0"/>
              <a:t>11/12/17</a:t>
            </a:fld>
            <a:endParaRPr lang="en-US"/>
          </a:p>
        </p:txBody>
      </p:sp>
      <p:sp>
        <p:nvSpPr>
          <p:cNvPr id="5" name="Footer Placeholder 4"/>
          <p:cNvSpPr>
            <a:spLocks noGrp="1"/>
          </p:cNvSpPr>
          <p:nvPr>
            <p:ph type="ftr" sz="quarter" idx="11"/>
          </p:nvPr>
        </p:nvSpPr>
        <p:spPr/>
        <p:txBody>
          <a:bodyPr/>
          <a:lstStyle/>
          <a:p>
            <a:r>
              <a:rPr lang="ar-SA" smtClean="0"/>
              <a:t>إعداد أ. ديمه العمار </a:t>
            </a:r>
            <a:endParaRPr lang="en-US"/>
          </a:p>
        </p:txBody>
      </p:sp>
      <p:sp>
        <p:nvSpPr>
          <p:cNvPr id="6" name="Slide Number Placeholder 5"/>
          <p:cNvSpPr>
            <a:spLocks noGrp="1"/>
          </p:cNvSpPr>
          <p:nvPr>
            <p:ph type="sldNum" sz="quarter" idx="12"/>
          </p:nvPr>
        </p:nvSpPr>
        <p:spPr/>
        <p:txBody>
          <a:bodyPr/>
          <a:lstStyle/>
          <a:p>
            <a:fld id="{B0FBA407-25C5-0643-8F6E-000721EE4DA0}" type="slidenum">
              <a:rPr lang="en-US" smtClean="0"/>
              <a:t>‹#›</a:t>
            </a:fld>
            <a:endParaRPr lang="en-US"/>
          </a:p>
        </p:txBody>
      </p:sp>
    </p:spTree>
    <p:extLst>
      <p:ext uri="{BB962C8B-B14F-4D97-AF65-F5344CB8AC3E}">
        <p14:creationId xmlns:p14="http://schemas.microsoft.com/office/powerpoint/2010/main" val="957235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B572D8-5839-B740-BDB8-5E0CA3A5AAFB}" type="datetime1">
              <a:rPr lang="en-US" smtClean="0"/>
              <a:t>11/12/17</a:t>
            </a:fld>
            <a:endParaRPr lang="en-US"/>
          </a:p>
        </p:txBody>
      </p:sp>
      <p:sp>
        <p:nvSpPr>
          <p:cNvPr id="6" name="Footer Placeholder 5"/>
          <p:cNvSpPr>
            <a:spLocks noGrp="1"/>
          </p:cNvSpPr>
          <p:nvPr>
            <p:ph type="ftr" sz="quarter" idx="11"/>
          </p:nvPr>
        </p:nvSpPr>
        <p:spPr/>
        <p:txBody>
          <a:bodyPr/>
          <a:lstStyle/>
          <a:p>
            <a:r>
              <a:rPr lang="ar-SA" smtClean="0"/>
              <a:t>إعداد أ. ديمه العمار </a:t>
            </a:r>
            <a:endParaRPr lang="en-US"/>
          </a:p>
        </p:txBody>
      </p:sp>
      <p:sp>
        <p:nvSpPr>
          <p:cNvPr id="7" name="Slide Number Placeholder 6"/>
          <p:cNvSpPr>
            <a:spLocks noGrp="1"/>
          </p:cNvSpPr>
          <p:nvPr>
            <p:ph type="sldNum" sz="quarter" idx="12"/>
          </p:nvPr>
        </p:nvSpPr>
        <p:spPr/>
        <p:txBody>
          <a:bodyPr/>
          <a:lstStyle/>
          <a:p>
            <a:fld id="{B0FBA407-25C5-0643-8F6E-000721EE4DA0}" type="slidenum">
              <a:rPr lang="en-US" smtClean="0"/>
              <a:t>‹#›</a:t>
            </a:fld>
            <a:endParaRPr lang="en-US"/>
          </a:p>
        </p:txBody>
      </p:sp>
    </p:spTree>
    <p:extLst>
      <p:ext uri="{BB962C8B-B14F-4D97-AF65-F5344CB8AC3E}">
        <p14:creationId xmlns:p14="http://schemas.microsoft.com/office/powerpoint/2010/main" val="1454947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046909-B9E2-DE4C-87C4-936457549910}" type="datetime1">
              <a:rPr lang="en-US" smtClean="0"/>
              <a:t>11/12/17</a:t>
            </a:fld>
            <a:endParaRPr lang="en-US"/>
          </a:p>
        </p:txBody>
      </p:sp>
      <p:sp>
        <p:nvSpPr>
          <p:cNvPr id="8" name="Footer Placeholder 7"/>
          <p:cNvSpPr>
            <a:spLocks noGrp="1"/>
          </p:cNvSpPr>
          <p:nvPr>
            <p:ph type="ftr" sz="quarter" idx="11"/>
          </p:nvPr>
        </p:nvSpPr>
        <p:spPr/>
        <p:txBody>
          <a:bodyPr/>
          <a:lstStyle/>
          <a:p>
            <a:r>
              <a:rPr lang="ar-SA" smtClean="0"/>
              <a:t>إعداد أ. ديمه العمار </a:t>
            </a:r>
            <a:endParaRPr lang="en-US"/>
          </a:p>
        </p:txBody>
      </p:sp>
      <p:sp>
        <p:nvSpPr>
          <p:cNvPr id="9" name="Slide Number Placeholder 8"/>
          <p:cNvSpPr>
            <a:spLocks noGrp="1"/>
          </p:cNvSpPr>
          <p:nvPr>
            <p:ph type="sldNum" sz="quarter" idx="12"/>
          </p:nvPr>
        </p:nvSpPr>
        <p:spPr/>
        <p:txBody>
          <a:bodyPr/>
          <a:lstStyle/>
          <a:p>
            <a:fld id="{B0FBA407-25C5-0643-8F6E-000721EE4DA0}" type="slidenum">
              <a:rPr lang="en-US" smtClean="0"/>
              <a:t>‹#›</a:t>
            </a:fld>
            <a:endParaRPr lang="en-US"/>
          </a:p>
        </p:txBody>
      </p:sp>
    </p:spTree>
    <p:extLst>
      <p:ext uri="{BB962C8B-B14F-4D97-AF65-F5344CB8AC3E}">
        <p14:creationId xmlns:p14="http://schemas.microsoft.com/office/powerpoint/2010/main" val="2061357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762149-7D6C-F74F-A1BB-8E5A073A454B}" type="datetime1">
              <a:rPr lang="en-US" smtClean="0"/>
              <a:t>11/12/17</a:t>
            </a:fld>
            <a:endParaRPr lang="en-US"/>
          </a:p>
        </p:txBody>
      </p:sp>
      <p:sp>
        <p:nvSpPr>
          <p:cNvPr id="4" name="Footer Placeholder 3"/>
          <p:cNvSpPr>
            <a:spLocks noGrp="1"/>
          </p:cNvSpPr>
          <p:nvPr>
            <p:ph type="ftr" sz="quarter" idx="11"/>
          </p:nvPr>
        </p:nvSpPr>
        <p:spPr/>
        <p:txBody>
          <a:bodyPr/>
          <a:lstStyle/>
          <a:p>
            <a:r>
              <a:rPr lang="ar-SA" smtClean="0"/>
              <a:t>إعداد أ. ديمه العمار </a:t>
            </a:r>
            <a:endParaRPr lang="en-US"/>
          </a:p>
        </p:txBody>
      </p:sp>
      <p:sp>
        <p:nvSpPr>
          <p:cNvPr id="5" name="Slide Number Placeholder 4"/>
          <p:cNvSpPr>
            <a:spLocks noGrp="1"/>
          </p:cNvSpPr>
          <p:nvPr>
            <p:ph type="sldNum" sz="quarter" idx="12"/>
          </p:nvPr>
        </p:nvSpPr>
        <p:spPr/>
        <p:txBody>
          <a:bodyPr/>
          <a:lstStyle/>
          <a:p>
            <a:fld id="{B0FBA407-25C5-0643-8F6E-000721EE4DA0}" type="slidenum">
              <a:rPr lang="en-US" smtClean="0"/>
              <a:t>‹#›</a:t>
            </a:fld>
            <a:endParaRPr lang="en-US"/>
          </a:p>
        </p:txBody>
      </p:sp>
    </p:spTree>
    <p:extLst>
      <p:ext uri="{BB962C8B-B14F-4D97-AF65-F5344CB8AC3E}">
        <p14:creationId xmlns:p14="http://schemas.microsoft.com/office/powerpoint/2010/main" val="2025846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9492FC-C342-4C46-93E3-F7238394C61D}" type="datetime1">
              <a:rPr lang="en-US" smtClean="0"/>
              <a:t>11/12/17</a:t>
            </a:fld>
            <a:endParaRPr lang="en-US"/>
          </a:p>
        </p:txBody>
      </p:sp>
      <p:sp>
        <p:nvSpPr>
          <p:cNvPr id="3" name="Footer Placeholder 2"/>
          <p:cNvSpPr>
            <a:spLocks noGrp="1"/>
          </p:cNvSpPr>
          <p:nvPr>
            <p:ph type="ftr" sz="quarter" idx="11"/>
          </p:nvPr>
        </p:nvSpPr>
        <p:spPr/>
        <p:txBody>
          <a:bodyPr/>
          <a:lstStyle/>
          <a:p>
            <a:r>
              <a:rPr lang="ar-SA" smtClean="0"/>
              <a:t>إعداد أ. ديمه العمار </a:t>
            </a:r>
            <a:endParaRPr lang="en-US"/>
          </a:p>
        </p:txBody>
      </p:sp>
      <p:sp>
        <p:nvSpPr>
          <p:cNvPr id="4" name="Slide Number Placeholder 3"/>
          <p:cNvSpPr>
            <a:spLocks noGrp="1"/>
          </p:cNvSpPr>
          <p:nvPr>
            <p:ph type="sldNum" sz="quarter" idx="12"/>
          </p:nvPr>
        </p:nvSpPr>
        <p:spPr/>
        <p:txBody>
          <a:bodyPr/>
          <a:lstStyle/>
          <a:p>
            <a:fld id="{B0FBA407-25C5-0643-8F6E-000721EE4DA0}" type="slidenum">
              <a:rPr lang="en-US" smtClean="0"/>
              <a:t>‹#›</a:t>
            </a:fld>
            <a:endParaRPr lang="en-US"/>
          </a:p>
        </p:txBody>
      </p:sp>
    </p:spTree>
    <p:extLst>
      <p:ext uri="{BB962C8B-B14F-4D97-AF65-F5344CB8AC3E}">
        <p14:creationId xmlns:p14="http://schemas.microsoft.com/office/powerpoint/2010/main" val="54851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C6FB1D-A716-5140-9D6E-22233813DA07}" type="datetime1">
              <a:rPr lang="en-US" smtClean="0"/>
              <a:t>11/12/17</a:t>
            </a:fld>
            <a:endParaRPr lang="en-US"/>
          </a:p>
        </p:txBody>
      </p:sp>
      <p:sp>
        <p:nvSpPr>
          <p:cNvPr id="6" name="Footer Placeholder 5"/>
          <p:cNvSpPr>
            <a:spLocks noGrp="1"/>
          </p:cNvSpPr>
          <p:nvPr>
            <p:ph type="ftr" sz="quarter" idx="11"/>
          </p:nvPr>
        </p:nvSpPr>
        <p:spPr/>
        <p:txBody>
          <a:bodyPr/>
          <a:lstStyle/>
          <a:p>
            <a:r>
              <a:rPr lang="ar-SA" smtClean="0"/>
              <a:t>إعداد أ. ديمه العمار </a:t>
            </a:r>
            <a:endParaRPr lang="en-US"/>
          </a:p>
        </p:txBody>
      </p:sp>
      <p:sp>
        <p:nvSpPr>
          <p:cNvPr id="7" name="Slide Number Placeholder 6"/>
          <p:cNvSpPr>
            <a:spLocks noGrp="1"/>
          </p:cNvSpPr>
          <p:nvPr>
            <p:ph type="sldNum" sz="quarter" idx="12"/>
          </p:nvPr>
        </p:nvSpPr>
        <p:spPr/>
        <p:txBody>
          <a:bodyPr/>
          <a:lstStyle/>
          <a:p>
            <a:fld id="{B0FBA407-25C5-0643-8F6E-000721EE4DA0}" type="slidenum">
              <a:rPr lang="en-US" smtClean="0"/>
              <a:t>‹#›</a:t>
            </a:fld>
            <a:endParaRPr lang="en-US"/>
          </a:p>
        </p:txBody>
      </p:sp>
    </p:spTree>
    <p:extLst>
      <p:ext uri="{BB962C8B-B14F-4D97-AF65-F5344CB8AC3E}">
        <p14:creationId xmlns:p14="http://schemas.microsoft.com/office/powerpoint/2010/main" val="626961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DE54B3-9569-E149-A166-5A2CE1B71FCE}" type="datetime1">
              <a:rPr lang="en-US" smtClean="0"/>
              <a:t>11/12/17</a:t>
            </a:fld>
            <a:endParaRPr lang="en-US"/>
          </a:p>
        </p:txBody>
      </p:sp>
      <p:sp>
        <p:nvSpPr>
          <p:cNvPr id="6" name="Footer Placeholder 5"/>
          <p:cNvSpPr>
            <a:spLocks noGrp="1"/>
          </p:cNvSpPr>
          <p:nvPr>
            <p:ph type="ftr" sz="quarter" idx="11"/>
          </p:nvPr>
        </p:nvSpPr>
        <p:spPr/>
        <p:txBody>
          <a:bodyPr/>
          <a:lstStyle/>
          <a:p>
            <a:r>
              <a:rPr lang="ar-SA" smtClean="0"/>
              <a:t>إعداد أ. ديمه العمار </a:t>
            </a:r>
            <a:endParaRPr lang="en-US"/>
          </a:p>
        </p:txBody>
      </p:sp>
      <p:sp>
        <p:nvSpPr>
          <p:cNvPr id="7" name="Slide Number Placeholder 6"/>
          <p:cNvSpPr>
            <a:spLocks noGrp="1"/>
          </p:cNvSpPr>
          <p:nvPr>
            <p:ph type="sldNum" sz="quarter" idx="12"/>
          </p:nvPr>
        </p:nvSpPr>
        <p:spPr/>
        <p:txBody>
          <a:bodyPr/>
          <a:lstStyle/>
          <a:p>
            <a:fld id="{B0FBA407-25C5-0643-8F6E-000721EE4DA0}" type="slidenum">
              <a:rPr lang="en-US" smtClean="0"/>
              <a:t>‹#›</a:t>
            </a:fld>
            <a:endParaRPr lang="en-US"/>
          </a:p>
        </p:txBody>
      </p:sp>
    </p:spTree>
    <p:extLst>
      <p:ext uri="{BB962C8B-B14F-4D97-AF65-F5344CB8AC3E}">
        <p14:creationId xmlns:p14="http://schemas.microsoft.com/office/powerpoint/2010/main" val="17919987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C52C5D-AF90-F44E-85BE-55948BFA58BF}" type="datetime1">
              <a:rPr lang="en-US" smtClean="0"/>
              <a:t>11/12/17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ar-SA" smtClean="0"/>
              <a:t>إعداد أ. ديمه العمار </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FBA407-25C5-0643-8F6E-000721EE4DA0}" type="slidenum">
              <a:rPr lang="en-US" smtClean="0"/>
              <a:t>‹#›</a:t>
            </a:fld>
            <a:endParaRPr lang="en-US"/>
          </a:p>
        </p:txBody>
      </p:sp>
    </p:spTree>
    <p:extLst>
      <p:ext uri="{BB962C8B-B14F-4D97-AF65-F5344CB8AC3E}">
        <p14:creationId xmlns:p14="http://schemas.microsoft.com/office/powerpoint/2010/main" val="17214999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defTabSz="914400" rtl="1" eaLnBrk="1" latinLnBrk="0" hangingPunct="1">
              <a:lnSpc>
                <a:spcPct val="90000"/>
              </a:lnSpc>
              <a:spcBef>
                <a:spcPct val="0"/>
              </a:spcBef>
              <a:buNone/>
            </a:pPr>
            <a:r>
              <a:rPr lang="ar-SA" dirty="0" smtClean="0"/>
              <a:t>محاضرة -٦- </a:t>
            </a:r>
            <a:br>
              <a:rPr lang="ar-SA" dirty="0" smtClean="0"/>
            </a:br>
            <a:r>
              <a:rPr lang="ar-SA" dirty="0" smtClean="0"/>
              <a:t/>
            </a:r>
            <a:br>
              <a:rPr lang="ar-SA" dirty="0" smtClean="0"/>
            </a:br>
            <a:r>
              <a:rPr lang="ar-SA" dirty="0" smtClean="0"/>
              <a:t>ميزانية البنك التجاري ومخاطر البنوك التجارية </a:t>
            </a:r>
            <a:endParaRPr lang="en-US" dirty="0"/>
          </a:p>
        </p:txBody>
      </p:sp>
      <p:sp>
        <p:nvSpPr>
          <p:cNvPr id="3" name="Slide Number Placeholder 2"/>
          <p:cNvSpPr>
            <a:spLocks noGrp="1"/>
          </p:cNvSpPr>
          <p:nvPr>
            <p:ph type="sldNum" sz="quarter" idx="12"/>
          </p:nvPr>
        </p:nvSpPr>
        <p:spPr/>
        <p:txBody>
          <a:bodyPr/>
          <a:lstStyle/>
          <a:p>
            <a:fld id="{B0FBA407-25C5-0643-8F6E-000721EE4DA0}" type="slidenum">
              <a:rPr lang="en-US" smtClean="0"/>
              <a:t>1</a:t>
            </a:fld>
            <a:endParaRPr lang="en-US"/>
          </a:p>
        </p:txBody>
      </p:sp>
      <p:sp>
        <p:nvSpPr>
          <p:cNvPr id="4" name="Footer Placeholder 3"/>
          <p:cNvSpPr>
            <a:spLocks noGrp="1"/>
          </p:cNvSpPr>
          <p:nvPr>
            <p:ph type="ftr" sz="quarter" idx="11"/>
          </p:nvPr>
        </p:nvSpPr>
        <p:spPr/>
        <p:txBody>
          <a:bodyPr/>
          <a:lstStyle/>
          <a:p>
            <a:r>
              <a:rPr lang="ar-SA" smtClean="0"/>
              <a:t>إعداد أ. ديمه العمار </a:t>
            </a:r>
            <a:endParaRPr lang="en-US"/>
          </a:p>
        </p:txBody>
      </p:sp>
    </p:spTree>
    <p:extLst>
      <p:ext uri="{BB962C8B-B14F-4D97-AF65-F5344CB8AC3E}">
        <p14:creationId xmlns:p14="http://schemas.microsoft.com/office/powerpoint/2010/main" val="5797330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SA" b="1" u="sng" dirty="0"/>
              <a:t/>
            </a:r>
            <a:br>
              <a:rPr lang="ar-SA" b="1" u="sng" dirty="0"/>
            </a:br>
            <a:endParaRPr lang="en-US" dirty="0"/>
          </a:p>
        </p:txBody>
      </p:sp>
      <p:sp>
        <p:nvSpPr>
          <p:cNvPr id="3" name="Content Placeholder 2"/>
          <p:cNvSpPr>
            <a:spLocks noGrp="1"/>
          </p:cNvSpPr>
          <p:nvPr>
            <p:ph idx="1"/>
          </p:nvPr>
        </p:nvSpPr>
        <p:spPr>
          <a:xfrm>
            <a:off x="136478" y="204716"/>
            <a:ext cx="11737074" cy="6414447"/>
          </a:xfrm>
        </p:spPr>
        <p:txBody>
          <a:bodyPr>
            <a:normAutofit/>
          </a:bodyPr>
          <a:lstStyle/>
          <a:p>
            <a:pPr marL="0" indent="0" algn="r" rtl="1">
              <a:buNone/>
            </a:pPr>
            <a:r>
              <a:rPr lang="ar-SA" b="1" u="sng" dirty="0"/>
              <a:t>٤/ مخاطر سعر </a:t>
            </a:r>
            <a:r>
              <a:rPr lang="ar-SA" b="1" u="sng" dirty="0" smtClean="0"/>
              <a:t>الفائدة: </a:t>
            </a:r>
            <a:r>
              <a:rPr lang="ar-SA" dirty="0" smtClean="0"/>
              <a:t>تتمثل مخاطر سعر الفائدة في عدم ثبات العائد</a:t>
            </a:r>
            <a:r>
              <a:rPr lang="ar-SA" sz="2400" dirty="0"/>
              <a:t/>
            </a:r>
            <a:br>
              <a:rPr lang="ar-SA" sz="2400" dirty="0"/>
            </a:br>
            <a:r>
              <a:rPr lang="ar-SA" sz="2400" dirty="0" smtClean="0"/>
              <a:t>سعر فائدة(متحصلات فائدة) ←  البنك  ← سعر فائدة (مدفوعات فائدة) ← الخصوم (ودائع قصيرة الأجل، قروض يستلفها البنك من البنك المركزي أو غيره، سندات) ← الأصول (قروض يقرضها البنك للعملاء).</a:t>
            </a:r>
          </a:p>
          <a:p>
            <a:pPr marL="0" indent="0" algn="r" rtl="1">
              <a:buNone/>
            </a:pPr>
            <a:r>
              <a:rPr lang="ar-SA" sz="2400" dirty="0" smtClean="0"/>
              <a:t>الربح يكمن في حساب الفرق بين المدفوعات والمتحصلات وفي حال ارتفاع سعر الفائدة في السوق البنك يتضرر ويخسر والعكس صحيح.</a:t>
            </a:r>
          </a:p>
          <a:p>
            <a:pPr marL="0" indent="0" algn="r" rtl="1">
              <a:buNone/>
            </a:pPr>
            <a:endParaRPr lang="ar-SA" sz="2400" dirty="0"/>
          </a:p>
          <a:p>
            <a:pPr marL="0" indent="0" algn="r" rtl="1">
              <a:buNone/>
            </a:pPr>
            <a:r>
              <a:rPr lang="ar-SA" dirty="0" smtClean="0"/>
              <a:t>مثال: إذا توفرت لديك البيانات التالية للبنك: </a:t>
            </a:r>
          </a:p>
          <a:p>
            <a:pPr marL="0" indent="0" algn="r" rtl="1">
              <a:buNone/>
            </a:pPr>
            <a:r>
              <a:rPr lang="ar-SA" sz="1800" dirty="0" smtClean="0"/>
              <a:t>بافتراض حدوث ارتفاع في سعر الفائدة بقيمة ٥٪ ، ما هو أثر ذلك على ربح البنك ؟</a:t>
            </a:r>
          </a:p>
          <a:p>
            <a:pPr marL="0" indent="0" algn="r" rtl="1">
              <a:buNone/>
            </a:pPr>
            <a:r>
              <a:rPr lang="ar-SA" sz="1800" dirty="0" smtClean="0"/>
              <a:t>الحل: </a:t>
            </a:r>
          </a:p>
          <a:p>
            <a:pPr marL="0" indent="0" algn="r" rtl="1">
              <a:buNone/>
            </a:pPr>
            <a:r>
              <a:rPr lang="ar-SA" sz="1800" dirty="0" smtClean="0"/>
              <a:t>١/ تحليل الفجوة = الأصول الحساسة لسعر الفائدة – الخصوم الحساسة لسعر الفائدة</a:t>
            </a:r>
          </a:p>
          <a:p>
            <a:pPr marL="0" indent="0" algn="r" rtl="1">
              <a:buNone/>
            </a:pPr>
            <a:r>
              <a:rPr lang="ar-SA" sz="1800" dirty="0" smtClean="0"/>
              <a:t>(كلما قلت الفجوة كلما قلت الخسارة) إذا كانت – خسارة، + ربح </a:t>
            </a:r>
          </a:p>
          <a:p>
            <a:pPr marL="0" indent="0" algn="r" rtl="1">
              <a:buNone/>
            </a:pPr>
            <a:r>
              <a:rPr lang="ar-SA" sz="1800" dirty="0" smtClean="0"/>
              <a:t>=٢٠-٥٠ =  -٣٠    </a:t>
            </a:r>
          </a:p>
          <a:p>
            <a:pPr marL="0" indent="0" algn="r" rtl="1">
              <a:buNone/>
            </a:pPr>
            <a:r>
              <a:rPr lang="ar-SA" sz="1800" dirty="0" smtClean="0"/>
              <a:t>الخسارة أو الكسب بأصل البنك = الفجوة * التغير في سعر الفائدة =  - ٣٠ * ٠.٠٥ = - ١.٥ (انخفاض في الأرباح بنسبة ١.٥٪)</a:t>
            </a:r>
          </a:p>
          <a:p>
            <a:pPr marL="0" indent="0" algn="r" rtl="1">
              <a:buNone/>
            </a:pPr>
            <a:r>
              <a:rPr lang="ar-SA" sz="1800" dirty="0" smtClean="0"/>
              <a:t>إذن البنك عرض نفسه لمخاطر ارتفاع سعر الفائدة لأنه لم يأخذ باعتباره نسبة الخصوم الحساسة لسعر الفائدة لإجمالي الخصوم مع الأصول الحساسة لسعر الفائدة.</a:t>
            </a:r>
          </a:p>
          <a:p>
            <a:pPr marL="0" indent="0" algn="r" rtl="1">
              <a:buNone/>
            </a:pPr>
            <a:endParaRPr lang="en-US" sz="1800" dirty="0"/>
          </a:p>
        </p:txBody>
      </p:sp>
      <p:sp>
        <p:nvSpPr>
          <p:cNvPr id="4" name="Slide Number Placeholder 3"/>
          <p:cNvSpPr>
            <a:spLocks noGrp="1"/>
          </p:cNvSpPr>
          <p:nvPr>
            <p:ph type="sldNum" sz="quarter" idx="12"/>
          </p:nvPr>
        </p:nvSpPr>
        <p:spPr/>
        <p:txBody>
          <a:bodyPr/>
          <a:lstStyle/>
          <a:p>
            <a:fld id="{B0FBA407-25C5-0643-8F6E-000721EE4DA0}" type="slidenum">
              <a:rPr lang="en-US" smtClean="0"/>
              <a:t>10</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98087663"/>
              </p:ext>
            </p:extLst>
          </p:nvPr>
        </p:nvGraphicFramePr>
        <p:xfrm>
          <a:off x="136478" y="2156346"/>
          <a:ext cx="5117910" cy="2536995"/>
        </p:xfrm>
        <a:graphic>
          <a:graphicData uri="http://schemas.openxmlformats.org/drawingml/2006/table">
            <a:tbl>
              <a:tblPr firstRow="1" bandRow="1">
                <a:tableStyleId>{5C22544A-7EE6-4342-B048-85BDC9FD1C3A}</a:tableStyleId>
              </a:tblPr>
              <a:tblGrid>
                <a:gridCol w="2338471"/>
                <a:gridCol w="2779439"/>
              </a:tblGrid>
              <a:tr h="337537">
                <a:tc>
                  <a:txBody>
                    <a:bodyPr/>
                    <a:lstStyle/>
                    <a:p>
                      <a:pPr marL="0" algn="r" defTabSz="914400" rtl="1" eaLnBrk="1" latinLnBrk="0" hangingPunct="1"/>
                      <a:r>
                        <a:rPr lang="ar-SA" dirty="0" smtClean="0"/>
                        <a:t>الخصوم </a:t>
                      </a:r>
                      <a:endParaRPr lang="en-US" dirty="0"/>
                    </a:p>
                  </a:txBody>
                  <a:tcPr/>
                </a:tc>
                <a:tc>
                  <a:txBody>
                    <a:bodyPr/>
                    <a:lstStyle/>
                    <a:p>
                      <a:pPr marL="0" algn="r" defTabSz="914400" rtl="1" eaLnBrk="1" latinLnBrk="0" hangingPunct="1"/>
                      <a:r>
                        <a:rPr lang="ar-SA" dirty="0" smtClean="0"/>
                        <a:t>الأصول</a:t>
                      </a:r>
                      <a:endParaRPr lang="en-US" dirty="0"/>
                    </a:p>
                  </a:txBody>
                  <a:tcPr/>
                </a:tc>
              </a:tr>
              <a:tr h="1603300">
                <a:tc>
                  <a:txBody>
                    <a:bodyPr/>
                    <a:lstStyle/>
                    <a:p>
                      <a:pPr marL="0" algn="r" defTabSz="914400" rtl="1" eaLnBrk="1" latinLnBrk="0" hangingPunct="1"/>
                      <a:r>
                        <a:rPr lang="ar-SA" dirty="0" smtClean="0"/>
                        <a:t>خصوم حساسة لسعر الفائدة</a:t>
                      </a:r>
                    </a:p>
                    <a:p>
                      <a:pPr marL="0" algn="r" defTabSz="914400" rtl="1" eaLnBrk="1" latinLnBrk="0" hangingPunct="1"/>
                      <a:r>
                        <a:rPr lang="ar-SA" baseline="0"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ar-SA" baseline="0" dirty="0" smtClean="0"/>
                        <a:t>شهادات إيداع ٥٠ ✅</a:t>
                      </a:r>
                    </a:p>
                    <a:p>
                      <a:pPr marL="0" algn="r" defTabSz="914400" rtl="1" eaLnBrk="1" latinLnBrk="0" hangingPunct="1"/>
                      <a:endParaRPr lang="ar-SA"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ar-SA" baseline="0" dirty="0" smtClean="0"/>
                        <a:t>خصوم ذات عائد ثابت ٥٠❎</a:t>
                      </a:r>
                    </a:p>
                    <a:p>
                      <a:pPr marL="0" algn="r" defTabSz="914400" rtl="1" eaLnBrk="1" latinLnBrk="0" hangingPunct="1"/>
                      <a:endParaRPr lang="en-US" dirty="0"/>
                    </a:p>
                  </a:txBody>
                  <a:tcPr/>
                </a:tc>
                <a:tc>
                  <a:txBody>
                    <a:bodyPr/>
                    <a:lstStyle/>
                    <a:p>
                      <a:pPr marL="0" algn="r" defTabSz="914400" rtl="1" eaLnBrk="1" latinLnBrk="0" hangingPunct="1"/>
                      <a:r>
                        <a:rPr lang="ar-SA" dirty="0" smtClean="0"/>
                        <a:t>أصول حساسة لسعر الفائدة</a:t>
                      </a:r>
                    </a:p>
                    <a:p>
                      <a:pPr marL="0" algn="r" defTabSz="914400" rtl="1" eaLnBrk="1" latinLnBrk="0" hangingPunct="1"/>
                      <a:r>
                        <a:rPr lang="ar-SA" baseline="0"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ar-SA" baseline="0" dirty="0" smtClean="0"/>
                        <a:t>أذون خزانة قصيرة الأجل </a:t>
                      </a:r>
                      <a:r>
                        <a:rPr lang="ar-SA" baseline="0" dirty="0" smtClean="0">
                          <a:solidFill>
                            <a:schemeClr val="tx1"/>
                          </a:solidFill>
                        </a:rPr>
                        <a:t>٢٠</a:t>
                      </a:r>
                      <a:r>
                        <a:rPr lang="ar-SA" baseline="0" dirty="0" smtClean="0">
                          <a:solidFill>
                            <a:srgbClr val="00B050"/>
                          </a:solidFill>
                        </a:rPr>
                        <a:t> </a:t>
                      </a:r>
                      <a:r>
                        <a:rPr lang="ar-SA" baseline="0" dirty="0" smtClean="0"/>
                        <a:t>✅</a:t>
                      </a:r>
                    </a:p>
                    <a:p>
                      <a:pPr marL="0" marR="0" indent="0" algn="r" defTabSz="914400" rtl="1" eaLnBrk="1" fontAlgn="auto" latinLnBrk="0" hangingPunct="1">
                        <a:lnSpc>
                          <a:spcPct val="100000"/>
                        </a:lnSpc>
                        <a:spcBef>
                          <a:spcPts val="0"/>
                        </a:spcBef>
                        <a:spcAft>
                          <a:spcPts val="0"/>
                        </a:spcAft>
                        <a:buClrTx/>
                        <a:buSzTx/>
                        <a:buFontTx/>
                        <a:buNone/>
                        <a:tabLst/>
                        <a:defRPr/>
                      </a:pPr>
                      <a:endParaRPr lang="ar-SA"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ar-SA" baseline="0" dirty="0" smtClean="0"/>
                        <a:t>أصول ذات سعر فائدة ثابت ٨٠❎</a:t>
                      </a:r>
                    </a:p>
                    <a:p>
                      <a:pPr marL="0" algn="r" defTabSz="914400" rtl="1" eaLnBrk="1" latinLnBrk="0" hangingPunct="1"/>
                      <a:endParaRPr lang="en-US" dirty="0"/>
                    </a:p>
                  </a:txBody>
                  <a:tcPr/>
                </a:tc>
              </a:tr>
              <a:tr h="433875">
                <a:tc>
                  <a:txBody>
                    <a:bodyPr/>
                    <a:lstStyle/>
                    <a:p>
                      <a:pPr marL="0" algn="ctr" defTabSz="914400" rtl="1" eaLnBrk="1" latinLnBrk="0" hangingPunct="1"/>
                      <a:r>
                        <a:rPr lang="ar-SA" dirty="0" smtClean="0"/>
                        <a:t>المجموع</a:t>
                      </a:r>
                      <a:r>
                        <a:rPr lang="ar-SA" baseline="0" dirty="0" smtClean="0"/>
                        <a:t> = ١٠٠</a:t>
                      </a:r>
                      <a:endParaRPr lang="en-US" dirty="0"/>
                    </a:p>
                  </a:txBody>
                  <a:tcPr/>
                </a:tc>
                <a:tc>
                  <a:txBody>
                    <a:bodyPr/>
                    <a:lstStyle/>
                    <a:p>
                      <a:pPr marL="0" algn="ctr" defTabSz="914400" rtl="1" eaLnBrk="1" latinLnBrk="0" hangingPunct="1"/>
                      <a:r>
                        <a:rPr lang="ar-SA" dirty="0" smtClean="0"/>
                        <a:t>المجموع= ١٠٠</a:t>
                      </a:r>
                      <a:endParaRPr lang="en-US" dirty="0"/>
                    </a:p>
                  </a:txBody>
                  <a:tcPr/>
                </a:tc>
              </a:tr>
            </a:tbl>
          </a:graphicData>
        </a:graphic>
      </p:graphicFrame>
      <p:sp>
        <p:nvSpPr>
          <p:cNvPr id="5" name="Footer Placeholder 4"/>
          <p:cNvSpPr>
            <a:spLocks noGrp="1"/>
          </p:cNvSpPr>
          <p:nvPr>
            <p:ph type="ftr" sz="quarter" idx="11"/>
          </p:nvPr>
        </p:nvSpPr>
        <p:spPr/>
        <p:txBody>
          <a:bodyPr/>
          <a:lstStyle/>
          <a:p>
            <a:r>
              <a:rPr lang="ar-SA" smtClean="0"/>
              <a:t>إعداد أ. ديمه العمار </a:t>
            </a:r>
            <a:endParaRPr lang="en-US"/>
          </a:p>
        </p:txBody>
      </p:sp>
    </p:spTree>
    <p:extLst>
      <p:ext uri="{BB962C8B-B14F-4D97-AF65-F5344CB8AC3E}">
        <p14:creationId xmlns:p14="http://schemas.microsoft.com/office/powerpoint/2010/main" val="12143502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7547" y="259306"/>
            <a:ext cx="11614244" cy="6069747"/>
          </a:xfrm>
        </p:spPr>
        <p:txBody>
          <a:bodyPr/>
          <a:lstStyle/>
          <a:p>
            <a:pPr algn="r" rtl="1"/>
            <a:r>
              <a:rPr lang="ar-SA" b="1" u="sng" dirty="0"/>
              <a:t>٥/ مخاطر سعر </a:t>
            </a:r>
            <a:r>
              <a:rPr lang="ar-SA" b="1" u="sng" dirty="0" smtClean="0"/>
              <a:t>الصرف:</a:t>
            </a:r>
          </a:p>
          <a:p>
            <a:pPr marL="0" indent="0" algn="r" rtl="1">
              <a:buNone/>
            </a:pPr>
            <a:r>
              <a:rPr lang="ar-SA" dirty="0" err="1" smtClean="0"/>
              <a:t>أ</a:t>
            </a:r>
            <a:r>
              <a:rPr lang="ar-SA" dirty="0" smtClean="0"/>
              <a:t>. نظرية القروض التجارية.</a:t>
            </a:r>
          </a:p>
          <a:p>
            <a:pPr marL="0" indent="0" algn="r" rtl="1">
              <a:buNone/>
            </a:pPr>
            <a:r>
              <a:rPr lang="ar-SA" dirty="0" smtClean="0"/>
              <a:t>ب. نظرية القابلية للتحويل (السيولة).</a:t>
            </a:r>
          </a:p>
          <a:p>
            <a:pPr marL="0" indent="0" algn="r" rtl="1">
              <a:buNone/>
            </a:pPr>
            <a:r>
              <a:rPr lang="ar-SA" dirty="0" err="1" smtClean="0"/>
              <a:t>ج</a:t>
            </a:r>
            <a:r>
              <a:rPr lang="ar-SA" dirty="0" smtClean="0"/>
              <a:t>. نظرية توزيع الأصول ( إدارة الأصول).</a:t>
            </a:r>
          </a:p>
          <a:p>
            <a:pPr marL="0" indent="0" algn="r" rtl="1">
              <a:buNone/>
            </a:pPr>
            <a:r>
              <a:rPr lang="ar-SA" dirty="0" smtClean="0"/>
              <a:t>د. نظرية إدارة الخصوم. </a:t>
            </a:r>
            <a:endParaRPr lang="ar-SA" dirty="0"/>
          </a:p>
          <a:p>
            <a:pPr marL="0" indent="0" algn="r" rtl="1">
              <a:buNone/>
            </a:pPr>
            <a:r>
              <a:rPr lang="ar-SA" dirty="0" smtClean="0"/>
              <a:t>هـ. نظرية الإدارة الشاملة للمركز المالي للبنك. </a:t>
            </a:r>
          </a:p>
          <a:p>
            <a:pPr algn="r" rtl="1"/>
            <a:endParaRPr lang="ar-SA" b="1" u="sng" dirty="0"/>
          </a:p>
          <a:p>
            <a:pPr marL="0" indent="0" algn="r" rtl="1">
              <a:buNone/>
            </a:pPr>
            <a:r>
              <a:rPr lang="ar-SA" b="1" u="sng" dirty="0"/>
              <a:t/>
            </a:r>
            <a:br>
              <a:rPr lang="ar-SA" b="1" u="sng" dirty="0"/>
            </a:br>
            <a:r>
              <a:rPr lang="ar-SA" b="1" u="sng" dirty="0"/>
              <a:t>٦/ مخاطر </a:t>
            </a:r>
            <a:r>
              <a:rPr lang="ar-SA" b="1" u="sng" dirty="0" smtClean="0"/>
              <a:t>السوق. </a:t>
            </a:r>
            <a:endParaRPr lang="en-US" dirty="0"/>
          </a:p>
          <a:p>
            <a:pPr marL="228600" indent="-228600" algn="r" defTabSz="914400" rtl="1" eaLnBrk="1" latinLnBrk="0" hangingPunct="1">
              <a:lnSpc>
                <a:spcPct val="90000"/>
              </a:lnSpc>
              <a:spcBef>
                <a:spcPts val="1000"/>
              </a:spcBef>
              <a:buFont typeface="Arial"/>
              <a:buChar char="•"/>
            </a:pPr>
            <a:endParaRPr lang="en-US" dirty="0"/>
          </a:p>
        </p:txBody>
      </p:sp>
      <p:sp>
        <p:nvSpPr>
          <p:cNvPr id="4" name="Slide Number Placeholder 3"/>
          <p:cNvSpPr>
            <a:spLocks noGrp="1"/>
          </p:cNvSpPr>
          <p:nvPr>
            <p:ph type="sldNum" sz="quarter" idx="12"/>
          </p:nvPr>
        </p:nvSpPr>
        <p:spPr/>
        <p:txBody>
          <a:bodyPr/>
          <a:lstStyle/>
          <a:p>
            <a:fld id="{B0FBA407-25C5-0643-8F6E-000721EE4DA0}" type="slidenum">
              <a:rPr lang="en-US" smtClean="0"/>
              <a:t>11</a:t>
            </a:fld>
            <a:endParaRPr lang="en-US"/>
          </a:p>
        </p:txBody>
      </p:sp>
      <p:sp>
        <p:nvSpPr>
          <p:cNvPr id="2" name="Footer Placeholder 1"/>
          <p:cNvSpPr>
            <a:spLocks noGrp="1"/>
          </p:cNvSpPr>
          <p:nvPr>
            <p:ph type="ftr" sz="quarter" idx="11"/>
          </p:nvPr>
        </p:nvSpPr>
        <p:spPr/>
        <p:txBody>
          <a:bodyPr/>
          <a:lstStyle/>
          <a:p>
            <a:r>
              <a:rPr lang="ar-SA" smtClean="0"/>
              <a:t>إعداد أ. ديمه العمار </a:t>
            </a:r>
            <a:endParaRPr lang="en-US"/>
          </a:p>
        </p:txBody>
      </p:sp>
    </p:spTree>
    <p:extLst>
      <p:ext uri="{BB962C8B-B14F-4D97-AF65-F5344CB8AC3E}">
        <p14:creationId xmlns:p14="http://schemas.microsoft.com/office/powerpoint/2010/main" val="21345341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2012" y="0"/>
            <a:ext cx="11737075" cy="6721475"/>
          </a:xfrm>
        </p:spPr>
        <p:txBody>
          <a:bodyPr/>
          <a:lstStyle/>
          <a:p>
            <a:pPr marL="0" indent="0" algn="r" defTabSz="914400" rtl="1" eaLnBrk="1" latinLnBrk="0" hangingPunct="1">
              <a:lnSpc>
                <a:spcPct val="100000"/>
              </a:lnSpc>
              <a:spcBef>
                <a:spcPts val="1000"/>
              </a:spcBef>
              <a:buNone/>
            </a:pPr>
            <a:r>
              <a:rPr lang="ar-SA" b="1" dirty="0" smtClean="0"/>
              <a:t>إذا أعطيت البيانات التالية عن بنك تجاري:</a:t>
            </a:r>
          </a:p>
          <a:p>
            <a:pPr marL="0" indent="0" algn="r" defTabSz="914400" rtl="1" eaLnBrk="1" latinLnBrk="0" hangingPunct="1">
              <a:lnSpc>
                <a:spcPct val="100000"/>
              </a:lnSpc>
              <a:spcBef>
                <a:spcPts val="1000"/>
              </a:spcBef>
              <a:buNone/>
            </a:pPr>
            <a:r>
              <a:rPr lang="ar-SA" b="1" dirty="0" smtClean="0"/>
              <a:t>إجمالي أصول ١١٠٠٠، نقدية واحتياطات ٩٠٠، أوراق مالية ١٦٠٠، أوراق تجارية ٥٠٠، قروض وسلفيات ٦٠٠٠، رأس مال واحتياطات ٤٠٠، أصول أخرى ١٠٠٠، أذون خزانة ١٠٠٠، قروض داخلية قصيرة الأجل ٢٠٠٠، قروض خارجية قصيرة الأجل ١٠٠٠ ، ودائع جارية ٣٠٠٠، ودائع قصيرة الأجل ٦٠٠، ودائع طويلة الأجل ٣٠٠٠، خصوم أخرى ١٠٠٠.</a:t>
            </a:r>
          </a:p>
          <a:p>
            <a:pPr marL="0" indent="0" algn="r" defTabSz="914400" rtl="1" eaLnBrk="1" latinLnBrk="0" hangingPunct="1">
              <a:lnSpc>
                <a:spcPct val="90000"/>
              </a:lnSpc>
              <a:spcBef>
                <a:spcPts val="1000"/>
              </a:spcBef>
              <a:buNone/>
            </a:pPr>
            <a:r>
              <a:rPr lang="ar-SA" b="1" dirty="0" smtClean="0"/>
              <a:t>١/ رتبي البنود السابقة بشكل ميزانية كاملة للبنك ترتيب تنازلي وفقاً لدرجة السيولة ؟ </a:t>
            </a:r>
          </a:p>
          <a:p>
            <a:pPr marL="0" indent="0" algn="r" defTabSz="914400" rtl="1" eaLnBrk="1" latinLnBrk="0" hangingPunct="1">
              <a:lnSpc>
                <a:spcPct val="90000"/>
              </a:lnSpc>
              <a:spcBef>
                <a:spcPts val="1000"/>
              </a:spcBef>
              <a:buNone/>
            </a:pPr>
            <a:r>
              <a:rPr lang="ar-SA" dirty="0" smtClean="0"/>
              <a:t>الحل: </a:t>
            </a:r>
          </a:p>
        </p:txBody>
      </p:sp>
      <p:sp>
        <p:nvSpPr>
          <p:cNvPr id="4" name="Slide Number Placeholder 3"/>
          <p:cNvSpPr>
            <a:spLocks noGrp="1"/>
          </p:cNvSpPr>
          <p:nvPr>
            <p:ph type="sldNum" sz="quarter" idx="12"/>
          </p:nvPr>
        </p:nvSpPr>
        <p:spPr/>
        <p:txBody>
          <a:bodyPr/>
          <a:lstStyle/>
          <a:p>
            <a:fld id="{B0FBA407-25C5-0643-8F6E-000721EE4DA0}" type="slidenum">
              <a:rPr lang="en-US" smtClean="0"/>
              <a:t>12</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679150759"/>
              </p:ext>
            </p:extLst>
          </p:nvPr>
        </p:nvGraphicFramePr>
        <p:xfrm>
          <a:off x="2647666" y="3002506"/>
          <a:ext cx="7683688" cy="3718970"/>
        </p:xfrm>
        <a:graphic>
          <a:graphicData uri="http://schemas.openxmlformats.org/drawingml/2006/table">
            <a:tbl>
              <a:tblPr firstRow="1" bandRow="1">
                <a:tableStyleId>{5C22544A-7EE6-4342-B048-85BDC9FD1C3A}</a:tableStyleId>
              </a:tblPr>
              <a:tblGrid>
                <a:gridCol w="3841844"/>
                <a:gridCol w="3841844"/>
              </a:tblGrid>
              <a:tr h="393178">
                <a:tc>
                  <a:txBody>
                    <a:bodyPr/>
                    <a:lstStyle/>
                    <a:p>
                      <a:pPr marL="0" algn="ctr" defTabSz="914400" rtl="1" eaLnBrk="1" latinLnBrk="0" hangingPunct="1"/>
                      <a:r>
                        <a:rPr lang="ar-SA" dirty="0" smtClean="0"/>
                        <a:t>الخصوم </a:t>
                      </a:r>
                      <a:endParaRPr lang="en-US" dirty="0"/>
                    </a:p>
                  </a:txBody>
                  <a:tcPr/>
                </a:tc>
                <a:tc>
                  <a:txBody>
                    <a:bodyPr/>
                    <a:lstStyle/>
                    <a:p>
                      <a:pPr marL="0" algn="ctr" defTabSz="914400" rtl="1" eaLnBrk="1" latinLnBrk="0" hangingPunct="1"/>
                      <a:r>
                        <a:rPr lang="ar-SA" dirty="0" smtClean="0"/>
                        <a:t>الأصول </a:t>
                      </a:r>
                      <a:endParaRPr lang="en-US" dirty="0"/>
                    </a:p>
                  </a:txBody>
                  <a:tcPr/>
                </a:tc>
              </a:tr>
              <a:tr h="393178">
                <a:tc>
                  <a:txBody>
                    <a:bodyPr/>
                    <a:lstStyle/>
                    <a:p>
                      <a:pPr marL="0" algn="r" defTabSz="914400" rtl="1" eaLnBrk="1" latinLnBrk="0" hangingPunct="1"/>
                      <a:r>
                        <a:rPr lang="ar-SA" dirty="0" smtClean="0"/>
                        <a:t>ودائع جارية٣٠٠٠   </a:t>
                      </a:r>
                      <a:r>
                        <a:rPr lang="ar-SA" sz="1600" dirty="0" smtClean="0"/>
                        <a:t>قصيرة</a:t>
                      </a:r>
                      <a:r>
                        <a:rPr lang="ar-SA" sz="1600" baseline="0" dirty="0" smtClean="0"/>
                        <a:t> أجل </a:t>
                      </a:r>
                      <a:endParaRPr lang="en-US" sz="1600" dirty="0"/>
                    </a:p>
                  </a:txBody>
                  <a:tcPr/>
                </a:tc>
                <a:tc>
                  <a:txBody>
                    <a:bodyPr/>
                    <a:lstStyle/>
                    <a:p>
                      <a:pPr marL="0" algn="r" defTabSz="914400" rtl="1" eaLnBrk="1" latinLnBrk="0" hangingPunct="1"/>
                      <a:r>
                        <a:rPr lang="ar-SA" dirty="0" smtClean="0"/>
                        <a:t>نقدية واحتياطات  ٩٠٠  </a:t>
                      </a:r>
                      <a:r>
                        <a:rPr lang="ar-SA" sz="1600" dirty="0" smtClean="0">
                          <a:solidFill>
                            <a:schemeClr val="tx1"/>
                          </a:solidFill>
                        </a:rPr>
                        <a:t>قصيرة</a:t>
                      </a:r>
                      <a:r>
                        <a:rPr lang="ar-SA" sz="1600" baseline="0" dirty="0" smtClean="0">
                          <a:solidFill>
                            <a:schemeClr val="tx1"/>
                          </a:solidFill>
                        </a:rPr>
                        <a:t> أجل </a:t>
                      </a:r>
                      <a:endParaRPr lang="en-US" sz="1600" dirty="0">
                        <a:solidFill>
                          <a:schemeClr val="tx1"/>
                        </a:solidFill>
                      </a:endParaRPr>
                    </a:p>
                  </a:txBody>
                  <a:tcPr/>
                </a:tc>
              </a:tr>
              <a:tr h="393178">
                <a:tc>
                  <a:txBody>
                    <a:bodyPr/>
                    <a:lstStyle/>
                    <a:p>
                      <a:pPr marL="0" algn="r" defTabSz="914400" rtl="1" eaLnBrk="1" latinLnBrk="0" hangingPunct="1"/>
                      <a:r>
                        <a:rPr lang="ar-SA" dirty="0" smtClean="0"/>
                        <a:t>ودائع قصيرة الأجل ٦٠٠ </a:t>
                      </a:r>
                      <a:r>
                        <a:rPr lang="ar-SA" sz="1600" dirty="0" smtClean="0"/>
                        <a:t>حساسة </a:t>
                      </a:r>
                      <a:endParaRPr lang="en-US" sz="1600" dirty="0"/>
                    </a:p>
                  </a:txBody>
                  <a:tcPr/>
                </a:tc>
                <a:tc>
                  <a:txBody>
                    <a:bodyPr/>
                    <a:lstStyle/>
                    <a:p>
                      <a:pPr marL="0" algn="r" defTabSz="914400" rtl="1" eaLnBrk="1" latinLnBrk="0" hangingPunct="1"/>
                      <a:r>
                        <a:rPr lang="ar-SA" dirty="0" smtClean="0"/>
                        <a:t>أذون خزانة ١٠٠٠ </a:t>
                      </a:r>
                      <a:r>
                        <a:rPr lang="ar-SA" sz="1600" dirty="0" smtClean="0"/>
                        <a:t>حساسة +قصيرة أجل </a:t>
                      </a:r>
                      <a:endParaRPr lang="en-US" sz="1600" dirty="0"/>
                    </a:p>
                  </a:txBody>
                  <a:tcPr/>
                </a:tc>
              </a:tr>
              <a:tr h="393178">
                <a:tc>
                  <a:txBody>
                    <a:bodyPr/>
                    <a:lstStyle/>
                    <a:p>
                      <a:pPr marL="0" algn="r" defTabSz="914400" rtl="1" eaLnBrk="1" latinLnBrk="0" hangingPunct="1"/>
                      <a:r>
                        <a:rPr lang="ar-SA" dirty="0" smtClean="0"/>
                        <a:t>ودائع طويلة الأجل ٣٠٠٠ </a:t>
                      </a:r>
                      <a:endParaRPr lang="en-US" dirty="0"/>
                    </a:p>
                  </a:txBody>
                  <a:tcPr/>
                </a:tc>
                <a:tc>
                  <a:txBody>
                    <a:bodyPr/>
                    <a:lstStyle/>
                    <a:p>
                      <a:pPr marL="0" algn="r" defTabSz="914400" rtl="1" eaLnBrk="1" latinLnBrk="0" hangingPunct="1"/>
                      <a:r>
                        <a:rPr lang="ar-SA" dirty="0" smtClean="0"/>
                        <a:t>أوراق تجارية ٥٠٠ </a:t>
                      </a:r>
                      <a:r>
                        <a:rPr lang="ar-SA" sz="1600" dirty="0" smtClean="0"/>
                        <a:t>حساسة + قصيرة</a:t>
                      </a:r>
                      <a:r>
                        <a:rPr lang="ar-SA" sz="1600" baseline="0" dirty="0" smtClean="0"/>
                        <a:t> أجل </a:t>
                      </a:r>
                      <a:endParaRPr lang="en-US" sz="1600" dirty="0"/>
                    </a:p>
                  </a:txBody>
                  <a:tcPr/>
                </a:tc>
              </a:tr>
              <a:tr h="393178">
                <a:tc>
                  <a:txBody>
                    <a:bodyPr/>
                    <a:lstStyle/>
                    <a:p>
                      <a:pPr marL="0" algn="r" defTabSz="914400" rtl="1" eaLnBrk="1" latinLnBrk="0" hangingPunct="1"/>
                      <a:r>
                        <a:rPr lang="ar-SA" dirty="0" smtClean="0"/>
                        <a:t>قروض داخلية قصيرة</a:t>
                      </a:r>
                      <a:r>
                        <a:rPr lang="ar-SA" baseline="0" dirty="0" smtClean="0"/>
                        <a:t> الأجل ٢٠٠٠</a:t>
                      </a:r>
                      <a:endParaRPr lang="en-US" dirty="0"/>
                    </a:p>
                  </a:txBody>
                  <a:tcPr/>
                </a:tc>
                <a:tc>
                  <a:txBody>
                    <a:bodyPr/>
                    <a:lstStyle/>
                    <a:p>
                      <a:pPr marL="0" algn="r" defTabSz="914400" rtl="1" eaLnBrk="1" latinLnBrk="0" hangingPunct="1"/>
                      <a:r>
                        <a:rPr lang="ar-SA" dirty="0" smtClean="0"/>
                        <a:t>أوراق مالية ١٦٠٠ </a:t>
                      </a:r>
                      <a:r>
                        <a:rPr lang="ar-SA" sz="1600" dirty="0" smtClean="0"/>
                        <a:t>طويلة أجل طويلة</a:t>
                      </a:r>
                      <a:r>
                        <a:rPr lang="ar-SA" sz="1600" baseline="0" dirty="0" smtClean="0"/>
                        <a:t> أجل </a:t>
                      </a:r>
                      <a:endParaRPr lang="en-US" sz="1600" dirty="0"/>
                    </a:p>
                  </a:txBody>
                  <a:tcPr/>
                </a:tc>
              </a:tr>
              <a:tr h="393178">
                <a:tc>
                  <a:txBody>
                    <a:bodyPr/>
                    <a:lstStyle/>
                    <a:p>
                      <a:pPr marL="0" algn="r" defTabSz="914400" rtl="1" eaLnBrk="1" latinLnBrk="0" hangingPunct="1"/>
                      <a:r>
                        <a:rPr lang="ar-SA" dirty="0" smtClean="0"/>
                        <a:t>قروض خارجية قصيرة الأجل ١٠٠٠</a:t>
                      </a:r>
                      <a:endParaRPr lang="en-US" dirty="0"/>
                    </a:p>
                  </a:txBody>
                  <a:tcPr/>
                </a:tc>
                <a:tc rowSpan="2">
                  <a:txBody>
                    <a:bodyPr/>
                    <a:lstStyle/>
                    <a:p>
                      <a:pPr marL="0" algn="r" defTabSz="914400" rtl="1" eaLnBrk="1" latinLnBrk="0" hangingPunct="1"/>
                      <a:endParaRPr lang="ar-SA" dirty="0" smtClean="0"/>
                    </a:p>
                    <a:p>
                      <a:pPr marL="0" algn="r" defTabSz="914400" rtl="1" eaLnBrk="1" latinLnBrk="0" hangingPunct="1"/>
                      <a:r>
                        <a:rPr lang="ar-SA" dirty="0" smtClean="0"/>
                        <a:t>قروض وسلفيات ٦٠٠٠</a:t>
                      </a:r>
                    </a:p>
                    <a:p>
                      <a:pPr marL="0" algn="r" defTabSz="914400" rtl="1" eaLnBrk="1" latinLnBrk="0" hangingPunct="1"/>
                      <a:endParaRPr lang="en-US" dirty="0"/>
                    </a:p>
                  </a:txBody>
                  <a:tcPr/>
                </a:tc>
              </a:tr>
              <a:tr h="573546">
                <a:tc>
                  <a:txBody>
                    <a:bodyPr/>
                    <a:lstStyle/>
                    <a:p>
                      <a:pPr marL="0" algn="r" defTabSz="914400" rtl="1" eaLnBrk="1" latinLnBrk="0" hangingPunct="1"/>
                      <a:r>
                        <a:rPr lang="ar-SA" dirty="0" smtClean="0"/>
                        <a:t>رأس المال والاحتياطات ٤٠٠</a:t>
                      </a:r>
                      <a:endParaRPr lang="en-US" dirty="0"/>
                    </a:p>
                  </a:txBody>
                  <a:tcPr/>
                </a:tc>
                <a:tc vMerge="1">
                  <a:txBody>
                    <a:bodyPr/>
                    <a:lstStyle/>
                    <a:p>
                      <a:pPr marL="0" algn="r" defTabSz="914400" rtl="1" eaLnBrk="1" latinLnBrk="0" hangingPunct="1"/>
                      <a:endParaRPr lang="en-US" dirty="0"/>
                    </a:p>
                  </a:txBody>
                  <a:tcPr/>
                </a:tc>
              </a:tr>
              <a:tr h="393178">
                <a:tc>
                  <a:txBody>
                    <a:bodyPr/>
                    <a:lstStyle/>
                    <a:p>
                      <a:pPr marL="0" algn="r" defTabSz="914400" rtl="1" eaLnBrk="1" latinLnBrk="0" hangingPunct="1"/>
                      <a:r>
                        <a:rPr lang="ar-SA" dirty="0" smtClean="0"/>
                        <a:t>خصوم أخرى ١٠٠٠</a:t>
                      </a:r>
                      <a:endParaRPr lang="en-US" dirty="0"/>
                    </a:p>
                  </a:txBody>
                  <a:tcPr/>
                </a:tc>
                <a:tc>
                  <a:txBody>
                    <a:bodyPr/>
                    <a:lstStyle/>
                    <a:p>
                      <a:pPr marL="0" algn="r" defTabSz="914400" rtl="1" eaLnBrk="1" latinLnBrk="0" hangingPunct="1"/>
                      <a:r>
                        <a:rPr lang="ar-SA" dirty="0" smtClean="0"/>
                        <a:t>أصول أخرى ١٠٠٠</a:t>
                      </a:r>
                      <a:endParaRPr lang="en-US" dirty="0"/>
                    </a:p>
                  </a:txBody>
                  <a:tcPr/>
                </a:tc>
              </a:tr>
              <a:tr h="393178">
                <a:tc>
                  <a:txBody>
                    <a:bodyPr/>
                    <a:lstStyle/>
                    <a:p>
                      <a:pPr marL="0" algn="r" defTabSz="914400" rtl="1" eaLnBrk="1" latinLnBrk="0" hangingPunct="1"/>
                      <a:r>
                        <a:rPr lang="ar-SA" dirty="0" smtClean="0"/>
                        <a:t>إجمالي الخصوم ١١٠٠٠</a:t>
                      </a:r>
                      <a:endParaRPr lang="en-US" dirty="0"/>
                    </a:p>
                  </a:txBody>
                  <a:tcPr/>
                </a:tc>
                <a:tc>
                  <a:txBody>
                    <a:bodyPr/>
                    <a:lstStyle/>
                    <a:p>
                      <a:pPr marL="0" algn="r" defTabSz="914400" rtl="1" eaLnBrk="1" latinLnBrk="0" hangingPunct="1"/>
                      <a:r>
                        <a:rPr lang="ar-SA" dirty="0" smtClean="0"/>
                        <a:t>إجمالي الأصول</a:t>
                      </a:r>
                      <a:r>
                        <a:rPr lang="ar-SA" baseline="0" dirty="0" smtClean="0"/>
                        <a:t> ١١٠٠٠</a:t>
                      </a:r>
                      <a:endParaRPr lang="en-US" dirty="0"/>
                    </a:p>
                  </a:txBody>
                  <a:tcPr/>
                </a:tc>
              </a:tr>
            </a:tbl>
          </a:graphicData>
        </a:graphic>
      </p:graphicFrame>
      <p:sp>
        <p:nvSpPr>
          <p:cNvPr id="2" name="Footer Placeholder 1"/>
          <p:cNvSpPr>
            <a:spLocks noGrp="1"/>
          </p:cNvSpPr>
          <p:nvPr>
            <p:ph type="ftr" sz="quarter" idx="11"/>
          </p:nvPr>
        </p:nvSpPr>
        <p:spPr/>
        <p:txBody>
          <a:bodyPr/>
          <a:lstStyle/>
          <a:p>
            <a:r>
              <a:rPr lang="ar-SA" smtClean="0"/>
              <a:t>إعداد أ. ديمه العمار </a:t>
            </a:r>
            <a:endParaRPr lang="en-US"/>
          </a:p>
        </p:txBody>
      </p:sp>
    </p:spTree>
    <p:extLst>
      <p:ext uri="{BB962C8B-B14F-4D97-AF65-F5344CB8AC3E}">
        <p14:creationId xmlns:p14="http://schemas.microsoft.com/office/powerpoint/2010/main" val="18021955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195" y="286604"/>
            <a:ext cx="11505062" cy="6264322"/>
          </a:xfrm>
        </p:spPr>
        <p:txBody>
          <a:bodyPr>
            <a:normAutofit fontScale="92500" lnSpcReduction="10000"/>
          </a:bodyPr>
          <a:lstStyle/>
          <a:p>
            <a:pPr marL="0" indent="0" algn="r" defTabSz="914400" rtl="1" eaLnBrk="1" latinLnBrk="0" hangingPunct="1">
              <a:lnSpc>
                <a:spcPct val="90000"/>
              </a:lnSpc>
              <a:spcBef>
                <a:spcPts val="1000"/>
              </a:spcBef>
              <a:buNone/>
            </a:pPr>
            <a:r>
              <a:rPr lang="ar-SA" b="1" dirty="0" smtClean="0"/>
              <a:t>٢/ لماذا يتم فصل حساب رأس المال بالبنك عن باقي الخصوم وما تعليقك على مدى كفاية رأس المال لهذا البنك في مواجهة مخاطر رأس المال وفقاً لاتفاقية لجنة بازل؟</a:t>
            </a:r>
          </a:p>
          <a:p>
            <a:pPr marL="0" indent="0" algn="r" defTabSz="914400" rtl="1" eaLnBrk="1" latinLnBrk="0" hangingPunct="1">
              <a:lnSpc>
                <a:spcPct val="90000"/>
              </a:lnSpc>
              <a:spcBef>
                <a:spcPts val="1000"/>
              </a:spcBef>
              <a:buNone/>
            </a:pPr>
            <a:r>
              <a:rPr lang="ar-SA" dirty="0" smtClean="0"/>
              <a:t>الحل: رأس المال هو خط الدفاع الأول للبنك والذي يستطيع البنك من خلاله تحمل الصدمات.</a:t>
            </a:r>
          </a:p>
          <a:p>
            <a:pPr marL="0" indent="0" algn="r" defTabSz="914400" rtl="1" eaLnBrk="1" latinLnBrk="0" hangingPunct="1">
              <a:lnSpc>
                <a:spcPct val="90000"/>
              </a:lnSpc>
              <a:spcBef>
                <a:spcPts val="1000"/>
              </a:spcBef>
              <a:buNone/>
            </a:pPr>
            <a:r>
              <a:rPr lang="ar-SA" dirty="0" smtClean="0"/>
              <a:t>مدى كفاية رأس المال= رأس المال / إجمالي الأصول </a:t>
            </a:r>
          </a:p>
          <a:p>
            <a:pPr marL="0" indent="0" algn="r" defTabSz="914400" rtl="1" eaLnBrk="1" latinLnBrk="0" hangingPunct="1">
              <a:lnSpc>
                <a:spcPct val="90000"/>
              </a:lnSpc>
              <a:spcBef>
                <a:spcPts val="1000"/>
              </a:spcBef>
              <a:buNone/>
            </a:pPr>
            <a:r>
              <a:rPr lang="ar-SA" dirty="0"/>
              <a:t> </a:t>
            </a:r>
            <a:r>
              <a:rPr lang="ar-SA" dirty="0" smtClean="0"/>
              <a:t>                        = ٤٠٠/١١٠٠٠= ٠.٠٣٦٣ *١٠٠= ٣.٦٪ وهذه النسبة أقل من ٨٪ أي أن البنك مخالف لقاعدة لجنة بازل.</a:t>
            </a:r>
          </a:p>
          <a:p>
            <a:pPr marL="0" indent="0" algn="r" defTabSz="914400" rtl="1" eaLnBrk="1" latinLnBrk="0" hangingPunct="1">
              <a:lnSpc>
                <a:spcPct val="90000"/>
              </a:lnSpc>
              <a:spcBef>
                <a:spcPts val="1000"/>
              </a:spcBef>
              <a:buNone/>
            </a:pPr>
            <a:endParaRPr lang="ar-SA" dirty="0"/>
          </a:p>
          <a:p>
            <a:pPr marL="0" indent="0" algn="r" defTabSz="914400" rtl="1" eaLnBrk="1" latinLnBrk="0" hangingPunct="1">
              <a:lnSpc>
                <a:spcPct val="90000"/>
              </a:lnSpc>
              <a:spcBef>
                <a:spcPts val="1000"/>
              </a:spcBef>
              <a:buNone/>
            </a:pPr>
            <a:r>
              <a:rPr lang="ar-SA" b="1" dirty="0" smtClean="0"/>
              <a:t>٣/ بافتراض انخفاض قيمة الأصول بنسبة ٥٪ ، هل يتعرض البنك لمخاطر رأس المال ؟ </a:t>
            </a:r>
          </a:p>
          <a:p>
            <a:pPr marL="0" indent="0" algn="r" defTabSz="914400" rtl="1" eaLnBrk="1" latinLnBrk="0" hangingPunct="1">
              <a:lnSpc>
                <a:spcPct val="90000"/>
              </a:lnSpc>
              <a:spcBef>
                <a:spcPts val="1000"/>
              </a:spcBef>
              <a:buNone/>
            </a:pPr>
            <a:r>
              <a:rPr lang="ar-SA" dirty="0" smtClean="0"/>
              <a:t>الحل: الأصول =الخصوم + رأس المال </a:t>
            </a:r>
          </a:p>
          <a:p>
            <a:pPr marL="0" indent="0" algn="r" defTabSz="914400" rtl="1" eaLnBrk="1" latinLnBrk="0" hangingPunct="1">
              <a:lnSpc>
                <a:spcPct val="90000"/>
              </a:lnSpc>
              <a:spcBef>
                <a:spcPts val="1000"/>
              </a:spcBef>
              <a:buNone/>
            </a:pPr>
            <a:r>
              <a:rPr lang="ar-SA" dirty="0" smtClean="0"/>
              <a:t>رأس المال = الأصول (بعد انخفاض قيمة الأصول) –الخصوم  (بدون رأس المال)</a:t>
            </a:r>
          </a:p>
          <a:p>
            <a:pPr marL="0" indent="0" algn="r" rtl="1">
              <a:buNone/>
            </a:pPr>
            <a:r>
              <a:rPr lang="ar-SA" dirty="0" smtClean="0"/>
              <a:t>الأصول بعد الانخفاض= ١١٠٠٠* ٥/١٠٠= ٥٥٠       ⇐  </a:t>
            </a:r>
            <a:r>
              <a:rPr lang="ar-SA" dirty="0"/>
              <a:t>١١٠٠٠-٥٥٠= ١٠٤٥٠ </a:t>
            </a:r>
            <a:endParaRPr lang="ar-SA" dirty="0" smtClean="0"/>
          </a:p>
          <a:p>
            <a:pPr marL="0" indent="0" algn="r" rtl="1">
              <a:buNone/>
            </a:pPr>
            <a:r>
              <a:rPr lang="ar-SA" dirty="0" smtClean="0"/>
              <a:t>الخصوم بدون رأس المال = ١١٠٠٠- ٤٠٠ = ١٠٦٠٠</a:t>
            </a:r>
          </a:p>
          <a:p>
            <a:pPr marL="0" indent="0" algn="r" rtl="1">
              <a:buNone/>
            </a:pPr>
            <a:r>
              <a:rPr lang="ar-SA" dirty="0" smtClean="0"/>
              <a:t>رأس المال = ١٠٤٥٠ – ١٠٦٠٠ =  - ١٥٠ </a:t>
            </a:r>
          </a:p>
          <a:p>
            <a:pPr marL="0" indent="0" algn="r" rtl="1">
              <a:buNone/>
            </a:pPr>
            <a:r>
              <a:rPr lang="ar-SA" dirty="0" smtClean="0"/>
              <a:t>إذن البنك تعرض لخسارة بعد انخفاض قيمة الأصول نظرا لعدم كفاية رأس المال بالنسبة للبنك.</a:t>
            </a:r>
            <a:endParaRPr lang="ar-SA" dirty="0"/>
          </a:p>
          <a:p>
            <a:pPr marL="0" indent="0" algn="r" defTabSz="914400" rtl="1" eaLnBrk="1" latinLnBrk="0" hangingPunct="1">
              <a:lnSpc>
                <a:spcPct val="90000"/>
              </a:lnSpc>
              <a:spcBef>
                <a:spcPts val="1000"/>
              </a:spcBef>
              <a:buNone/>
            </a:pPr>
            <a:endParaRPr lang="ar-SA" b="1" dirty="0" smtClean="0"/>
          </a:p>
          <a:p>
            <a:pPr marL="0" indent="0" algn="r" defTabSz="914400" rtl="1" eaLnBrk="1" latinLnBrk="0" hangingPunct="1">
              <a:lnSpc>
                <a:spcPct val="90000"/>
              </a:lnSpc>
              <a:spcBef>
                <a:spcPts val="1000"/>
              </a:spcBef>
              <a:buNone/>
            </a:pPr>
            <a:endParaRPr lang="ar-SA" b="1" dirty="0" smtClean="0"/>
          </a:p>
          <a:p>
            <a:pPr marL="0" indent="0" algn="r" defTabSz="914400" rtl="1" eaLnBrk="1" latinLnBrk="0" hangingPunct="1">
              <a:lnSpc>
                <a:spcPct val="90000"/>
              </a:lnSpc>
              <a:spcBef>
                <a:spcPts val="1000"/>
              </a:spcBef>
              <a:buNone/>
            </a:pPr>
            <a:endParaRPr lang="en-US" dirty="0"/>
          </a:p>
        </p:txBody>
      </p:sp>
      <p:sp>
        <p:nvSpPr>
          <p:cNvPr id="4" name="Slide Number Placeholder 3"/>
          <p:cNvSpPr>
            <a:spLocks noGrp="1"/>
          </p:cNvSpPr>
          <p:nvPr>
            <p:ph type="sldNum" sz="quarter" idx="12"/>
          </p:nvPr>
        </p:nvSpPr>
        <p:spPr/>
        <p:txBody>
          <a:bodyPr/>
          <a:lstStyle/>
          <a:p>
            <a:fld id="{B0FBA407-25C5-0643-8F6E-000721EE4DA0}" type="slidenum">
              <a:rPr lang="en-US" smtClean="0"/>
              <a:t>13</a:t>
            </a:fld>
            <a:endParaRPr lang="en-US"/>
          </a:p>
        </p:txBody>
      </p:sp>
      <p:sp>
        <p:nvSpPr>
          <p:cNvPr id="2" name="Footer Placeholder 1"/>
          <p:cNvSpPr>
            <a:spLocks noGrp="1"/>
          </p:cNvSpPr>
          <p:nvPr>
            <p:ph type="ftr" sz="quarter" idx="11"/>
          </p:nvPr>
        </p:nvSpPr>
        <p:spPr/>
        <p:txBody>
          <a:bodyPr/>
          <a:lstStyle/>
          <a:p>
            <a:r>
              <a:rPr lang="ar-SA" smtClean="0"/>
              <a:t>إعداد أ. ديمه العمار </a:t>
            </a:r>
            <a:endParaRPr lang="en-US"/>
          </a:p>
        </p:txBody>
      </p:sp>
    </p:spTree>
    <p:extLst>
      <p:ext uri="{BB962C8B-B14F-4D97-AF65-F5344CB8AC3E}">
        <p14:creationId xmlns:p14="http://schemas.microsoft.com/office/powerpoint/2010/main" val="13906801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0375" y="259307"/>
            <a:ext cx="11518711" cy="6462168"/>
          </a:xfrm>
        </p:spPr>
        <p:txBody>
          <a:bodyPr>
            <a:normAutofit fontScale="92500" lnSpcReduction="20000"/>
          </a:bodyPr>
          <a:lstStyle/>
          <a:p>
            <a:pPr marL="0" indent="0" algn="r" defTabSz="914400" rtl="1" eaLnBrk="1" latinLnBrk="0" hangingPunct="1">
              <a:lnSpc>
                <a:spcPct val="90000"/>
              </a:lnSpc>
              <a:spcBef>
                <a:spcPts val="1000"/>
              </a:spcBef>
              <a:buNone/>
            </a:pPr>
            <a:r>
              <a:rPr lang="ar-SA" sz="2400" b="1" dirty="0" smtClean="0"/>
              <a:t>٤/ علقي على أداء البنك في مواجهة مشكلة السيولة والربحية في ضوء نظرية الإدارة الشاملة للمركز المالي بالبنك؟ </a:t>
            </a:r>
          </a:p>
          <a:p>
            <a:pPr marL="0" indent="0" algn="r" rtl="1">
              <a:buNone/>
            </a:pPr>
            <a:r>
              <a:rPr lang="ar-SA" sz="2400" dirty="0" smtClean="0"/>
              <a:t>الحل: للحكم على مشكلة </a:t>
            </a:r>
            <a:r>
              <a:rPr lang="ar-SA" sz="2400" b="1" dirty="0"/>
              <a:t>السيولة والربحية في ضوء نظرية الإدارة الشاملة للمركز المالي </a:t>
            </a:r>
            <a:r>
              <a:rPr lang="ar-SA" sz="2400" b="1" dirty="0" smtClean="0"/>
              <a:t>بالبنك</a:t>
            </a:r>
            <a:r>
              <a:rPr lang="ar-SA" sz="2400" b="1" dirty="0"/>
              <a:t> </a:t>
            </a:r>
            <a:r>
              <a:rPr lang="ar-SA" sz="2400" b="1" dirty="0" smtClean="0"/>
              <a:t>نحسب ما يلي:</a:t>
            </a:r>
          </a:p>
          <a:p>
            <a:pPr marL="0" indent="0" algn="r" rtl="1">
              <a:buNone/>
            </a:pPr>
            <a:r>
              <a:rPr lang="ar-SA" sz="2400" b="1" dirty="0" smtClean="0"/>
              <a:t>١</a:t>
            </a:r>
            <a:r>
              <a:rPr lang="en-US" sz="2400" dirty="0" smtClean="0"/>
              <a:t> </a:t>
            </a:r>
            <a:r>
              <a:rPr lang="ar-SA" sz="2400" dirty="0" smtClean="0"/>
              <a:t>/نسبة الخصوم </a:t>
            </a:r>
            <a:r>
              <a:rPr lang="ar-SA" sz="2400" dirty="0"/>
              <a:t>قصيرة الأجل لإجمالي الموارد: = </a:t>
            </a:r>
            <a:r>
              <a:rPr lang="ar-SA" sz="2400" dirty="0" smtClean="0"/>
              <a:t>٣٠٠+٦٠٠+٢٠٠٠+١٠٠٠=٦٦٠٠ </a:t>
            </a:r>
          </a:p>
          <a:p>
            <a:pPr marL="0" indent="0" algn="r" rtl="1">
              <a:buNone/>
            </a:pPr>
            <a:r>
              <a:rPr lang="ar-SA" sz="2400" dirty="0" smtClean="0"/>
              <a:t>٦٦٠٠ / ١١٠٠٠ = ٠.٦ *١٠٠ = ٦٠٪ </a:t>
            </a:r>
          </a:p>
          <a:p>
            <a:pPr marL="0" indent="0" algn="r" rtl="1">
              <a:buNone/>
            </a:pPr>
            <a:r>
              <a:rPr lang="ar-SA" sz="2400" dirty="0" smtClean="0"/>
              <a:t>٢</a:t>
            </a:r>
            <a:r>
              <a:rPr lang="ar-SA" sz="2400" dirty="0"/>
              <a:t>/ </a:t>
            </a:r>
            <a:r>
              <a:rPr lang="ar-SA" sz="2400" dirty="0" smtClean="0"/>
              <a:t>نسبة الأصول </a:t>
            </a:r>
            <a:r>
              <a:rPr lang="ar-SA" sz="2400" dirty="0"/>
              <a:t>طويلة الأجل لإجمالي الأصول = </a:t>
            </a:r>
            <a:r>
              <a:rPr lang="ar-SA" sz="2400" dirty="0" smtClean="0"/>
              <a:t>أوراق مالية١٦٠٠  + قروض وسلفيات ٦٠٠٠=٧٦٠٠ </a:t>
            </a:r>
          </a:p>
          <a:p>
            <a:pPr marL="0" indent="0" algn="r" rtl="1">
              <a:buNone/>
            </a:pPr>
            <a:r>
              <a:rPr lang="ar-SA" sz="2400" dirty="0" smtClean="0"/>
              <a:t>٧٦٠٠/١١٠٠٠ = ٦٩٪ .</a:t>
            </a:r>
            <a:endParaRPr lang="ar-SA" sz="2400" dirty="0"/>
          </a:p>
          <a:p>
            <a:pPr marL="0" indent="0" algn="r" rtl="1">
              <a:buNone/>
            </a:pPr>
            <a:r>
              <a:rPr lang="ar-SA" sz="2400" dirty="0" smtClean="0"/>
              <a:t>٣/نسبة الأصول </a:t>
            </a:r>
            <a:r>
              <a:rPr lang="ar-SA" sz="2400" dirty="0"/>
              <a:t>قصيرة الأجل لإجمالي الأصول= </a:t>
            </a:r>
            <a:r>
              <a:rPr lang="ar-SA" sz="2400" dirty="0" smtClean="0"/>
              <a:t>نقدية واحتياطات ٩٠٠ + أذون خزانة ١٠٠٠+ أوراق تجارية ٥٠٠ = ٢٤٠٠</a:t>
            </a:r>
          </a:p>
          <a:p>
            <a:pPr marL="0" indent="0" algn="r" rtl="1">
              <a:buNone/>
            </a:pPr>
            <a:r>
              <a:rPr lang="ar-SA" sz="2400" dirty="0" smtClean="0"/>
              <a:t>٢٤٠٠/١١٠٠٠ = ٢١٪</a:t>
            </a:r>
          </a:p>
          <a:p>
            <a:pPr marL="0" indent="0" algn="r" rtl="1">
              <a:buNone/>
            </a:pPr>
            <a:r>
              <a:rPr lang="ar-SA" sz="2400" dirty="0" smtClean="0"/>
              <a:t>هذا البنك لا يوائم مشكلة السيولة والربحية حيث أن موارده قصيرة الأجل تشكل ٦٠٪ من إجمالي الموارد بينما استخداماته قصيرة الأجل تمثل ٢١٪ فقط وهو ما يعرض البنك لمشكلة السيولة.</a:t>
            </a:r>
          </a:p>
          <a:p>
            <a:pPr marL="0" indent="0" algn="r" defTabSz="914400" rtl="1" eaLnBrk="1" latinLnBrk="0" hangingPunct="1">
              <a:lnSpc>
                <a:spcPct val="90000"/>
              </a:lnSpc>
              <a:spcBef>
                <a:spcPts val="1000"/>
              </a:spcBef>
              <a:buNone/>
            </a:pPr>
            <a:endParaRPr lang="ar-SA" sz="2400" dirty="0" smtClean="0"/>
          </a:p>
          <a:p>
            <a:pPr marL="0" indent="0" algn="r" defTabSz="914400" rtl="1" eaLnBrk="1" latinLnBrk="0" hangingPunct="1">
              <a:lnSpc>
                <a:spcPct val="90000"/>
              </a:lnSpc>
              <a:spcBef>
                <a:spcPts val="1000"/>
              </a:spcBef>
              <a:buNone/>
            </a:pPr>
            <a:r>
              <a:rPr lang="ar-SA" sz="2400" b="1" dirty="0" smtClean="0"/>
              <a:t>٥/ إذا ارتفع سعر الفائدة في البنك ب٥٪ ، وضحي ما مدى تعرض البنك لمخاطر سعر الفائدة ؟</a:t>
            </a:r>
          </a:p>
          <a:p>
            <a:pPr marL="0" indent="0" algn="r" defTabSz="914400" rtl="1" eaLnBrk="1" latinLnBrk="0" hangingPunct="1">
              <a:lnSpc>
                <a:spcPct val="90000"/>
              </a:lnSpc>
              <a:spcBef>
                <a:spcPts val="1000"/>
              </a:spcBef>
              <a:buNone/>
            </a:pPr>
            <a:r>
              <a:rPr lang="ar-SA" sz="2400" dirty="0" smtClean="0"/>
              <a:t>الحل: لحساب الفجوة = الأصول الحساسة لسعر الفائدة - الخصوم الحساسة لسعر الفائدة  </a:t>
            </a:r>
          </a:p>
          <a:p>
            <a:pPr marL="0" indent="0" algn="r" defTabSz="914400" rtl="1" eaLnBrk="1" latinLnBrk="0" hangingPunct="1">
              <a:lnSpc>
                <a:spcPct val="90000"/>
              </a:lnSpc>
              <a:spcBef>
                <a:spcPts val="1000"/>
              </a:spcBef>
              <a:buNone/>
            </a:pPr>
            <a:r>
              <a:rPr lang="ar-SA" sz="2000" dirty="0" smtClean="0"/>
              <a:t>=((أذون خزانة) ١٠٠٠ +( أوراق تجارية)٥٠٠) – (ودائع قصيرة الأجل ٦٠٠+ قروض داخلية وخارجية قصيرة الأجل ٢٠٠٠+ </a:t>
            </a:r>
            <a:r>
              <a:rPr lang="ar-SA" sz="2000" dirty="0" smtClean="0">
                <a:solidFill>
                  <a:srgbClr val="00B050"/>
                </a:solidFill>
              </a:rPr>
              <a:t>١٠٠٠</a:t>
            </a:r>
            <a:r>
              <a:rPr lang="ar-SA" sz="2000" dirty="0" smtClean="0"/>
              <a:t>) </a:t>
            </a:r>
          </a:p>
          <a:p>
            <a:pPr marL="0" indent="0" algn="r" defTabSz="914400" rtl="1" eaLnBrk="1" latinLnBrk="0" hangingPunct="1">
              <a:lnSpc>
                <a:spcPct val="90000"/>
              </a:lnSpc>
              <a:spcBef>
                <a:spcPts val="1000"/>
              </a:spcBef>
              <a:buNone/>
            </a:pPr>
            <a:r>
              <a:rPr lang="ar-SA" sz="2400" dirty="0" smtClean="0"/>
              <a:t>=١٥٠٠ – ٣٦٠٠ =  - ٢١٠٠ (الفجوة)</a:t>
            </a:r>
          </a:p>
          <a:p>
            <a:pPr marL="0" indent="0" algn="r" defTabSz="914400" rtl="1" eaLnBrk="1" latinLnBrk="0" hangingPunct="1">
              <a:lnSpc>
                <a:spcPct val="90000"/>
              </a:lnSpc>
              <a:spcBef>
                <a:spcPts val="1000"/>
              </a:spcBef>
              <a:buNone/>
            </a:pPr>
            <a:r>
              <a:rPr lang="ar-SA" sz="2400" dirty="0" smtClean="0"/>
              <a:t>لحساب المخاطر لسعر الفائدة = الفجوة * التغير في سعر الفائدة   = - ٢١٠٠ * ٠.٠٥  = - ١٠٥ </a:t>
            </a:r>
          </a:p>
          <a:p>
            <a:pPr marL="0" indent="0" algn="r" defTabSz="914400" rtl="1" eaLnBrk="1" latinLnBrk="0" hangingPunct="1">
              <a:lnSpc>
                <a:spcPct val="90000"/>
              </a:lnSpc>
              <a:spcBef>
                <a:spcPts val="1000"/>
              </a:spcBef>
              <a:buNone/>
            </a:pPr>
            <a:r>
              <a:rPr lang="ar-SA" sz="2400" dirty="0" smtClean="0"/>
              <a:t>البنك هنا تعرض لخسارة بعد ارتفاع سعر الفائدة حيث أن الفجوة بين الأصول والخصوم الحساسة لسعر الفائدة مرتفعة. </a:t>
            </a:r>
            <a:endParaRPr lang="en-US" sz="2400" dirty="0"/>
          </a:p>
        </p:txBody>
      </p:sp>
      <p:sp>
        <p:nvSpPr>
          <p:cNvPr id="4" name="Slide Number Placeholder 3"/>
          <p:cNvSpPr>
            <a:spLocks noGrp="1"/>
          </p:cNvSpPr>
          <p:nvPr>
            <p:ph type="sldNum" sz="quarter" idx="12"/>
          </p:nvPr>
        </p:nvSpPr>
        <p:spPr/>
        <p:txBody>
          <a:bodyPr/>
          <a:lstStyle/>
          <a:p>
            <a:fld id="{B0FBA407-25C5-0643-8F6E-000721EE4DA0}" type="slidenum">
              <a:rPr lang="en-US" smtClean="0"/>
              <a:t>14</a:t>
            </a:fld>
            <a:endParaRPr lang="en-US"/>
          </a:p>
        </p:txBody>
      </p:sp>
      <p:sp>
        <p:nvSpPr>
          <p:cNvPr id="2" name="Footer Placeholder 1"/>
          <p:cNvSpPr>
            <a:spLocks noGrp="1"/>
          </p:cNvSpPr>
          <p:nvPr>
            <p:ph type="ftr" sz="quarter" idx="11"/>
          </p:nvPr>
        </p:nvSpPr>
        <p:spPr/>
        <p:txBody>
          <a:bodyPr/>
          <a:lstStyle/>
          <a:p>
            <a:r>
              <a:rPr lang="ar-SA" smtClean="0"/>
              <a:t>إعداد أ. ديمه العمار </a:t>
            </a:r>
            <a:endParaRPr lang="en-US"/>
          </a:p>
        </p:txBody>
      </p:sp>
    </p:spTree>
    <p:extLst>
      <p:ext uri="{BB962C8B-B14F-4D97-AF65-F5344CB8AC3E}">
        <p14:creationId xmlns:p14="http://schemas.microsoft.com/office/powerpoint/2010/main" val="848110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 y="0"/>
            <a:ext cx="12192000" cy="6857999"/>
          </a:xfrm>
        </p:spPr>
        <p:txBody>
          <a:bodyPr/>
          <a:lstStyle/>
          <a:p>
            <a:pPr marL="0" indent="0" algn="r" defTabSz="914400" rtl="1" eaLnBrk="1" latinLnBrk="0" hangingPunct="1">
              <a:lnSpc>
                <a:spcPct val="90000"/>
              </a:lnSpc>
              <a:spcBef>
                <a:spcPts val="1000"/>
              </a:spcBef>
              <a:buFont typeface="Arial"/>
              <a:buNone/>
            </a:pPr>
            <a:r>
              <a:rPr lang="ar-SA" u="sng" dirty="0" smtClean="0"/>
              <a:t>ميزانية البنك التجاري: </a:t>
            </a:r>
          </a:p>
          <a:p>
            <a:pPr marL="0" indent="0" algn="r" defTabSz="914400" rtl="1" eaLnBrk="1" latinLnBrk="0" hangingPunct="1">
              <a:lnSpc>
                <a:spcPct val="90000"/>
              </a:lnSpc>
              <a:spcBef>
                <a:spcPts val="1000"/>
              </a:spcBef>
              <a:buFont typeface="Arial"/>
              <a:buNone/>
            </a:pPr>
            <a:endParaRPr lang="en-US" u="sng" dirty="0"/>
          </a:p>
        </p:txBody>
      </p:sp>
      <p:graphicFrame>
        <p:nvGraphicFramePr>
          <p:cNvPr id="4" name="Table 3"/>
          <p:cNvGraphicFramePr>
            <a:graphicFrameLocks noGrp="1"/>
          </p:cNvGraphicFramePr>
          <p:nvPr>
            <p:extLst>
              <p:ext uri="{D42A27DB-BD31-4B8C-83A1-F6EECF244321}">
                <p14:modId xmlns:p14="http://schemas.microsoft.com/office/powerpoint/2010/main" val="1659539700"/>
              </p:ext>
            </p:extLst>
          </p:nvPr>
        </p:nvGraphicFramePr>
        <p:xfrm>
          <a:off x="2032000" y="562709"/>
          <a:ext cx="8128000" cy="6077240"/>
        </p:xfrm>
        <a:graphic>
          <a:graphicData uri="http://schemas.openxmlformats.org/drawingml/2006/table">
            <a:tbl>
              <a:tblPr firstRow="1" bandRow="1">
                <a:tableStyleId>{5C22544A-7EE6-4342-B048-85BDC9FD1C3A}</a:tableStyleId>
              </a:tblPr>
              <a:tblGrid>
                <a:gridCol w="4064000"/>
                <a:gridCol w="4064000"/>
              </a:tblGrid>
              <a:tr h="432030">
                <a:tc>
                  <a:txBody>
                    <a:bodyPr/>
                    <a:lstStyle/>
                    <a:p>
                      <a:pPr marL="0" algn="r" defTabSz="914400" rtl="1" eaLnBrk="1" latinLnBrk="0" hangingPunct="1"/>
                      <a:r>
                        <a:rPr lang="ar-SA" dirty="0" smtClean="0"/>
                        <a:t>الخصوم ( موارد البنك)</a:t>
                      </a:r>
                      <a:endParaRPr lang="en-US" dirty="0"/>
                    </a:p>
                  </a:txBody>
                  <a:tcPr/>
                </a:tc>
                <a:tc>
                  <a:txBody>
                    <a:bodyPr/>
                    <a:lstStyle/>
                    <a:p>
                      <a:pPr marL="0" algn="r" defTabSz="914400" rtl="1" eaLnBrk="1" latinLnBrk="0" hangingPunct="1"/>
                      <a:r>
                        <a:rPr lang="ar-SA" dirty="0" smtClean="0"/>
                        <a:t>الأصول (استخدامات البنك)</a:t>
                      </a:r>
                      <a:endParaRPr lang="en-US" dirty="0"/>
                    </a:p>
                  </a:txBody>
                  <a:tcPr/>
                </a:tc>
              </a:tr>
              <a:tr h="1471123">
                <a:tc>
                  <a:txBody>
                    <a:bodyPr/>
                    <a:lstStyle/>
                    <a:p>
                      <a:pPr marL="0" algn="r" defTabSz="914400" rtl="1" eaLnBrk="1" latinLnBrk="0" hangingPunct="1"/>
                      <a:r>
                        <a:rPr lang="ar-SA" u="sng" dirty="0" smtClean="0"/>
                        <a:t>١/الودائع بأنواعها</a:t>
                      </a:r>
                      <a:r>
                        <a:rPr lang="ar-SA" u="sng" baseline="0" dirty="0" smtClean="0"/>
                        <a:t> المختلفة:</a:t>
                      </a:r>
                    </a:p>
                    <a:p>
                      <a:pPr marL="0" algn="r" defTabSz="914400" rtl="1" eaLnBrk="1" latinLnBrk="0" hangingPunct="1"/>
                      <a:r>
                        <a:rPr lang="ar-SA" baseline="0" dirty="0" smtClean="0"/>
                        <a:t>ودائع تحت الطلب (جارية)</a:t>
                      </a:r>
                    </a:p>
                    <a:p>
                      <a:pPr marL="0" algn="r" defTabSz="914400" rtl="1" eaLnBrk="1" latinLnBrk="0" hangingPunct="1"/>
                      <a:r>
                        <a:rPr lang="ar-SA" baseline="0" dirty="0" smtClean="0"/>
                        <a:t>ودائع لأجل (استثمارية)</a:t>
                      </a:r>
                    </a:p>
                    <a:p>
                      <a:pPr marL="0" algn="r" defTabSz="914400" rtl="1" eaLnBrk="1" latinLnBrk="0" hangingPunct="1"/>
                      <a:r>
                        <a:rPr lang="ar-SA" baseline="0" dirty="0" smtClean="0"/>
                        <a:t>ودائع بإخطار </a:t>
                      </a:r>
                    </a:p>
                    <a:p>
                      <a:pPr marL="0" algn="r" defTabSz="914400" rtl="1" eaLnBrk="1" latinLnBrk="0" hangingPunct="1"/>
                      <a:r>
                        <a:rPr lang="ar-SA" baseline="0" dirty="0" smtClean="0"/>
                        <a:t>شهادات إيداع</a:t>
                      </a:r>
                    </a:p>
                  </a:txBody>
                  <a:tcPr>
                    <a:lnB w="12700" cmpd="sng">
                      <a:noFill/>
                    </a:lnB>
                  </a:tcPr>
                </a:tc>
                <a:tc>
                  <a:txBody>
                    <a:bodyPr/>
                    <a:lstStyle/>
                    <a:p>
                      <a:pPr marL="0" algn="r" defTabSz="914400" rtl="1" eaLnBrk="1" latinLnBrk="0" hangingPunct="1"/>
                      <a:r>
                        <a:rPr lang="ar-SA" u="sng" dirty="0" smtClean="0"/>
                        <a:t>١/ أرصدة</a:t>
                      </a:r>
                      <a:r>
                        <a:rPr lang="ar-SA" u="sng" baseline="0" dirty="0" smtClean="0"/>
                        <a:t> نقدية:</a:t>
                      </a:r>
                    </a:p>
                    <a:p>
                      <a:pPr marL="0" algn="r" defTabSz="914400" rtl="1" eaLnBrk="1" latinLnBrk="0" hangingPunct="1"/>
                      <a:r>
                        <a:rPr lang="ar-SA" baseline="0" dirty="0" smtClean="0"/>
                        <a:t>مخزون</a:t>
                      </a:r>
                    </a:p>
                    <a:p>
                      <a:pPr marL="0" algn="r" defTabSz="914400" rtl="1" eaLnBrk="1" latinLnBrk="0" hangingPunct="1"/>
                      <a:r>
                        <a:rPr lang="ar-SA" baseline="0" dirty="0" smtClean="0"/>
                        <a:t>بنك مركزي </a:t>
                      </a:r>
                      <a:endParaRPr lang="en-US" dirty="0"/>
                    </a:p>
                  </a:txBody>
                  <a:tcPr/>
                </a:tc>
              </a:tr>
              <a:tr h="1471123">
                <a:tc>
                  <a:txBody>
                    <a:bodyPr/>
                    <a:lstStyle/>
                    <a:p>
                      <a:pPr marL="0" algn="r" defTabSz="914400" rtl="1" eaLnBrk="1" latinLnBrk="0" hangingPunct="1"/>
                      <a:r>
                        <a:rPr lang="ar-SA" u="sng" dirty="0" smtClean="0"/>
                        <a:t>٢/</a:t>
                      </a:r>
                      <a:r>
                        <a:rPr lang="ar-SA" u="sng" baseline="0" dirty="0" smtClean="0"/>
                        <a:t> القروض:</a:t>
                      </a:r>
                    </a:p>
                    <a:p>
                      <a:pPr marL="0" algn="r" defTabSz="914400" rtl="1" eaLnBrk="1" latinLnBrk="0" hangingPunct="1"/>
                      <a:r>
                        <a:rPr lang="ar-SA" baseline="0" dirty="0" smtClean="0"/>
                        <a:t>قروض من البنك المركزي</a:t>
                      </a:r>
                    </a:p>
                    <a:p>
                      <a:pPr marL="0" algn="r" defTabSz="914400" rtl="1" eaLnBrk="1" latinLnBrk="0" hangingPunct="1"/>
                      <a:r>
                        <a:rPr lang="ar-SA" baseline="0" dirty="0" smtClean="0"/>
                        <a:t>قروض من البنوك المحلية</a:t>
                      </a:r>
                    </a:p>
                    <a:p>
                      <a:pPr marL="0" algn="r" defTabSz="914400" rtl="1" eaLnBrk="1" latinLnBrk="0" hangingPunct="1"/>
                      <a:r>
                        <a:rPr lang="ar-SA" baseline="0" dirty="0" smtClean="0"/>
                        <a:t>قروض من البنوك العالمية </a:t>
                      </a:r>
                    </a:p>
                    <a:p>
                      <a:pPr marL="0" algn="r" defTabSz="914400" rtl="1" eaLnBrk="1" latinLnBrk="0" hangingPunct="1"/>
                      <a:r>
                        <a:rPr lang="ar-SA" baseline="0" dirty="0" smtClean="0"/>
                        <a:t>سندات</a:t>
                      </a: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1" eaLnBrk="1" latinLnBrk="0" hangingPunct="1"/>
                      <a:r>
                        <a:rPr lang="ar-SA" u="sng" dirty="0" smtClean="0"/>
                        <a:t>٢/ حوالات مخصومة:</a:t>
                      </a:r>
                    </a:p>
                    <a:p>
                      <a:pPr marL="0" algn="r" defTabSz="914400" rtl="1" eaLnBrk="1" latinLnBrk="0" hangingPunct="1"/>
                      <a:r>
                        <a:rPr lang="ar-SA" dirty="0" smtClean="0"/>
                        <a:t>أذون خزانة </a:t>
                      </a:r>
                    </a:p>
                    <a:p>
                      <a:pPr marL="0" algn="r" defTabSz="914400" rtl="1" eaLnBrk="1" latinLnBrk="0" hangingPunct="1"/>
                      <a:r>
                        <a:rPr lang="ar-SA" dirty="0" smtClean="0"/>
                        <a:t>كمبيالات</a:t>
                      </a:r>
                    </a:p>
                    <a:p>
                      <a:pPr marL="0" algn="r" defTabSz="914400" rtl="1" eaLnBrk="1" latinLnBrk="0" hangingPunct="1"/>
                      <a:r>
                        <a:rPr lang="ar-SA" dirty="0" smtClean="0"/>
                        <a:t>حوالات مخصومة</a:t>
                      </a:r>
                    </a:p>
                    <a:p>
                      <a:pPr marL="0" algn="r" defTabSz="914400" rtl="1" eaLnBrk="1" latinLnBrk="0" hangingPunct="1"/>
                      <a:r>
                        <a:rPr lang="ar-SA" dirty="0" smtClean="0"/>
                        <a:t>أوراق تجارية </a:t>
                      </a:r>
                      <a:endParaRPr lang="en-US" dirty="0"/>
                    </a:p>
                  </a:txBody>
                  <a:tcPr>
                    <a:lnL w="12700" cmpd="sng">
                      <a:noFill/>
                    </a:lnL>
                  </a:tcPr>
                </a:tc>
              </a:tr>
              <a:tr h="919452">
                <a:tc rowSpan="2">
                  <a:txBody>
                    <a:bodyPr/>
                    <a:lstStyle/>
                    <a:p>
                      <a:pPr marL="0" algn="r" defTabSz="914400" rtl="1" eaLnBrk="1" latinLnBrk="0" hangingPunct="1"/>
                      <a:r>
                        <a:rPr lang="ar-SA" u="sng" dirty="0" smtClean="0"/>
                        <a:t>٣/ رأس</a:t>
                      </a:r>
                      <a:r>
                        <a:rPr lang="ar-SA" u="sng" baseline="0" dirty="0" smtClean="0"/>
                        <a:t> المال وحقوق الملكية (حقوق المساهمين)</a:t>
                      </a:r>
                    </a:p>
                    <a:p>
                      <a:pPr marL="0" algn="r" defTabSz="914400" rtl="1" eaLnBrk="1" latinLnBrk="0" hangingPunct="1"/>
                      <a:r>
                        <a:rPr lang="ar-SA" baseline="0" dirty="0" smtClean="0"/>
                        <a:t>احتياطات</a:t>
                      </a:r>
                    </a:p>
                    <a:p>
                      <a:pPr marL="0" algn="r" defTabSz="914400" rtl="1" eaLnBrk="1" latinLnBrk="0" hangingPunct="1"/>
                      <a:r>
                        <a:rPr lang="ar-SA" baseline="0" dirty="0" smtClean="0"/>
                        <a:t>أرباح مرحلة </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r" defTabSz="914400" rtl="1" eaLnBrk="1" latinLnBrk="0" hangingPunct="1"/>
                      <a:r>
                        <a:rPr lang="ar-SA" u="sng" dirty="0" smtClean="0"/>
                        <a:t>٣/ محفظة أوراق مالية:</a:t>
                      </a:r>
                    </a:p>
                    <a:p>
                      <a:pPr marL="0" algn="r" defTabSz="914400" rtl="1" eaLnBrk="1" latinLnBrk="0" hangingPunct="1"/>
                      <a:r>
                        <a:rPr lang="ar-SA" dirty="0" smtClean="0"/>
                        <a:t>سندات حكومية </a:t>
                      </a:r>
                    </a:p>
                    <a:p>
                      <a:pPr marL="0" algn="r" defTabSz="914400" rtl="1" eaLnBrk="1" latinLnBrk="0" hangingPunct="1"/>
                      <a:r>
                        <a:rPr lang="ar-SA" dirty="0" smtClean="0"/>
                        <a:t>أوراق مالية أخرى</a:t>
                      </a:r>
                      <a:r>
                        <a:rPr lang="ar-SA" baseline="0" dirty="0" smtClean="0"/>
                        <a:t> ( أسهم شركات، سندات شركات)</a:t>
                      </a:r>
                      <a:endParaRPr lang="en-US" dirty="0"/>
                    </a:p>
                  </a:txBody>
                  <a:tcPr>
                    <a:lnL w="12700" cap="flat" cmpd="sng" algn="ctr">
                      <a:noFill/>
                      <a:prstDash val="solid"/>
                      <a:round/>
                      <a:headEnd type="none" w="med" len="med"/>
                      <a:tailEnd type="none" w="med" len="med"/>
                    </a:lnL>
                  </a:tcPr>
                </a:tc>
              </a:tr>
              <a:tr h="919452">
                <a:tc vMerge="1">
                  <a:txBody>
                    <a:bodyPr/>
                    <a:lstStyle/>
                    <a:p>
                      <a:pPr marL="0" algn="r" defTabSz="914400" rtl="1" eaLnBrk="1" latinLnBrk="0" hangingPunct="1"/>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914400" rtl="1" eaLnBrk="1" latinLnBrk="0" hangingPunct="1"/>
                      <a:r>
                        <a:rPr lang="ar-SA" u="sng" dirty="0" smtClean="0"/>
                        <a:t>٤/ سلف وقروض:</a:t>
                      </a:r>
                    </a:p>
                    <a:p>
                      <a:pPr marL="0" algn="r" defTabSz="914400" rtl="1" eaLnBrk="1" latinLnBrk="0" hangingPunct="1"/>
                      <a:r>
                        <a:rPr lang="ar-SA" dirty="0" smtClean="0"/>
                        <a:t>مضمونة</a:t>
                      </a:r>
                    </a:p>
                    <a:p>
                      <a:pPr marL="0" algn="r" defTabSz="914400" rtl="1" eaLnBrk="1" latinLnBrk="0" hangingPunct="1"/>
                      <a:r>
                        <a:rPr lang="ar-SA" dirty="0" smtClean="0"/>
                        <a:t>غير مضمونة</a:t>
                      </a:r>
                      <a:endParaRPr lang="en-US" dirty="0"/>
                    </a:p>
                  </a:txBody>
                  <a:tcPr>
                    <a:lnL w="12700" cap="flat" cmpd="sng" algn="ctr">
                      <a:noFill/>
                      <a:prstDash val="solid"/>
                      <a:round/>
                      <a:headEnd type="none" w="med" len="med"/>
                      <a:tailEnd type="none" w="med" len="med"/>
                    </a:lnL>
                  </a:tcPr>
                </a:tc>
              </a:tr>
              <a:tr h="432030">
                <a:tc>
                  <a:txBody>
                    <a:bodyPr/>
                    <a:lstStyle/>
                    <a:p>
                      <a:pPr marL="0" algn="r" defTabSz="914400" rtl="1" eaLnBrk="1" latinLnBrk="0" hangingPunct="1"/>
                      <a:r>
                        <a:rPr lang="ar-SA" dirty="0" smtClean="0"/>
                        <a:t>خصوم أخرى</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1" eaLnBrk="1" latinLnBrk="0" hangingPunct="1"/>
                      <a:r>
                        <a:rPr lang="ar-SA" dirty="0" smtClean="0"/>
                        <a:t>أصول أخرى</a:t>
                      </a:r>
                      <a:endParaRPr lang="en-US" dirty="0"/>
                    </a:p>
                  </a:txBody>
                  <a:tcPr>
                    <a:lnL w="12700" cap="flat" cmpd="sng" algn="ctr">
                      <a:noFill/>
                      <a:prstDash val="solid"/>
                      <a:round/>
                      <a:headEnd type="none" w="med" len="med"/>
                      <a:tailEnd type="none" w="med" len="med"/>
                    </a:lnL>
                  </a:tcPr>
                </a:tc>
              </a:tr>
              <a:tr h="432030">
                <a:tc>
                  <a:txBody>
                    <a:bodyPr/>
                    <a:lstStyle/>
                    <a:p>
                      <a:pPr marL="0" algn="r" defTabSz="914400" rtl="1" eaLnBrk="1" latinLnBrk="0" hangingPunct="1"/>
                      <a:r>
                        <a:rPr lang="ar-SA" dirty="0" smtClean="0"/>
                        <a:t>إجمالي الخصوم </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1" eaLnBrk="1" latinLnBrk="0" hangingPunct="1"/>
                      <a:r>
                        <a:rPr lang="ar-SA" dirty="0" smtClean="0"/>
                        <a:t>إجمالي الأصول </a:t>
                      </a:r>
                      <a:endParaRPr lang="en-US" dirty="0"/>
                    </a:p>
                  </a:txBody>
                  <a:tcPr>
                    <a:lnL w="12700" cap="flat" cmpd="sng" algn="ctr">
                      <a:noFill/>
                      <a:prstDash val="solid"/>
                      <a:round/>
                      <a:headEnd type="none" w="med" len="med"/>
                      <a:tailEnd type="none" w="med" len="med"/>
                    </a:lnL>
                  </a:tcPr>
                </a:tc>
              </a:tr>
            </a:tbl>
          </a:graphicData>
        </a:graphic>
      </p:graphicFrame>
      <p:sp>
        <p:nvSpPr>
          <p:cNvPr id="2" name="Slide Number Placeholder 1"/>
          <p:cNvSpPr>
            <a:spLocks noGrp="1"/>
          </p:cNvSpPr>
          <p:nvPr>
            <p:ph type="sldNum" sz="quarter" idx="12"/>
          </p:nvPr>
        </p:nvSpPr>
        <p:spPr/>
        <p:txBody>
          <a:bodyPr/>
          <a:lstStyle/>
          <a:p>
            <a:fld id="{B0FBA407-25C5-0643-8F6E-000721EE4DA0}" type="slidenum">
              <a:rPr lang="en-US" smtClean="0"/>
              <a:t>2</a:t>
            </a:fld>
            <a:endParaRPr lang="en-US"/>
          </a:p>
        </p:txBody>
      </p:sp>
      <p:sp>
        <p:nvSpPr>
          <p:cNvPr id="5" name="Footer Placeholder 4"/>
          <p:cNvSpPr>
            <a:spLocks noGrp="1"/>
          </p:cNvSpPr>
          <p:nvPr>
            <p:ph type="ftr" sz="quarter" idx="11"/>
          </p:nvPr>
        </p:nvSpPr>
        <p:spPr/>
        <p:txBody>
          <a:bodyPr/>
          <a:lstStyle/>
          <a:p>
            <a:r>
              <a:rPr lang="ar-SA" smtClean="0"/>
              <a:t>إعداد أ. ديمه العمار </a:t>
            </a:r>
            <a:endParaRPr lang="en-US"/>
          </a:p>
        </p:txBody>
      </p:sp>
    </p:spTree>
    <p:extLst>
      <p:ext uri="{BB962C8B-B14F-4D97-AF65-F5344CB8AC3E}">
        <p14:creationId xmlns:p14="http://schemas.microsoft.com/office/powerpoint/2010/main" val="1668941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3218" y="0"/>
            <a:ext cx="11746524" cy="6721475"/>
          </a:xfrm>
        </p:spPr>
        <p:txBody>
          <a:bodyPr>
            <a:normAutofit fontScale="92500" lnSpcReduction="10000"/>
          </a:bodyPr>
          <a:lstStyle/>
          <a:p>
            <a:pPr marL="0" indent="0" algn="r" defTabSz="914400" rtl="1" eaLnBrk="1" latinLnBrk="0" hangingPunct="1">
              <a:lnSpc>
                <a:spcPct val="90000"/>
              </a:lnSpc>
              <a:spcBef>
                <a:spcPts val="1000"/>
              </a:spcBef>
              <a:buNone/>
            </a:pPr>
            <a:r>
              <a:rPr lang="ar-SA" b="1" u="sng" dirty="0" smtClean="0"/>
              <a:t>الودائع: مصدر أساسي من مصادر البنك وهناك أنواع للودائع:</a:t>
            </a:r>
          </a:p>
          <a:p>
            <a:pPr marL="0" indent="0" algn="r" defTabSz="914400" rtl="1" eaLnBrk="1" latinLnBrk="0" hangingPunct="1">
              <a:lnSpc>
                <a:spcPct val="90000"/>
              </a:lnSpc>
              <a:spcBef>
                <a:spcPts val="1000"/>
              </a:spcBef>
              <a:buNone/>
            </a:pPr>
            <a:r>
              <a:rPr lang="ar-SA" dirty="0" smtClean="0"/>
              <a:t>١/ ودائع جارية تحت الطلب:</a:t>
            </a:r>
          </a:p>
          <a:p>
            <a:pPr marL="0" indent="0" algn="r" defTabSz="914400" rtl="1" eaLnBrk="1" latinLnBrk="0" hangingPunct="1">
              <a:lnSpc>
                <a:spcPct val="90000"/>
              </a:lnSpc>
              <a:spcBef>
                <a:spcPts val="1000"/>
              </a:spcBef>
              <a:buNone/>
            </a:pPr>
            <a:r>
              <a:rPr lang="ar-SA" dirty="0" smtClean="0"/>
              <a:t>تعهد مصرفي بالدفع لدى الطلب وأداة التحريك الأساسية لها هي الشيكات أو</a:t>
            </a:r>
            <a:r>
              <a:rPr lang="ar-SA" dirty="0" smtClean="0">
                <a:solidFill>
                  <a:srgbClr val="00B050"/>
                </a:solidFill>
              </a:rPr>
              <a:t> الكروت </a:t>
            </a:r>
            <a:r>
              <a:rPr lang="ar-SA" dirty="0" smtClean="0"/>
              <a:t>الممغنطة </a:t>
            </a:r>
            <a:r>
              <a:rPr lang="en-US" dirty="0" smtClean="0"/>
              <a:t>ATM</a:t>
            </a:r>
            <a:r>
              <a:rPr lang="ar-SA" dirty="0" smtClean="0"/>
              <a:t> وهي ودائع بدون فائدة.</a:t>
            </a:r>
          </a:p>
          <a:p>
            <a:pPr marL="0" indent="0" algn="r" rtl="1">
              <a:buNone/>
            </a:pPr>
            <a:r>
              <a:rPr lang="ar-SA" dirty="0"/>
              <a:t>كانت هي أهم أنواع الودائع مع بداية نشأة البنوك ومع تطور الوساطة المالية وارتفاع سعر الفائدة قلت أهميتها النسبية وارتفعت الأهمية النسبية للودائع بأجل</a:t>
            </a:r>
            <a:r>
              <a:rPr lang="ar-SA" dirty="0" smtClean="0"/>
              <a:t>.</a:t>
            </a:r>
            <a:endParaRPr lang="en-US" dirty="0" smtClean="0"/>
          </a:p>
          <a:p>
            <a:pPr marL="0" indent="0" algn="r" rtl="1">
              <a:buNone/>
            </a:pPr>
            <a:endParaRPr lang="en-US" dirty="0"/>
          </a:p>
          <a:p>
            <a:pPr marL="0" indent="0" algn="r" rtl="1">
              <a:buNone/>
            </a:pPr>
            <a:r>
              <a:rPr lang="ar-SA" dirty="0" smtClean="0"/>
              <a:t>٢/ الودائع لأجل:</a:t>
            </a:r>
          </a:p>
          <a:p>
            <a:pPr marL="0" indent="0" algn="r" rtl="1">
              <a:buNone/>
            </a:pPr>
            <a:r>
              <a:rPr lang="ar-SA" dirty="0" smtClean="0"/>
              <a:t>ودائع غير جارية ولها مدة محددة وهي ودائع تكفل لصاحبها الحصول على فائدة تختلف قيمتها باختلاف الأجل.</a:t>
            </a:r>
          </a:p>
          <a:p>
            <a:pPr marL="0" indent="0" algn="r" rtl="1">
              <a:buNone/>
            </a:pPr>
            <a:endParaRPr lang="ar-SA" dirty="0"/>
          </a:p>
          <a:p>
            <a:pPr marL="0" indent="0" algn="r" rtl="1">
              <a:buNone/>
            </a:pPr>
            <a:r>
              <a:rPr lang="ar-SA" dirty="0" smtClean="0"/>
              <a:t>٣/ ودائع بإخطار:</a:t>
            </a:r>
          </a:p>
          <a:p>
            <a:pPr marL="0" indent="0" algn="r" rtl="1">
              <a:buNone/>
            </a:pPr>
            <a:r>
              <a:rPr lang="ar-SA" dirty="0" smtClean="0"/>
              <a:t>ودائع غير جارية مقابل فائدة يستطيع صاحبها سحبها في أي وقت بشرط إخطار البنك مسبقاً بفترة متفق عليها.</a:t>
            </a:r>
          </a:p>
          <a:p>
            <a:pPr marL="0" indent="0" algn="r" rtl="1">
              <a:buNone/>
            </a:pPr>
            <a:endParaRPr lang="ar-SA" dirty="0"/>
          </a:p>
          <a:p>
            <a:pPr marL="0" indent="0" algn="r" rtl="1">
              <a:buNone/>
            </a:pPr>
            <a:r>
              <a:rPr lang="ar-SA" dirty="0" smtClean="0"/>
              <a:t>4/ </a:t>
            </a:r>
            <a:r>
              <a:rPr lang="ar-SA" dirty="0"/>
              <a:t>شهادات الإيداع </a:t>
            </a:r>
            <a:r>
              <a:rPr lang="en-US" dirty="0"/>
              <a:t>CD</a:t>
            </a:r>
            <a:r>
              <a:rPr lang="ar-SA" dirty="0"/>
              <a:t>:</a:t>
            </a:r>
          </a:p>
          <a:p>
            <a:pPr marL="0" indent="0" algn="r" rtl="1">
              <a:buNone/>
            </a:pPr>
            <a:r>
              <a:rPr lang="ar-SA" dirty="0"/>
              <a:t>هي شهادة تثبت إيداع مبلغ معين لفترة محددة مسبقاً وتتيح لصاحبها الحصول على سعر فائدة مرتفع عن الودائع الأخرى وتتميز بإمكانية تداولها في سوق النقد.</a:t>
            </a:r>
            <a:endParaRPr lang="en-US" dirty="0"/>
          </a:p>
          <a:p>
            <a:pPr marL="0" indent="0" algn="r" rtl="1">
              <a:buNone/>
            </a:pPr>
            <a:endParaRPr lang="ar-SA" dirty="0" smtClean="0"/>
          </a:p>
          <a:p>
            <a:pPr marL="0" indent="0" algn="r" rtl="1">
              <a:buNone/>
            </a:pPr>
            <a:endParaRPr lang="ar-SA" dirty="0"/>
          </a:p>
          <a:p>
            <a:pPr marL="0" indent="0" algn="r" defTabSz="914400" rtl="1" eaLnBrk="1" latinLnBrk="0" hangingPunct="1">
              <a:lnSpc>
                <a:spcPct val="90000"/>
              </a:lnSpc>
              <a:spcBef>
                <a:spcPts val="1000"/>
              </a:spcBef>
              <a:buNone/>
            </a:pPr>
            <a:endParaRPr lang="en-US" dirty="0"/>
          </a:p>
        </p:txBody>
      </p:sp>
      <p:sp>
        <p:nvSpPr>
          <p:cNvPr id="4" name="Slide Number Placeholder 3"/>
          <p:cNvSpPr>
            <a:spLocks noGrp="1"/>
          </p:cNvSpPr>
          <p:nvPr>
            <p:ph type="sldNum" sz="quarter" idx="12"/>
          </p:nvPr>
        </p:nvSpPr>
        <p:spPr/>
        <p:txBody>
          <a:bodyPr/>
          <a:lstStyle/>
          <a:p>
            <a:fld id="{B0FBA407-25C5-0643-8F6E-000721EE4DA0}" type="slidenum">
              <a:rPr lang="en-US" smtClean="0"/>
              <a:t>3</a:t>
            </a:fld>
            <a:endParaRPr lang="en-US"/>
          </a:p>
        </p:txBody>
      </p:sp>
      <p:sp>
        <p:nvSpPr>
          <p:cNvPr id="2" name="Footer Placeholder 1"/>
          <p:cNvSpPr>
            <a:spLocks noGrp="1"/>
          </p:cNvSpPr>
          <p:nvPr>
            <p:ph type="ftr" sz="quarter" idx="11"/>
          </p:nvPr>
        </p:nvSpPr>
        <p:spPr/>
        <p:txBody>
          <a:bodyPr/>
          <a:lstStyle/>
          <a:p>
            <a:r>
              <a:rPr lang="ar-SA" smtClean="0"/>
              <a:t>إعداد أ. ديمه العمار </a:t>
            </a:r>
            <a:endParaRPr lang="en-US"/>
          </a:p>
        </p:txBody>
      </p:sp>
    </p:spTree>
    <p:extLst>
      <p:ext uri="{BB962C8B-B14F-4D97-AF65-F5344CB8AC3E}">
        <p14:creationId xmlns:p14="http://schemas.microsoft.com/office/powerpoint/2010/main" val="20257227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7625" y="281354"/>
            <a:ext cx="11507372" cy="6274191"/>
          </a:xfrm>
        </p:spPr>
        <p:txBody>
          <a:bodyPr/>
          <a:lstStyle/>
          <a:p>
            <a:pPr marL="0" indent="0" algn="r" defTabSz="914400" rtl="1" eaLnBrk="1" latinLnBrk="0" hangingPunct="1">
              <a:lnSpc>
                <a:spcPct val="90000"/>
              </a:lnSpc>
              <a:spcBef>
                <a:spcPts val="1000"/>
              </a:spcBef>
              <a:buNone/>
            </a:pPr>
            <a:r>
              <a:rPr lang="ar-SA" b="1" u="sng" dirty="0" smtClean="0"/>
              <a:t>القروض:</a:t>
            </a:r>
          </a:p>
          <a:p>
            <a:pPr marL="0" indent="0" algn="r" defTabSz="914400" rtl="1" eaLnBrk="1" latinLnBrk="0" hangingPunct="1">
              <a:lnSpc>
                <a:spcPct val="90000"/>
              </a:lnSpc>
              <a:spcBef>
                <a:spcPts val="1000"/>
              </a:spcBef>
              <a:buNone/>
            </a:pPr>
            <a:r>
              <a:rPr lang="ar-SA" dirty="0" smtClean="0"/>
              <a:t>هي المبالغ التي يحصل عليها البنك مقابل تعهده بدفع أصل القرض بالإضافة إلى فوائد مستحقة والاقتراض قد يكون من البنك المركزي أو من بنوك أخرى محلية ودولية أو من خلال إصدار سندات ببورصة الأوراق المالية. </a:t>
            </a:r>
          </a:p>
          <a:p>
            <a:pPr marL="0" indent="0" algn="r" defTabSz="914400" rtl="1" eaLnBrk="1" latinLnBrk="0" hangingPunct="1">
              <a:lnSpc>
                <a:spcPct val="90000"/>
              </a:lnSpc>
              <a:spcBef>
                <a:spcPts val="1000"/>
              </a:spcBef>
              <a:buNone/>
            </a:pPr>
            <a:endParaRPr lang="ar-SA" dirty="0"/>
          </a:p>
          <a:p>
            <a:pPr marL="0" indent="0" algn="r" defTabSz="914400" rtl="1" eaLnBrk="1" latinLnBrk="0" hangingPunct="1">
              <a:lnSpc>
                <a:spcPct val="90000"/>
              </a:lnSpc>
              <a:spcBef>
                <a:spcPts val="1000"/>
              </a:spcBef>
              <a:buNone/>
            </a:pPr>
            <a:r>
              <a:rPr lang="ar-SA" b="1" u="sng" dirty="0" smtClean="0"/>
              <a:t>الجانب الأخير من الخصوم (رأس المال وحقوق الملكية(حقوق المساهمين)):</a:t>
            </a:r>
          </a:p>
          <a:p>
            <a:pPr marL="0" indent="0" algn="r" defTabSz="914400" rtl="1" eaLnBrk="1" latinLnBrk="0" hangingPunct="1">
              <a:lnSpc>
                <a:spcPct val="90000"/>
              </a:lnSpc>
              <a:spcBef>
                <a:spcPts val="1000"/>
              </a:spcBef>
              <a:buNone/>
            </a:pPr>
            <a:r>
              <a:rPr lang="ar-SA" dirty="0" smtClean="0"/>
              <a:t>يمثل نسبة بسيطة من موارد البنك يجب أن لا تقل نسبة رأس المال بالنسبة لإجمالي الأصول أو الموارد عن 8٪ وهي نسبة محددة  من قبل لجنة (بازل) وهي لجنة دولية للرقابة والإشراف على البنوك.</a:t>
            </a:r>
          </a:p>
          <a:p>
            <a:pPr marL="0" indent="0" algn="r" defTabSz="914400" rtl="1" eaLnBrk="1" latinLnBrk="0" hangingPunct="1">
              <a:lnSpc>
                <a:spcPct val="90000"/>
              </a:lnSpc>
              <a:spcBef>
                <a:spcPts val="1000"/>
              </a:spcBef>
              <a:buNone/>
            </a:pPr>
            <a:endParaRPr lang="ar-SA" dirty="0"/>
          </a:p>
          <a:p>
            <a:pPr marL="0" indent="0" algn="r" defTabSz="914400" rtl="1" eaLnBrk="1" latinLnBrk="0" hangingPunct="1">
              <a:lnSpc>
                <a:spcPct val="90000"/>
              </a:lnSpc>
              <a:spcBef>
                <a:spcPts val="1000"/>
              </a:spcBef>
              <a:buNone/>
            </a:pPr>
            <a:r>
              <a:rPr lang="ar-SA" b="1" u="sng" dirty="0" smtClean="0"/>
              <a:t>أهداف البنك التجاري:</a:t>
            </a:r>
          </a:p>
          <a:p>
            <a:pPr marL="0" indent="0" algn="r" defTabSz="914400" rtl="1" eaLnBrk="1" latinLnBrk="0" hangingPunct="1">
              <a:lnSpc>
                <a:spcPct val="90000"/>
              </a:lnSpc>
              <a:spcBef>
                <a:spcPts val="1000"/>
              </a:spcBef>
              <a:buNone/>
            </a:pPr>
            <a:r>
              <a:rPr lang="ar-SA" dirty="0" smtClean="0"/>
              <a:t>1/ربحية.  2/ سيولة.</a:t>
            </a:r>
          </a:p>
        </p:txBody>
      </p:sp>
      <p:sp>
        <p:nvSpPr>
          <p:cNvPr id="4" name="Slide Number Placeholder 3"/>
          <p:cNvSpPr>
            <a:spLocks noGrp="1"/>
          </p:cNvSpPr>
          <p:nvPr>
            <p:ph type="sldNum" sz="quarter" idx="12"/>
          </p:nvPr>
        </p:nvSpPr>
        <p:spPr/>
        <p:txBody>
          <a:bodyPr/>
          <a:lstStyle/>
          <a:p>
            <a:fld id="{B0FBA407-25C5-0643-8F6E-000721EE4DA0}" type="slidenum">
              <a:rPr lang="en-US" smtClean="0"/>
              <a:t>4</a:t>
            </a:fld>
            <a:endParaRPr lang="en-US"/>
          </a:p>
        </p:txBody>
      </p:sp>
      <p:sp>
        <p:nvSpPr>
          <p:cNvPr id="2" name="Footer Placeholder 1"/>
          <p:cNvSpPr>
            <a:spLocks noGrp="1"/>
          </p:cNvSpPr>
          <p:nvPr>
            <p:ph type="ftr" sz="quarter" idx="11"/>
          </p:nvPr>
        </p:nvSpPr>
        <p:spPr/>
        <p:txBody>
          <a:bodyPr/>
          <a:lstStyle/>
          <a:p>
            <a:r>
              <a:rPr lang="ar-SA" smtClean="0"/>
              <a:t>إعداد أ. ديمه العمار </a:t>
            </a:r>
            <a:endParaRPr lang="en-US"/>
          </a:p>
        </p:txBody>
      </p:sp>
    </p:spTree>
    <p:extLst>
      <p:ext uri="{BB962C8B-B14F-4D97-AF65-F5344CB8AC3E}">
        <p14:creationId xmlns:p14="http://schemas.microsoft.com/office/powerpoint/2010/main" val="20546157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04470"/>
            <a:ext cx="10515600" cy="5951880"/>
          </a:xfrm>
        </p:spPr>
        <p:txBody>
          <a:bodyPr/>
          <a:lstStyle/>
          <a:p>
            <a:pPr marL="0" indent="0" algn="r" defTabSz="914400" rtl="1" eaLnBrk="1" latinLnBrk="0" hangingPunct="1">
              <a:lnSpc>
                <a:spcPct val="90000"/>
              </a:lnSpc>
              <a:spcBef>
                <a:spcPts val="1000"/>
              </a:spcBef>
              <a:buNone/>
            </a:pPr>
            <a:r>
              <a:rPr lang="ar-SA" b="1" u="sng" dirty="0" smtClean="0"/>
              <a:t>العلاقة بين السيولة والعائد:</a:t>
            </a:r>
          </a:p>
          <a:p>
            <a:pPr marL="228600" indent="-228600" algn="r" defTabSz="914400" rtl="1" eaLnBrk="1" latinLnBrk="0" hangingPunct="1">
              <a:lnSpc>
                <a:spcPct val="90000"/>
              </a:lnSpc>
              <a:spcBef>
                <a:spcPts val="1000"/>
              </a:spcBef>
              <a:buFont typeface="Arial"/>
              <a:buChar char="•"/>
            </a:pPr>
            <a:endParaRPr lang="ar-SA" dirty="0" smtClean="0"/>
          </a:p>
          <a:p>
            <a:pPr marL="228600" indent="-228600" algn="r" defTabSz="914400" rtl="1" eaLnBrk="1" latinLnBrk="0" hangingPunct="1">
              <a:lnSpc>
                <a:spcPct val="90000"/>
              </a:lnSpc>
              <a:spcBef>
                <a:spcPts val="1000"/>
              </a:spcBef>
              <a:buFont typeface="Arial"/>
              <a:buChar char="•"/>
            </a:pPr>
            <a:endParaRPr lang="ar-SA" dirty="0"/>
          </a:p>
          <a:p>
            <a:pPr marL="228600" indent="-228600" algn="r" defTabSz="914400" rtl="1" eaLnBrk="1" latinLnBrk="0" hangingPunct="1">
              <a:lnSpc>
                <a:spcPct val="90000"/>
              </a:lnSpc>
              <a:spcBef>
                <a:spcPts val="1000"/>
              </a:spcBef>
              <a:buFont typeface="Arial"/>
              <a:buChar char="•"/>
            </a:pPr>
            <a:endParaRPr lang="ar-SA" dirty="0" smtClean="0"/>
          </a:p>
          <a:p>
            <a:pPr marL="228600" indent="-228600" algn="r" defTabSz="914400" rtl="1" eaLnBrk="1" latinLnBrk="0" hangingPunct="1">
              <a:lnSpc>
                <a:spcPct val="90000"/>
              </a:lnSpc>
              <a:spcBef>
                <a:spcPts val="1000"/>
              </a:spcBef>
              <a:buFont typeface="Arial"/>
              <a:buChar char="•"/>
            </a:pPr>
            <a:endParaRPr lang="ar-SA" dirty="0"/>
          </a:p>
          <a:p>
            <a:pPr marL="228600" indent="-228600" algn="r" defTabSz="914400" rtl="1" eaLnBrk="1" latinLnBrk="0" hangingPunct="1">
              <a:lnSpc>
                <a:spcPct val="90000"/>
              </a:lnSpc>
              <a:spcBef>
                <a:spcPts val="1000"/>
              </a:spcBef>
              <a:buFont typeface="Arial"/>
              <a:buChar char="•"/>
            </a:pPr>
            <a:endParaRPr lang="ar-SA" dirty="0"/>
          </a:p>
          <a:p>
            <a:pPr marL="0" indent="0" algn="r" defTabSz="914400" rtl="1" eaLnBrk="1" latinLnBrk="0" hangingPunct="1">
              <a:lnSpc>
                <a:spcPct val="90000"/>
              </a:lnSpc>
              <a:spcBef>
                <a:spcPts val="1000"/>
              </a:spcBef>
              <a:buNone/>
            </a:pPr>
            <a:r>
              <a:rPr lang="ar-SA" b="1" u="sng" dirty="0" smtClean="0"/>
              <a:t>الشرح:</a:t>
            </a:r>
          </a:p>
          <a:p>
            <a:pPr marL="0" indent="0" algn="r" defTabSz="914400" rtl="1" eaLnBrk="1" latinLnBrk="0" hangingPunct="1">
              <a:lnSpc>
                <a:spcPct val="90000"/>
              </a:lnSpc>
              <a:spcBef>
                <a:spcPts val="1000"/>
              </a:spcBef>
              <a:buNone/>
            </a:pPr>
            <a:r>
              <a:rPr lang="ar-SA" dirty="0" smtClean="0"/>
              <a:t>١/ الخصوم (الموارد) للبنك طويلة الأجل تستخدم في الأصول (الاستخدامات) طويلة الأجل لتحديد هدف الربحية ( للموائمة بين الربحية والسيولة).</a:t>
            </a:r>
          </a:p>
          <a:p>
            <a:pPr marL="0" indent="0" algn="r" defTabSz="914400" rtl="1" eaLnBrk="1" latinLnBrk="0" hangingPunct="1">
              <a:lnSpc>
                <a:spcPct val="90000"/>
              </a:lnSpc>
              <a:spcBef>
                <a:spcPts val="1000"/>
              </a:spcBef>
              <a:buNone/>
            </a:pPr>
            <a:r>
              <a:rPr lang="ar-SA" dirty="0" smtClean="0"/>
              <a:t>٢/ الخصوم (الموارد) للبنك القصيرة الأجل تستخدم في الأصول (الاستخدامات) قصيرة الأجل لتحديد هدف السيولة (للموائمة بين السيولة والربحية).</a:t>
            </a:r>
          </a:p>
        </p:txBody>
      </p:sp>
      <p:sp>
        <p:nvSpPr>
          <p:cNvPr id="4" name="Slide Number Placeholder 3"/>
          <p:cNvSpPr>
            <a:spLocks noGrp="1"/>
          </p:cNvSpPr>
          <p:nvPr>
            <p:ph type="sldNum" sz="quarter" idx="12"/>
          </p:nvPr>
        </p:nvSpPr>
        <p:spPr/>
        <p:txBody>
          <a:bodyPr/>
          <a:lstStyle/>
          <a:p>
            <a:fld id="{B0FBA407-25C5-0643-8F6E-000721EE4DA0}" type="slidenum">
              <a:rPr lang="en-US" smtClean="0"/>
              <a:t>5</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106076335"/>
              </p:ext>
            </p:extLst>
          </p:nvPr>
        </p:nvGraphicFramePr>
        <p:xfrm>
          <a:off x="3207434" y="1055078"/>
          <a:ext cx="8032652" cy="2264900"/>
        </p:xfrm>
        <a:graphic>
          <a:graphicData uri="http://schemas.openxmlformats.org/drawingml/2006/table">
            <a:tbl>
              <a:tblPr firstRow="1" bandRow="1">
                <a:tableStyleId>{5C22544A-7EE6-4342-B048-85BDC9FD1C3A}</a:tableStyleId>
              </a:tblPr>
              <a:tblGrid>
                <a:gridCol w="2503831"/>
                <a:gridCol w="2209263"/>
                <a:gridCol w="3319558"/>
              </a:tblGrid>
              <a:tr h="452980">
                <a:tc>
                  <a:txBody>
                    <a:bodyPr/>
                    <a:lstStyle/>
                    <a:p>
                      <a:pPr marL="0" algn="r" defTabSz="914400" rtl="1" eaLnBrk="1" latinLnBrk="0" hangingPunct="1"/>
                      <a:endParaRPr lang="en-US" dirty="0"/>
                    </a:p>
                  </a:txBody>
                  <a:tcPr/>
                </a:tc>
                <a:tc>
                  <a:txBody>
                    <a:bodyPr/>
                    <a:lstStyle/>
                    <a:p>
                      <a:pPr marL="0" algn="r" defTabSz="914400" rtl="1" eaLnBrk="1" latinLnBrk="0" hangingPunct="1"/>
                      <a:r>
                        <a:rPr lang="ar-SA" dirty="0" smtClean="0"/>
                        <a:t>العائد</a:t>
                      </a:r>
                      <a:endParaRPr lang="en-US" dirty="0"/>
                    </a:p>
                  </a:txBody>
                  <a:tcPr/>
                </a:tc>
                <a:tc>
                  <a:txBody>
                    <a:bodyPr/>
                    <a:lstStyle/>
                    <a:p>
                      <a:pPr marL="0" algn="r" defTabSz="914400" rtl="1" eaLnBrk="1" latinLnBrk="0" hangingPunct="1"/>
                      <a:r>
                        <a:rPr lang="ar-SA" dirty="0" smtClean="0"/>
                        <a:t>السائل</a:t>
                      </a:r>
                      <a:endParaRPr lang="en-US" dirty="0"/>
                    </a:p>
                  </a:txBody>
                  <a:tcPr/>
                </a:tc>
              </a:tr>
              <a:tr h="452980">
                <a:tc>
                  <a:txBody>
                    <a:bodyPr/>
                    <a:lstStyle/>
                    <a:p>
                      <a:pPr marL="0" algn="r" defTabSz="914400" rtl="1" eaLnBrk="1" latinLnBrk="0" hangingPunct="1"/>
                      <a:r>
                        <a:rPr lang="ar-SA" dirty="0" smtClean="0"/>
                        <a:t>طويلة الأجل</a:t>
                      </a:r>
                      <a:r>
                        <a:rPr lang="ar-SA" baseline="0" dirty="0" smtClean="0"/>
                        <a:t> </a:t>
                      </a:r>
                      <a:endParaRPr lang="en-US" dirty="0"/>
                    </a:p>
                  </a:txBody>
                  <a:tcPr/>
                </a:tc>
                <a:tc>
                  <a:txBody>
                    <a:bodyPr/>
                    <a:lstStyle/>
                    <a:p>
                      <a:pPr marL="0" algn="r" defTabSz="914400" rtl="1" eaLnBrk="1" latinLnBrk="0" hangingPunct="1"/>
                      <a:r>
                        <a:rPr lang="ar-SA" baseline="0" dirty="0" smtClean="0"/>
                        <a:t>مرتفع </a:t>
                      </a:r>
                      <a:endParaRPr lang="en-US" dirty="0"/>
                    </a:p>
                  </a:txBody>
                  <a:tcPr/>
                </a:tc>
                <a:tc>
                  <a:txBody>
                    <a:bodyPr/>
                    <a:lstStyle/>
                    <a:p>
                      <a:pPr marL="0" algn="r" defTabSz="914400" rtl="1" eaLnBrk="1" latinLnBrk="0" hangingPunct="1"/>
                      <a:r>
                        <a:rPr lang="ar-SA" dirty="0" smtClean="0"/>
                        <a:t>الأوراق المالية (منخفضة السيولة)</a:t>
                      </a:r>
                      <a:endParaRPr lang="en-US" dirty="0"/>
                    </a:p>
                  </a:txBody>
                  <a:tcPr/>
                </a:tc>
              </a:tr>
              <a:tr h="452980">
                <a:tc>
                  <a:txBody>
                    <a:bodyPr/>
                    <a:lstStyle/>
                    <a:p>
                      <a:pPr marL="0" algn="r" defTabSz="914400" rtl="1" eaLnBrk="1" latinLnBrk="0" hangingPunct="1"/>
                      <a:r>
                        <a:rPr lang="ar-SA" dirty="0" smtClean="0"/>
                        <a:t>قصيرة الأجل</a:t>
                      </a:r>
                      <a:endParaRPr lang="en-US" dirty="0"/>
                    </a:p>
                  </a:txBody>
                  <a:tcPr/>
                </a:tc>
                <a:tc>
                  <a:txBody>
                    <a:bodyPr/>
                    <a:lstStyle/>
                    <a:p>
                      <a:pPr marL="0" algn="r" defTabSz="914400" rtl="1" eaLnBrk="1" latinLnBrk="0" hangingPunct="1"/>
                      <a:r>
                        <a:rPr lang="ar-SA" dirty="0" smtClean="0"/>
                        <a:t>صفر</a:t>
                      </a:r>
                      <a:endParaRPr lang="en-US" dirty="0"/>
                    </a:p>
                  </a:txBody>
                  <a:tcPr/>
                </a:tc>
                <a:tc>
                  <a:txBody>
                    <a:bodyPr/>
                    <a:lstStyle/>
                    <a:p>
                      <a:pPr marL="0" algn="r" defTabSz="914400" rtl="1" eaLnBrk="1" latinLnBrk="0" hangingPunct="1"/>
                      <a:r>
                        <a:rPr lang="ar-SA" dirty="0" smtClean="0"/>
                        <a:t>نقدية (مرتفعة السيولة)</a:t>
                      </a:r>
                      <a:endParaRPr lang="en-US" dirty="0"/>
                    </a:p>
                  </a:txBody>
                  <a:tcPr/>
                </a:tc>
              </a:tr>
              <a:tr h="452980">
                <a:tc>
                  <a:txBody>
                    <a:bodyPr/>
                    <a:lstStyle/>
                    <a:p>
                      <a:pPr marL="0" algn="r" defTabSz="914400" rtl="1" eaLnBrk="1" latinLnBrk="0" hangingPunct="1"/>
                      <a:r>
                        <a:rPr lang="ar-SA" dirty="0" smtClean="0"/>
                        <a:t>قصيرة الأجل </a:t>
                      </a:r>
                      <a:endParaRPr lang="en-US" dirty="0"/>
                    </a:p>
                  </a:txBody>
                  <a:tcPr/>
                </a:tc>
                <a:tc>
                  <a:txBody>
                    <a:bodyPr/>
                    <a:lstStyle/>
                    <a:p>
                      <a:pPr marL="0" algn="r" defTabSz="914400" rtl="1" eaLnBrk="1" latinLnBrk="0" hangingPunct="1"/>
                      <a:r>
                        <a:rPr lang="ar-SA" dirty="0" smtClean="0"/>
                        <a:t>منخفض</a:t>
                      </a:r>
                      <a:endParaRPr lang="en-US" dirty="0"/>
                    </a:p>
                  </a:txBody>
                  <a:tcPr/>
                </a:tc>
                <a:tc>
                  <a:txBody>
                    <a:bodyPr/>
                    <a:lstStyle/>
                    <a:p>
                      <a:pPr marL="0" algn="r" defTabSz="914400" rtl="1" eaLnBrk="1" latinLnBrk="0" hangingPunct="1"/>
                      <a:r>
                        <a:rPr lang="ar-SA" dirty="0" smtClean="0"/>
                        <a:t>حوالات مخصومة (مرتفعة</a:t>
                      </a:r>
                      <a:r>
                        <a:rPr lang="ar-SA" baseline="0" dirty="0" smtClean="0"/>
                        <a:t> السيولة)</a:t>
                      </a:r>
                      <a:endParaRPr lang="en-US" dirty="0"/>
                    </a:p>
                  </a:txBody>
                  <a:tcPr/>
                </a:tc>
              </a:tr>
              <a:tr h="452980">
                <a:tc>
                  <a:txBody>
                    <a:bodyPr/>
                    <a:lstStyle/>
                    <a:p>
                      <a:pPr marL="0" algn="r" defTabSz="914400" rtl="1" eaLnBrk="1" latinLnBrk="0" hangingPunct="1"/>
                      <a:r>
                        <a:rPr lang="ar-SA" dirty="0" smtClean="0"/>
                        <a:t>طويلة الأجل </a:t>
                      </a:r>
                      <a:endParaRPr lang="en-US" dirty="0"/>
                    </a:p>
                  </a:txBody>
                  <a:tcPr/>
                </a:tc>
                <a:tc>
                  <a:txBody>
                    <a:bodyPr/>
                    <a:lstStyle/>
                    <a:p>
                      <a:pPr marL="0" algn="r" defTabSz="914400" rtl="1" eaLnBrk="1" latinLnBrk="0" hangingPunct="1"/>
                      <a:r>
                        <a:rPr lang="ar-SA" dirty="0" smtClean="0"/>
                        <a:t>مرتفع</a:t>
                      </a:r>
                      <a:r>
                        <a:rPr lang="ar-SA" baseline="0" dirty="0" smtClean="0"/>
                        <a:t> جداً</a:t>
                      </a:r>
                      <a:endParaRPr lang="en-US" dirty="0"/>
                    </a:p>
                  </a:txBody>
                  <a:tcPr/>
                </a:tc>
                <a:tc>
                  <a:txBody>
                    <a:bodyPr/>
                    <a:lstStyle/>
                    <a:p>
                      <a:pPr marL="0" algn="r" defTabSz="914400" rtl="1" eaLnBrk="1" latinLnBrk="0" hangingPunct="1"/>
                      <a:r>
                        <a:rPr lang="ar-SA" dirty="0" smtClean="0"/>
                        <a:t>القروض والسلفيات</a:t>
                      </a:r>
                      <a:r>
                        <a:rPr lang="ar-SA" baseline="0" dirty="0" smtClean="0"/>
                        <a:t> (منخفضة السيولة جداً)</a:t>
                      </a:r>
                      <a:endParaRPr lang="en-US" dirty="0"/>
                    </a:p>
                  </a:txBody>
                  <a:tcPr/>
                </a:tc>
              </a:tr>
            </a:tbl>
          </a:graphicData>
        </a:graphic>
      </p:graphicFrame>
      <p:sp>
        <p:nvSpPr>
          <p:cNvPr id="2" name="Footer Placeholder 1"/>
          <p:cNvSpPr>
            <a:spLocks noGrp="1"/>
          </p:cNvSpPr>
          <p:nvPr>
            <p:ph type="ftr" sz="quarter" idx="11"/>
          </p:nvPr>
        </p:nvSpPr>
        <p:spPr/>
        <p:txBody>
          <a:bodyPr/>
          <a:lstStyle/>
          <a:p>
            <a:r>
              <a:rPr lang="ar-SA" smtClean="0"/>
              <a:t>إعداد أ. ديمه العمار </a:t>
            </a:r>
            <a:endParaRPr lang="en-US"/>
          </a:p>
        </p:txBody>
      </p:sp>
    </p:spTree>
    <p:extLst>
      <p:ext uri="{BB962C8B-B14F-4D97-AF65-F5344CB8AC3E}">
        <p14:creationId xmlns:p14="http://schemas.microsoft.com/office/powerpoint/2010/main" val="492657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37624"/>
            <a:ext cx="10978662" cy="6018725"/>
          </a:xfrm>
        </p:spPr>
        <p:txBody>
          <a:bodyPr>
            <a:normAutofit/>
          </a:bodyPr>
          <a:lstStyle/>
          <a:p>
            <a:pPr marL="0" indent="0" algn="r" defTabSz="914400" rtl="1" eaLnBrk="1" latinLnBrk="0" hangingPunct="1">
              <a:lnSpc>
                <a:spcPct val="90000"/>
              </a:lnSpc>
              <a:spcBef>
                <a:spcPts val="1000"/>
              </a:spcBef>
              <a:buNone/>
            </a:pPr>
            <a:r>
              <a:rPr lang="ar-SA" b="1" u="sng" dirty="0" smtClean="0"/>
              <a:t>مخاطر البنوك التجارية:</a:t>
            </a:r>
          </a:p>
          <a:p>
            <a:pPr marL="0" indent="0" algn="r" defTabSz="914400" rtl="1" eaLnBrk="1" latinLnBrk="0" hangingPunct="1">
              <a:lnSpc>
                <a:spcPct val="90000"/>
              </a:lnSpc>
              <a:spcBef>
                <a:spcPts val="1000"/>
              </a:spcBef>
              <a:buNone/>
            </a:pPr>
            <a:r>
              <a:rPr lang="ar-SA" b="1" u="sng" dirty="0" smtClean="0"/>
              <a:t>١/ مخاطر الائتمان:</a:t>
            </a:r>
          </a:p>
          <a:p>
            <a:pPr marL="0" indent="0" algn="r" defTabSz="914400" rtl="1" eaLnBrk="1" latinLnBrk="0" hangingPunct="1">
              <a:lnSpc>
                <a:spcPct val="90000"/>
              </a:lnSpc>
              <a:spcBef>
                <a:spcPts val="1000"/>
              </a:spcBef>
              <a:buNone/>
            </a:pPr>
            <a:r>
              <a:rPr lang="ar-SA" dirty="0" smtClean="0"/>
              <a:t>عند امتلاك البنك لأحد الأصول المربحة فإنه يتحمل مخاطرة عدم القدرة على الوفاء برد أصل الدين وفوائده، وخطر الائتمان هو المتغير الأساسي المؤثر على صافي الدخل والقيمة السوقية لحق الملكية الناتج عن عدم السداد بسبب عوامل مثل التغير في الظروف الاقتصادية العامة ومناخ التشغيل اللذان يؤثران على أداء الشركات من ثم قدرتها على السداد.</a:t>
            </a:r>
          </a:p>
          <a:p>
            <a:pPr marL="0" indent="0" algn="r" defTabSz="914400" rtl="1" eaLnBrk="1" latinLnBrk="0" hangingPunct="1">
              <a:lnSpc>
                <a:spcPct val="90000"/>
              </a:lnSpc>
              <a:spcBef>
                <a:spcPts val="1000"/>
              </a:spcBef>
              <a:buNone/>
            </a:pPr>
            <a:endParaRPr lang="ar-SA" dirty="0" smtClean="0"/>
          </a:p>
          <a:p>
            <a:pPr marL="0" indent="0" algn="r" defTabSz="914400" rtl="1" eaLnBrk="1" latinLnBrk="0" hangingPunct="1">
              <a:lnSpc>
                <a:spcPct val="90000"/>
              </a:lnSpc>
              <a:spcBef>
                <a:spcPts val="1000"/>
              </a:spcBef>
              <a:buNone/>
            </a:pPr>
            <a:r>
              <a:rPr lang="ar-SA" b="1" u="sng" dirty="0" smtClean="0"/>
              <a:t>الخطوات التي يقوم بها البنك لتخفيض مخاطر الائتمان:</a:t>
            </a:r>
          </a:p>
          <a:p>
            <a:pPr marL="0" indent="0" algn="r" defTabSz="914400" rtl="1" eaLnBrk="1" latinLnBrk="0" hangingPunct="1">
              <a:lnSpc>
                <a:spcPct val="90000"/>
              </a:lnSpc>
              <a:spcBef>
                <a:spcPts val="1000"/>
              </a:spcBef>
              <a:buNone/>
            </a:pPr>
            <a:r>
              <a:rPr lang="ar-SA" dirty="0" smtClean="0"/>
              <a:t>١/ تحليل الائتمان لكل طلب وتقييمه.</a:t>
            </a:r>
          </a:p>
          <a:p>
            <a:pPr marL="0" indent="0" algn="r" defTabSz="914400" rtl="1" eaLnBrk="1" latinLnBrk="0" hangingPunct="1">
              <a:lnSpc>
                <a:spcPct val="90000"/>
              </a:lnSpc>
              <a:spcBef>
                <a:spcPts val="1000"/>
              </a:spcBef>
              <a:buNone/>
            </a:pPr>
            <a:r>
              <a:rPr lang="ar-SA" dirty="0" smtClean="0"/>
              <a:t>٢/ دراسة السمعة المالية للعميل (المدين).</a:t>
            </a:r>
          </a:p>
          <a:p>
            <a:pPr marL="0" indent="0" algn="r" defTabSz="914400" rtl="1" eaLnBrk="1" latinLnBrk="0" hangingPunct="1">
              <a:lnSpc>
                <a:spcPct val="90000"/>
              </a:lnSpc>
              <a:spcBef>
                <a:spcPts val="1000"/>
              </a:spcBef>
              <a:buNone/>
            </a:pPr>
            <a:r>
              <a:rPr lang="ar-SA" dirty="0" smtClean="0"/>
              <a:t>٣/هناك أيضاً القوانين التي يفرضها البنك المركزي لتنظيم عملية منح الائتمان.</a:t>
            </a:r>
          </a:p>
          <a:p>
            <a:pPr marL="0" indent="0" algn="r" defTabSz="914400" rtl="1" eaLnBrk="1" latinLnBrk="0" hangingPunct="1">
              <a:lnSpc>
                <a:spcPct val="90000"/>
              </a:lnSpc>
              <a:spcBef>
                <a:spcPts val="1000"/>
              </a:spcBef>
              <a:buNone/>
            </a:pPr>
            <a:endParaRPr lang="ar-SA" b="1" u="sng" dirty="0"/>
          </a:p>
          <a:p>
            <a:pPr marL="0" indent="0" algn="r" defTabSz="914400" rtl="1" eaLnBrk="1" latinLnBrk="0" hangingPunct="1">
              <a:lnSpc>
                <a:spcPct val="90000"/>
              </a:lnSpc>
              <a:spcBef>
                <a:spcPts val="1000"/>
              </a:spcBef>
              <a:buNone/>
            </a:pPr>
            <a:endParaRPr lang="ar-SA" b="1" u="sng" dirty="0" smtClean="0"/>
          </a:p>
          <a:p>
            <a:pPr marL="228600" indent="-228600" algn="r" defTabSz="914400" rtl="1" eaLnBrk="1" latinLnBrk="0" hangingPunct="1">
              <a:lnSpc>
                <a:spcPct val="90000"/>
              </a:lnSpc>
              <a:spcBef>
                <a:spcPts val="1000"/>
              </a:spcBef>
              <a:buFont typeface="Arial"/>
              <a:buChar char="•"/>
            </a:pPr>
            <a:endParaRPr lang="en-US" dirty="0"/>
          </a:p>
        </p:txBody>
      </p:sp>
      <p:sp>
        <p:nvSpPr>
          <p:cNvPr id="4" name="Slide Number Placeholder 3"/>
          <p:cNvSpPr>
            <a:spLocks noGrp="1"/>
          </p:cNvSpPr>
          <p:nvPr>
            <p:ph type="sldNum" sz="quarter" idx="12"/>
          </p:nvPr>
        </p:nvSpPr>
        <p:spPr/>
        <p:txBody>
          <a:bodyPr/>
          <a:lstStyle/>
          <a:p>
            <a:fld id="{B0FBA407-25C5-0643-8F6E-000721EE4DA0}" type="slidenum">
              <a:rPr lang="en-US" smtClean="0"/>
              <a:t>6</a:t>
            </a:fld>
            <a:endParaRPr lang="en-US"/>
          </a:p>
        </p:txBody>
      </p:sp>
      <p:sp>
        <p:nvSpPr>
          <p:cNvPr id="2" name="Footer Placeholder 1"/>
          <p:cNvSpPr>
            <a:spLocks noGrp="1"/>
          </p:cNvSpPr>
          <p:nvPr>
            <p:ph type="ftr" sz="quarter" idx="11"/>
          </p:nvPr>
        </p:nvSpPr>
        <p:spPr/>
        <p:txBody>
          <a:bodyPr/>
          <a:lstStyle/>
          <a:p>
            <a:r>
              <a:rPr lang="ar-SA" smtClean="0"/>
              <a:t>إعداد أ. ديمه العمار </a:t>
            </a:r>
            <a:endParaRPr lang="en-US"/>
          </a:p>
        </p:txBody>
      </p:sp>
    </p:spTree>
    <p:extLst>
      <p:ext uri="{BB962C8B-B14F-4D97-AF65-F5344CB8AC3E}">
        <p14:creationId xmlns:p14="http://schemas.microsoft.com/office/powerpoint/2010/main" val="12065139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1069" y="95535"/>
            <a:ext cx="11791665" cy="6625940"/>
          </a:xfrm>
        </p:spPr>
        <p:txBody>
          <a:bodyPr>
            <a:normAutofit fontScale="40000" lnSpcReduction="20000"/>
          </a:bodyPr>
          <a:lstStyle/>
          <a:p>
            <a:pPr marL="0" indent="0" algn="r" rtl="1">
              <a:lnSpc>
                <a:spcPct val="120000"/>
              </a:lnSpc>
              <a:buNone/>
            </a:pPr>
            <a:r>
              <a:rPr lang="ar-SA" sz="4500" b="1" u="sng" dirty="0"/>
              <a:t>٢/ مخاطر رأس المال: </a:t>
            </a:r>
            <a:r>
              <a:rPr lang="ar-SA" sz="4500" b="1" u="sng" dirty="0" smtClean="0"/>
              <a:t>(عدم قدرة البنك على سداد الالتزامات)</a:t>
            </a:r>
            <a:endParaRPr lang="ar-SA" sz="4500" b="1" u="sng" dirty="0"/>
          </a:p>
          <a:p>
            <a:pPr marL="0" indent="0" algn="r" rtl="1">
              <a:lnSpc>
                <a:spcPct val="120000"/>
              </a:lnSpc>
              <a:buNone/>
            </a:pPr>
            <a:r>
              <a:rPr lang="ar-SA" sz="4500" dirty="0" smtClean="0"/>
              <a:t>يحدث للبنك أحيانا عجز عن سداد الالتزامات، وذلك يرجع إلي عدم كفاية التدفقات النقدية الخاصة بمدفوعات خدمة الدين لتلبية التدفقات النقدية الخارجية التي يلتزم بها البنك كنفقات التشغيل وسحب الودائع.، </a:t>
            </a:r>
            <a:r>
              <a:rPr lang="ar-SA" sz="4500" dirty="0" smtClean="0"/>
              <a:t>ولذلك </a:t>
            </a:r>
            <a:r>
              <a:rPr lang="ar-SA" sz="4500" dirty="0" smtClean="0"/>
              <a:t>يعتبر رأس المال كخط دفاع أول للبنك  فكلما ارتفعت قيمته ترتفع قدرة تحمل البنك لمخاطر عدم سداد الالتزامات ، ومن هنا جاءت ضرورة تطبيق قوانين لجنة بازل (بازل-١-، بازل -٢-، بازل -٣-</a:t>
            </a:r>
            <a:r>
              <a:rPr lang="ar-SA" sz="4500" dirty="0" smtClean="0"/>
              <a:t>).</a:t>
            </a:r>
            <a:endParaRPr lang="en-US" sz="4500" dirty="0" smtClean="0"/>
          </a:p>
          <a:p>
            <a:pPr marL="0" indent="0" algn="r" rtl="1">
              <a:lnSpc>
                <a:spcPct val="120000"/>
              </a:lnSpc>
              <a:buNone/>
            </a:pPr>
            <a:endParaRPr lang="ar-SA" sz="4500" dirty="0" smtClean="0"/>
          </a:p>
          <a:p>
            <a:pPr marL="0" indent="0" algn="r" rtl="1">
              <a:lnSpc>
                <a:spcPct val="120000"/>
              </a:lnSpc>
              <a:buNone/>
            </a:pPr>
            <a:r>
              <a:rPr lang="ar-SA" sz="4500" b="1" u="sng" dirty="0" smtClean="0"/>
              <a:t>مثال:  لديك البيانات التالية لبنك </a:t>
            </a:r>
            <a:r>
              <a:rPr lang="ar-SA" sz="4500" b="1" u="sng" dirty="0" err="1" smtClean="0"/>
              <a:t>أ</a:t>
            </a:r>
            <a:r>
              <a:rPr lang="ar-SA" sz="4500" b="1" u="sng" dirty="0" smtClean="0"/>
              <a:t> وبنك ب :</a:t>
            </a:r>
          </a:p>
          <a:p>
            <a:pPr marL="0" indent="0" algn="r" rtl="1">
              <a:lnSpc>
                <a:spcPct val="120000"/>
              </a:lnSpc>
              <a:buNone/>
            </a:pPr>
            <a:r>
              <a:rPr lang="ar-SA" sz="4500" b="1" u="sng" dirty="0" smtClean="0"/>
              <a:t>اعترض بعض المدينون عن السداد بقيمة٥٪ في بنك –</a:t>
            </a:r>
            <a:r>
              <a:rPr lang="ar-SA" sz="4500" b="1" u="sng" dirty="0" err="1" smtClean="0"/>
              <a:t>أ</a:t>
            </a:r>
            <a:r>
              <a:rPr lang="ar-SA" sz="4500" b="1" u="sng" dirty="0" smtClean="0"/>
              <a:t>-، احسبي مخاطر رأس المال للبنك؟</a:t>
            </a:r>
          </a:p>
          <a:p>
            <a:pPr marL="0" indent="0" algn="r" rtl="1">
              <a:lnSpc>
                <a:spcPct val="120000"/>
              </a:lnSpc>
              <a:buNone/>
            </a:pPr>
            <a:r>
              <a:rPr lang="ar-SA" sz="4500" dirty="0" smtClean="0"/>
              <a:t>الأصول= الخصوم +رأس المال (حق الملكية)</a:t>
            </a:r>
          </a:p>
          <a:p>
            <a:pPr marL="0" indent="0" algn="r" rtl="1">
              <a:lnSpc>
                <a:spcPct val="120000"/>
              </a:lnSpc>
              <a:buNone/>
            </a:pPr>
            <a:r>
              <a:rPr lang="ar-SA" sz="4500" dirty="0" smtClean="0"/>
              <a:t>رأس المال= الأصول (بعد الخسارة) – الخصوم (بدون رأس المال)</a:t>
            </a:r>
          </a:p>
          <a:p>
            <a:pPr marL="0" indent="0" algn="r" rtl="1">
              <a:lnSpc>
                <a:spcPct val="120000"/>
              </a:lnSpc>
              <a:buNone/>
            </a:pPr>
            <a:r>
              <a:rPr lang="ar-SA" sz="4500" dirty="0"/>
              <a:t>الأصول بعد الخسارة= </a:t>
            </a:r>
            <a:r>
              <a:rPr lang="ar-SA" sz="4500" dirty="0" smtClean="0"/>
              <a:t>مجموع الأصول * (نسبة الخسارة) = ١٠٠ * ٥/١٠٠= ٥</a:t>
            </a:r>
          </a:p>
          <a:p>
            <a:pPr marL="0" indent="0" algn="r" rtl="1">
              <a:lnSpc>
                <a:spcPct val="120000"/>
              </a:lnSpc>
              <a:buNone/>
            </a:pPr>
            <a:r>
              <a:rPr lang="ar-SA" sz="4500" dirty="0"/>
              <a:t> </a:t>
            </a:r>
            <a:r>
              <a:rPr lang="ar-SA" sz="4500" dirty="0" smtClean="0"/>
              <a:t>                      = ١٠٠ – ٥ = ٩٥</a:t>
            </a:r>
          </a:p>
          <a:p>
            <a:pPr marL="0" indent="0" algn="r" rtl="1">
              <a:lnSpc>
                <a:spcPct val="120000"/>
              </a:lnSpc>
              <a:buNone/>
            </a:pPr>
            <a:r>
              <a:rPr lang="ar-SA" sz="4500" dirty="0" smtClean="0"/>
              <a:t>رأس المال= ٩٥-٩٠=  ٥ ⇐ البنك </a:t>
            </a:r>
            <a:r>
              <a:rPr lang="ar-SA" sz="4500" dirty="0" err="1" smtClean="0"/>
              <a:t>أ</a:t>
            </a:r>
            <a:r>
              <a:rPr lang="ar-SA" sz="4500" dirty="0" smtClean="0"/>
              <a:t> طبق قاعدة لجنة بازل حيث أن رأس المال أكبر من ٨٪</a:t>
            </a:r>
          </a:p>
          <a:p>
            <a:pPr marL="0" indent="0" algn="r" rtl="1">
              <a:lnSpc>
                <a:spcPct val="120000"/>
              </a:lnSpc>
              <a:buNone/>
            </a:pPr>
            <a:r>
              <a:rPr lang="ar-SA" sz="4500" dirty="0"/>
              <a:t> </a:t>
            </a:r>
            <a:r>
              <a:rPr lang="ar-SA" sz="4500" dirty="0" smtClean="0"/>
              <a:t>إذن: سيتحمل الخسارة بعد اعتراض بعض المدينين عن السداد.</a:t>
            </a:r>
          </a:p>
          <a:p>
            <a:pPr marL="0" indent="0" algn="r" rtl="1">
              <a:lnSpc>
                <a:spcPct val="120000"/>
              </a:lnSpc>
              <a:buNone/>
            </a:pPr>
            <a:r>
              <a:rPr lang="ar-SA" sz="4500" dirty="0" smtClean="0"/>
              <a:t>لو افترضنا نفس الوضع حدث للبنك –ب-:</a:t>
            </a:r>
          </a:p>
          <a:p>
            <a:pPr marL="0" indent="0" algn="r" rtl="1">
              <a:lnSpc>
                <a:spcPct val="120000"/>
              </a:lnSpc>
              <a:buNone/>
            </a:pPr>
            <a:r>
              <a:rPr lang="ar-SA" sz="4500" dirty="0" smtClean="0"/>
              <a:t>الأصول بعد الخسارة= ٩٥-٩٦ = -١ </a:t>
            </a:r>
            <a:r>
              <a:rPr lang="ar-SA" sz="4500" dirty="0"/>
              <a:t>⇐ البنك </a:t>
            </a:r>
            <a:r>
              <a:rPr lang="ar-SA" sz="4500" dirty="0" smtClean="0"/>
              <a:t>ب لم يطبق </a:t>
            </a:r>
            <a:r>
              <a:rPr lang="ar-SA" sz="4500" dirty="0"/>
              <a:t>قاعدة لجنة بازل حيث أن رأس </a:t>
            </a:r>
            <a:r>
              <a:rPr lang="ar-SA" sz="4500" dirty="0" smtClean="0"/>
              <a:t>المال</a:t>
            </a:r>
          </a:p>
          <a:p>
            <a:pPr marL="0" indent="0" algn="r" rtl="1">
              <a:lnSpc>
                <a:spcPct val="120000"/>
              </a:lnSpc>
              <a:buNone/>
            </a:pPr>
            <a:r>
              <a:rPr lang="ar-SA" sz="4500" dirty="0" smtClean="0"/>
              <a:t> أقل من </a:t>
            </a:r>
            <a:r>
              <a:rPr lang="ar-SA" sz="4500" dirty="0"/>
              <a:t>من ٨٪</a:t>
            </a:r>
          </a:p>
          <a:p>
            <a:pPr marL="0" indent="0" algn="r" rtl="1">
              <a:lnSpc>
                <a:spcPct val="120000"/>
              </a:lnSpc>
              <a:buNone/>
            </a:pPr>
            <a:r>
              <a:rPr lang="ar-SA" sz="4500" dirty="0"/>
              <a:t> إذن: </a:t>
            </a:r>
            <a:r>
              <a:rPr lang="ar-SA" sz="4500" dirty="0" smtClean="0"/>
              <a:t>لن يتحمل </a:t>
            </a:r>
            <a:r>
              <a:rPr lang="ar-SA" sz="4500" dirty="0"/>
              <a:t>الخسارة بعد اعتراض بعض المدينين عن السداد.</a:t>
            </a:r>
          </a:p>
          <a:p>
            <a:pPr marL="0" indent="0" algn="r" rtl="1">
              <a:buNone/>
            </a:pPr>
            <a:endParaRPr lang="ar-SA" dirty="0"/>
          </a:p>
          <a:p>
            <a:pPr marL="0" indent="0" algn="r" rtl="1">
              <a:buNone/>
            </a:pPr>
            <a:endParaRPr lang="ar-SA" dirty="0" smtClean="0"/>
          </a:p>
          <a:p>
            <a:pPr marL="0" indent="0" algn="r" rtl="1">
              <a:buNone/>
            </a:pPr>
            <a:endParaRPr lang="ar-SA" b="1" u="sng" dirty="0"/>
          </a:p>
          <a:p>
            <a:pPr marL="0" indent="0" algn="r" rtl="1">
              <a:buNone/>
            </a:pPr>
            <a:endParaRPr lang="ar-SA" b="1" u="sng" dirty="0" smtClean="0"/>
          </a:p>
          <a:p>
            <a:pPr marL="228600" indent="-228600" algn="r" defTabSz="914400" rtl="1" eaLnBrk="1" latinLnBrk="0" hangingPunct="1">
              <a:lnSpc>
                <a:spcPct val="90000"/>
              </a:lnSpc>
              <a:spcBef>
                <a:spcPts val="1000"/>
              </a:spcBef>
              <a:buFont typeface="Arial"/>
              <a:buChar char="•"/>
            </a:pPr>
            <a:endParaRPr lang="en-US" dirty="0"/>
          </a:p>
        </p:txBody>
      </p:sp>
      <p:sp>
        <p:nvSpPr>
          <p:cNvPr id="4" name="Slide Number Placeholder 3"/>
          <p:cNvSpPr>
            <a:spLocks noGrp="1"/>
          </p:cNvSpPr>
          <p:nvPr>
            <p:ph type="sldNum" sz="quarter" idx="12"/>
          </p:nvPr>
        </p:nvSpPr>
        <p:spPr/>
        <p:txBody>
          <a:bodyPr/>
          <a:lstStyle/>
          <a:p>
            <a:fld id="{B0FBA407-25C5-0643-8F6E-000721EE4DA0}" type="slidenum">
              <a:rPr lang="en-US" smtClean="0"/>
              <a:t>7</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461299292"/>
              </p:ext>
            </p:extLst>
          </p:nvPr>
        </p:nvGraphicFramePr>
        <p:xfrm>
          <a:off x="313898" y="2715905"/>
          <a:ext cx="4230806" cy="2879674"/>
        </p:xfrm>
        <a:graphic>
          <a:graphicData uri="http://schemas.openxmlformats.org/drawingml/2006/table">
            <a:tbl>
              <a:tblPr firstRow="1" bandRow="1">
                <a:tableStyleId>{5C22544A-7EE6-4342-B048-85BDC9FD1C3A}</a:tableStyleId>
              </a:tblPr>
              <a:tblGrid>
                <a:gridCol w="1095033"/>
                <a:gridCol w="993594"/>
                <a:gridCol w="1072035"/>
                <a:gridCol w="1070144"/>
              </a:tblGrid>
              <a:tr h="415427">
                <a:tc gridSpan="2">
                  <a:txBody>
                    <a:bodyPr/>
                    <a:lstStyle/>
                    <a:p>
                      <a:pPr marL="0" algn="ctr" defTabSz="914400" rtl="1" eaLnBrk="1" latinLnBrk="0" hangingPunct="1"/>
                      <a:r>
                        <a:rPr lang="ar-SA" sz="2000" dirty="0" smtClean="0"/>
                        <a:t>بنك ب </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c gridSpan="2">
                  <a:txBody>
                    <a:bodyPr/>
                    <a:lstStyle/>
                    <a:p>
                      <a:pPr algn="ctr"/>
                      <a:r>
                        <a:rPr lang="ar-SA" sz="2000" dirty="0" smtClean="0"/>
                        <a:t>بنك </a:t>
                      </a:r>
                      <a:r>
                        <a:rPr lang="ar-SA" sz="2000" dirty="0" err="1" smtClean="0"/>
                        <a:t>أ</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r" defTabSz="914400" rtl="1" eaLnBrk="1" latinLnBrk="0" hangingPunct="1"/>
                      <a:endParaRPr lang="en-US" dirty="0"/>
                    </a:p>
                  </a:txBody>
                  <a:tcPr/>
                </a:tc>
              </a:tr>
              <a:tr h="383470">
                <a:tc>
                  <a:txBody>
                    <a:bodyPr/>
                    <a:lstStyle/>
                    <a:p>
                      <a:pPr marL="0" algn="ctr" defTabSz="914400" rtl="1" eaLnBrk="1" latinLnBrk="0" hangingPunct="1"/>
                      <a:r>
                        <a:rPr lang="ar-SA" dirty="0" smtClean="0"/>
                        <a:t>خصوم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ar-SA" dirty="0" smtClean="0"/>
                        <a:t>أصول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ar-SA" dirty="0" smtClean="0"/>
                        <a:t>خصوم</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ar-SA" dirty="0" smtClean="0"/>
                        <a:t>أصول</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71074">
                <a:tc>
                  <a:txBody>
                    <a:bodyPr/>
                    <a:lstStyle/>
                    <a:p>
                      <a:pPr marL="0" algn="ctr" defTabSz="914400" rtl="1" eaLnBrk="1" latinLnBrk="0" hangingPunct="1"/>
                      <a:r>
                        <a:rPr lang="ar-SA" dirty="0" smtClean="0"/>
                        <a:t>ودائع </a:t>
                      </a:r>
                    </a:p>
                    <a:p>
                      <a:pPr marL="0" algn="ctr" defTabSz="914400" rtl="1" eaLnBrk="1" latinLnBrk="0" hangingPunct="1"/>
                      <a:r>
                        <a:rPr lang="ar-SA" dirty="0" smtClean="0"/>
                        <a:t>٩٦ مليون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ar-SA" dirty="0" smtClean="0"/>
                        <a:t>احتياطي ١٠ مليون</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ar-SA" dirty="0" smtClean="0"/>
                        <a:t>ودائع </a:t>
                      </a:r>
                    </a:p>
                    <a:p>
                      <a:pPr marL="0" algn="ctr" defTabSz="914400" rtl="1" eaLnBrk="1" latinLnBrk="0" hangingPunct="1"/>
                      <a:r>
                        <a:rPr lang="ar-SA" dirty="0" smtClean="0"/>
                        <a:t>٩٠</a:t>
                      </a:r>
                      <a:r>
                        <a:rPr lang="ar-SA" baseline="0" dirty="0" smtClean="0"/>
                        <a:t> </a:t>
                      </a:r>
                      <a:r>
                        <a:rPr lang="ar-SA" dirty="0" smtClean="0"/>
                        <a:t>مليون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ar-SA" dirty="0" smtClean="0"/>
                        <a:t>احتياطي </a:t>
                      </a:r>
                    </a:p>
                    <a:p>
                      <a:pPr marL="0" algn="ctr" defTabSz="914400" rtl="1" eaLnBrk="1" latinLnBrk="0" hangingPunct="1"/>
                      <a:r>
                        <a:rPr lang="ar-SA" dirty="0" smtClean="0"/>
                        <a:t>١٠</a:t>
                      </a:r>
                      <a:r>
                        <a:rPr lang="ar-SA" baseline="0" dirty="0" smtClean="0"/>
                        <a:t> </a:t>
                      </a:r>
                      <a:r>
                        <a:rPr lang="ar-SA" dirty="0" smtClean="0"/>
                        <a:t>مليون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71074">
                <a:tc>
                  <a:txBody>
                    <a:bodyPr/>
                    <a:lstStyle/>
                    <a:p>
                      <a:pPr marL="0" algn="ctr" defTabSz="914400" rtl="1" eaLnBrk="1" latinLnBrk="0" hangingPunct="1"/>
                      <a:r>
                        <a:rPr lang="ar-SA" dirty="0" smtClean="0"/>
                        <a:t>رأس مال </a:t>
                      </a:r>
                    </a:p>
                    <a:p>
                      <a:pPr marL="0" algn="ctr" defTabSz="914400" rtl="1" eaLnBrk="1" latinLnBrk="0" hangingPunct="1"/>
                      <a:r>
                        <a:rPr lang="ar-SA" dirty="0" smtClean="0"/>
                        <a:t>٤ مليون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ar-SA" dirty="0" smtClean="0"/>
                        <a:t>قروض ٩٠ مليون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ar-SA" dirty="0" smtClean="0"/>
                        <a:t>رأس</a:t>
                      </a:r>
                      <a:r>
                        <a:rPr lang="ar-SA" baseline="0" dirty="0" smtClean="0"/>
                        <a:t> مال ١٠مليون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ar-SA" dirty="0" smtClean="0"/>
                        <a:t>قروض </a:t>
                      </a:r>
                    </a:p>
                    <a:p>
                      <a:pPr marL="0" algn="ctr" defTabSz="914400" rtl="1" eaLnBrk="1" latinLnBrk="0" hangingPunct="1"/>
                      <a:r>
                        <a:rPr lang="ar-SA" dirty="0" smtClean="0"/>
                        <a:t>٩٠مليون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38629">
                <a:tc>
                  <a:txBody>
                    <a:bodyPr/>
                    <a:lstStyle/>
                    <a:p>
                      <a:pPr marL="0" algn="ctr" defTabSz="914400" rtl="1" eaLnBrk="1" latinLnBrk="0" hangingPunct="1"/>
                      <a:r>
                        <a:rPr lang="ar-SA" dirty="0" smtClean="0"/>
                        <a:t>١٠٠</a:t>
                      </a:r>
                      <a:r>
                        <a:rPr lang="ar-SA" baseline="0" dirty="0" smtClean="0"/>
                        <a:t> مليون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ar-SA" dirty="0" smtClean="0"/>
                        <a:t>١٠٠ مليون</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ar-SA" dirty="0" smtClean="0"/>
                        <a:t>١٠٠ مليون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latinLnBrk="0" hangingPunct="1"/>
                      <a:r>
                        <a:rPr lang="ar-SA" dirty="0" smtClean="0"/>
                        <a:t>١٠٠ مليون</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Footer Placeholder 1"/>
          <p:cNvSpPr>
            <a:spLocks noGrp="1"/>
          </p:cNvSpPr>
          <p:nvPr>
            <p:ph type="ftr" sz="quarter" idx="11"/>
          </p:nvPr>
        </p:nvSpPr>
        <p:spPr/>
        <p:txBody>
          <a:bodyPr/>
          <a:lstStyle/>
          <a:p>
            <a:r>
              <a:rPr lang="ar-SA" dirty="0" smtClean="0"/>
              <a:t>إعداد </a:t>
            </a:r>
            <a:r>
              <a:rPr lang="ar-SA" dirty="0" err="1" smtClean="0"/>
              <a:t>أ</a:t>
            </a:r>
            <a:r>
              <a:rPr lang="ar-SA" dirty="0" smtClean="0"/>
              <a:t>. ديمه العمار </a:t>
            </a:r>
            <a:endParaRPr lang="en-US" dirty="0"/>
          </a:p>
        </p:txBody>
      </p:sp>
    </p:spTree>
    <p:extLst>
      <p:ext uri="{BB962C8B-B14F-4D97-AF65-F5344CB8AC3E}">
        <p14:creationId xmlns:p14="http://schemas.microsoft.com/office/powerpoint/2010/main" val="7515855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41945" cy="6858000"/>
          </a:xfrm>
        </p:spPr>
        <p:txBody>
          <a:bodyPr>
            <a:normAutofit lnSpcReduction="10000"/>
          </a:bodyPr>
          <a:lstStyle/>
          <a:p>
            <a:pPr marL="0" indent="0" algn="r" rtl="1">
              <a:buNone/>
            </a:pPr>
            <a:r>
              <a:rPr lang="ar-SA" sz="2400" b="1" u="sng" dirty="0"/>
              <a:t>٣/ مخاطر </a:t>
            </a:r>
            <a:r>
              <a:rPr lang="ar-SA" sz="2400" b="1" u="sng" dirty="0" smtClean="0"/>
              <a:t>السيولة: خطوات الحكم على السيولة والربحية:</a:t>
            </a:r>
          </a:p>
          <a:p>
            <a:pPr marL="0" indent="0" algn="r" rtl="1">
              <a:buNone/>
            </a:pPr>
            <a:r>
              <a:rPr lang="ar-SA" sz="2000" dirty="0" smtClean="0"/>
              <a:t>١/ نحسب الخصوم (موارد) قصيرة الأجل لإجمالي الخصوم.</a:t>
            </a:r>
          </a:p>
          <a:p>
            <a:pPr marL="0" indent="0" algn="r" rtl="1">
              <a:buNone/>
            </a:pPr>
            <a:r>
              <a:rPr lang="ar-SA" sz="2000" dirty="0" smtClean="0"/>
              <a:t>٢/ نحسب الأصول (استخدامات) طويلة الأجل لإجمالي الأصول.</a:t>
            </a:r>
          </a:p>
          <a:p>
            <a:pPr marL="0" indent="0" algn="r" rtl="1">
              <a:buNone/>
            </a:pPr>
            <a:r>
              <a:rPr lang="ar-SA" sz="2000" dirty="0" smtClean="0"/>
              <a:t>٣/ نحسب الأصول (استخدامات) قصيرة الأجل لإجمالي الأصول.</a:t>
            </a:r>
          </a:p>
          <a:p>
            <a:pPr marL="0" indent="0" algn="r" rtl="1">
              <a:buNone/>
            </a:pPr>
            <a:endParaRPr lang="ar-SA" b="1" u="sng" dirty="0" smtClean="0"/>
          </a:p>
          <a:p>
            <a:pPr marL="0" indent="0" algn="r" rtl="1">
              <a:buNone/>
            </a:pPr>
            <a:r>
              <a:rPr lang="ar-SA" sz="2400" b="1" u="sng" dirty="0" smtClean="0"/>
              <a:t>مثال: إذا توفرت لديك المعلومات التالية للبنك </a:t>
            </a:r>
            <a:r>
              <a:rPr lang="ar-SA" sz="2400" b="1" u="sng" dirty="0" err="1" smtClean="0"/>
              <a:t>أ</a:t>
            </a:r>
            <a:r>
              <a:rPr lang="ar-SA" sz="2400" b="1" u="sng" dirty="0" smtClean="0"/>
              <a:t> و ب :</a:t>
            </a:r>
          </a:p>
          <a:p>
            <a:pPr marL="0" indent="0" algn="r" rtl="1">
              <a:buNone/>
            </a:pPr>
            <a:r>
              <a:rPr lang="ar-SA" sz="2000" b="1" dirty="0" smtClean="0"/>
              <a:t>تعرض البنكين لسحب من الودائع بقيمة ٥٠ مليون، علماً بأن نسبة الاحتياطي القانوني</a:t>
            </a:r>
          </a:p>
          <a:p>
            <a:pPr marL="0" indent="0" algn="r" rtl="1">
              <a:buNone/>
            </a:pPr>
            <a:r>
              <a:rPr lang="ar-SA" sz="2000" b="1" dirty="0" smtClean="0"/>
              <a:t>من البنك المركزي= ١٠٪ من الودائع. احسبي مخاطر السيولة للبنكين ؟</a:t>
            </a:r>
          </a:p>
          <a:p>
            <a:pPr marL="0" indent="0" algn="r" rtl="1">
              <a:buNone/>
            </a:pPr>
            <a:r>
              <a:rPr lang="ar-SA" sz="2000" dirty="0" smtClean="0"/>
              <a:t>الحل: </a:t>
            </a:r>
            <a:endParaRPr lang="en-US" sz="2000" dirty="0" smtClean="0"/>
          </a:p>
          <a:p>
            <a:pPr marL="0" indent="0" algn="r" rtl="1">
              <a:buNone/>
            </a:pPr>
            <a:r>
              <a:rPr lang="ar-SA" sz="2000" dirty="0" smtClean="0"/>
              <a:t>١/ بنك –</a:t>
            </a:r>
            <a:r>
              <a:rPr lang="ar-SA" sz="2000" dirty="0" err="1" smtClean="0"/>
              <a:t>أ</a:t>
            </a:r>
            <a:r>
              <a:rPr lang="ar-SA" sz="2000" dirty="0" smtClean="0"/>
              <a:t>- بعد السحب:</a:t>
            </a:r>
          </a:p>
          <a:p>
            <a:pPr marL="0" indent="0" algn="r" rtl="1">
              <a:buNone/>
            </a:pPr>
            <a:r>
              <a:rPr lang="ar-SA" sz="2000" dirty="0" smtClean="0"/>
              <a:t>١/</a:t>
            </a:r>
            <a:r>
              <a:rPr lang="en-US" sz="2000" dirty="0" smtClean="0"/>
              <a:t> </a:t>
            </a:r>
            <a:r>
              <a:rPr lang="ar-SA" sz="2000" dirty="0" smtClean="0"/>
              <a:t>الخصوم قصيرة الأجل لإجمالي الموارد: = الودائع بعد السحب = ٥٠٠ – ٥٠ = ٤٥٠ مليون.</a:t>
            </a:r>
          </a:p>
          <a:p>
            <a:pPr marL="0" indent="0" algn="r" rtl="1">
              <a:buNone/>
            </a:pPr>
            <a:r>
              <a:rPr lang="ar-SA" sz="2000" dirty="0" smtClean="0"/>
              <a:t>٢/ الأصول طويلة الأجل لإجمالي الأصول = القروض بعد سحب الودائع =٥٢٥- ٥٠ = ٤٧٥ مليون.</a:t>
            </a:r>
          </a:p>
          <a:p>
            <a:pPr marL="0" indent="0" algn="r" rtl="1">
              <a:buNone/>
            </a:pPr>
            <a:r>
              <a:rPr lang="ar-SA" sz="2000" dirty="0" smtClean="0"/>
              <a:t>٣/الأصول قصيرة الأجل لإجمالي الأصول= الاحتياطات بعد سحب الودائع =٧٥-٥٠ = ٢٥ مليون.</a:t>
            </a:r>
            <a:endParaRPr lang="ar-SA" sz="2000" dirty="0"/>
          </a:p>
          <a:p>
            <a:pPr marL="0" indent="0" algn="r" rtl="1">
              <a:buNone/>
            </a:pPr>
            <a:r>
              <a:rPr lang="ar-SA" sz="2000" dirty="0" smtClean="0"/>
              <a:t>٢/بنك –ب- بعد السحب:</a:t>
            </a:r>
          </a:p>
          <a:p>
            <a:pPr marL="0" indent="0" algn="r" rtl="1">
              <a:buNone/>
            </a:pPr>
            <a:r>
              <a:rPr lang="ar-SA" sz="2000" dirty="0"/>
              <a:t>١</a:t>
            </a:r>
            <a:r>
              <a:rPr lang="en-US" sz="2000" dirty="0" smtClean="0"/>
              <a:t> </a:t>
            </a:r>
            <a:r>
              <a:rPr lang="ar-SA" sz="2000" dirty="0" smtClean="0"/>
              <a:t>/ </a:t>
            </a:r>
            <a:r>
              <a:rPr lang="ar-SA" sz="2000" dirty="0"/>
              <a:t>الخصوم قصيرة الأجل لإجمالي الموارد: = الودائع بعد السحب = ٥٠٠ – ٥٠ = ٤٥٠ مليون.</a:t>
            </a:r>
          </a:p>
          <a:p>
            <a:pPr marL="0" indent="0" algn="r" rtl="1">
              <a:buNone/>
            </a:pPr>
            <a:r>
              <a:rPr lang="ar-SA" sz="2000" dirty="0"/>
              <a:t>٢/ الأصول طويلة الأجل لإجمالي الأصول = القروض بعد سحب الودائع </a:t>
            </a:r>
            <a:r>
              <a:rPr lang="ar-SA" sz="2000" dirty="0" smtClean="0"/>
              <a:t>=٥٠٠- </a:t>
            </a:r>
            <a:r>
              <a:rPr lang="ar-SA" sz="2000" dirty="0"/>
              <a:t>٥٠ = </a:t>
            </a:r>
            <a:r>
              <a:rPr lang="ar-SA" sz="2000" dirty="0" smtClean="0"/>
              <a:t>٤٥٠ </a:t>
            </a:r>
            <a:r>
              <a:rPr lang="ar-SA" sz="2000" dirty="0"/>
              <a:t>مليون.</a:t>
            </a:r>
          </a:p>
          <a:p>
            <a:pPr marL="0" indent="0" algn="r" rtl="1">
              <a:buNone/>
            </a:pPr>
            <a:r>
              <a:rPr lang="ar-SA" sz="2000" dirty="0"/>
              <a:t>٣/الأصول قصيرة الأجل لإجمالي الأصول= الاحتياطات بعد سحب الودائع </a:t>
            </a:r>
            <a:r>
              <a:rPr lang="ar-SA" sz="2000" dirty="0" smtClean="0"/>
              <a:t>=١٠٠-٥٠ </a:t>
            </a:r>
            <a:r>
              <a:rPr lang="ar-SA" sz="2000" dirty="0"/>
              <a:t>= </a:t>
            </a:r>
            <a:r>
              <a:rPr lang="ar-SA" sz="2000" dirty="0" smtClean="0"/>
              <a:t>٥٠ </a:t>
            </a:r>
            <a:r>
              <a:rPr lang="ar-SA" sz="2000" dirty="0"/>
              <a:t>مليون.</a:t>
            </a:r>
          </a:p>
          <a:p>
            <a:pPr marL="0" indent="0" algn="r" rtl="1">
              <a:buNone/>
            </a:pPr>
            <a:endParaRPr lang="ar-SA" sz="2000" dirty="0" smtClean="0"/>
          </a:p>
          <a:p>
            <a:pPr marL="0" indent="0" algn="r" rtl="1">
              <a:buNone/>
            </a:pPr>
            <a:endParaRPr lang="ar-SA" sz="2000" dirty="0" smtClean="0"/>
          </a:p>
        </p:txBody>
      </p:sp>
      <p:sp>
        <p:nvSpPr>
          <p:cNvPr id="4" name="Slide Number Placeholder 3"/>
          <p:cNvSpPr>
            <a:spLocks noGrp="1"/>
          </p:cNvSpPr>
          <p:nvPr>
            <p:ph type="sldNum" sz="quarter" idx="12"/>
          </p:nvPr>
        </p:nvSpPr>
        <p:spPr/>
        <p:txBody>
          <a:bodyPr/>
          <a:lstStyle/>
          <a:p>
            <a:fld id="{B0FBA407-25C5-0643-8F6E-000721EE4DA0}" type="slidenum">
              <a:rPr lang="en-US" smtClean="0"/>
              <a:t>8</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871291430"/>
              </p:ext>
            </p:extLst>
          </p:nvPr>
        </p:nvGraphicFramePr>
        <p:xfrm>
          <a:off x="0" y="1364565"/>
          <a:ext cx="4797083" cy="2377440"/>
        </p:xfrm>
        <a:graphic>
          <a:graphicData uri="http://schemas.openxmlformats.org/drawingml/2006/table">
            <a:tbl>
              <a:tblPr firstRow="1" bandRow="1">
                <a:tableStyleId>{5C22544A-7EE6-4342-B048-85BDC9FD1C3A}</a:tableStyleId>
              </a:tblPr>
              <a:tblGrid>
                <a:gridCol w="1022800"/>
                <a:gridCol w="1216760"/>
                <a:gridCol w="1161254"/>
                <a:gridCol w="1396269"/>
              </a:tblGrid>
              <a:tr h="365760">
                <a:tc gridSpan="2">
                  <a:txBody>
                    <a:bodyPr/>
                    <a:lstStyle/>
                    <a:p>
                      <a:pPr marL="0" algn="ctr" defTabSz="914400" rtl="1" eaLnBrk="1" latinLnBrk="0" hangingPunct="1"/>
                      <a:r>
                        <a:rPr lang="ar-SA" dirty="0" smtClean="0"/>
                        <a:t>بنك</a:t>
                      </a:r>
                      <a:r>
                        <a:rPr lang="ar-SA" baseline="0" dirty="0" smtClean="0"/>
                        <a:t> ب </a:t>
                      </a:r>
                      <a:endParaRPr lang="en-US" dirty="0"/>
                    </a:p>
                  </a:txBody>
                  <a:tcPr/>
                </a:tc>
                <a:tc hMerge="1">
                  <a:txBody>
                    <a:bodyPr/>
                    <a:lstStyle/>
                    <a:p>
                      <a:endParaRPr lang="en-US" dirty="0"/>
                    </a:p>
                  </a:txBody>
                  <a:tcPr/>
                </a:tc>
                <a:tc gridSpan="2">
                  <a:txBody>
                    <a:bodyPr/>
                    <a:lstStyle/>
                    <a:p>
                      <a:pPr algn="ctr"/>
                      <a:r>
                        <a:rPr lang="ar-SA" dirty="0" smtClean="0"/>
                        <a:t>بنك </a:t>
                      </a:r>
                      <a:r>
                        <a:rPr lang="ar-SA" dirty="0" err="1" smtClean="0"/>
                        <a:t>أ</a:t>
                      </a:r>
                      <a:r>
                        <a:rPr lang="ar-SA" dirty="0" smtClean="0"/>
                        <a:t> </a:t>
                      </a:r>
                      <a:endParaRPr lang="en-US" dirty="0"/>
                    </a:p>
                  </a:txBody>
                  <a:tcPr/>
                </a:tc>
                <a:tc hMerge="1">
                  <a:txBody>
                    <a:bodyPr/>
                    <a:lstStyle/>
                    <a:p>
                      <a:pPr marL="0" algn="r" defTabSz="914400" rtl="1" eaLnBrk="1" latinLnBrk="0" hangingPunct="1"/>
                      <a:endParaRPr lang="en-US" dirty="0"/>
                    </a:p>
                  </a:txBody>
                  <a:tcPr/>
                </a:tc>
              </a:tr>
              <a:tr h="365760">
                <a:tc>
                  <a:txBody>
                    <a:bodyPr/>
                    <a:lstStyle/>
                    <a:p>
                      <a:pPr marL="0" algn="ctr" defTabSz="914400" rtl="1" eaLnBrk="1" latinLnBrk="0" hangingPunct="1"/>
                      <a:r>
                        <a:rPr lang="ar-SA" dirty="0" smtClean="0"/>
                        <a:t>خصوم </a:t>
                      </a:r>
                      <a:endParaRPr lang="en-US" dirty="0"/>
                    </a:p>
                  </a:txBody>
                  <a:tcPr/>
                </a:tc>
                <a:tc>
                  <a:txBody>
                    <a:bodyPr/>
                    <a:lstStyle/>
                    <a:p>
                      <a:pPr marL="0" algn="ctr" defTabSz="914400" rtl="1" eaLnBrk="1" latinLnBrk="0" hangingPunct="1"/>
                      <a:r>
                        <a:rPr lang="ar-SA" dirty="0" smtClean="0"/>
                        <a:t>أصول </a:t>
                      </a:r>
                      <a:endParaRPr lang="en-US" dirty="0"/>
                    </a:p>
                  </a:txBody>
                  <a:tcPr/>
                </a:tc>
                <a:tc>
                  <a:txBody>
                    <a:bodyPr/>
                    <a:lstStyle/>
                    <a:p>
                      <a:pPr marL="0" algn="ctr" defTabSz="914400" rtl="1" eaLnBrk="1" latinLnBrk="0" hangingPunct="1"/>
                      <a:r>
                        <a:rPr lang="ar-SA" dirty="0" smtClean="0"/>
                        <a:t>خصوم </a:t>
                      </a:r>
                      <a:endParaRPr lang="en-US" dirty="0"/>
                    </a:p>
                  </a:txBody>
                  <a:tcPr/>
                </a:tc>
                <a:tc>
                  <a:txBody>
                    <a:bodyPr/>
                    <a:lstStyle/>
                    <a:p>
                      <a:pPr marL="0" algn="ctr" defTabSz="914400" rtl="1" eaLnBrk="1" latinLnBrk="0" hangingPunct="1"/>
                      <a:r>
                        <a:rPr lang="ar-SA" dirty="0" smtClean="0"/>
                        <a:t>أصول </a:t>
                      </a:r>
                      <a:endParaRPr lang="en-US" dirty="0"/>
                    </a:p>
                  </a:txBody>
                  <a:tcPr/>
                </a:tc>
              </a:tr>
              <a:tr h="640080">
                <a:tc>
                  <a:txBody>
                    <a:bodyPr/>
                    <a:lstStyle/>
                    <a:p>
                      <a:pPr marL="0" algn="ctr" defTabSz="914400" rtl="1" eaLnBrk="1" latinLnBrk="0" hangingPunct="1"/>
                      <a:r>
                        <a:rPr lang="ar-SA" dirty="0" smtClean="0"/>
                        <a:t>ودائع </a:t>
                      </a:r>
                    </a:p>
                    <a:p>
                      <a:pPr marL="0" algn="ctr" defTabSz="914400" rtl="1" eaLnBrk="1" latinLnBrk="0" hangingPunct="1"/>
                      <a:r>
                        <a:rPr lang="ar-SA" dirty="0" smtClean="0"/>
                        <a:t>٥٠٠</a:t>
                      </a:r>
                      <a:r>
                        <a:rPr lang="ar-SA" baseline="0" dirty="0" smtClean="0"/>
                        <a:t> مليون</a:t>
                      </a:r>
                      <a:endParaRPr lang="en-US" dirty="0"/>
                    </a:p>
                  </a:txBody>
                  <a:tcPr/>
                </a:tc>
                <a:tc>
                  <a:txBody>
                    <a:bodyPr/>
                    <a:lstStyle/>
                    <a:p>
                      <a:pPr marL="0" algn="ctr" defTabSz="914400" rtl="1" eaLnBrk="1" latinLnBrk="0" hangingPunct="1"/>
                      <a:r>
                        <a:rPr lang="ar-SA" dirty="0" smtClean="0"/>
                        <a:t>احتياطات</a:t>
                      </a:r>
                    </a:p>
                    <a:p>
                      <a:pPr marL="0" algn="ctr" defTabSz="914400" rtl="1" eaLnBrk="1" latinLnBrk="0" hangingPunct="1"/>
                      <a:r>
                        <a:rPr lang="ar-SA" dirty="0" smtClean="0"/>
                        <a:t>١٠٠ مليون</a:t>
                      </a:r>
                      <a:endParaRPr lang="en-US" dirty="0"/>
                    </a:p>
                  </a:txBody>
                  <a:tcPr/>
                </a:tc>
                <a:tc>
                  <a:txBody>
                    <a:bodyPr/>
                    <a:lstStyle/>
                    <a:p>
                      <a:pPr marL="0" algn="ctr" defTabSz="914400" rtl="1" eaLnBrk="1" latinLnBrk="0" hangingPunct="1"/>
                      <a:r>
                        <a:rPr lang="ar-SA" dirty="0" smtClean="0"/>
                        <a:t>ودائع</a:t>
                      </a:r>
                    </a:p>
                    <a:p>
                      <a:pPr marL="0" algn="ctr" defTabSz="914400" rtl="1" eaLnBrk="1" latinLnBrk="0" hangingPunct="1"/>
                      <a:r>
                        <a:rPr lang="ar-SA" dirty="0" smtClean="0"/>
                        <a:t>٥٠٠</a:t>
                      </a:r>
                      <a:r>
                        <a:rPr lang="ar-SA" baseline="0" dirty="0" smtClean="0"/>
                        <a:t> مليون</a:t>
                      </a:r>
                      <a:endParaRPr lang="en-US" dirty="0"/>
                    </a:p>
                  </a:txBody>
                  <a:tcPr/>
                </a:tc>
                <a:tc>
                  <a:txBody>
                    <a:bodyPr/>
                    <a:lstStyle/>
                    <a:p>
                      <a:pPr marL="0" algn="ctr" defTabSz="914400" rtl="1" eaLnBrk="1" latinLnBrk="0" hangingPunct="1"/>
                      <a:r>
                        <a:rPr lang="ar-SA" dirty="0" smtClean="0"/>
                        <a:t>نقدية</a:t>
                      </a:r>
                      <a:r>
                        <a:rPr lang="ar-SA" baseline="0" dirty="0" smtClean="0"/>
                        <a:t> </a:t>
                      </a:r>
                      <a:r>
                        <a:rPr lang="ar-SA" dirty="0" smtClean="0"/>
                        <a:t>واحتياطات</a:t>
                      </a:r>
                    </a:p>
                    <a:p>
                      <a:pPr marL="0" algn="ctr" defTabSz="914400" rtl="1" eaLnBrk="1" latinLnBrk="0" hangingPunct="1"/>
                      <a:r>
                        <a:rPr lang="ar-SA" dirty="0" smtClean="0"/>
                        <a:t>٧٥ مليون</a:t>
                      </a:r>
                      <a:endParaRPr lang="en-US" dirty="0"/>
                    </a:p>
                  </a:txBody>
                  <a:tcPr/>
                </a:tc>
              </a:tr>
              <a:tr h="640080">
                <a:tc>
                  <a:txBody>
                    <a:bodyPr/>
                    <a:lstStyle/>
                    <a:p>
                      <a:pPr marL="0" algn="ctr" defTabSz="914400" rtl="1" eaLnBrk="1" latinLnBrk="0" hangingPunct="1"/>
                      <a:r>
                        <a:rPr lang="ar-SA" dirty="0" smtClean="0"/>
                        <a:t>رأس مال</a:t>
                      </a:r>
                    </a:p>
                    <a:p>
                      <a:pPr marL="0" algn="ctr" defTabSz="914400" rtl="1" eaLnBrk="1" latinLnBrk="0" hangingPunct="1"/>
                      <a:r>
                        <a:rPr lang="ar-SA" dirty="0" smtClean="0"/>
                        <a:t>١٠٠ مليون</a:t>
                      </a:r>
                      <a:endParaRPr lang="en-US" dirty="0"/>
                    </a:p>
                  </a:txBody>
                  <a:tcPr/>
                </a:tc>
                <a:tc>
                  <a:txBody>
                    <a:bodyPr/>
                    <a:lstStyle/>
                    <a:p>
                      <a:pPr marL="0" algn="ctr" defTabSz="914400" rtl="1" eaLnBrk="1" latinLnBrk="0" hangingPunct="1"/>
                      <a:r>
                        <a:rPr lang="ar-SA" dirty="0" smtClean="0"/>
                        <a:t>قروض</a:t>
                      </a:r>
                    </a:p>
                    <a:p>
                      <a:pPr marL="0" algn="ctr" defTabSz="914400" rtl="1" eaLnBrk="1" latinLnBrk="0" hangingPunct="1"/>
                      <a:r>
                        <a:rPr lang="ar-SA" dirty="0" smtClean="0"/>
                        <a:t>٥٠٠ مليون</a:t>
                      </a:r>
                      <a:endParaRPr lang="en-US" dirty="0"/>
                    </a:p>
                  </a:txBody>
                  <a:tcPr/>
                </a:tc>
                <a:tc>
                  <a:txBody>
                    <a:bodyPr/>
                    <a:lstStyle/>
                    <a:p>
                      <a:pPr marL="0" algn="ctr" defTabSz="914400" rtl="1" eaLnBrk="1" latinLnBrk="0" hangingPunct="1"/>
                      <a:r>
                        <a:rPr lang="ar-SA" dirty="0" smtClean="0"/>
                        <a:t>رأس المال</a:t>
                      </a:r>
                    </a:p>
                    <a:p>
                      <a:pPr marL="0" algn="ctr" defTabSz="914400" rtl="1" eaLnBrk="1" latinLnBrk="0" hangingPunct="1"/>
                      <a:r>
                        <a:rPr lang="ar-SA" dirty="0" smtClean="0"/>
                        <a:t>١٠٠</a:t>
                      </a:r>
                      <a:r>
                        <a:rPr lang="ar-SA" baseline="0" dirty="0" smtClean="0"/>
                        <a:t> مليون</a:t>
                      </a:r>
                      <a:endParaRPr lang="en-US" dirty="0"/>
                    </a:p>
                  </a:txBody>
                  <a:tcPr/>
                </a:tc>
                <a:tc>
                  <a:txBody>
                    <a:bodyPr/>
                    <a:lstStyle/>
                    <a:p>
                      <a:pPr marL="0" algn="ctr" defTabSz="914400" rtl="1" eaLnBrk="1" latinLnBrk="0" hangingPunct="1"/>
                      <a:r>
                        <a:rPr lang="ar-SA" dirty="0" smtClean="0"/>
                        <a:t>قروض </a:t>
                      </a:r>
                    </a:p>
                    <a:p>
                      <a:pPr marL="0" algn="ctr" defTabSz="914400" rtl="1" eaLnBrk="1" latinLnBrk="0" hangingPunct="1"/>
                      <a:r>
                        <a:rPr lang="ar-SA" dirty="0" smtClean="0"/>
                        <a:t>٥٢٥ مليون</a:t>
                      </a:r>
                      <a:endParaRPr lang="en-US" dirty="0"/>
                    </a:p>
                  </a:txBody>
                  <a:tcPr/>
                </a:tc>
              </a:tr>
              <a:tr h="365760">
                <a:tc>
                  <a:txBody>
                    <a:bodyPr/>
                    <a:lstStyle/>
                    <a:p>
                      <a:pPr marL="0" algn="ctr" defTabSz="914400" rtl="1" eaLnBrk="1" latinLnBrk="0" hangingPunct="1"/>
                      <a:r>
                        <a:rPr lang="ar-SA" dirty="0" smtClean="0"/>
                        <a:t>٦٠٠</a:t>
                      </a:r>
                      <a:r>
                        <a:rPr lang="ar-SA" baseline="0" dirty="0" smtClean="0"/>
                        <a:t> مليون</a:t>
                      </a:r>
                      <a:endParaRPr lang="en-US" dirty="0"/>
                    </a:p>
                  </a:txBody>
                  <a:tcPr/>
                </a:tc>
                <a:tc>
                  <a:txBody>
                    <a:bodyPr/>
                    <a:lstStyle/>
                    <a:p>
                      <a:pPr marL="0" algn="ctr" defTabSz="914400" rtl="1" eaLnBrk="1" latinLnBrk="0" hangingPunct="1"/>
                      <a:r>
                        <a:rPr lang="ar-SA" dirty="0" smtClean="0"/>
                        <a:t>٦٠٠ مليون</a:t>
                      </a:r>
                      <a:endParaRPr lang="en-US" dirty="0"/>
                    </a:p>
                  </a:txBody>
                  <a:tcPr/>
                </a:tc>
                <a:tc>
                  <a:txBody>
                    <a:bodyPr/>
                    <a:lstStyle/>
                    <a:p>
                      <a:pPr marL="0" algn="ctr" defTabSz="914400" rtl="1" eaLnBrk="1" latinLnBrk="0" hangingPunct="1"/>
                      <a:r>
                        <a:rPr lang="ar-SA" dirty="0" smtClean="0"/>
                        <a:t>٦٠٠ مليون</a:t>
                      </a:r>
                      <a:endParaRPr lang="en-US" dirty="0"/>
                    </a:p>
                  </a:txBody>
                  <a:tcPr/>
                </a:tc>
                <a:tc>
                  <a:txBody>
                    <a:bodyPr/>
                    <a:lstStyle/>
                    <a:p>
                      <a:pPr marL="0" algn="ctr" defTabSz="914400" rtl="1" eaLnBrk="1" latinLnBrk="0" hangingPunct="1"/>
                      <a:r>
                        <a:rPr lang="ar-SA" dirty="0" smtClean="0"/>
                        <a:t>٦٠٠ مليون</a:t>
                      </a:r>
                      <a:endParaRPr lang="en-US" dirty="0"/>
                    </a:p>
                  </a:txBody>
                  <a:tcPr/>
                </a:tc>
              </a:tr>
            </a:tbl>
          </a:graphicData>
        </a:graphic>
      </p:graphicFrame>
      <p:sp>
        <p:nvSpPr>
          <p:cNvPr id="2" name="Footer Placeholder 1"/>
          <p:cNvSpPr>
            <a:spLocks noGrp="1"/>
          </p:cNvSpPr>
          <p:nvPr>
            <p:ph type="ftr" sz="quarter" idx="11"/>
          </p:nvPr>
        </p:nvSpPr>
        <p:spPr/>
        <p:txBody>
          <a:bodyPr/>
          <a:lstStyle/>
          <a:p>
            <a:r>
              <a:rPr lang="ar-SA" smtClean="0"/>
              <a:t>إعداد أ. ديمه العمار </a:t>
            </a:r>
            <a:endParaRPr lang="en-US"/>
          </a:p>
        </p:txBody>
      </p:sp>
    </p:spTree>
    <p:extLst>
      <p:ext uri="{BB962C8B-B14F-4D97-AF65-F5344CB8AC3E}">
        <p14:creationId xmlns:p14="http://schemas.microsoft.com/office/powerpoint/2010/main" val="14955679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9151" y="239151"/>
            <a:ext cx="11662117" cy="6288258"/>
          </a:xfrm>
        </p:spPr>
        <p:txBody>
          <a:bodyPr/>
          <a:lstStyle/>
          <a:p>
            <a:pPr marL="228600" indent="-228600" algn="r" defTabSz="914400" rtl="1" eaLnBrk="1" latinLnBrk="0" hangingPunct="1">
              <a:lnSpc>
                <a:spcPct val="90000"/>
              </a:lnSpc>
              <a:spcBef>
                <a:spcPts val="1000"/>
              </a:spcBef>
              <a:buFont typeface="Arial"/>
              <a:buChar char="•"/>
            </a:pPr>
            <a:r>
              <a:rPr lang="ar-SA" dirty="0" smtClean="0"/>
              <a:t>نسبة الاحتياطي القانوني المفروضة من البنك المركزي</a:t>
            </a:r>
            <a:r>
              <a:rPr lang="en-US" dirty="0" smtClean="0"/>
              <a:t> r </a:t>
            </a:r>
            <a:r>
              <a:rPr lang="ar-SA" dirty="0" smtClean="0"/>
              <a:t> = ١٠٪ من الودائع</a:t>
            </a:r>
          </a:p>
          <a:p>
            <a:pPr marL="228600" indent="-228600" algn="r" defTabSz="914400" rtl="1" eaLnBrk="1" latinLnBrk="0" hangingPunct="1">
              <a:lnSpc>
                <a:spcPct val="90000"/>
              </a:lnSpc>
              <a:spcBef>
                <a:spcPts val="1000"/>
              </a:spcBef>
              <a:buFont typeface="Arial"/>
              <a:buChar char="•"/>
            </a:pPr>
            <a:r>
              <a:rPr lang="ar-SA" dirty="0" smtClean="0"/>
              <a:t>= الودائع بعد السحب * </a:t>
            </a:r>
            <a:r>
              <a:rPr lang="en-US" dirty="0" smtClean="0"/>
              <a:t>r</a:t>
            </a:r>
          </a:p>
          <a:p>
            <a:pPr marL="228600" indent="-228600" algn="r" defTabSz="914400" rtl="1" eaLnBrk="1" latinLnBrk="0" hangingPunct="1">
              <a:lnSpc>
                <a:spcPct val="90000"/>
              </a:lnSpc>
              <a:spcBef>
                <a:spcPts val="1000"/>
              </a:spcBef>
              <a:buFont typeface="Arial"/>
              <a:buChar char="•"/>
            </a:pPr>
            <a:r>
              <a:rPr lang="en-US" dirty="0" smtClean="0"/>
              <a:t>=  </a:t>
            </a:r>
            <a:r>
              <a:rPr lang="ar-SA" dirty="0" smtClean="0"/>
              <a:t>( ٥٠٠-٥٠) * ١٠٪</a:t>
            </a:r>
          </a:p>
          <a:p>
            <a:pPr marL="228600" indent="-228600" algn="r" defTabSz="914400" rtl="1" eaLnBrk="1" latinLnBrk="0" hangingPunct="1">
              <a:lnSpc>
                <a:spcPct val="90000"/>
              </a:lnSpc>
              <a:spcBef>
                <a:spcPts val="1000"/>
              </a:spcBef>
              <a:buFont typeface="Arial"/>
              <a:buChar char="•"/>
            </a:pPr>
            <a:r>
              <a:rPr lang="ar-SA" dirty="0" smtClean="0"/>
              <a:t>= ٤٥٠ *١٠ /١٠٠ = ٤٥ </a:t>
            </a:r>
          </a:p>
          <a:p>
            <a:pPr marL="228600" indent="-228600" algn="r" defTabSz="914400" rtl="1" eaLnBrk="1" latinLnBrk="0" hangingPunct="1">
              <a:lnSpc>
                <a:spcPct val="90000"/>
              </a:lnSpc>
              <a:spcBef>
                <a:spcPts val="1000"/>
              </a:spcBef>
              <a:buFont typeface="Arial"/>
              <a:buChar char="•"/>
            </a:pPr>
            <a:endParaRPr lang="ar-SA" dirty="0"/>
          </a:p>
          <a:p>
            <a:pPr marL="228600" indent="-228600" algn="r" defTabSz="914400" rtl="1" eaLnBrk="1" latinLnBrk="0" hangingPunct="1">
              <a:lnSpc>
                <a:spcPct val="90000"/>
              </a:lnSpc>
              <a:spcBef>
                <a:spcPts val="1000"/>
              </a:spcBef>
              <a:buFont typeface="Arial"/>
              <a:buChar char="•"/>
            </a:pPr>
            <a:r>
              <a:rPr lang="ar-SA" dirty="0" smtClean="0"/>
              <a:t>إذن نجد أن البنك –ب- أفضل في تحمل مخاطر السيولة من البنك –</a:t>
            </a:r>
            <a:r>
              <a:rPr lang="ar-SA" dirty="0" err="1" smtClean="0"/>
              <a:t>أ</a:t>
            </a:r>
            <a:r>
              <a:rPr lang="ar-SA" dirty="0" smtClean="0"/>
              <a:t>- السبب:</a:t>
            </a:r>
          </a:p>
          <a:p>
            <a:pPr algn="r" rtl="1"/>
            <a:r>
              <a:rPr lang="ar-SA" dirty="0" smtClean="0"/>
              <a:t>البنك –</a:t>
            </a:r>
            <a:r>
              <a:rPr lang="ar-SA" dirty="0" err="1" smtClean="0"/>
              <a:t>أ</a:t>
            </a:r>
            <a:r>
              <a:rPr lang="ar-SA" dirty="0" smtClean="0"/>
              <a:t>- مخالف لأنظمة البنك المركزي حيث أنه يجب أن تكون قيمة الاحتياطات لدى البنك أكبر من أو تساوي ٤٥ مليون ونلاحظ أنه لديه ٢٥ مليون فقط بعد سحب الودائع.</a:t>
            </a:r>
            <a:r>
              <a:rPr lang="ar-SA" dirty="0"/>
              <a:t> ❎</a:t>
            </a:r>
            <a:endParaRPr lang="ar-SA" dirty="0" smtClean="0"/>
          </a:p>
          <a:p>
            <a:pPr algn="r" rtl="1"/>
            <a:r>
              <a:rPr lang="ar-SA" dirty="0" smtClean="0"/>
              <a:t>أما البنك –ب- فبعد سحب الودائع لأزال يحتفظ باحتياطات = ٥٠ مليون أي أن لديه فائض ٥ مليون عن ال٤٥ مليون المفروضة من البنك المركزي  وبالتالي لديه قدرة أكبو لتحمل مخاطر السيولة.</a:t>
            </a:r>
            <a:r>
              <a:rPr lang="ar-SA" dirty="0"/>
              <a:t> ✅</a:t>
            </a:r>
            <a:r>
              <a:rPr lang="ar-SA" dirty="0" smtClean="0"/>
              <a:t> </a:t>
            </a:r>
            <a:endParaRPr lang="en-US" dirty="0"/>
          </a:p>
        </p:txBody>
      </p:sp>
      <p:sp>
        <p:nvSpPr>
          <p:cNvPr id="4" name="Slide Number Placeholder 3"/>
          <p:cNvSpPr>
            <a:spLocks noGrp="1"/>
          </p:cNvSpPr>
          <p:nvPr>
            <p:ph type="sldNum" sz="quarter" idx="12"/>
          </p:nvPr>
        </p:nvSpPr>
        <p:spPr/>
        <p:txBody>
          <a:bodyPr/>
          <a:lstStyle/>
          <a:p>
            <a:fld id="{B0FBA407-25C5-0643-8F6E-000721EE4DA0}" type="slidenum">
              <a:rPr lang="en-US" smtClean="0"/>
              <a:t>9</a:t>
            </a:fld>
            <a:endParaRPr lang="en-US"/>
          </a:p>
        </p:txBody>
      </p:sp>
      <p:sp>
        <p:nvSpPr>
          <p:cNvPr id="2" name="Footer Placeholder 1"/>
          <p:cNvSpPr>
            <a:spLocks noGrp="1"/>
          </p:cNvSpPr>
          <p:nvPr>
            <p:ph type="ftr" sz="quarter" idx="11"/>
          </p:nvPr>
        </p:nvSpPr>
        <p:spPr/>
        <p:txBody>
          <a:bodyPr/>
          <a:lstStyle/>
          <a:p>
            <a:r>
              <a:rPr lang="ar-SA" smtClean="0"/>
              <a:t>إعداد أ. ديمه العمار </a:t>
            </a:r>
            <a:endParaRPr lang="en-US"/>
          </a:p>
        </p:txBody>
      </p:sp>
    </p:spTree>
    <p:extLst>
      <p:ext uri="{BB962C8B-B14F-4D97-AF65-F5344CB8AC3E}">
        <p14:creationId xmlns:p14="http://schemas.microsoft.com/office/powerpoint/2010/main" val="13184630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4575</TotalTime>
  <Words>1976</Words>
  <Application>Microsoft Macintosh PowerPoint</Application>
  <PresentationFormat>Widescreen</PresentationFormat>
  <Paragraphs>296</Paragraphs>
  <Slides>14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Calibri Light</vt:lpstr>
      <vt:lpstr>Times New Roman</vt:lpstr>
      <vt:lpstr>Arial</vt:lpstr>
      <vt:lpstr>Office Theme</vt:lpstr>
      <vt:lpstr>محاضرة -٦-   ميزانية البنك التجاري ومخاطر البنوك التجارية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-٦-   ميزانية البنك التجاري ومخاطر البنوك التجارية </dc:title>
  <dc:creator>deemah alammar</dc:creator>
  <cp:lastModifiedBy>deemah alammar</cp:lastModifiedBy>
  <cp:revision>79</cp:revision>
  <dcterms:created xsi:type="dcterms:W3CDTF">2017-04-24T05:00:55Z</dcterms:created>
  <dcterms:modified xsi:type="dcterms:W3CDTF">2017-11-12T06:39:09Z</dcterms:modified>
</cp:coreProperties>
</file>