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
  </p:notesMasterIdLst>
  <p:sldIdLst>
    <p:sldId id="269" r:id="rId2"/>
    <p:sldId id="270" r:id="rId3"/>
    <p:sldId id="271" r:id="rId4"/>
    <p:sldId id="272" r:id="rId5"/>
    <p:sldId id="273" r:id="rId6"/>
    <p:sldId id="274"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431"/>
    <p:restoredTop sz="94690"/>
  </p:normalViewPr>
  <p:slideViewPr>
    <p:cSldViewPr snapToGrid="0" snapToObjects="1">
      <p:cViewPr varScale="1">
        <p:scale>
          <a:sx n="91" d="100"/>
          <a:sy n="91" d="100"/>
        </p:scale>
        <p:origin x="592"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notesMaster" Target="notesMasters/notesMaster1.xml"/><Relationship Id="rId9" Type="http://schemas.openxmlformats.org/officeDocument/2006/relationships/presProps" Target="presProps.xml"/><Relationship Id="rId1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6D58A1-4DB2-694F-A790-BFC48CAB0127}" type="datetimeFigureOut">
              <a:rPr lang="en-US" smtClean="0"/>
              <a:t>3/12/17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404113C-A261-C24E-A2B6-FBD50E3CEA78}" type="slidenum">
              <a:rPr lang="en-US" smtClean="0"/>
              <a:t>‹#›</a:t>
            </a:fld>
            <a:endParaRPr lang="en-US"/>
          </a:p>
        </p:txBody>
      </p:sp>
    </p:spTree>
    <p:extLst>
      <p:ext uri="{BB962C8B-B14F-4D97-AF65-F5344CB8AC3E}">
        <p14:creationId xmlns:p14="http://schemas.microsoft.com/office/powerpoint/2010/main" val="13951538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DE1F971-B518-A446-B6B8-81563DD117B5}" type="datetime1">
              <a:rPr lang="en-US" smtClean="0"/>
              <a:t>3/12/17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44F29C-7DF9-104E-9467-69D906282182}" type="slidenum">
              <a:rPr lang="en-US" smtClean="0"/>
              <a:t>‹#›</a:t>
            </a:fld>
            <a:endParaRPr lang="en-US" dirty="0"/>
          </a:p>
        </p:txBody>
      </p:sp>
    </p:spTree>
    <p:extLst>
      <p:ext uri="{BB962C8B-B14F-4D97-AF65-F5344CB8AC3E}">
        <p14:creationId xmlns:p14="http://schemas.microsoft.com/office/powerpoint/2010/main" val="8561369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4F5B4E8-F8E0-0C40-9429-9C456D894510}" type="datetime1">
              <a:rPr lang="en-US" smtClean="0"/>
              <a:t>3/12/17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44F29C-7DF9-104E-9467-69D906282182}" type="slidenum">
              <a:rPr lang="en-US" smtClean="0"/>
              <a:t>‹#›</a:t>
            </a:fld>
            <a:endParaRPr lang="en-US" dirty="0"/>
          </a:p>
        </p:txBody>
      </p:sp>
    </p:spTree>
    <p:extLst>
      <p:ext uri="{BB962C8B-B14F-4D97-AF65-F5344CB8AC3E}">
        <p14:creationId xmlns:p14="http://schemas.microsoft.com/office/powerpoint/2010/main" val="399861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9F3659-8118-9143-9C63-D087A4EFDB5E}" type="datetime1">
              <a:rPr lang="en-US" smtClean="0"/>
              <a:t>3/12/17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44F29C-7DF9-104E-9467-69D906282182}" type="slidenum">
              <a:rPr lang="en-US" smtClean="0"/>
              <a:t>‹#›</a:t>
            </a:fld>
            <a:endParaRPr lang="en-US" dirty="0"/>
          </a:p>
        </p:txBody>
      </p:sp>
    </p:spTree>
    <p:extLst>
      <p:ext uri="{BB962C8B-B14F-4D97-AF65-F5344CB8AC3E}">
        <p14:creationId xmlns:p14="http://schemas.microsoft.com/office/powerpoint/2010/main" val="20316192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577498F-3DE8-F64B-BC6F-028AC8A8D5EF}" type="datetime1">
              <a:rPr lang="en-US" smtClean="0"/>
              <a:t>3/12/17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44F29C-7DF9-104E-9467-69D906282182}" type="slidenum">
              <a:rPr lang="en-US" smtClean="0"/>
              <a:t>‹#›</a:t>
            </a:fld>
            <a:endParaRPr lang="en-US" dirty="0"/>
          </a:p>
        </p:txBody>
      </p:sp>
    </p:spTree>
    <p:extLst>
      <p:ext uri="{BB962C8B-B14F-4D97-AF65-F5344CB8AC3E}">
        <p14:creationId xmlns:p14="http://schemas.microsoft.com/office/powerpoint/2010/main" val="9528131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9E644A4-FA10-594B-B370-4DFF5493D351}" type="datetime1">
              <a:rPr lang="en-US" smtClean="0"/>
              <a:t>3/12/17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44F29C-7DF9-104E-9467-69D906282182}" type="slidenum">
              <a:rPr lang="en-US" smtClean="0"/>
              <a:t>‹#›</a:t>
            </a:fld>
            <a:endParaRPr lang="en-US" dirty="0"/>
          </a:p>
        </p:txBody>
      </p:sp>
    </p:spTree>
    <p:extLst>
      <p:ext uri="{BB962C8B-B14F-4D97-AF65-F5344CB8AC3E}">
        <p14:creationId xmlns:p14="http://schemas.microsoft.com/office/powerpoint/2010/main" val="1451235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51FB77E-E381-0541-9B28-22689EE0C0D0}" type="datetime1">
              <a:rPr lang="en-US" smtClean="0"/>
              <a:t>3/12/17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844F29C-7DF9-104E-9467-69D906282182}" type="slidenum">
              <a:rPr lang="en-US" smtClean="0"/>
              <a:t>‹#›</a:t>
            </a:fld>
            <a:endParaRPr lang="en-US" dirty="0"/>
          </a:p>
        </p:txBody>
      </p:sp>
    </p:spTree>
    <p:extLst>
      <p:ext uri="{BB962C8B-B14F-4D97-AF65-F5344CB8AC3E}">
        <p14:creationId xmlns:p14="http://schemas.microsoft.com/office/powerpoint/2010/main" val="16983890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D44685E-7D8B-1147-8FBF-2CBEBF80829B}" type="datetime1">
              <a:rPr lang="en-US" smtClean="0"/>
              <a:t>3/12/17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844F29C-7DF9-104E-9467-69D906282182}" type="slidenum">
              <a:rPr lang="en-US" smtClean="0"/>
              <a:t>‹#›</a:t>
            </a:fld>
            <a:endParaRPr lang="en-US" dirty="0"/>
          </a:p>
        </p:txBody>
      </p:sp>
    </p:spTree>
    <p:extLst>
      <p:ext uri="{BB962C8B-B14F-4D97-AF65-F5344CB8AC3E}">
        <p14:creationId xmlns:p14="http://schemas.microsoft.com/office/powerpoint/2010/main" val="472093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E2F895E-9342-AA43-B697-140832CD97F3}" type="datetime1">
              <a:rPr lang="en-US" smtClean="0"/>
              <a:t>3/12/17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844F29C-7DF9-104E-9467-69D906282182}" type="slidenum">
              <a:rPr lang="en-US" smtClean="0"/>
              <a:t>‹#›</a:t>
            </a:fld>
            <a:endParaRPr lang="en-US" dirty="0"/>
          </a:p>
        </p:txBody>
      </p:sp>
    </p:spTree>
    <p:extLst>
      <p:ext uri="{BB962C8B-B14F-4D97-AF65-F5344CB8AC3E}">
        <p14:creationId xmlns:p14="http://schemas.microsoft.com/office/powerpoint/2010/main" val="16761062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D05D58-A2B4-C043-A6E0-924BD6C3E038}" type="datetime1">
              <a:rPr lang="en-US" smtClean="0"/>
              <a:t>3/12/17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844F29C-7DF9-104E-9467-69D906282182}" type="slidenum">
              <a:rPr lang="en-US" smtClean="0"/>
              <a:t>‹#›</a:t>
            </a:fld>
            <a:endParaRPr lang="en-US" dirty="0"/>
          </a:p>
        </p:txBody>
      </p:sp>
    </p:spTree>
    <p:extLst>
      <p:ext uri="{BB962C8B-B14F-4D97-AF65-F5344CB8AC3E}">
        <p14:creationId xmlns:p14="http://schemas.microsoft.com/office/powerpoint/2010/main" val="17750149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901C42-8683-A64C-97BF-8E39DCEB32E0}" type="datetime1">
              <a:rPr lang="en-US" smtClean="0"/>
              <a:t>3/12/17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844F29C-7DF9-104E-9467-69D906282182}" type="slidenum">
              <a:rPr lang="en-US" smtClean="0"/>
              <a:t>‹#›</a:t>
            </a:fld>
            <a:endParaRPr lang="en-US" dirty="0"/>
          </a:p>
        </p:txBody>
      </p:sp>
    </p:spTree>
    <p:extLst>
      <p:ext uri="{BB962C8B-B14F-4D97-AF65-F5344CB8AC3E}">
        <p14:creationId xmlns:p14="http://schemas.microsoft.com/office/powerpoint/2010/main" val="19811426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46293EA-7DE7-7D49-BD90-D6776FE9878C}" type="datetime1">
              <a:rPr lang="en-US" smtClean="0"/>
              <a:t>3/12/17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844F29C-7DF9-104E-9467-69D906282182}" type="slidenum">
              <a:rPr lang="en-US" smtClean="0"/>
              <a:t>‹#›</a:t>
            </a:fld>
            <a:endParaRPr lang="en-US" dirty="0"/>
          </a:p>
        </p:txBody>
      </p:sp>
    </p:spTree>
    <p:extLst>
      <p:ext uri="{BB962C8B-B14F-4D97-AF65-F5344CB8AC3E}">
        <p14:creationId xmlns:p14="http://schemas.microsoft.com/office/powerpoint/2010/main" val="33080711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E312D9-2CDE-924A-8DD6-910BCB13FDC9}" type="datetime1">
              <a:rPr lang="en-US" smtClean="0"/>
              <a:t>3/12/17</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44F29C-7DF9-104E-9467-69D906282182}" type="slidenum">
              <a:rPr lang="en-US" smtClean="0"/>
              <a:t>‹#›</a:t>
            </a:fld>
            <a:endParaRPr lang="en-US" dirty="0"/>
          </a:p>
        </p:txBody>
      </p:sp>
    </p:spTree>
    <p:extLst>
      <p:ext uri="{BB962C8B-B14F-4D97-AF65-F5344CB8AC3E}">
        <p14:creationId xmlns:p14="http://schemas.microsoft.com/office/powerpoint/2010/main" val="3716153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tiff"/><Relationship Id="rId3" Type="http://schemas.openxmlformats.org/officeDocument/2006/relationships/image" Target="../media/image2.tif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52583"/>
            <a:ext cx="10515600" cy="1325563"/>
          </a:xfrm>
        </p:spPr>
        <p:txBody>
          <a:bodyPr>
            <a:normAutofit fontScale="90000"/>
          </a:bodyPr>
          <a:lstStyle/>
          <a:p>
            <a:pPr algn="ctr" defTabSz="914400" rtl="1" eaLnBrk="1" latinLnBrk="0" hangingPunct="1">
              <a:lnSpc>
                <a:spcPct val="90000"/>
              </a:lnSpc>
              <a:spcBef>
                <a:spcPct val="0"/>
              </a:spcBef>
              <a:buNone/>
            </a:pPr>
            <a:r>
              <a:rPr lang="ar-SA" dirty="0" smtClean="0"/>
              <a:t/>
            </a:r>
            <a:br>
              <a:rPr lang="ar-SA" dirty="0" smtClean="0"/>
            </a:br>
            <a:r>
              <a:rPr lang="ar-SA" dirty="0" smtClean="0"/>
              <a:t/>
            </a:r>
            <a:br>
              <a:rPr lang="ar-SA" dirty="0" smtClean="0"/>
            </a:br>
            <a:r>
              <a:rPr lang="ar-SA" dirty="0" smtClean="0"/>
              <a:t>اقتصاديات نقود وبنوك </a:t>
            </a:r>
            <a:br>
              <a:rPr lang="ar-SA" dirty="0" smtClean="0"/>
            </a:br>
            <a:endParaRPr lang="en-US" dirty="0"/>
          </a:p>
        </p:txBody>
      </p:sp>
      <p:sp>
        <p:nvSpPr>
          <p:cNvPr id="3" name="Content Placeholder 2"/>
          <p:cNvSpPr>
            <a:spLocks noGrp="1"/>
          </p:cNvSpPr>
          <p:nvPr>
            <p:ph idx="1"/>
          </p:nvPr>
        </p:nvSpPr>
        <p:spPr/>
        <p:txBody>
          <a:bodyPr/>
          <a:lstStyle/>
          <a:p>
            <a:pPr marL="228600" indent="-228600" algn="ctr" defTabSz="914400" rtl="1" eaLnBrk="1" latinLnBrk="0" hangingPunct="1">
              <a:lnSpc>
                <a:spcPct val="90000"/>
              </a:lnSpc>
              <a:spcBef>
                <a:spcPts val="1000"/>
              </a:spcBef>
              <a:buFont typeface="Arial"/>
              <a:buChar char="•"/>
            </a:pPr>
            <a:endParaRPr lang="ar-SA" dirty="0" smtClean="0"/>
          </a:p>
          <a:p>
            <a:pPr marL="228600" indent="-228600" algn="ctr" defTabSz="914400" rtl="1" eaLnBrk="1" latinLnBrk="0" hangingPunct="1">
              <a:lnSpc>
                <a:spcPct val="90000"/>
              </a:lnSpc>
              <a:spcBef>
                <a:spcPts val="1000"/>
              </a:spcBef>
              <a:buFont typeface="Arial"/>
              <a:buChar char="•"/>
            </a:pPr>
            <a:endParaRPr lang="ar-SA" dirty="0" smtClean="0"/>
          </a:p>
          <a:p>
            <a:pPr marL="228600" indent="-228600" algn="ctr" defTabSz="914400" rtl="1" eaLnBrk="1" latinLnBrk="0" hangingPunct="1">
              <a:lnSpc>
                <a:spcPct val="90000"/>
              </a:lnSpc>
              <a:spcBef>
                <a:spcPts val="1000"/>
              </a:spcBef>
              <a:buFont typeface="Arial"/>
              <a:buChar char="•"/>
            </a:pPr>
            <a:r>
              <a:rPr lang="ar-SA" dirty="0" smtClean="0"/>
              <a:t>الوسطاء الماليون </a:t>
            </a:r>
            <a:endParaRPr lang="ar-SA" dirty="0"/>
          </a:p>
        </p:txBody>
      </p:sp>
      <p:sp>
        <p:nvSpPr>
          <p:cNvPr id="4" name="Slide Number Placeholder 3"/>
          <p:cNvSpPr>
            <a:spLocks noGrp="1"/>
          </p:cNvSpPr>
          <p:nvPr>
            <p:ph type="sldNum" sz="quarter" idx="12"/>
          </p:nvPr>
        </p:nvSpPr>
        <p:spPr/>
        <p:txBody>
          <a:bodyPr/>
          <a:lstStyle/>
          <a:p>
            <a:fld id="{0844F29C-7DF9-104E-9467-69D906282182}" type="slidenum">
              <a:rPr lang="en-US" smtClean="0"/>
              <a:t>1</a:t>
            </a:fld>
            <a:endParaRPr lang="en-US" dirty="0"/>
          </a:p>
        </p:txBody>
      </p:sp>
      <p:pic>
        <p:nvPicPr>
          <p:cNvPr id="7" name="Picture 6"/>
          <p:cNvPicPr>
            <a:picLocks noChangeAspect="1"/>
          </p:cNvPicPr>
          <p:nvPr/>
        </p:nvPicPr>
        <p:blipFill>
          <a:blip r:embed="rId2"/>
          <a:stretch>
            <a:fillRect/>
          </a:stretch>
        </p:blipFill>
        <p:spPr>
          <a:xfrm>
            <a:off x="901700" y="1003300"/>
            <a:ext cx="2924712" cy="4851400"/>
          </a:xfrm>
          <a:prstGeom prst="rect">
            <a:avLst/>
          </a:prstGeom>
        </p:spPr>
      </p:pic>
      <p:pic>
        <p:nvPicPr>
          <p:cNvPr id="8" name="Picture 7"/>
          <p:cNvPicPr>
            <a:picLocks noChangeAspect="1"/>
          </p:cNvPicPr>
          <p:nvPr/>
        </p:nvPicPr>
        <p:blipFill>
          <a:blip r:embed="rId3"/>
          <a:stretch>
            <a:fillRect/>
          </a:stretch>
        </p:blipFill>
        <p:spPr>
          <a:xfrm>
            <a:off x="8904849" y="3671668"/>
            <a:ext cx="2321168" cy="2363372"/>
          </a:xfrm>
          <a:prstGeom prst="rect">
            <a:avLst/>
          </a:prstGeom>
        </p:spPr>
      </p:pic>
    </p:spTree>
    <p:extLst>
      <p:ext uri="{BB962C8B-B14F-4D97-AF65-F5344CB8AC3E}">
        <p14:creationId xmlns:p14="http://schemas.microsoft.com/office/powerpoint/2010/main" val="17623724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90843" y="323557"/>
            <a:ext cx="10944665" cy="6397918"/>
          </a:xfrm>
        </p:spPr>
        <p:txBody>
          <a:bodyPr/>
          <a:lstStyle/>
          <a:p>
            <a:pPr marL="0" indent="0" algn="r" defTabSz="914400" rtl="1" eaLnBrk="1" latinLnBrk="0" hangingPunct="1">
              <a:lnSpc>
                <a:spcPct val="90000"/>
              </a:lnSpc>
              <a:spcBef>
                <a:spcPts val="1000"/>
              </a:spcBef>
              <a:buFont typeface="Arial"/>
              <a:buNone/>
            </a:pPr>
            <a:r>
              <a:rPr lang="ar-SA" b="1" u="sng" dirty="0" smtClean="0"/>
              <a:t>الوسطاء الماليون:</a:t>
            </a:r>
          </a:p>
          <a:p>
            <a:pPr marL="0" indent="0" algn="r" defTabSz="914400" rtl="1" eaLnBrk="1" latinLnBrk="0" hangingPunct="1">
              <a:lnSpc>
                <a:spcPct val="90000"/>
              </a:lnSpc>
              <a:spcBef>
                <a:spcPts val="1000"/>
              </a:spcBef>
              <a:buFont typeface="Arial"/>
              <a:buNone/>
            </a:pPr>
            <a:endParaRPr lang="ar-SA" b="1" u="sng" dirty="0" smtClean="0"/>
          </a:p>
          <a:p>
            <a:pPr marL="0" indent="0" algn="r" defTabSz="914400" rtl="1" eaLnBrk="1" latinLnBrk="0" hangingPunct="1">
              <a:lnSpc>
                <a:spcPct val="90000"/>
              </a:lnSpc>
              <a:spcBef>
                <a:spcPts val="1000"/>
              </a:spcBef>
              <a:buFont typeface="Arial"/>
              <a:buNone/>
            </a:pPr>
            <a:r>
              <a:rPr lang="ar-SA" b="1" u="sng" dirty="0" smtClean="0"/>
              <a:t>١/ مؤسسات مالية مصرفية:</a:t>
            </a:r>
            <a:endParaRPr lang="ar-SA" b="1" u="sng" dirty="0"/>
          </a:p>
          <a:p>
            <a:pPr marL="0" indent="0" algn="r" defTabSz="914400" rtl="1" eaLnBrk="1" latinLnBrk="0" hangingPunct="1">
              <a:lnSpc>
                <a:spcPct val="90000"/>
              </a:lnSpc>
              <a:spcBef>
                <a:spcPts val="1000"/>
              </a:spcBef>
              <a:buFont typeface="Arial"/>
              <a:buNone/>
            </a:pPr>
            <a:r>
              <a:rPr lang="ar-SA" b="1" u="sng" dirty="0" smtClean="0"/>
              <a:t>أهم خصائصها:</a:t>
            </a:r>
          </a:p>
          <a:p>
            <a:pPr marL="0" indent="0" algn="r" defTabSz="914400" rtl="1" eaLnBrk="1" latinLnBrk="0" hangingPunct="1">
              <a:lnSpc>
                <a:spcPct val="90000"/>
              </a:lnSpc>
              <a:spcBef>
                <a:spcPts val="1000"/>
              </a:spcBef>
              <a:buFont typeface="Arial"/>
              <a:buNone/>
            </a:pPr>
            <a:r>
              <a:rPr lang="ar-SA" dirty="0" smtClean="0"/>
              <a:t>١/ تقبل الودائع.</a:t>
            </a:r>
          </a:p>
          <a:p>
            <a:pPr marL="0" indent="0" algn="r" defTabSz="914400" rtl="1" eaLnBrk="1" latinLnBrk="0" hangingPunct="1">
              <a:lnSpc>
                <a:spcPct val="90000"/>
              </a:lnSpc>
              <a:spcBef>
                <a:spcPts val="1000"/>
              </a:spcBef>
              <a:buFont typeface="Arial"/>
              <a:buNone/>
            </a:pPr>
            <a:r>
              <a:rPr lang="ar-SA" dirty="0" smtClean="0"/>
              <a:t>٢/ تستخدم الخصوم كوسيط للتبادل.</a:t>
            </a:r>
          </a:p>
          <a:p>
            <a:pPr marL="0" indent="0" algn="r" defTabSz="914400" rtl="1" eaLnBrk="1" latinLnBrk="0" hangingPunct="1">
              <a:lnSpc>
                <a:spcPct val="90000"/>
              </a:lnSpc>
              <a:spcBef>
                <a:spcPts val="1000"/>
              </a:spcBef>
              <a:buFont typeface="Arial"/>
              <a:buNone/>
            </a:pPr>
            <a:r>
              <a:rPr lang="ar-SA" dirty="0" smtClean="0"/>
              <a:t>٣/ الودائع تمثل النسبة الكبرى من الموارد.</a:t>
            </a:r>
          </a:p>
          <a:p>
            <a:pPr marL="0" indent="0" algn="r" defTabSz="914400" rtl="1" eaLnBrk="1" latinLnBrk="0" hangingPunct="1">
              <a:lnSpc>
                <a:spcPct val="90000"/>
              </a:lnSpc>
              <a:spcBef>
                <a:spcPts val="1000"/>
              </a:spcBef>
              <a:buFont typeface="Arial"/>
              <a:buNone/>
            </a:pPr>
            <a:r>
              <a:rPr lang="ar-SA" dirty="0" smtClean="0"/>
              <a:t>٤/ رأس المال</a:t>
            </a:r>
            <a:r>
              <a:rPr lang="ar-SA" dirty="0" smtClean="0">
                <a:solidFill>
                  <a:srgbClr val="FF0000"/>
                </a:solidFill>
              </a:rPr>
              <a:t> لا </a:t>
            </a:r>
            <a:r>
              <a:rPr lang="ar-SA" dirty="0" smtClean="0"/>
              <a:t>يمثل نسبة كبرى من الموارد.</a:t>
            </a:r>
          </a:p>
          <a:p>
            <a:pPr marL="0" indent="0" algn="r" defTabSz="914400" rtl="1" eaLnBrk="1" latinLnBrk="0" hangingPunct="1">
              <a:lnSpc>
                <a:spcPct val="90000"/>
              </a:lnSpc>
              <a:spcBef>
                <a:spcPts val="1000"/>
              </a:spcBef>
              <a:buFont typeface="Arial"/>
              <a:buNone/>
            </a:pPr>
            <a:endParaRPr lang="ar-SA" dirty="0" smtClean="0"/>
          </a:p>
          <a:p>
            <a:pPr marL="0" indent="0" algn="r" defTabSz="914400" rtl="1" eaLnBrk="1" latinLnBrk="0" hangingPunct="1">
              <a:lnSpc>
                <a:spcPct val="90000"/>
              </a:lnSpc>
              <a:spcBef>
                <a:spcPts val="1000"/>
              </a:spcBef>
              <a:buFont typeface="Arial"/>
              <a:buNone/>
            </a:pPr>
            <a:r>
              <a:rPr lang="ar-SA" b="1" u="sng" dirty="0" smtClean="0"/>
              <a:t>المؤسسات العامة:</a:t>
            </a:r>
            <a:endParaRPr lang="ar-SA" b="1" u="sng" dirty="0"/>
          </a:p>
          <a:p>
            <a:pPr marL="0" indent="0" algn="r" defTabSz="914400" rtl="1" eaLnBrk="1" latinLnBrk="0" hangingPunct="1">
              <a:lnSpc>
                <a:spcPct val="90000"/>
              </a:lnSpc>
              <a:spcBef>
                <a:spcPts val="1000"/>
              </a:spcBef>
              <a:buFont typeface="Arial"/>
              <a:buNone/>
            </a:pPr>
            <a:r>
              <a:rPr lang="ar-SA" dirty="0" smtClean="0"/>
              <a:t>البنك المركزي، البنوك التجارية، البنوك الإسلامية، بنوك الاستثمار والأعمال.</a:t>
            </a:r>
            <a:endParaRPr lang="en-US" dirty="0"/>
          </a:p>
        </p:txBody>
      </p:sp>
      <p:sp>
        <p:nvSpPr>
          <p:cNvPr id="4" name="Slide Number Placeholder 3"/>
          <p:cNvSpPr>
            <a:spLocks noGrp="1"/>
          </p:cNvSpPr>
          <p:nvPr>
            <p:ph type="sldNum" sz="quarter" idx="12"/>
          </p:nvPr>
        </p:nvSpPr>
        <p:spPr/>
        <p:txBody>
          <a:bodyPr/>
          <a:lstStyle/>
          <a:p>
            <a:fld id="{0844F29C-7DF9-104E-9467-69D906282182}" type="slidenum">
              <a:rPr lang="en-US" smtClean="0"/>
              <a:t>2</a:t>
            </a:fld>
            <a:endParaRPr lang="en-US" dirty="0"/>
          </a:p>
        </p:txBody>
      </p:sp>
    </p:spTree>
    <p:extLst>
      <p:ext uri="{BB962C8B-B14F-4D97-AF65-F5344CB8AC3E}">
        <p14:creationId xmlns:p14="http://schemas.microsoft.com/office/powerpoint/2010/main" val="17685905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365760"/>
            <a:ext cx="10515600" cy="5811203"/>
          </a:xfrm>
        </p:spPr>
        <p:txBody>
          <a:bodyPr/>
          <a:lstStyle/>
          <a:p>
            <a:pPr marL="228600" indent="-228600" algn="r" defTabSz="914400" rtl="1" eaLnBrk="1" latinLnBrk="0" hangingPunct="1">
              <a:lnSpc>
                <a:spcPct val="90000"/>
              </a:lnSpc>
              <a:spcBef>
                <a:spcPts val="1000"/>
              </a:spcBef>
              <a:buFont typeface="Arial"/>
              <a:buChar char="•"/>
            </a:pPr>
            <a:r>
              <a:rPr lang="ar-SA" b="1" u="sng" dirty="0" smtClean="0"/>
              <a:t>٢/ مؤسسات مالية شبه مصرفية:</a:t>
            </a:r>
          </a:p>
          <a:p>
            <a:pPr marL="228600" indent="-228600" algn="r" defTabSz="914400" rtl="1" eaLnBrk="1" latinLnBrk="0" hangingPunct="1">
              <a:lnSpc>
                <a:spcPct val="90000"/>
              </a:lnSpc>
              <a:spcBef>
                <a:spcPts val="1000"/>
              </a:spcBef>
              <a:buFont typeface="Arial"/>
              <a:buChar char="•"/>
            </a:pPr>
            <a:r>
              <a:rPr lang="ar-SA" dirty="0" smtClean="0"/>
              <a:t>أهم خصائصها:</a:t>
            </a:r>
          </a:p>
          <a:p>
            <a:pPr marL="228600" indent="-228600" algn="r" defTabSz="914400" rtl="1" eaLnBrk="1" latinLnBrk="0" hangingPunct="1">
              <a:lnSpc>
                <a:spcPct val="90000"/>
              </a:lnSpc>
              <a:spcBef>
                <a:spcPts val="1000"/>
              </a:spcBef>
              <a:buFont typeface="Arial"/>
              <a:buChar char="•"/>
            </a:pPr>
            <a:r>
              <a:rPr lang="ar-SA" dirty="0" smtClean="0"/>
              <a:t>١/ تقبل الودائع.</a:t>
            </a:r>
          </a:p>
          <a:p>
            <a:pPr marL="228600" indent="-228600" algn="r" defTabSz="914400" rtl="1" eaLnBrk="1" latinLnBrk="0" hangingPunct="1">
              <a:lnSpc>
                <a:spcPct val="90000"/>
              </a:lnSpc>
              <a:spcBef>
                <a:spcPts val="1000"/>
              </a:spcBef>
              <a:buFont typeface="Arial"/>
              <a:buChar char="•"/>
            </a:pPr>
            <a:r>
              <a:rPr lang="ar-SA" dirty="0" smtClean="0"/>
              <a:t>٢/ </a:t>
            </a:r>
            <a:r>
              <a:rPr lang="ar-SA" dirty="0" smtClean="0">
                <a:solidFill>
                  <a:srgbClr val="FF0000"/>
                </a:solidFill>
              </a:rPr>
              <a:t>لا</a:t>
            </a:r>
            <a:r>
              <a:rPr lang="ar-SA" dirty="0" smtClean="0"/>
              <a:t> تستخدم الخصوم كوسيط للتبادل.</a:t>
            </a:r>
          </a:p>
          <a:p>
            <a:pPr marL="228600" indent="-228600" algn="r" defTabSz="914400" rtl="1" eaLnBrk="1" latinLnBrk="0" hangingPunct="1">
              <a:lnSpc>
                <a:spcPct val="90000"/>
              </a:lnSpc>
              <a:spcBef>
                <a:spcPts val="1000"/>
              </a:spcBef>
              <a:buFont typeface="Arial"/>
              <a:buChar char="•"/>
            </a:pPr>
            <a:r>
              <a:rPr lang="ar-SA" dirty="0" smtClean="0"/>
              <a:t>٣/</a:t>
            </a:r>
            <a:r>
              <a:rPr lang="ar-SA" dirty="0" smtClean="0">
                <a:solidFill>
                  <a:srgbClr val="FF0000"/>
                </a:solidFill>
              </a:rPr>
              <a:t> لا </a:t>
            </a:r>
            <a:r>
              <a:rPr lang="ar-SA" dirty="0" smtClean="0"/>
              <a:t>تمثل الودائع نسبة كبرى من مواردها.</a:t>
            </a:r>
          </a:p>
          <a:p>
            <a:pPr marL="228600" indent="-228600" algn="r" defTabSz="914400" rtl="1" eaLnBrk="1" latinLnBrk="0" hangingPunct="1">
              <a:lnSpc>
                <a:spcPct val="90000"/>
              </a:lnSpc>
              <a:spcBef>
                <a:spcPts val="1000"/>
              </a:spcBef>
              <a:buFont typeface="Arial"/>
              <a:buChar char="•"/>
            </a:pPr>
            <a:r>
              <a:rPr lang="ar-SA" dirty="0" smtClean="0"/>
              <a:t>٤/تدير مواردها عن طريق الأسهم والسندات.</a:t>
            </a:r>
          </a:p>
          <a:p>
            <a:pPr marL="228600" indent="-228600" algn="r" defTabSz="914400" rtl="1" eaLnBrk="1" latinLnBrk="0" hangingPunct="1">
              <a:lnSpc>
                <a:spcPct val="90000"/>
              </a:lnSpc>
              <a:spcBef>
                <a:spcPts val="1000"/>
              </a:spcBef>
              <a:buFont typeface="Arial"/>
              <a:buChar char="•"/>
            </a:pPr>
            <a:r>
              <a:rPr lang="ar-SA" dirty="0" smtClean="0"/>
              <a:t>٥/القروض من الخارج.</a:t>
            </a:r>
          </a:p>
          <a:p>
            <a:pPr marL="228600" indent="-228600" algn="r" defTabSz="914400" rtl="1" eaLnBrk="1" latinLnBrk="0" hangingPunct="1">
              <a:lnSpc>
                <a:spcPct val="90000"/>
              </a:lnSpc>
              <a:spcBef>
                <a:spcPts val="1000"/>
              </a:spcBef>
              <a:buFont typeface="Arial"/>
              <a:buChar char="•"/>
            </a:pPr>
            <a:endParaRPr lang="ar-SA" b="1" u="sng" dirty="0"/>
          </a:p>
          <a:p>
            <a:pPr marL="228600" indent="-228600" algn="r" defTabSz="914400" rtl="1" eaLnBrk="1" latinLnBrk="0" hangingPunct="1">
              <a:lnSpc>
                <a:spcPct val="90000"/>
              </a:lnSpc>
              <a:spcBef>
                <a:spcPts val="1000"/>
              </a:spcBef>
              <a:buFont typeface="Arial"/>
              <a:buChar char="•"/>
            </a:pPr>
            <a:r>
              <a:rPr lang="ar-SA" b="1" u="sng" dirty="0" smtClean="0"/>
              <a:t>٣/ مؤسسات مالية غير مصرفية:</a:t>
            </a:r>
          </a:p>
          <a:p>
            <a:pPr marL="228600" indent="-228600" algn="r" defTabSz="914400" rtl="1" eaLnBrk="1" latinLnBrk="0" hangingPunct="1">
              <a:lnSpc>
                <a:spcPct val="90000"/>
              </a:lnSpc>
              <a:spcBef>
                <a:spcPts val="1000"/>
              </a:spcBef>
              <a:buFont typeface="Arial"/>
              <a:buChar char="•"/>
            </a:pPr>
            <a:r>
              <a:rPr lang="ar-SA" dirty="0" smtClean="0">
                <a:solidFill>
                  <a:srgbClr val="FF0000"/>
                </a:solidFill>
              </a:rPr>
              <a:t>لا </a:t>
            </a:r>
            <a:r>
              <a:rPr lang="ar-SA" dirty="0" smtClean="0"/>
              <a:t>تقبل الودائع</a:t>
            </a:r>
          </a:p>
          <a:p>
            <a:pPr marL="228600" indent="-228600" algn="r" defTabSz="914400" rtl="1" eaLnBrk="1" latinLnBrk="0" hangingPunct="1">
              <a:lnSpc>
                <a:spcPct val="90000"/>
              </a:lnSpc>
              <a:spcBef>
                <a:spcPts val="1000"/>
              </a:spcBef>
              <a:buFont typeface="Arial"/>
              <a:buChar char="•"/>
            </a:pPr>
            <a:endParaRPr lang="ar-SA" dirty="0" smtClean="0"/>
          </a:p>
        </p:txBody>
      </p:sp>
      <p:sp>
        <p:nvSpPr>
          <p:cNvPr id="4" name="Slide Number Placeholder 3"/>
          <p:cNvSpPr>
            <a:spLocks noGrp="1"/>
          </p:cNvSpPr>
          <p:nvPr>
            <p:ph type="sldNum" sz="quarter" idx="12"/>
          </p:nvPr>
        </p:nvSpPr>
        <p:spPr/>
        <p:txBody>
          <a:bodyPr/>
          <a:lstStyle/>
          <a:p>
            <a:fld id="{0844F29C-7DF9-104E-9467-69D906282182}" type="slidenum">
              <a:rPr lang="en-US" smtClean="0"/>
              <a:t>3</a:t>
            </a:fld>
            <a:endParaRPr lang="en-US" dirty="0"/>
          </a:p>
        </p:txBody>
      </p:sp>
    </p:spTree>
    <p:extLst>
      <p:ext uri="{BB962C8B-B14F-4D97-AF65-F5344CB8AC3E}">
        <p14:creationId xmlns:p14="http://schemas.microsoft.com/office/powerpoint/2010/main" val="19346932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8812" y="0"/>
            <a:ext cx="11802794" cy="6721475"/>
          </a:xfrm>
        </p:spPr>
        <p:txBody>
          <a:bodyPr>
            <a:normAutofit fontScale="85000" lnSpcReduction="20000"/>
          </a:bodyPr>
          <a:lstStyle/>
          <a:p>
            <a:pPr marL="228600" indent="-228600" algn="r" defTabSz="914400" rtl="1" eaLnBrk="1" latinLnBrk="0" hangingPunct="1">
              <a:lnSpc>
                <a:spcPct val="90000"/>
              </a:lnSpc>
              <a:spcBef>
                <a:spcPts val="1000"/>
              </a:spcBef>
              <a:buFont typeface="Arial"/>
              <a:buChar char="•"/>
            </a:pPr>
            <a:endParaRPr lang="ar-SA" b="1" u="sng" dirty="0" smtClean="0"/>
          </a:p>
          <a:p>
            <a:pPr marL="228600" indent="-228600" algn="r" defTabSz="914400" rtl="1" eaLnBrk="1" latinLnBrk="0" hangingPunct="1">
              <a:lnSpc>
                <a:spcPct val="90000"/>
              </a:lnSpc>
              <a:spcBef>
                <a:spcPts val="1000"/>
              </a:spcBef>
              <a:buFont typeface="Arial"/>
              <a:buChar char="•"/>
            </a:pPr>
            <a:r>
              <a:rPr lang="ar-SA" b="1" u="sng" dirty="0" smtClean="0"/>
              <a:t>أنواع المؤسسات المالية الغير مصرفية:</a:t>
            </a:r>
          </a:p>
          <a:p>
            <a:pPr marL="228600" indent="-228600" algn="r" defTabSz="914400" rtl="1" eaLnBrk="1" latinLnBrk="0" hangingPunct="1">
              <a:lnSpc>
                <a:spcPct val="90000"/>
              </a:lnSpc>
              <a:spcBef>
                <a:spcPts val="1000"/>
              </a:spcBef>
              <a:buFont typeface="Arial"/>
              <a:buChar char="•"/>
            </a:pPr>
            <a:endParaRPr lang="ar-SA" b="1" u="sng" dirty="0" smtClean="0"/>
          </a:p>
          <a:p>
            <a:pPr marL="228600" indent="-228600" algn="r" defTabSz="914400" rtl="1" eaLnBrk="1" latinLnBrk="0" hangingPunct="1">
              <a:lnSpc>
                <a:spcPct val="90000"/>
              </a:lnSpc>
              <a:spcBef>
                <a:spcPts val="1000"/>
              </a:spcBef>
              <a:buFont typeface="Arial"/>
              <a:buChar char="•"/>
            </a:pPr>
            <a:r>
              <a:rPr lang="ar-SA" b="1" u="sng" dirty="0" smtClean="0"/>
              <a:t>١/ مؤسسات تعاقدية: </a:t>
            </a:r>
          </a:p>
          <a:p>
            <a:pPr marL="228600" indent="-228600" algn="r" defTabSz="914400" rtl="1" eaLnBrk="1" latinLnBrk="0" hangingPunct="1">
              <a:lnSpc>
                <a:spcPct val="90000"/>
              </a:lnSpc>
              <a:spcBef>
                <a:spcPts val="1000"/>
              </a:spcBef>
              <a:buFont typeface="Arial"/>
              <a:buChar char="•"/>
            </a:pPr>
            <a:r>
              <a:rPr lang="ar-SA" dirty="0" err="1" smtClean="0"/>
              <a:t>أ</a:t>
            </a:r>
            <a:r>
              <a:rPr lang="ar-SA" dirty="0" smtClean="0"/>
              <a:t>. شركات تأمين.</a:t>
            </a:r>
          </a:p>
          <a:p>
            <a:pPr marL="228600" indent="-228600" algn="r" defTabSz="914400" rtl="1" eaLnBrk="1" latinLnBrk="0" hangingPunct="1">
              <a:lnSpc>
                <a:spcPct val="90000"/>
              </a:lnSpc>
              <a:spcBef>
                <a:spcPts val="1000"/>
              </a:spcBef>
              <a:buFont typeface="Arial"/>
              <a:buChar char="•"/>
            </a:pPr>
            <a:r>
              <a:rPr lang="ar-SA" dirty="0" smtClean="0"/>
              <a:t> ب. صناديق تعاقد</a:t>
            </a:r>
            <a:r>
              <a:rPr lang="ar-SA" dirty="0"/>
              <a:t> </a:t>
            </a:r>
            <a:r>
              <a:rPr lang="ar-SA" dirty="0" smtClean="0"/>
              <a:t>خاصة.</a:t>
            </a:r>
          </a:p>
          <a:p>
            <a:pPr marL="228600" indent="-228600" algn="r" defTabSz="914400" rtl="1" eaLnBrk="1" latinLnBrk="0" hangingPunct="1">
              <a:lnSpc>
                <a:spcPct val="90000"/>
              </a:lnSpc>
              <a:spcBef>
                <a:spcPts val="1000"/>
              </a:spcBef>
              <a:buFont typeface="Arial"/>
              <a:buChar char="•"/>
            </a:pPr>
            <a:r>
              <a:rPr lang="ar-SA" dirty="0" err="1" smtClean="0"/>
              <a:t>ج</a:t>
            </a:r>
            <a:r>
              <a:rPr lang="ar-SA" dirty="0" smtClean="0"/>
              <a:t>. صناديق تعاقد عامة </a:t>
            </a:r>
          </a:p>
          <a:p>
            <a:pPr marL="228600" indent="-228600" algn="r" defTabSz="914400" rtl="1" eaLnBrk="1" latinLnBrk="0" hangingPunct="1">
              <a:lnSpc>
                <a:spcPct val="90000"/>
              </a:lnSpc>
              <a:spcBef>
                <a:spcPts val="1000"/>
              </a:spcBef>
              <a:buFont typeface="Arial"/>
              <a:buChar char="•"/>
            </a:pPr>
            <a:r>
              <a:rPr lang="ar-SA" b="1" u="sng" dirty="0" smtClean="0"/>
              <a:t>خصائصها:</a:t>
            </a:r>
          </a:p>
          <a:p>
            <a:pPr marL="228600" indent="-228600" algn="r" defTabSz="914400" rtl="1" eaLnBrk="1" latinLnBrk="0" hangingPunct="1">
              <a:lnSpc>
                <a:spcPct val="90000"/>
              </a:lnSpc>
              <a:spcBef>
                <a:spcPts val="1000"/>
              </a:spcBef>
              <a:buFont typeface="Arial"/>
              <a:buChar char="•"/>
            </a:pPr>
            <a:r>
              <a:rPr lang="ar-SA" dirty="0" smtClean="0"/>
              <a:t>الموارد المالية من خلال اشتراكات الأفراد عن طريق أقساط شهرية، سنوية.</a:t>
            </a:r>
          </a:p>
          <a:p>
            <a:pPr marL="228600" indent="-228600" algn="r" defTabSz="914400" rtl="1" eaLnBrk="1" latinLnBrk="0" hangingPunct="1">
              <a:lnSpc>
                <a:spcPct val="90000"/>
              </a:lnSpc>
              <a:spcBef>
                <a:spcPts val="1000"/>
              </a:spcBef>
              <a:buFont typeface="Arial"/>
              <a:buChar char="•"/>
            </a:pPr>
            <a:r>
              <a:rPr lang="ar-SA" dirty="0" smtClean="0">
                <a:solidFill>
                  <a:srgbClr val="FF0000"/>
                </a:solidFill>
              </a:rPr>
              <a:t>لا</a:t>
            </a:r>
            <a:r>
              <a:rPr lang="ar-SA" dirty="0" smtClean="0"/>
              <a:t> تقبل الودائع.</a:t>
            </a:r>
          </a:p>
          <a:p>
            <a:pPr marL="228600" indent="-228600" algn="r" defTabSz="914400" rtl="1" eaLnBrk="1" latinLnBrk="0" hangingPunct="1">
              <a:lnSpc>
                <a:spcPct val="90000"/>
              </a:lnSpc>
              <a:spcBef>
                <a:spcPts val="1000"/>
              </a:spcBef>
              <a:buFont typeface="Arial"/>
              <a:buChar char="•"/>
            </a:pPr>
            <a:endParaRPr lang="ar-SA" b="1" u="sng" dirty="0"/>
          </a:p>
          <a:p>
            <a:pPr marL="228600" indent="-228600" algn="r" defTabSz="914400" rtl="1" eaLnBrk="1" latinLnBrk="0" hangingPunct="1">
              <a:lnSpc>
                <a:spcPct val="90000"/>
              </a:lnSpc>
              <a:spcBef>
                <a:spcPts val="1000"/>
              </a:spcBef>
              <a:buFont typeface="Arial"/>
              <a:buChar char="•"/>
            </a:pPr>
            <a:r>
              <a:rPr lang="ar-SA" b="1" u="sng" dirty="0" smtClean="0"/>
              <a:t>٢/ شركات تمويل:</a:t>
            </a:r>
          </a:p>
          <a:p>
            <a:pPr marL="228600" indent="-228600" algn="r" defTabSz="914400" rtl="1" eaLnBrk="1" latinLnBrk="0" hangingPunct="1">
              <a:lnSpc>
                <a:spcPct val="90000"/>
              </a:lnSpc>
              <a:spcBef>
                <a:spcPts val="1000"/>
              </a:spcBef>
              <a:buFont typeface="Arial"/>
              <a:buChar char="•"/>
            </a:pPr>
            <a:r>
              <a:rPr lang="ar-SA" dirty="0" smtClean="0"/>
              <a:t>تتخصص في التمويل قصير الأجل لحل مشاكل السيولة بالشركات وتدبر أموالها من خلال سوق الأوراق المالية (أسهم، سندات) الطويلة الأجل.</a:t>
            </a:r>
          </a:p>
          <a:p>
            <a:pPr marL="228600" indent="-228600" algn="r" defTabSz="914400" rtl="1" eaLnBrk="1" latinLnBrk="0" hangingPunct="1">
              <a:lnSpc>
                <a:spcPct val="90000"/>
              </a:lnSpc>
              <a:spcBef>
                <a:spcPts val="1000"/>
              </a:spcBef>
              <a:buFont typeface="Arial"/>
              <a:buChar char="•"/>
            </a:pPr>
            <a:endParaRPr lang="ar-SA" dirty="0" smtClean="0"/>
          </a:p>
          <a:p>
            <a:pPr marL="228600" indent="-228600" algn="r" defTabSz="914400" rtl="1" eaLnBrk="1" latinLnBrk="0" hangingPunct="1">
              <a:lnSpc>
                <a:spcPct val="90000"/>
              </a:lnSpc>
              <a:spcBef>
                <a:spcPts val="1000"/>
              </a:spcBef>
              <a:buFont typeface="Arial"/>
              <a:buChar char="•"/>
            </a:pPr>
            <a:r>
              <a:rPr lang="ar-SA" b="1" u="sng" dirty="0" smtClean="0"/>
              <a:t>٣/ صناديق الاستثمار:</a:t>
            </a:r>
          </a:p>
          <a:p>
            <a:pPr marL="228600" indent="-228600" algn="r" defTabSz="914400" rtl="1" eaLnBrk="1" latinLnBrk="0" hangingPunct="1">
              <a:lnSpc>
                <a:spcPct val="90000"/>
              </a:lnSpc>
              <a:spcBef>
                <a:spcPts val="1000"/>
              </a:spcBef>
              <a:buFont typeface="Arial"/>
              <a:buChar char="•"/>
            </a:pPr>
            <a:r>
              <a:rPr lang="ar-SA" dirty="0" smtClean="0"/>
              <a:t>هي أوعية ادخارية يتم فيها تجميع الأموال من الأفراد بهدف استثمارها ن قبل إدارة متخصصة في الأوراق المالية (الأسهم، السندات).</a:t>
            </a:r>
          </a:p>
          <a:p>
            <a:pPr marL="228600" indent="-228600" algn="r" defTabSz="914400" rtl="1" eaLnBrk="1" latinLnBrk="0" hangingPunct="1">
              <a:lnSpc>
                <a:spcPct val="90000"/>
              </a:lnSpc>
              <a:spcBef>
                <a:spcPts val="1000"/>
              </a:spcBef>
              <a:buFont typeface="Arial"/>
              <a:buChar char="•"/>
            </a:pPr>
            <a:endParaRPr lang="ar-SA" dirty="0" smtClean="0"/>
          </a:p>
        </p:txBody>
      </p:sp>
      <p:sp>
        <p:nvSpPr>
          <p:cNvPr id="4" name="Slide Number Placeholder 3"/>
          <p:cNvSpPr>
            <a:spLocks noGrp="1"/>
          </p:cNvSpPr>
          <p:nvPr>
            <p:ph type="sldNum" sz="quarter" idx="12"/>
          </p:nvPr>
        </p:nvSpPr>
        <p:spPr/>
        <p:txBody>
          <a:bodyPr/>
          <a:lstStyle/>
          <a:p>
            <a:fld id="{0844F29C-7DF9-104E-9467-69D906282182}" type="slidenum">
              <a:rPr lang="en-US" smtClean="0"/>
              <a:t>4</a:t>
            </a:fld>
            <a:endParaRPr lang="en-US" dirty="0"/>
          </a:p>
        </p:txBody>
      </p:sp>
    </p:spTree>
    <p:extLst>
      <p:ext uri="{BB962C8B-B14F-4D97-AF65-F5344CB8AC3E}">
        <p14:creationId xmlns:p14="http://schemas.microsoft.com/office/powerpoint/2010/main" val="5203826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96948"/>
            <a:ext cx="10515600" cy="6414867"/>
          </a:xfrm>
        </p:spPr>
        <p:txBody>
          <a:bodyPr>
            <a:normAutofit/>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SA" b="1" u="sng" dirty="0" smtClean="0"/>
              <a:t>وظائف الوسطاء الماليون وأهميتهم في الاقتصاد:</a:t>
            </a:r>
          </a:p>
          <a:p>
            <a:pPr marL="0" marR="0" lvl="0" indent="0" algn="r" defTabSz="914400" rtl="1" eaLnBrk="1" fontAlgn="auto" latinLnBrk="0" hangingPunct="1">
              <a:lnSpc>
                <a:spcPct val="100000"/>
              </a:lnSpc>
              <a:spcBef>
                <a:spcPts val="0"/>
              </a:spcBef>
              <a:spcAft>
                <a:spcPts val="0"/>
              </a:spcAft>
              <a:buClrTx/>
              <a:buSzTx/>
              <a:buFontTx/>
              <a:buNone/>
              <a:tabLst/>
              <a:defRPr/>
            </a:pPr>
            <a:endParaRPr lang="ar-SA" b="1" u="sng" dirty="0" smtClean="0"/>
          </a:p>
          <a:p>
            <a:pPr marL="0" marR="0" lvl="0" indent="0" algn="r" defTabSz="914400" rtl="1" eaLnBrk="1" fontAlgn="auto" latinLnBrk="0" hangingPunct="1">
              <a:lnSpc>
                <a:spcPct val="100000"/>
              </a:lnSpc>
              <a:spcBef>
                <a:spcPts val="0"/>
              </a:spcBef>
              <a:spcAft>
                <a:spcPts val="0"/>
              </a:spcAft>
              <a:buClrTx/>
              <a:buSzTx/>
              <a:buFontTx/>
              <a:buNone/>
              <a:tabLst/>
              <a:defRPr/>
            </a:pPr>
            <a:r>
              <a:rPr lang="ar-SA" dirty="0" smtClean="0"/>
              <a:t>وجودهم يؤدي لزيادة معدل النمو الاقتصادي نتيجة لزيادة حجم الاستثمار نظراً لتوفر القنوات اللازمة لتوصيل الأموال من قطاعات الفائض إلى قطاعات العجز وتقوم هذه المؤسسات بحل مشاكل رئيسية قد تواجه هذه القطاعات نذكر أهمها:</a:t>
            </a:r>
          </a:p>
          <a:p>
            <a:pPr marL="0" marR="0" lvl="0" indent="0" algn="r" defTabSz="914400" rtl="1" eaLnBrk="1" fontAlgn="auto" latinLnBrk="0" hangingPunct="1">
              <a:lnSpc>
                <a:spcPct val="100000"/>
              </a:lnSpc>
              <a:spcBef>
                <a:spcPts val="0"/>
              </a:spcBef>
              <a:spcAft>
                <a:spcPts val="0"/>
              </a:spcAft>
              <a:buClrTx/>
              <a:buSzTx/>
              <a:buFontTx/>
              <a:buNone/>
              <a:tabLst/>
              <a:defRPr/>
            </a:pPr>
            <a:endParaRPr lang="ar-SA" b="1" u="sng" dirty="0" smtClean="0"/>
          </a:p>
          <a:p>
            <a:pPr marL="0" marR="0" lvl="0" indent="0" algn="r" defTabSz="914400" rtl="1" eaLnBrk="1" fontAlgn="auto" latinLnBrk="0" hangingPunct="1">
              <a:lnSpc>
                <a:spcPct val="100000"/>
              </a:lnSpc>
              <a:spcBef>
                <a:spcPts val="0"/>
              </a:spcBef>
              <a:spcAft>
                <a:spcPts val="0"/>
              </a:spcAft>
              <a:buClrTx/>
              <a:buSzTx/>
              <a:buFontTx/>
              <a:buNone/>
              <a:tabLst/>
              <a:defRPr/>
            </a:pPr>
            <a:r>
              <a:rPr lang="ar-SA" b="1" u="sng" dirty="0" smtClean="0"/>
              <a:t>١/ تخفيض تكلفة التعامل: </a:t>
            </a:r>
          </a:p>
          <a:p>
            <a:pPr marL="0" marR="0" lvl="0" indent="0" algn="r" defTabSz="914400" rtl="1" eaLnBrk="1" fontAlgn="auto" latinLnBrk="0" hangingPunct="1">
              <a:lnSpc>
                <a:spcPct val="100000"/>
              </a:lnSpc>
              <a:spcBef>
                <a:spcPts val="0"/>
              </a:spcBef>
              <a:spcAft>
                <a:spcPts val="0"/>
              </a:spcAft>
              <a:buClrTx/>
              <a:buSzTx/>
              <a:buFontTx/>
              <a:buNone/>
              <a:tabLst/>
              <a:defRPr/>
            </a:pPr>
            <a:endParaRPr lang="ar-SA" b="1" u="sng" dirty="0" smtClean="0"/>
          </a:p>
          <a:p>
            <a:pPr marL="0" marR="0" lvl="0" indent="0" algn="r" defTabSz="914400" rtl="1" eaLnBrk="1" fontAlgn="auto" latinLnBrk="0" hangingPunct="1">
              <a:lnSpc>
                <a:spcPct val="100000"/>
              </a:lnSpc>
              <a:spcBef>
                <a:spcPts val="0"/>
              </a:spcBef>
              <a:spcAft>
                <a:spcPts val="0"/>
              </a:spcAft>
              <a:buClrTx/>
              <a:buSzTx/>
              <a:buFontTx/>
              <a:buNone/>
              <a:tabLst/>
              <a:defRPr/>
            </a:pPr>
            <a:r>
              <a:rPr lang="ar-SA" dirty="0" smtClean="0"/>
              <a:t>توفير الوقت والجهد والمال اللازم لإتمام صفقة مالية محددة حيث أن الوسطاء يوفرون الكثير من التكاليف من أهمها</a:t>
            </a:r>
            <a:r>
              <a:rPr lang="ar-SA" dirty="0" smtClean="0">
                <a:sym typeface="Wingdings"/>
              </a:rPr>
              <a:t>:</a:t>
            </a:r>
          </a:p>
          <a:p>
            <a:pPr marL="0" marR="0" lvl="0" indent="0" algn="r" defTabSz="914400" rtl="1" eaLnBrk="1" fontAlgn="auto" latinLnBrk="0" hangingPunct="1">
              <a:lnSpc>
                <a:spcPct val="100000"/>
              </a:lnSpc>
              <a:spcBef>
                <a:spcPts val="0"/>
              </a:spcBef>
              <a:spcAft>
                <a:spcPts val="0"/>
              </a:spcAft>
              <a:buClrTx/>
              <a:buSzTx/>
              <a:buFontTx/>
              <a:buNone/>
              <a:tabLst/>
              <a:defRPr/>
            </a:pPr>
            <a:r>
              <a:rPr lang="ar-SA" dirty="0" smtClean="0"/>
              <a:t>تكلفة البحث، تكلفة تقييم المشروع، تكلفة التعاقد، تكلفة المتابعة.</a:t>
            </a:r>
          </a:p>
          <a:p>
            <a:pPr marL="0" marR="0" lvl="0" indent="0" algn="r" defTabSz="914400" rtl="1" eaLnBrk="1" fontAlgn="auto" latinLnBrk="0" hangingPunct="1">
              <a:lnSpc>
                <a:spcPct val="100000"/>
              </a:lnSpc>
              <a:spcBef>
                <a:spcPts val="0"/>
              </a:spcBef>
              <a:spcAft>
                <a:spcPts val="0"/>
              </a:spcAft>
              <a:buClrTx/>
              <a:buSzTx/>
              <a:buFontTx/>
              <a:buNone/>
              <a:tabLst/>
              <a:defRPr/>
            </a:pPr>
            <a:r>
              <a:rPr lang="ar-SA" dirty="0" smtClean="0"/>
              <a:t>ويرجع ذلك إلى تمتع الوسطاء الماليون بخبرات وتخصصات في تقييم المشروعات وإتمام الصفقات وتمتعهم باقتصاديات النطاق أو الحجم.</a:t>
            </a:r>
            <a:endParaRPr lang="ar-SA" dirty="0"/>
          </a:p>
          <a:p>
            <a:pPr marL="0" marR="0" lvl="0" indent="0" algn="r" defTabSz="914400" rtl="1" eaLnBrk="1" fontAlgn="auto" latinLnBrk="0" hangingPunct="1">
              <a:lnSpc>
                <a:spcPct val="100000"/>
              </a:lnSpc>
              <a:spcBef>
                <a:spcPts val="0"/>
              </a:spcBef>
              <a:spcAft>
                <a:spcPts val="0"/>
              </a:spcAft>
              <a:buClrTx/>
              <a:buSzTx/>
              <a:buFontTx/>
              <a:buNone/>
              <a:tabLst/>
              <a:defRPr/>
            </a:pPr>
            <a:endParaRPr lang="ar-SA" b="1" u="sng" dirty="0" smtClean="0"/>
          </a:p>
        </p:txBody>
      </p:sp>
      <p:sp>
        <p:nvSpPr>
          <p:cNvPr id="4" name="Slide Number Placeholder 3"/>
          <p:cNvSpPr>
            <a:spLocks noGrp="1"/>
          </p:cNvSpPr>
          <p:nvPr>
            <p:ph type="sldNum" sz="quarter" idx="12"/>
          </p:nvPr>
        </p:nvSpPr>
        <p:spPr/>
        <p:txBody>
          <a:bodyPr/>
          <a:lstStyle/>
          <a:p>
            <a:fld id="{0844F29C-7DF9-104E-9467-69D906282182}" type="slidenum">
              <a:rPr lang="en-US" smtClean="0"/>
              <a:t>5</a:t>
            </a:fld>
            <a:endParaRPr lang="en-US" dirty="0"/>
          </a:p>
        </p:txBody>
      </p:sp>
    </p:spTree>
    <p:extLst>
      <p:ext uri="{BB962C8B-B14F-4D97-AF65-F5344CB8AC3E}">
        <p14:creationId xmlns:p14="http://schemas.microsoft.com/office/powerpoint/2010/main" val="11035527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6948" y="436098"/>
            <a:ext cx="11690252" cy="6285377"/>
          </a:xfrm>
        </p:spPr>
        <p:txBody>
          <a:bodyPr/>
          <a:lstStyle/>
          <a:p>
            <a:pPr marL="0" lvl="0" indent="0" algn="r" rtl="1">
              <a:lnSpc>
                <a:spcPct val="100000"/>
              </a:lnSpc>
              <a:spcBef>
                <a:spcPts val="0"/>
              </a:spcBef>
              <a:buNone/>
              <a:defRPr/>
            </a:pPr>
            <a:endParaRPr lang="ar-SA" b="1" u="sng" dirty="0"/>
          </a:p>
          <a:p>
            <a:pPr marL="0" lvl="0" indent="0" algn="r" rtl="1">
              <a:lnSpc>
                <a:spcPct val="100000"/>
              </a:lnSpc>
              <a:spcBef>
                <a:spcPts val="0"/>
              </a:spcBef>
              <a:buNone/>
              <a:defRPr/>
            </a:pPr>
            <a:r>
              <a:rPr lang="ar-SA" b="1" u="sng" dirty="0"/>
              <a:t>٢/ الحد من مشكلة عدم توافر المعلومات</a:t>
            </a:r>
            <a:r>
              <a:rPr lang="ar-SA" b="1" u="sng" dirty="0" smtClean="0"/>
              <a:t>:</a:t>
            </a:r>
          </a:p>
          <a:p>
            <a:pPr marL="0" lvl="0" indent="0" algn="r" rtl="1">
              <a:lnSpc>
                <a:spcPct val="100000"/>
              </a:lnSpc>
              <a:spcBef>
                <a:spcPts val="0"/>
              </a:spcBef>
              <a:buNone/>
              <a:defRPr/>
            </a:pPr>
            <a:endParaRPr lang="ar-SA" b="1" u="sng" dirty="0"/>
          </a:p>
          <a:p>
            <a:pPr marL="0" lvl="0" indent="0" algn="r" rtl="1">
              <a:lnSpc>
                <a:spcPct val="100000"/>
              </a:lnSpc>
              <a:spcBef>
                <a:spcPts val="0"/>
              </a:spcBef>
              <a:buNone/>
              <a:defRPr/>
            </a:pPr>
            <a:r>
              <a:rPr lang="ar-SA" dirty="0"/>
              <a:t>تتكون هذه المشكلة عند توفر معلومات الصفقة عند طرف دون الآخر وهذه المشكلة في الغالب تكون لدى الشخص المُقتَرض وقد تظهر هذه المشكلة في حالتين</a:t>
            </a:r>
            <a:r>
              <a:rPr lang="ar-SA" dirty="0" smtClean="0"/>
              <a:t>:</a:t>
            </a:r>
          </a:p>
          <a:p>
            <a:pPr marL="0" lvl="0" indent="0" algn="r" rtl="1">
              <a:lnSpc>
                <a:spcPct val="100000"/>
              </a:lnSpc>
              <a:spcBef>
                <a:spcPts val="0"/>
              </a:spcBef>
              <a:buNone/>
              <a:defRPr/>
            </a:pPr>
            <a:endParaRPr lang="ar-SA" dirty="0"/>
          </a:p>
          <a:p>
            <a:pPr marL="514350" lvl="0" indent="-514350" algn="r" rtl="1">
              <a:lnSpc>
                <a:spcPct val="100000"/>
              </a:lnSpc>
              <a:spcBef>
                <a:spcPts val="0"/>
              </a:spcBef>
              <a:buFontTx/>
              <a:buAutoNum type="arabic1Minus"/>
              <a:defRPr/>
            </a:pPr>
            <a:r>
              <a:rPr lang="ar-SA" b="1" u="sng" dirty="0"/>
              <a:t>الاختيار </a:t>
            </a:r>
            <a:r>
              <a:rPr lang="ar-SA" b="1" u="sng" dirty="0" smtClean="0"/>
              <a:t>الخطأ:</a:t>
            </a:r>
          </a:p>
          <a:p>
            <a:pPr marL="0" lvl="0" indent="0" algn="r" rtl="1">
              <a:lnSpc>
                <a:spcPct val="100000"/>
              </a:lnSpc>
              <a:spcBef>
                <a:spcPts val="0"/>
              </a:spcBef>
              <a:buNone/>
              <a:defRPr/>
            </a:pPr>
            <a:r>
              <a:rPr lang="ar-SA" dirty="0" smtClean="0"/>
              <a:t>مشكلة تظهر قبل إتمام صفقة التعامل بسبب استحواذ المستثمر على جميع المعلومات الخاصة بالمشروع وقد ينتج عن ذلك اختيار خطأ نتيجة لعدم توافر المعلومات كاملة للطرفين.</a:t>
            </a:r>
          </a:p>
          <a:p>
            <a:pPr marL="0" lvl="0" indent="0" algn="r" rtl="1">
              <a:lnSpc>
                <a:spcPct val="100000"/>
              </a:lnSpc>
              <a:spcBef>
                <a:spcPts val="0"/>
              </a:spcBef>
              <a:buNone/>
              <a:defRPr/>
            </a:pPr>
            <a:endParaRPr lang="ar-SA" b="1" u="sng" dirty="0"/>
          </a:p>
          <a:p>
            <a:pPr marL="0" lvl="0" indent="0" algn="r" rtl="1">
              <a:lnSpc>
                <a:spcPct val="100000"/>
              </a:lnSpc>
              <a:spcBef>
                <a:spcPts val="0"/>
              </a:spcBef>
              <a:buNone/>
              <a:defRPr/>
            </a:pPr>
            <a:r>
              <a:rPr lang="ar-SA" b="1" u="sng" dirty="0" smtClean="0"/>
              <a:t>ب-  الخطأ </a:t>
            </a:r>
            <a:r>
              <a:rPr lang="ar-SA" b="1" u="sng" dirty="0"/>
              <a:t>المعنوي</a:t>
            </a:r>
            <a:r>
              <a:rPr lang="ar-SA" b="1" u="sng" dirty="0" smtClean="0"/>
              <a:t>:</a:t>
            </a:r>
          </a:p>
          <a:p>
            <a:pPr marL="0" lvl="0" indent="0" algn="r" rtl="1">
              <a:lnSpc>
                <a:spcPct val="100000"/>
              </a:lnSpc>
              <a:spcBef>
                <a:spcPts val="0"/>
              </a:spcBef>
              <a:buNone/>
              <a:defRPr/>
            </a:pPr>
            <a:r>
              <a:rPr lang="ar-SA" dirty="0" smtClean="0"/>
              <a:t>هي مشكلة تظهر بعد إتمام الصفقة المالية نظراً لما يمكن أن يتعرض له المشروع من خسارة أو عدم القدرة على السداد ،، هنا الوسطاء الماليون بسبب خبراتهم وتخصصهم يمكنهم الحد من هذه المشكلة وحلها.</a:t>
            </a:r>
          </a:p>
          <a:p>
            <a:pPr marL="0" lvl="0" indent="0" algn="r" rtl="1">
              <a:lnSpc>
                <a:spcPct val="100000"/>
              </a:lnSpc>
              <a:spcBef>
                <a:spcPts val="0"/>
              </a:spcBef>
              <a:buNone/>
              <a:defRPr/>
            </a:pPr>
            <a:endParaRPr lang="ar-SA" dirty="0"/>
          </a:p>
          <a:p>
            <a:pPr marL="0" lvl="0" indent="0" algn="r" rtl="1">
              <a:lnSpc>
                <a:spcPct val="100000"/>
              </a:lnSpc>
              <a:spcBef>
                <a:spcPts val="0"/>
              </a:spcBef>
              <a:buNone/>
              <a:defRPr/>
            </a:pPr>
            <a:endParaRPr lang="en-US" dirty="0"/>
          </a:p>
          <a:p>
            <a:pPr marL="228600" indent="-228600" algn="r" defTabSz="914400" rtl="1" eaLnBrk="1" latinLnBrk="0" hangingPunct="1">
              <a:lnSpc>
                <a:spcPct val="90000"/>
              </a:lnSpc>
              <a:spcBef>
                <a:spcPts val="1000"/>
              </a:spcBef>
              <a:buFont typeface="Arial"/>
              <a:buChar char="•"/>
            </a:pPr>
            <a:endParaRPr lang="en-US" dirty="0"/>
          </a:p>
        </p:txBody>
      </p:sp>
      <p:sp>
        <p:nvSpPr>
          <p:cNvPr id="4" name="Slide Number Placeholder 3"/>
          <p:cNvSpPr>
            <a:spLocks noGrp="1"/>
          </p:cNvSpPr>
          <p:nvPr>
            <p:ph type="sldNum" sz="quarter" idx="12"/>
          </p:nvPr>
        </p:nvSpPr>
        <p:spPr/>
        <p:txBody>
          <a:bodyPr/>
          <a:lstStyle/>
          <a:p>
            <a:fld id="{0844F29C-7DF9-104E-9467-69D906282182}" type="slidenum">
              <a:rPr lang="en-US" smtClean="0"/>
              <a:t>6</a:t>
            </a:fld>
            <a:endParaRPr lang="en-US" dirty="0"/>
          </a:p>
        </p:txBody>
      </p:sp>
    </p:spTree>
    <p:extLst>
      <p:ext uri="{BB962C8B-B14F-4D97-AF65-F5344CB8AC3E}">
        <p14:creationId xmlns:p14="http://schemas.microsoft.com/office/powerpoint/2010/main" val="12820196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4314</TotalTime>
  <Words>429</Words>
  <Application>Microsoft Macintosh PowerPoint</Application>
  <PresentationFormat>Widescreen</PresentationFormat>
  <Paragraphs>67</Paragraphs>
  <Slides>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Calibri</vt:lpstr>
      <vt:lpstr>Calibri Light</vt:lpstr>
      <vt:lpstr>Times New Roman</vt:lpstr>
      <vt:lpstr>Wingdings</vt:lpstr>
      <vt:lpstr>Arial</vt:lpstr>
      <vt:lpstr>Office Theme</vt:lpstr>
      <vt:lpstr>  اقتصاديات نقود وبنوك  </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15.0030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deemah alammar</dc:creator>
  <cp:lastModifiedBy>deemah alammar</cp:lastModifiedBy>
  <cp:revision>48</cp:revision>
  <dcterms:created xsi:type="dcterms:W3CDTF">2017-02-19T06:54:24Z</dcterms:created>
  <dcterms:modified xsi:type="dcterms:W3CDTF">2017-03-12T11:46:45Z</dcterms:modified>
</cp:coreProperties>
</file>