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73" r:id="rId4"/>
    <p:sldId id="274" r:id="rId5"/>
    <p:sldId id="275" r:id="rId6"/>
    <p:sldId id="257" r:id="rId7"/>
    <p:sldId id="258" r:id="rId8"/>
    <p:sldId id="260" r:id="rId9"/>
    <p:sldId id="261" r:id="rId10"/>
    <p:sldId id="262" r:id="rId11"/>
    <p:sldId id="263" r:id="rId12"/>
    <p:sldId id="272" r:id="rId13"/>
    <p:sldId id="267" r:id="rId14"/>
    <p:sldId id="268" r:id="rId15"/>
    <p:sldId id="265" r:id="rId16"/>
    <p:sldId id="266" r:id="rId17"/>
    <p:sldId id="269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4" y="-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C80E-D5DD-4728-B86C-675B6A673932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452C6B-915F-4A49-A3AC-66850848A60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C80E-D5DD-4728-B86C-675B6A673932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2C6B-915F-4A49-A3AC-66850848A6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C80E-D5DD-4728-B86C-675B6A673932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2C6B-915F-4A49-A3AC-66850848A6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C80E-D5DD-4728-B86C-675B6A673932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2C6B-915F-4A49-A3AC-66850848A6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C80E-D5DD-4728-B86C-675B6A673932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2C6B-915F-4A49-A3AC-66850848A60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C80E-D5DD-4728-B86C-675B6A673932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2C6B-915F-4A49-A3AC-66850848A60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C80E-D5DD-4728-B86C-675B6A673932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2C6B-915F-4A49-A3AC-66850848A60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C80E-D5DD-4728-B86C-675B6A673932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2C6B-915F-4A49-A3AC-66850848A6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C80E-D5DD-4728-B86C-675B6A673932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2C6B-915F-4A49-A3AC-66850848A6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C80E-D5DD-4728-B86C-675B6A673932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2C6B-915F-4A49-A3AC-66850848A6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C80E-D5DD-4728-B86C-675B6A673932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2C6B-915F-4A49-A3AC-66850848A6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D6EC80E-D5DD-4728-B86C-675B6A673932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F452C6B-915F-4A49-A3AC-66850848A60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google.com/url?sa=i&amp;rct=j&amp;q=&amp;esrc=s&amp;frm=1&amp;source=images&amp;cd=&amp;cad=rja&amp;docid=C-qWVTlNwdNkIM&amp;tbnid=qfy31YPypBQ4zM:&amp;ved=0CAUQjRw&amp;url=http://askmissteong.blogspot.com/2012/05/starch-amylase-and-iodine-test.html&amp;ei=63txUtaqB_GT0QWZiIG4Bg&amp;bvm=bv.55617003,d.d2k&amp;psig=AFQjCNGQjNJNbap7syKUltq06VdKUBmdjQ&amp;ust=1383255340879556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source=images&amp;cd=&amp;cad=rja&amp;docid=Rf9CB9x6RqucKM&amp;tbnid=LAAZnlasc_sRyM:&amp;ved=0CAgQjRwwAA&amp;url=http://www.biocab.org/Polysaccharides.html&amp;ei=b3hxUtbyBqvy0gX89YCgBg&amp;psig=AFQjCNG3ywbzlqo_qc9umlKIztf80fFhqw&amp;ust=1383254511155364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jpeg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url?sa=i&amp;rct=j&amp;q=&amp;esrc=s&amp;frm=1&amp;source=images&amp;cd=&amp;cad=rja&amp;docid=1MCbzn4g4p_SsM&amp;tbnid=O8BNgEDN7I7bAM:&amp;ved=0CAUQjRw&amp;url=http://www.sciencelearn.org.nz/Contexts/Digestion-Chemistry/Sci-Media/Images/Hydrolysis-reaction&amp;ei=-HFxUr-KGqTY0QWq1IAY&amp;bvm=bv.55617003,d.ZG4&amp;psig=AFQjCNHYi3SOAk7OIv175nwb6ESlQM8OCg&amp;ust=138325284758499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-381000"/>
            <a:ext cx="7772400" cy="4267200"/>
          </a:xfrm>
        </p:spPr>
        <p:txBody>
          <a:bodyPr/>
          <a:lstStyle/>
          <a:p>
            <a:r>
              <a:rPr lang="en-US" sz="7200" dirty="0" smtClean="0"/>
              <a:t>Qualitative analysis of carbohydrates II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6333353"/>
              </p:ext>
            </p:extLst>
          </p:nvPr>
        </p:nvGraphicFramePr>
        <p:xfrm>
          <a:off x="859971" y="4343400"/>
          <a:ext cx="365760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" name="Picture" r:id="rId3" imgW="5029200" imgH="1771560" progId="Word.Picture.8">
                  <p:embed/>
                </p:oleObj>
              </mc:Choice>
              <mc:Fallback>
                <p:oleObj name="Picture" r:id="rId3" imgW="5029200" imgH="177156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9971" y="4343400"/>
                        <a:ext cx="3657600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2" descr="https://encrypted-tbn1.gstatic.com/images?q=tbn:ANd9GcQYdr9fhkNuYxgVcVkPPPJCDAK2yB2WBPaPRoqle5CFqCfzpLMH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62"/>
          <a:stretch/>
        </p:blipFill>
        <p:spPr bwMode="auto">
          <a:xfrm>
            <a:off x="4822371" y="4479472"/>
            <a:ext cx="3952780" cy="1464128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640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2-The Iodine/Potassium Iodide Test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 This test used to distinguish between polysaccharides and mono or </a:t>
            </a:r>
            <a:r>
              <a:rPr lang="en-US" dirty="0" err="1" smtClean="0">
                <a:solidFill>
                  <a:schemeClr val="tx1"/>
                </a:solidFill>
              </a:rPr>
              <a:t>oligo</a:t>
            </a:r>
            <a:r>
              <a:rPr lang="en-US" dirty="0" smtClean="0">
                <a:solidFill>
                  <a:schemeClr val="tx1"/>
                </a:solidFill>
              </a:rPr>
              <a:t> saccharides.  </a:t>
            </a:r>
          </a:p>
          <a:p>
            <a:r>
              <a:rPr lang="en-US" sz="3600" b="1" dirty="0" smtClean="0">
                <a:solidFill>
                  <a:srgbClr val="00B050"/>
                </a:solidFill>
              </a:rPr>
              <a:t>Objective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tx1"/>
                </a:solidFill>
              </a:rPr>
              <a:t>to detect the presence of starch in a sample  </a:t>
            </a:r>
          </a:p>
        </p:txBody>
      </p:sp>
    </p:spTree>
    <p:extLst>
      <p:ext uri="{BB962C8B-B14F-4D97-AF65-F5344CB8AC3E}">
        <p14:creationId xmlns:p14="http://schemas.microsoft.com/office/powerpoint/2010/main" val="345066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Principle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Starch forms deeply blue color complex with iodine. Starch contains </a:t>
            </a:r>
            <a:r>
              <a:rPr lang="el-GR" dirty="0" smtClean="0">
                <a:solidFill>
                  <a:schemeClr val="tx1"/>
                </a:solidFill>
              </a:rPr>
              <a:t>α</a:t>
            </a:r>
            <a:r>
              <a:rPr lang="en-US" dirty="0" smtClean="0">
                <a:solidFill>
                  <a:schemeClr val="tx1"/>
                </a:solidFill>
              </a:rPr>
              <a:t>- amylose, a helical saccharide polymer and amylopectin. Iodine forms a large complex with </a:t>
            </a:r>
            <a:r>
              <a:rPr lang="el-GR" dirty="0" smtClean="0">
                <a:solidFill>
                  <a:schemeClr val="tx1"/>
                </a:solidFill>
              </a:rPr>
              <a:t>α</a:t>
            </a:r>
            <a:r>
              <a:rPr lang="en-US" dirty="0" smtClean="0">
                <a:solidFill>
                  <a:schemeClr val="tx1"/>
                </a:solidFill>
              </a:rPr>
              <a:t>-amylose helix. This complex absorbs light and reflects the blue light only. Simple oligosaccharides and mono saccharides do not form this complex.</a:t>
            </a:r>
          </a:p>
          <a:p>
            <a:r>
              <a:rPr lang="en-US" b="1" dirty="0" smtClean="0"/>
              <a:t> </a:t>
            </a:r>
            <a:r>
              <a:rPr lang="en-US" b="1" dirty="0" smtClean="0">
                <a:solidFill>
                  <a:srgbClr val="00B050"/>
                </a:solidFill>
              </a:rPr>
              <a:t>Note that other polysaccharides like glycogen may give other colors ( red). </a:t>
            </a:r>
          </a:p>
          <a:p>
            <a:endParaRPr lang="en-US" dirty="0"/>
          </a:p>
        </p:txBody>
      </p:sp>
      <p:pic>
        <p:nvPicPr>
          <p:cNvPr id="2052" name="Picture 4" descr="http://4.bp.blogspot.com/-4jAcRLRT11I/T6HGuBUfhJI/AAAAAAAADCE/8sQT-WwhVXA/s1600/220px-IodineStarch_en.svg.pn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394"/>
          <a:stretch/>
        </p:blipFill>
        <p:spPr bwMode="auto">
          <a:xfrm>
            <a:off x="4114800" y="4419600"/>
            <a:ext cx="755897" cy="2040256"/>
          </a:xfrm>
          <a:prstGeom prst="rect">
            <a:avLst/>
          </a:prstGeom>
          <a:noFill/>
          <a:ln w="190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777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Amylopectin (and glycogen) are unable to assume a stable helical conformation because of the branching.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Amylopectin  complexes with iodine to a much lesser extent than amylose, therefore, the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amylopectin-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iodin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complex has a red </a:t>
            </a:r>
            <a:r>
              <a:rPr lang="en-US" dirty="0" err="1" smtClean="0">
                <a:solidFill>
                  <a:schemeClr val="tx1"/>
                </a:solidFill>
              </a:rPr>
              <a:t>voilet</a:t>
            </a:r>
            <a:r>
              <a:rPr lang="en-US" dirty="0" smtClean="0">
                <a:solidFill>
                  <a:schemeClr val="tx1"/>
                </a:solidFill>
              </a:rPr>
              <a:t> color that is much less intense than blue of the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2060"/>
                </a:solidFill>
              </a:rPr>
              <a:t>amylose-iodine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complex.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430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Method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-Two ml of a sample solution is placed in a test tube. 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- Add 2drops of iodine solution and one ml of water. Shake it well 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- A positive test is indicated by the formation of a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blue-black complex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- </a:t>
            </a:r>
            <a:r>
              <a:rPr lang="en-US" b="1" dirty="0" smtClean="0">
                <a:solidFill>
                  <a:srgbClr val="00B050"/>
                </a:solidFill>
              </a:rPr>
              <a:t>Take a half of the tube of starch and heat it in boiling water bath  for 10 min compare between the two tubes and write your observation.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5" name="Picture 4" descr="IMG-20130305-00782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rcRect t="21146" b="34162"/>
          <a:stretch>
            <a:fillRect/>
          </a:stretch>
        </p:blipFill>
        <p:spPr>
          <a:xfrm rot="16200000">
            <a:off x="5992736" y="4903863"/>
            <a:ext cx="2668110" cy="93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757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96752"/>
          </a:xfrm>
        </p:spPr>
        <p:txBody>
          <a:bodyPr/>
          <a:lstStyle/>
          <a:p>
            <a:r>
              <a:rPr lang="en-US" b="1" dirty="0">
                <a:solidFill>
                  <a:srgbClr val="00B0F0"/>
                </a:solidFill>
              </a:rPr>
              <a:t>Result </a:t>
            </a:r>
            <a:endParaRPr lang="ar-SA" dirty="0">
              <a:solidFill>
                <a:srgbClr val="00B0F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8984953"/>
              </p:ext>
            </p:extLst>
          </p:nvPr>
        </p:nvGraphicFramePr>
        <p:xfrm>
          <a:off x="152400" y="2286000"/>
          <a:ext cx="8856983" cy="1656904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3490322"/>
                <a:gridCol w="1921744"/>
                <a:gridCol w="3444917"/>
              </a:tblGrid>
              <a:tr h="414226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Comments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Observation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Tube</a:t>
                      </a:r>
                      <a:endParaRPr lang="ar-SA" dirty="0"/>
                    </a:p>
                  </a:txBody>
                  <a:tcPr/>
                </a:tc>
              </a:tr>
              <a:tr h="414226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(Starch</a:t>
                      </a:r>
                      <a:r>
                        <a:rPr lang="en-US" baseline="0" dirty="0" smtClean="0"/>
                        <a:t> + Iodine) without heating</a:t>
                      </a:r>
                      <a:endParaRPr lang="ar-SA" dirty="0"/>
                    </a:p>
                  </a:txBody>
                  <a:tcPr/>
                </a:tc>
              </a:tr>
              <a:tr h="414226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(Starch</a:t>
                      </a:r>
                      <a:r>
                        <a:rPr lang="en-US" baseline="0" dirty="0" smtClean="0"/>
                        <a:t> + Iodine) after heating</a:t>
                      </a:r>
                      <a:endParaRPr lang="ar-SA" dirty="0" smtClean="0"/>
                    </a:p>
                  </a:txBody>
                  <a:tcPr/>
                </a:tc>
              </a:tr>
              <a:tr h="414226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(Glucose</a:t>
                      </a:r>
                      <a:r>
                        <a:rPr lang="en-US" baseline="0" dirty="0" smtClean="0"/>
                        <a:t>+ Iodine)</a:t>
                      </a:r>
                      <a:endParaRPr lang="ar-SA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15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3-Hydrolysis of Starch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This experiment illustrates the conversion of starch (non-reducing sugar) to a reducing sugar by the action of hydrochloric acid at boiling point. The longer the starch is exposed to the acid the further hydrolysis proceeds.   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Objective: </a:t>
            </a:r>
            <a:r>
              <a:rPr lang="en-US" dirty="0" smtClean="0">
                <a:solidFill>
                  <a:schemeClr val="tx1"/>
                </a:solidFill>
              </a:rPr>
              <a:t>to establish the effect of concentrated HCL on a </a:t>
            </a:r>
            <a:r>
              <a:rPr lang="en-US" dirty="0" err="1" smtClean="0">
                <a:solidFill>
                  <a:schemeClr val="tx1"/>
                </a:solidFill>
              </a:rPr>
              <a:t>glycosidic</a:t>
            </a:r>
            <a:r>
              <a:rPr lang="en-US" dirty="0" smtClean="0">
                <a:solidFill>
                  <a:schemeClr val="tx1"/>
                </a:solidFill>
              </a:rPr>
              <a:t> bond in starch.   </a:t>
            </a:r>
          </a:p>
        </p:txBody>
      </p:sp>
      <p:pic>
        <p:nvPicPr>
          <p:cNvPr id="4" name="Picture 3" descr="3b.jpg"/>
          <p:cNvPicPr>
            <a:picLocks noChangeAspect="1"/>
          </p:cNvPicPr>
          <p:nvPr/>
        </p:nvPicPr>
        <p:blipFill rotWithShape="1">
          <a:blip r:embed="rId2" cstate="print"/>
          <a:srcRect b="65025"/>
          <a:stretch/>
        </p:blipFill>
        <p:spPr>
          <a:xfrm>
            <a:off x="2477253" y="5791200"/>
            <a:ext cx="4342402" cy="772886"/>
          </a:xfrm>
          <a:prstGeom prst="rect">
            <a:avLst/>
          </a:prstGeom>
        </p:spPr>
      </p:pic>
      <p:pic>
        <p:nvPicPr>
          <p:cNvPr id="5" name="Picture 4" descr="3b.jpg"/>
          <p:cNvPicPr>
            <a:picLocks noChangeAspect="1"/>
          </p:cNvPicPr>
          <p:nvPr/>
        </p:nvPicPr>
        <p:blipFill rotWithShape="1">
          <a:blip r:embed="rId2" cstate="print"/>
          <a:srcRect t="62562" b="18719"/>
          <a:stretch/>
        </p:blipFill>
        <p:spPr>
          <a:xfrm>
            <a:off x="2286000" y="4572000"/>
            <a:ext cx="4342402" cy="413657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>
            <a:off x="4267200" y="5023757"/>
            <a:ext cx="381254" cy="919843"/>
          </a:xfrm>
          <a:prstGeom prst="downArrow">
            <a:avLst>
              <a:gd name="adj1" fmla="val 17362"/>
              <a:gd name="adj2" fmla="val 47960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48400" y="5023757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Hydrolysis of </a:t>
            </a:r>
            <a:r>
              <a:rPr lang="en-US" dirty="0" err="1" smtClean="0"/>
              <a:t>glycosidic</a:t>
            </a:r>
            <a:r>
              <a:rPr lang="en-US" dirty="0" smtClean="0"/>
              <a:t> bond (</a:t>
            </a:r>
            <a:r>
              <a:rPr lang="en-US" dirty="0" err="1" smtClean="0"/>
              <a:t>HCL+heating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839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Principle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Although starch has free </a:t>
            </a:r>
            <a:r>
              <a:rPr lang="en-US" dirty="0" err="1" smtClean="0">
                <a:solidFill>
                  <a:schemeClr val="tx1"/>
                </a:solidFill>
              </a:rPr>
              <a:t>hemiacetal</a:t>
            </a:r>
            <a:r>
              <a:rPr lang="en-US" dirty="0" smtClean="0">
                <a:solidFill>
                  <a:schemeClr val="tx1"/>
                </a:solidFill>
              </a:rPr>
              <a:t> in the terminal glucose residue, it has no reducing properties, because the percentage between the free residues is very low in comparison to the whole molecule.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Heating starch solution in acid medium hydrolyses the </a:t>
            </a:r>
            <a:r>
              <a:rPr lang="en-US" dirty="0" err="1" smtClean="0">
                <a:solidFill>
                  <a:schemeClr val="tx1"/>
                </a:solidFill>
              </a:rPr>
              <a:t>glycosidic</a:t>
            </a:r>
            <a:r>
              <a:rPr lang="en-US" dirty="0" smtClean="0">
                <a:solidFill>
                  <a:schemeClr val="tx1"/>
                </a:solidFill>
              </a:rPr>
              <a:t> bonds giving many free glucose residues. These glucose molecules give reducing properties to the hydrolysis product.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1598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Method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1-Two ml of starch in large tube 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2- Add three drops of Hydrochloric acid, heated in boiling water bath for 10 mints. then cold solution 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3-Add the amount of sodium hydroxide to become the base 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4-Divided in two tube (</a:t>
            </a:r>
            <a:r>
              <a:rPr lang="en-US" dirty="0" err="1" smtClean="0">
                <a:solidFill>
                  <a:schemeClr val="tx1"/>
                </a:solidFill>
              </a:rPr>
              <a:t>a,b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</a:p>
          <a:p>
            <a:pPr>
              <a:buNone/>
            </a:pPr>
            <a:r>
              <a:rPr lang="en-US" b="1" dirty="0" smtClean="0"/>
              <a:t>5- In tube (a) add 1 ml of iodine solution and note the result. </a:t>
            </a:r>
            <a:r>
              <a:rPr lang="en-US" b="1" dirty="0" smtClean="0">
                <a:solidFill>
                  <a:srgbClr val="C068AF"/>
                </a:solidFill>
              </a:rPr>
              <a:t>WHAT do expect? </a:t>
            </a:r>
          </a:p>
          <a:p>
            <a:pPr>
              <a:buNone/>
            </a:pPr>
            <a:r>
              <a:rPr lang="en-US" b="1" dirty="0" smtClean="0"/>
              <a:t>6- In tube (b) add 1 ml of Benedict reagent, mix and heated for 3 mint and record result.</a:t>
            </a:r>
            <a:r>
              <a:rPr lang="en-US" b="1" dirty="0" smtClean="0">
                <a:solidFill>
                  <a:srgbClr val="C068AF"/>
                </a:solidFill>
              </a:rPr>
              <a:t> WHAT do expect?</a:t>
            </a:r>
            <a:r>
              <a:rPr lang="en-US" b="1" dirty="0" smtClean="0"/>
              <a:t> </a:t>
            </a:r>
          </a:p>
          <a:p>
            <a:pPr>
              <a:buNone/>
            </a:pPr>
            <a:endParaRPr lang="ar-SA" dirty="0" smtClean="0"/>
          </a:p>
          <a:p>
            <a:endParaRPr lang="en-US" dirty="0"/>
          </a:p>
        </p:txBody>
      </p:sp>
      <p:pic>
        <p:nvPicPr>
          <p:cNvPr id="4" name="Picture 2" descr="C:\Users\AMAL\Desktop\IMG-20130305-00782.jpg"/>
          <p:cNvPicPr>
            <a:picLocks noChangeAspect="1" noChangeArrowheads="1"/>
          </p:cNvPicPr>
          <p:nvPr/>
        </p:nvPicPr>
        <p:blipFill>
          <a:blip r:embed="rId2" cstate="print"/>
          <a:srcRect t="62353"/>
          <a:stretch>
            <a:fillRect/>
          </a:stretch>
        </p:blipFill>
        <p:spPr bwMode="auto">
          <a:xfrm rot="16200000">
            <a:off x="7475465" y="4945135"/>
            <a:ext cx="2342731" cy="6820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90518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Result: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1761059"/>
          </a:xfrm>
        </p:spPr>
        <p:txBody>
          <a:bodyPr/>
          <a:lstStyle/>
          <a:p>
            <a:pPr algn="l">
              <a:buNone/>
            </a:pPr>
            <a:r>
              <a:rPr lang="en-US" b="1" dirty="0"/>
              <a:t>	</a:t>
            </a:r>
          </a:p>
          <a:p>
            <a:pPr algn="l">
              <a:buNone/>
            </a:pPr>
            <a:endParaRPr lang="ar-SA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4806878"/>
              </p:ext>
            </p:extLst>
          </p:nvPr>
        </p:nvGraphicFramePr>
        <p:xfrm>
          <a:off x="1600200" y="1981200"/>
          <a:ext cx="5544616" cy="2376264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2772308"/>
                <a:gridCol w="2772308"/>
              </a:tblGrid>
              <a:tr h="594066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Starch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with HCL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Iodine test 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Benedict's test 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188132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17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457200"/>
            <a:ext cx="8229600" cy="1600200"/>
          </a:xfrm>
        </p:spPr>
        <p:txBody>
          <a:bodyPr/>
          <a:lstStyle/>
          <a:p>
            <a:r>
              <a:rPr lang="en-US" dirty="0" smtClean="0"/>
              <a:t>Complex carbohydrate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951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Complex sugars </a:t>
            </a:r>
            <a:r>
              <a:rPr lang="en-US" b="1" dirty="0" smtClean="0">
                <a:solidFill>
                  <a:srgbClr val="0070C0"/>
                </a:solidFill>
              </a:rPr>
              <a:t>consist of more </a:t>
            </a:r>
            <a:r>
              <a:rPr lang="en-US" b="1" dirty="0">
                <a:solidFill>
                  <a:srgbClr val="0070C0"/>
                </a:solidFill>
              </a:rPr>
              <a:t>than </a:t>
            </a:r>
            <a:r>
              <a:rPr lang="en-US" b="1" dirty="0" smtClean="0">
                <a:solidFill>
                  <a:srgbClr val="0070C0"/>
                </a:solidFill>
              </a:rPr>
              <a:t>one unit of </a:t>
            </a:r>
            <a:r>
              <a:rPr lang="en-US" b="1" dirty="0" err="1" smtClean="0">
                <a:solidFill>
                  <a:srgbClr val="0070C0"/>
                </a:solidFill>
              </a:rPr>
              <a:t>monosachride</a:t>
            </a:r>
            <a:r>
              <a:rPr lang="en-US" b="1" dirty="0" smtClean="0">
                <a:solidFill>
                  <a:srgbClr val="0070C0"/>
                </a:solidFill>
              </a:rPr>
              <a:t>, it could be:</a:t>
            </a:r>
            <a:endParaRPr lang="en-US" b="1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b="1" dirty="0">
                <a:solidFill>
                  <a:srgbClr val="CC0099"/>
                </a:solidFill>
              </a:rPr>
              <a:t> </a:t>
            </a:r>
            <a:r>
              <a:rPr lang="en-US" b="1" dirty="0" smtClean="0">
                <a:solidFill>
                  <a:srgbClr val="CC0099"/>
                </a:solidFill>
              </a:rPr>
              <a:t>-Disaccharides</a:t>
            </a:r>
            <a:r>
              <a:rPr lang="en-US" dirty="0" smtClean="0"/>
              <a:t> </a:t>
            </a:r>
            <a:r>
              <a:rPr lang="en-US" dirty="0"/>
              <a:t>contain </a:t>
            </a:r>
            <a:r>
              <a:rPr lang="en-US" b="1" dirty="0"/>
              <a:t>two</a:t>
            </a:r>
            <a:r>
              <a:rPr lang="en-US" dirty="0"/>
              <a:t> monosaccharide units. </a:t>
            </a:r>
          </a:p>
          <a:p>
            <a:pPr>
              <a:buNone/>
            </a:pPr>
            <a:r>
              <a:rPr lang="en-US" b="1" dirty="0"/>
              <a:t>-</a:t>
            </a:r>
            <a:r>
              <a:rPr lang="en-US" b="1" dirty="0">
                <a:solidFill>
                  <a:schemeClr val="accent3"/>
                </a:solidFill>
              </a:rPr>
              <a:t> </a:t>
            </a:r>
            <a:r>
              <a:rPr lang="en-US" b="1" dirty="0">
                <a:solidFill>
                  <a:srgbClr val="CC0099"/>
                </a:solidFill>
              </a:rPr>
              <a:t>Oligosaccharides</a:t>
            </a:r>
            <a:r>
              <a:rPr lang="en-US" b="1" dirty="0">
                <a:solidFill>
                  <a:schemeClr val="accent3"/>
                </a:solidFill>
              </a:rPr>
              <a:t> </a:t>
            </a:r>
            <a:r>
              <a:rPr lang="en-US" dirty="0"/>
              <a:t>contain </a:t>
            </a:r>
            <a:r>
              <a:rPr lang="en-US" b="1" dirty="0"/>
              <a:t>3-9</a:t>
            </a:r>
            <a:r>
              <a:rPr lang="en-US" dirty="0"/>
              <a:t> monosaccharide units. </a:t>
            </a:r>
          </a:p>
          <a:p>
            <a:pPr>
              <a:buNone/>
            </a:pPr>
            <a:r>
              <a:rPr lang="en-US" b="1" dirty="0"/>
              <a:t>- </a:t>
            </a:r>
            <a:r>
              <a:rPr lang="en-US" b="1" dirty="0">
                <a:solidFill>
                  <a:srgbClr val="CC0099"/>
                </a:solidFill>
              </a:rPr>
              <a:t>Polysaccharides</a:t>
            </a:r>
            <a:r>
              <a:rPr lang="en-US" dirty="0"/>
              <a:t> can contain more than 9 monosaccharide units. </a:t>
            </a:r>
          </a:p>
          <a:p>
            <a:r>
              <a:rPr lang="en-US" dirty="0">
                <a:solidFill>
                  <a:schemeClr val="tx1"/>
                </a:solidFill>
              </a:rPr>
              <a:t>Complex carbohydrates can be broken down into smaller sugar units through a process known as </a:t>
            </a:r>
            <a:r>
              <a:rPr lang="en-US" b="1" dirty="0">
                <a:solidFill>
                  <a:schemeClr val="tx1"/>
                </a:solidFill>
              </a:rPr>
              <a:t>hydrolysis</a:t>
            </a:r>
            <a:r>
              <a:rPr lang="en-US" dirty="0">
                <a:solidFill>
                  <a:schemeClr val="tx1"/>
                </a:solidFill>
              </a:rPr>
              <a:t>. </a:t>
            </a:r>
          </a:p>
          <a:p>
            <a:endParaRPr lang="en-US" dirty="0"/>
          </a:p>
        </p:txBody>
      </p:sp>
      <p:pic>
        <p:nvPicPr>
          <p:cNvPr id="6" name="Picture 2" descr="C:\Users\AMAL\Desktop\hydrolysi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940353"/>
            <a:ext cx="2185503" cy="188499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24937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48612"/>
            <a:ext cx="8229600" cy="650938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Polysaccharides can either be </a:t>
            </a:r>
            <a:r>
              <a:rPr lang="en-US" dirty="0" err="1">
                <a:solidFill>
                  <a:schemeClr val="tx1"/>
                </a:solidFill>
              </a:rPr>
              <a:t>homopolymeric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/>
              <a:t>(</a:t>
            </a:r>
            <a:r>
              <a:rPr lang="en-US" dirty="0">
                <a:solidFill>
                  <a:srgbClr val="0070C0"/>
                </a:solidFill>
              </a:rPr>
              <a:t>same repeating monosaccharide unit</a:t>
            </a:r>
            <a:r>
              <a:rPr lang="en-US" dirty="0"/>
              <a:t>) </a:t>
            </a:r>
            <a:r>
              <a:rPr lang="en-US" dirty="0">
                <a:solidFill>
                  <a:schemeClr val="tx1"/>
                </a:solidFill>
              </a:rPr>
              <a:t>or </a:t>
            </a:r>
            <a:r>
              <a:rPr lang="en-US" dirty="0" err="1" smtClean="0">
                <a:solidFill>
                  <a:schemeClr val="tx1"/>
                </a:solidFill>
              </a:rPr>
              <a:t>heteropolymeric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>
                <a:solidFill>
                  <a:srgbClr val="0070C0"/>
                </a:solidFill>
              </a:rPr>
              <a:t>mixture of </a:t>
            </a:r>
            <a:r>
              <a:rPr lang="en-US" dirty="0" smtClean="0">
                <a:solidFill>
                  <a:srgbClr val="0070C0"/>
                </a:solidFill>
              </a:rPr>
              <a:t>monosaccharaides</a:t>
            </a:r>
            <a:r>
              <a:rPr lang="en-US" dirty="0" smtClean="0"/>
              <a:t>). 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Plants </a:t>
            </a:r>
            <a:r>
              <a:rPr lang="en-US" dirty="0">
                <a:solidFill>
                  <a:schemeClr val="tx1"/>
                </a:solidFill>
              </a:rPr>
              <a:t>and animals store glucose in the form of very large polysaccharide glucose</a:t>
            </a:r>
            <a:r>
              <a:rPr lang="en-US" dirty="0"/>
              <a:t> </a:t>
            </a:r>
            <a:r>
              <a:rPr lang="en-US" b="1" dirty="0" err="1">
                <a:solidFill>
                  <a:srgbClr val="00B050"/>
                </a:solidFill>
              </a:rPr>
              <a:t>homopolymers</a:t>
            </a:r>
            <a:r>
              <a:rPr lang="en-US" dirty="0"/>
              <a:t> 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glucose </a:t>
            </a:r>
            <a:r>
              <a:rPr lang="en-US" dirty="0" err="1">
                <a:solidFill>
                  <a:schemeClr val="tx1"/>
                </a:solidFill>
              </a:rPr>
              <a:t>homopolymer</a:t>
            </a:r>
            <a:r>
              <a:rPr lang="en-US" dirty="0">
                <a:solidFill>
                  <a:schemeClr val="tx1"/>
                </a:solidFill>
              </a:rPr>
              <a:t> produced in </a:t>
            </a:r>
            <a:r>
              <a:rPr lang="en-US" dirty="0" smtClean="0">
                <a:solidFill>
                  <a:schemeClr val="tx1"/>
                </a:solidFill>
              </a:rPr>
              <a:t>plants to store glucose </a:t>
            </a:r>
            <a:r>
              <a:rPr lang="en-US" dirty="0">
                <a:solidFill>
                  <a:schemeClr val="tx1"/>
                </a:solidFill>
              </a:rPr>
              <a:t>is called starch, while the glucose </a:t>
            </a:r>
            <a:r>
              <a:rPr lang="en-US" dirty="0" err="1">
                <a:solidFill>
                  <a:schemeClr val="tx1"/>
                </a:solidFill>
              </a:rPr>
              <a:t>homopolymer</a:t>
            </a:r>
            <a:r>
              <a:rPr lang="en-US" dirty="0">
                <a:solidFill>
                  <a:schemeClr val="tx1"/>
                </a:solidFill>
              </a:rPr>
              <a:t> produced in animal cells is called glycogen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6200" y="372070"/>
            <a:ext cx="9677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 smtClean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Complex carbohydrate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408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Polysaccaride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05800" cy="4602163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B050"/>
                </a:solidFill>
                <a:latin typeface="Arial Narrow" charset="0"/>
              </a:rPr>
              <a:t>Starch consists of</a:t>
            </a:r>
            <a:r>
              <a:rPr lang="en-US" b="1" dirty="0" smtClean="0">
                <a:latin typeface="Arial Narrow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 Narrow" charset="0"/>
              </a:rPr>
              <a:t>Two </a:t>
            </a:r>
            <a:r>
              <a:rPr lang="en-US" dirty="0">
                <a:solidFill>
                  <a:schemeClr val="tx1"/>
                </a:solidFill>
                <a:latin typeface="Arial Narrow" charset="0"/>
              </a:rPr>
              <a:t>forms: </a:t>
            </a:r>
            <a:r>
              <a:rPr lang="en-US" dirty="0" smtClean="0">
                <a:solidFill>
                  <a:schemeClr val="tx1"/>
                </a:solidFill>
                <a:latin typeface="Arial Narrow" charset="0"/>
              </a:rPr>
              <a:t>amylose and amylopectin ..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Arial Narrow" charset="0"/>
              </a:rPr>
              <a:t>Amylose is a </a:t>
            </a:r>
            <a:r>
              <a:rPr lang="en-US" dirty="0" smtClean="0">
                <a:solidFill>
                  <a:schemeClr val="tx1"/>
                </a:solidFill>
                <a:latin typeface="Arial Narrow" charset="0"/>
              </a:rPr>
              <a:t>Linear  helical </a:t>
            </a:r>
            <a:r>
              <a:rPr lang="en-US" dirty="0">
                <a:solidFill>
                  <a:schemeClr val="tx1"/>
                </a:solidFill>
                <a:latin typeface="Arial Narrow" charset="0"/>
              </a:rPr>
              <a:t>polymer of  </a:t>
            </a:r>
            <a:r>
              <a:rPr lang="en-US" dirty="0" smtClean="0">
                <a:solidFill>
                  <a:schemeClr val="tx1"/>
                </a:solidFill>
                <a:latin typeface="Arial Narrow" charset="0"/>
              </a:rPr>
              <a:t>glucose </a:t>
            </a:r>
            <a:r>
              <a:rPr lang="en-US" dirty="0">
                <a:solidFill>
                  <a:schemeClr val="tx1"/>
                </a:solidFill>
                <a:latin typeface="Arial Narrow" charset="0"/>
              </a:rPr>
              <a:t>linked by </a:t>
            </a:r>
            <a:r>
              <a:rPr lang="el-G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-1,4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glycosidic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bonds (100 units)</a:t>
            </a:r>
            <a:endParaRPr lang="en-US" dirty="0" smtClean="0">
              <a:solidFill>
                <a:schemeClr val="tx1"/>
              </a:solidFill>
              <a:latin typeface="Arial Narrow" charset="0"/>
            </a:endParaRPr>
          </a:p>
          <a:p>
            <a:r>
              <a:rPr lang="en-US" b="1" dirty="0" smtClean="0">
                <a:solidFill>
                  <a:srgbClr val="0070C0"/>
                </a:solidFill>
                <a:latin typeface="Arial Narrow" charset="0"/>
              </a:rPr>
              <a:t>Amylopectin</a:t>
            </a:r>
            <a:r>
              <a:rPr lang="en-US" b="1" dirty="0" smtClean="0">
                <a:latin typeface="Arial Narrow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 Narrow" charset="0"/>
              </a:rPr>
              <a:t>Branched </a:t>
            </a:r>
            <a:r>
              <a:rPr lang="en-US" dirty="0">
                <a:solidFill>
                  <a:schemeClr val="tx1"/>
                </a:solidFill>
                <a:latin typeface="Arial Narrow" charset="0"/>
              </a:rPr>
              <a:t>polymer containing  </a:t>
            </a:r>
            <a:r>
              <a:rPr lang="en-US" dirty="0" smtClean="0">
                <a:solidFill>
                  <a:schemeClr val="tx1"/>
                </a:solidFill>
                <a:latin typeface="Arial Narrow" charset="0"/>
              </a:rPr>
              <a:t>glucose </a:t>
            </a:r>
            <a:r>
              <a:rPr lang="en-US" dirty="0">
                <a:solidFill>
                  <a:schemeClr val="tx1"/>
                </a:solidFill>
                <a:latin typeface="Arial Narrow" charset="0"/>
              </a:rPr>
              <a:t>linked by </a:t>
            </a:r>
            <a:r>
              <a:rPr lang="el-G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-1,4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glycosidic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bonds.</a:t>
            </a:r>
            <a:r>
              <a:rPr lang="en-US" dirty="0">
                <a:solidFill>
                  <a:schemeClr val="tx1"/>
                </a:solidFill>
                <a:latin typeface="Arial Narrow" charset="0"/>
              </a:rPr>
              <a:t> Branch points has </a:t>
            </a:r>
            <a:r>
              <a:rPr lang="en-US" dirty="0" smtClean="0">
                <a:solidFill>
                  <a:schemeClr val="tx1"/>
                </a:solidFill>
                <a:latin typeface="Arial Narrow" charset="0"/>
              </a:rPr>
              <a:t> </a:t>
            </a:r>
            <a:r>
              <a:rPr lang="el-G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-1,6glycosidic bonds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100,000 units)</a:t>
            </a:r>
            <a:endParaRPr lang="en-US" dirty="0">
              <a:solidFill>
                <a:schemeClr val="tx1"/>
              </a:solidFill>
              <a:latin typeface="Arial Narrow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solidFill>
                <a:schemeClr val="tx1"/>
              </a:solidFill>
              <a:latin typeface="Arial Narrow" charset="0"/>
            </a:endParaRPr>
          </a:p>
          <a:p>
            <a:endParaRPr lang="en-US" dirty="0">
              <a:latin typeface="Arial Narrow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C:\Users\AMAL\Desktop\Fig9_15cStarchEnds.gif"/>
          <p:cNvPicPr>
            <a:picLocks noChangeAspect="1" noChangeArrowheads="1"/>
          </p:cNvPicPr>
          <p:nvPr/>
        </p:nvPicPr>
        <p:blipFill rotWithShape="1">
          <a:blip r:embed="rId2" cstate="print"/>
          <a:srcRect b="10267"/>
          <a:stretch/>
        </p:blipFill>
        <p:spPr bwMode="auto">
          <a:xfrm>
            <a:off x="533400" y="4103914"/>
            <a:ext cx="4191000" cy="229688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5" name="Picture 2" descr="http://www.biocab.org/files/starches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572" y="3907971"/>
            <a:ext cx="3585028" cy="268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406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Glycogen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5000"/>
              </a:lnSpc>
              <a:spcBef>
                <a:spcPct val="0"/>
              </a:spcBef>
              <a:spcAft>
                <a:spcPct val="30000"/>
              </a:spcAft>
              <a:buFontTx/>
              <a:buNone/>
              <a:defRPr/>
            </a:pPr>
            <a:r>
              <a:rPr lang="en-US" b="1" dirty="0">
                <a:solidFill>
                  <a:srgbClr val="00B0F0"/>
                </a:solidFill>
              </a:rPr>
              <a:t>Glycogen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chemeClr val="tx1"/>
                </a:solidFill>
              </a:rPr>
              <a:t>is a branched </a:t>
            </a:r>
            <a:r>
              <a:rPr lang="en-US" dirty="0" err="1" smtClean="0">
                <a:solidFill>
                  <a:schemeClr val="tx1"/>
                </a:solidFill>
              </a:rPr>
              <a:t>polysacharide</a:t>
            </a:r>
            <a:r>
              <a:rPr lang="en-US" dirty="0" smtClean="0">
                <a:solidFill>
                  <a:schemeClr val="tx1"/>
                </a:solidFill>
              </a:rPr>
              <a:t> of D-glucose which contains both </a:t>
            </a:r>
            <a:r>
              <a:rPr lang="el-GR" dirty="0" smtClean="0">
                <a:solidFill>
                  <a:srgbClr val="00B0F0"/>
                </a:solidFill>
              </a:rPr>
              <a:t>α</a:t>
            </a:r>
            <a:r>
              <a:rPr lang="en-US" dirty="0">
                <a:solidFill>
                  <a:srgbClr val="00B0F0"/>
                </a:solidFill>
              </a:rPr>
              <a:t>(1</a:t>
            </a:r>
            <a:r>
              <a:rPr lang="en-US" noProof="1" smtClean="0">
                <a:solidFill>
                  <a:srgbClr val="00B0F0"/>
                </a:solidFill>
                <a:sym typeface="Symbol" pitchFamily="18" charset="2"/>
              </a:rPr>
              <a:t>4</a:t>
            </a:r>
            <a:r>
              <a:rPr lang="en-US" dirty="0" smtClean="0">
                <a:solidFill>
                  <a:srgbClr val="00B0F0"/>
                </a:solidFill>
              </a:rPr>
              <a:t>) and </a:t>
            </a:r>
            <a:r>
              <a:rPr lang="en-US" dirty="0">
                <a:solidFill>
                  <a:srgbClr val="000099"/>
                </a:solidFill>
                <a:latin typeface="Symbol" pitchFamily="18" charset="2"/>
              </a:rPr>
              <a:t>a</a:t>
            </a:r>
            <a:r>
              <a:rPr lang="en-US" dirty="0">
                <a:solidFill>
                  <a:srgbClr val="000099"/>
                </a:solidFill>
              </a:rPr>
              <a:t>(1</a:t>
            </a:r>
            <a:r>
              <a:rPr lang="en-US" noProof="1">
                <a:solidFill>
                  <a:srgbClr val="000099"/>
                </a:solidFill>
                <a:sym typeface="Symbol" pitchFamily="18" charset="2"/>
              </a:rPr>
              <a:t></a:t>
            </a:r>
            <a:r>
              <a:rPr lang="en-US" dirty="0">
                <a:solidFill>
                  <a:srgbClr val="000099"/>
                </a:solidFill>
              </a:rPr>
              <a:t>6) </a:t>
            </a:r>
            <a:r>
              <a:rPr lang="en-US" dirty="0" smtClean="0">
                <a:solidFill>
                  <a:schemeClr val="tx1"/>
                </a:solidFill>
              </a:rPr>
              <a:t>is </a:t>
            </a:r>
            <a:r>
              <a:rPr lang="en-US" dirty="0">
                <a:solidFill>
                  <a:schemeClr val="tx1"/>
                </a:solidFill>
              </a:rPr>
              <a:t>similar in structure to amylopectin. 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spcAft>
                <a:spcPct val="30000"/>
              </a:spcAft>
              <a:buFontTx/>
              <a:buNone/>
              <a:defRPr/>
            </a:pPr>
            <a:r>
              <a:rPr lang="en-US" dirty="0">
                <a:solidFill>
                  <a:schemeClr val="tx1"/>
                </a:solidFill>
              </a:rPr>
              <a:t>But glycogen has</a:t>
            </a:r>
            <a:r>
              <a:rPr lang="en-US" dirty="0"/>
              <a:t> </a:t>
            </a:r>
            <a:r>
              <a:rPr lang="en-US" b="1" dirty="0">
                <a:solidFill>
                  <a:srgbClr val="000099"/>
                </a:solidFill>
              </a:rPr>
              <a:t>more</a:t>
            </a:r>
            <a:r>
              <a:rPr lang="en-US" dirty="0">
                <a:solidFill>
                  <a:srgbClr val="000099"/>
                </a:solidFill>
              </a:rPr>
              <a:t> </a:t>
            </a:r>
            <a:r>
              <a:rPr lang="en-US" dirty="0">
                <a:solidFill>
                  <a:srgbClr val="000099"/>
                </a:solidFill>
                <a:latin typeface="Symbol" pitchFamily="18" charset="2"/>
              </a:rPr>
              <a:t>a</a:t>
            </a:r>
            <a:r>
              <a:rPr lang="en-US" dirty="0">
                <a:solidFill>
                  <a:srgbClr val="000099"/>
                </a:solidFill>
              </a:rPr>
              <a:t>(1</a:t>
            </a:r>
            <a:r>
              <a:rPr lang="en-US" noProof="1">
                <a:solidFill>
                  <a:srgbClr val="000099"/>
                </a:solidFill>
                <a:sym typeface="Symbol" pitchFamily="18" charset="2"/>
              </a:rPr>
              <a:t></a:t>
            </a:r>
            <a:r>
              <a:rPr lang="en-US" dirty="0">
                <a:solidFill>
                  <a:srgbClr val="000099"/>
                </a:solidFill>
              </a:rPr>
              <a:t>6) </a:t>
            </a:r>
            <a:r>
              <a:rPr lang="en-US" b="1" dirty="0">
                <a:solidFill>
                  <a:srgbClr val="000099"/>
                </a:solidFill>
              </a:rPr>
              <a:t>branches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026013"/>
              </p:ext>
            </p:extLst>
          </p:nvPr>
        </p:nvGraphicFramePr>
        <p:xfrm>
          <a:off x="838200" y="3810000"/>
          <a:ext cx="365760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Picture" r:id="rId3" imgW="5029200" imgH="1771560" progId="Word.Picture.8">
                  <p:embed/>
                </p:oleObj>
              </mc:Choice>
              <mc:Fallback>
                <p:oleObj name="Picture" r:id="rId3" imgW="5029200" imgH="1771560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810000"/>
                        <a:ext cx="3657600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8" name="Picture 12" descr="https://encrypted-tbn1.gstatic.com/images?q=tbn:ANd9GcQYdr9fhkNuYxgVcVkPPPJCDAK2yB2WBPaPRoqle5CFqCfzpLMH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62"/>
          <a:stretch/>
        </p:blipFill>
        <p:spPr bwMode="auto">
          <a:xfrm>
            <a:off x="4800600" y="3946072"/>
            <a:ext cx="3952780" cy="1464128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33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1-Sucrose hydrolysis Test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>
                <a:solidFill>
                  <a:schemeClr val="tx1"/>
                </a:solidFill>
              </a:rPr>
              <a:t>This test is used to convert sucrose </a:t>
            </a:r>
            <a:r>
              <a:rPr lang="en-US" sz="2800" dirty="0" smtClean="0"/>
              <a:t>(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non-reducing disaccharide</a:t>
            </a:r>
            <a:r>
              <a:rPr lang="en-US" sz="2800" dirty="0" smtClean="0"/>
              <a:t>) </a:t>
            </a:r>
            <a:r>
              <a:rPr lang="en-US" sz="2800" dirty="0" smtClean="0">
                <a:solidFill>
                  <a:schemeClr val="tx1"/>
                </a:solidFill>
              </a:rPr>
              <a:t>to glucose and fructose </a:t>
            </a:r>
            <a:r>
              <a:rPr lang="en-US" sz="2800" dirty="0" smtClean="0"/>
              <a:t>(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reducing mono saccharides</a:t>
            </a:r>
            <a:r>
              <a:rPr lang="en-US" sz="2800" dirty="0" smtClean="0"/>
              <a:t>).  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Objective</a:t>
            </a:r>
            <a:r>
              <a:rPr lang="en-US" sz="2800" dirty="0" smtClean="0"/>
              <a:t>: </a:t>
            </a:r>
            <a:r>
              <a:rPr lang="en-US" sz="2800" dirty="0" smtClean="0">
                <a:solidFill>
                  <a:schemeClr val="tx1"/>
                </a:solidFill>
              </a:rPr>
              <a:t>To identify the products of hydrolysis of di- and polysaccharides.  </a:t>
            </a:r>
          </a:p>
        </p:txBody>
      </p:sp>
    </p:spTree>
    <p:extLst>
      <p:ext uri="{BB962C8B-B14F-4D97-AF65-F5344CB8AC3E}">
        <p14:creationId xmlns:p14="http://schemas.microsoft.com/office/powerpoint/2010/main" val="3466997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Principle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08037"/>
            <a:ext cx="8534400" cy="49831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Sucrose is </a:t>
            </a:r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sz="2400" dirty="0" smtClean="0">
                <a:solidFill>
                  <a:schemeClr val="tx1"/>
                </a:solidFill>
              </a:rPr>
              <a:t>non-reducing disaccharide so it does not reduce the Cu++ solution (</a:t>
            </a:r>
            <a:r>
              <a:rPr lang="en-US" sz="2400" b="1" dirty="0" err="1" smtClean="0">
                <a:solidFill>
                  <a:schemeClr val="tx1"/>
                </a:solidFill>
              </a:rPr>
              <a:t>Bendict's</a:t>
            </a:r>
            <a:r>
              <a:rPr lang="en-US" sz="2400" dirty="0" smtClean="0">
                <a:solidFill>
                  <a:schemeClr val="tx1"/>
                </a:solidFill>
              </a:rPr>
              <a:t> and Fehling's test) because the </a:t>
            </a:r>
            <a:r>
              <a:rPr lang="en-US" sz="2400" dirty="0" err="1" smtClean="0">
                <a:solidFill>
                  <a:schemeClr val="tx1"/>
                </a:solidFill>
              </a:rPr>
              <a:t>glycosidic</a:t>
            </a:r>
            <a:r>
              <a:rPr lang="en-US" sz="2400" dirty="0" smtClean="0">
                <a:solidFill>
                  <a:schemeClr val="tx1"/>
                </a:solidFill>
              </a:rPr>
              <a:t> bond is formed between the two </a:t>
            </a:r>
            <a:r>
              <a:rPr lang="en-US" sz="2400" dirty="0" err="1" smtClean="0">
                <a:solidFill>
                  <a:schemeClr val="tx1"/>
                </a:solidFill>
              </a:rPr>
              <a:t>hemiacetal</a:t>
            </a:r>
            <a:r>
              <a:rPr lang="en-US" sz="2400" dirty="0" smtClean="0">
                <a:solidFill>
                  <a:schemeClr val="tx1"/>
                </a:solidFill>
              </a:rPr>
              <a:t> bonds</a:t>
            </a:r>
            <a:r>
              <a:rPr lang="en-US" sz="24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 So there is no free 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</a:rPr>
              <a:t>aldehydic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 or 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</a:rPr>
              <a:t>ketonic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 group to give positive reducing properties</a:t>
            </a:r>
            <a:r>
              <a:rPr lang="en-US" sz="2400" dirty="0" smtClean="0"/>
              <a:t>.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When </a:t>
            </a:r>
            <a:r>
              <a:rPr lang="en-US" sz="2400" dirty="0" err="1" smtClean="0">
                <a:solidFill>
                  <a:schemeClr val="tx1"/>
                </a:solidFill>
              </a:rPr>
              <a:t>glycosidic</a:t>
            </a:r>
            <a:r>
              <a:rPr lang="en-US" sz="2400" dirty="0" smtClean="0">
                <a:solidFill>
                  <a:schemeClr val="tx1"/>
                </a:solidFill>
              </a:rPr>
              <a:t> bond </a:t>
            </a:r>
            <a:r>
              <a:rPr lang="en-US" sz="2400" dirty="0" err="1" smtClean="0">
                <a:solidFill>
                  <a:schemeClr val="tx1"/>
                </a:solidFill>
              </a:rPr>
              <a:t>hydrolysed</a:t>
            </a:r>
            <a:r>
              <a:rPr lang="en-US" sz="2400" dirty="0" smtClean="0">
                <a:solidFill>
                  <a:schemeClr val="tx1"/>
                </a:solidFill>
              </a:rPr>
              <a:t> (in the presence of acid) to </a:t>
            </a:r>
            <a:r>
              <a:rPr lang="en-US" sz="2400" b="1" dirty="0" smtClean="0">
                <a:solidFill>
                  <a:schemeClr val="tx1"/>
                </a:solidFill>
              </a:rPr>
              <a:t>glucose + fructose</a:t>
            </a:r>
            <a:r>
              <a:rPr lang="en-US" sz="2400" dirty="0" smtClean="0">
                <a:solidFill>
                  <a:schemeClr val="tx1"/>
                </a:solidFill>
              </a:rPr>
              <a:t>  (which are reducing sugars) are then able to give positive reducing test.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sciencelearn.org.nz/var/sciencelearn/storage/images/contexts/digestion-chemistry/sci-media/images/hydrolysis-reaction/497081-1-eng-NZ/Hydrolysis-react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886200"/>
            <a:ext cx="3903796" cy="2600325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5389696" y="4267200"/>
            <a:ext cx="1905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5715000" y="5715000"/>
            <a:ext cx="1905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467600" y="4114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result with </a:t>
            </a:r>
            <a:r>
              <a:rPr lang="en-US" dirty="0" err="1" smtClean="0"/>
              <a:t>bendict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0" y="5544234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Positive result with </a:t>
            </a:r>
            <a:r>
              <a:rPr lang="en-US" dirty="0" err="1" smtClean="0"/>
              <a:t>bendect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828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900" b="1" dirty="0" smtClean="0">
                <a:solidFill>
                  <a:srgbClr val="00B050"/>
                </a:solidFill>
              </a:rPr>
              <a:t>Method: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832648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1- Set up tw</a:t>
            </a:r>
            <a:r>
              <a:rPr lang="en-US" sz="2000" dirty="0">
                <a:solidFill>
                  <a:schemeClr val="tx1"/>
                </a:solidFill>
              </a:rPr>
              <a:t>o</a:t>
            </a:r>
            <a:r>
              <a:rPr lang="en-US" sz="2000" dirty="0" smtClean="0">
                <a:solidFill>
                  <a:schemeClr val="tx1"/>
                </a:solidFill>
              </a:rPr>
              <a:t> tubes add to each one 4ml of a sucrose solution ,</a:t>
            </a:r>
            <a:r>
              <a:rPr lang="en-US" sz="2000" dirty="0" err="1" smtClean="0">
                <a:solidFill>
                  <a:schemeClr val="tx1"/>
                </a:solidFill>
              </a:rPr>
              <a:t>Lable</a:t>
            </a:r>
            <a:r>
              <a:rPr lang="en-US" sz="2000" dirty="0" smtClean="0">
                <a:solidFill>
                  <a:schemeClr val="tx1"/>
                </a:solidFill>
              </a:rPr>
              <a:t> the tube : (</a:t>
            </a:r>
            <a:r>
              <a:rPr lang="en-US" sz="2000" b="1" dirty="0" smtClean="0">
                <a:solidFill>
                  <a:schemeClr val="tx1"/>
                </a:solidFill>
              </a:rPr>
              <a:t>Sucrose with HCL, Sucrose without </a:t>
            </a:r>
            <a:r>
              <a:rPr lang="en-US" sz="2000" b="1" dirty="0" err="1" smtClean="0">
                <a:solidFill>
                  <a:schemeClr val="tx1"/>
                </a:solidFill>
              </a:rPr>
              <a:t>HCl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pPr algn="l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2- </a:t>
            </a:r>
            <a:r>
              <a:rPr lang="en-US" sz="2000" b="1" dirty="0" smtClean="0">
                <a:solidFill>
                  <a:schemeClr val="tx1"/>
                </a:solidFill>
              </a:rPr>
              <a:t>To only one tube </a:t>
            </a:r>
            <a:r>
              <a:rPr lang="en-US" sz="2000" dirty="0" smtClean="0">
                <a:solidFill>
                  <a:schemeClr val="tx1"/>
                </a:solidFill>
              </a:rPr>
              <a:t>add four drops of concentrated hydrochloric acid (</a:t>
            </a:r>
            <a:r>
              <a:rPr lang="en-US" sz="2000" dirty="0" err="1" smtClean="0">
                <a:solidFill>
                  <a:schemeClr val="tx1"/>
                </a:solidFill>
              </a:rPr>
              <a:t>HCl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pPr algn="l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3-Heat both in boiling water bath for 15 minutes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algn="l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4- After 15 minutes of heating </a:t>
            </a:r>
            <a:r>
              <a:rPr lang="en-US" sz="2000" b="1" dirty="0" smtClean="0">
                <a:solidFill>
                  <a:schemeClr val="tx1"/>
                </a:solidFill>
              </a:rPr>
              <a:t>add 4 drops of concentrated </a:t>
            </a:r>
            <a:r>
              <a:rPr lang="en-US" sz="2000" b="1" dirty="0" err="1" smtClean="0">
                <a:solidFill>
                  <a:schemeClr val="tx1"/>
                </a:solidFill>
              </a:rPr>
              <a:t>NaOH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to each tube (?)</a:t>
            </a:r>
          </a:p>
          <a:p>
            <a:pPr algn="l" rtl="0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5-From the tube containing </a:t>
            </a:r>
            <a:r>
              <a:rPr lang="en-US" sz="2000" b="1" dirty="0" err="1" smtClean="0">
                <a:solidFill>
                  <a:schemeClr val="tx1"/>
                </a:solidFill>
              </a:rPr>
              <a:t>HCl</a:t>
            </a:r>
            <a:r>
              <a:rPr lang="en-US" sz="2000" b="1" dirty="0" smtClean="0">
                <a:solidFill>
                  <a:schemeClr val="tx1"/>
                </a:solidFill>
              </a:rPr>
              <a:t> take 2ml in two tube </a:t>
            </a:r>
            <a:r>
              <a:rPr lang="en-US" sz="2000" dirty="0" smtClean="0">
                <a:solidFill>
                  <a:schemeClr val="tx1"/>
                </a:solidFill>
              </a:rPr>
              <a:t>to do </a:t>
            </a:r>
            <a:r>
              <a:rPr lang="ar-SA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Benedict's test and </a:t>
            </a:r>
            <a:r>
              <a:rPr lang="en-US" sz="2000" dirty="0" err="1" smtClean="0">
                <a:solidFill>
                  <a:schemeClr val="tx1"/>
                </a:solidFill>
              </a:rPr>
              <a:t>Seliwanoff's</a:t>
            </a:r>
            <a:r>
              <a:rPr lang="en-US" sz="2000" dirty="0" smtClean="0">
                <a:solidFill>
                  <a:schemeClr val="tx1"/>
                </a:solidFill>
              </a:rPr>
              <a:t> test , </a:t>
            </a:r>
            <a:r>
              <a:rPr lang="en-US" sz="2000" dirty="0" err="1" smtClean="0">
                <a:solidFill>
                  <a:schemeClr val="tx1"/>
                </a:solidFill>
              </a:rPr>
              <a:t>lable</a:t>
            </a:r>
            <a:r>
              <a:rPr lang="en-US" sz="2000" dirty="0" smtClean="0">
                <a:solidFill>
                  <a:schemeClr val="tx1"/>
                </a:solidFill>
              </a:rPr>
              <a:t> the tube (Benedict +</a:t>
            </a:r>
            <a:r>
              <a:rPr lang="en-US" sz="2000" dirty="0" err="1" smtClean="0">
                <a:solidFill>
                  <a:schemeClr val="tx1"/>
                </a:solidFill>
              </a:rPr>
              <a:t>HCl</a:t>
            </a:r>
            <a:r>
              <a:rPr lang="en-US" sz="2000" dirty="0" smtClean="0">
                <a:solidFill>
                  <a:schemeClr val="tx1"/>
                </a:solidFill>
              </a:rPr>
              <a:t>) and (</a:t>
            </a:r>
            <a:r>
              <a:rPr lang="en-US" sz="2000" dirty="0" err="1" smtClean="0">
                <a:solidFill>
                  <a:schemeClr val="tx1"/>
                </a:solidFill>
              </a:rPr>
              <a:t>Seliwanoff‘+HCl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pPr algn="l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Add  2 ml of Benedict's reagent and 2.5 ml of </a:t>
            </a:r>
            <a:r>
              <a:rPr lang="en-US" sz="2000" dirty="0" err="1" smtClean="0">
                <a:solidFill>
                  <a:schemeClr val="tx1"/>
                </a:solidFill>
              </a:rPr>
              <a:t>Seliwanoff's</a:t>
            </a:r>
            <a:r>
              <a:rPr lang="en-US" sz="2000" dirty="0" smtClean="0">
                <a:solidFill>
                  <a:schemeClr val="tx1"/>
                </a:solidFill>
              </a:rPr>
              <a:t> reagent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smtClean="0">
                <a:solidFill>
                  <a:srgbClr val="00B0F0"/>
                </a:solidFill>
              </a:rPr>
              <a:t>WHAT do expect?</a:t>
            </a:r>
            <a:r>
              <a:rPr lang="en-US" sz="2000" dirty="0" smtClean="0">
                <a:solidFill>
                  <a:srgbClr val="00B0F0"/>
                </a:solidFill>
              </a:rPr>
              <a:t>   </a:t>
            </a:r>
          </a:p>
          <a:p>
            <a:pPr algn="l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6-From the tube which </a:t>
            </a:r>
            <a:r>
              <a:rPr lang="en-US" sz="2000" b="1" dirty="0" err="1" smtClean="0">
                <a:solidFill>
                  <a:schemeClr val="tx1"/>
                </a:solidFill>
              </a:rPr>
              <a:t>contian</a:t>
            </a:r>
            <a:r>
              <a:rPr lang="en-US" sz="2000" b="1" dirty="0" smtClean="0">
                <a:solidFill>
                  <a:schemeClr val="tx1"/>
                </a:solidFill>
              </a:rPr>
              <a:t> only sucrose take 2 ml to do Benedict's test only (</a:t>
            </a:r>
            <a:r>
              <a:rPr lang="en-US" sz="2000" dirty="0" smtClean="0">
                <a:solidFill>
                  <a:schemeClr val="tx1"/>
                </a:solidFill>
              </a:rPr>
              <a:t>add  2 ml of Benedict's reagent) </a:t>
            </a:r>
            <a:r>
              <a:rPr lang="en-US" sz="2000" b="1" dirty="0" smtClean="0">
                <a:solidFill>
                  <a:srgbClr val="00B0F0"/>
                </a:solidFill>
              </a:rPr>
              <a:t>WHAT do expect?</a:t>
            </a:r>
            <a:endParaRPr lang="ar-SA" sz="2000" dirty="0">
              <a:solidFill>
                <a:srgbClr val="00B0F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667019" y="4038600"/>
            <a:ext cx="2943581" cy="2618861"/>
            <a:chOff x="1043608" y="476672"/>
            <a:chExt cx="7560840" cy="6163218"/>
          </a:xfrm>
        </p:grpSpPr>
        <p:pic>
          <p:nvPicPr>
            <p:cNvPr id="4" name="Picture 3" descr="2012-10-09 11.58.30.jpg"/>
            <p:cNvPicPr>
              <a:picLocks noChangeAspect="1"/>
            </p:cNvPicPr>
            <p:nvPr/>
          </p:nvPicPr>
          <p:blipFill>
            <a:blip r:embed="rId2" cstate="print"/>
            <a:srcRect l="42913" t="51722" b="20600"/>
            <a:stretch>
              <a:fillRect/>
            </a:stretch>
          </p:blipFill>
          <p:spPr>
            <a:xfrm rot="5400000">
              <a:off x="-420995" y="2229307"/>
              <a:ext cx="5508104" cy="2002834"/>
            </a:xfrm>
            <a:prstGeom prst="rect">
              <a:avLst/>
            </a:prstGeom>
          </p:spPr>
        </p:pic>
        <p:pic>
          <p:nvPicPr>
            <p:cNvPr id="5" name="Picture 4" descr="2012-10-09 11.59.35.jpg"/>
            <p:cNvPicPr>
              <a:picLocks noChangeAspect="1"/>
            </p:cNvPicPr>
            <p:nvPr/>
          </p:nvPicPr>
          <p:blipFill>
            <a:blip r:embed="rId3" cstate="print"/>
            <a:srcRect l="24800" t="25850" r="23225" b="22700"/>
            <a:stretch>
              <a:fillRect/>
            </a:stretch>
          </p:blipFill>
          <p:spPr>
            <a:xfrm rot="5400000">
              <a:off x="3809759" y="1185453"/>
              <a:ext cx="5503470" cy="408590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499993" y="5157192"/>
              <a:ext cx="2304257" cy="6672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050" dirty="0" smtClean="0"/>
                <a:t>Sucrose+ </a:t>
              </a:r>
              <a:r>
                <a:rPr lang="en-US" sz="1050" dirty="0" err="1" smtClean="0"/>
                <a:t>HCl</a:t>
              </a:r>
              <a:endParaRPr lang="ar-SA" sz="1050" dirty="0" smtClean="0"/>
            </a:p>
            <a:p>
              <a:pPr algn="ctr">
                <a:defRPr/>
              </a:pPr>
              <a:r>
                <a:rPr lang="ar-SA" sz="1050" dirty="0" smtClean="0"/>
                <a:t>(+)</a:t>
              </a:r>
              <a:r>
                <a:rPr lang="en-US" sz="1050" dirty="0" smtClean="0"/>
                <a:t> Benedict's test</a:t>
              </a:r>
              <a:endParaRPr lang="ar-SA" sz="1050" dirty="0" smtClean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043608" y="5157192"/>
              <a:ext cx="2304257" cy="14826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200" dirty="0" smtClean="0"/>
                <a:t>Sucrose+ </a:t>
              </a:r>
              <a:r>
                <a:rPr lang="en-US" sz="1200" dirty="0" err="1" smtClean="0"/>
                <a:t>HCl</a:t>
              </a:r>
              <a:endParaRPr lang="ar-SA" sz="1200" dirty="0" smtClean="0"/>
            </a:p>
            <a:p>
              <a:pPr algn="ctr">
                <a:defRPr/>
              </a:pPr>
              <a:r>
                <a:rPr lang="ar-SA" sz="1200" dirty="0" smtClean="0"/>
                <a:t>(+)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Seliwanoff's</a:t>
              </a:r>
              <a:r>
                <a:rPr lang="en-US" sz="1200" dirty="0" smtClean="0"/>
                <a:t> test </a:t>
              </a:r>
              <a:endParaRPr lang="ar-SA" sz="1200" dirty="0" smtClean="0">
                <a:solidFill>
                  <a:schemeClr val="bg1"/>
                </a:solidFill>
              </a:endParaRPr>
            </a:p>
            <a:p>
              <a:pPr algn="ctr">
                <a:defRPr/>
              </a:pPr>
              <a:endParaRPr lang="ar-SA" dirty="0" smtClean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300191" y="5229200"/>
              <a:ext cx="2304257" cy="6919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100" dirty="0" smtClean="0"/>
                <a:t>Sucrose only</a:t>
              </a:r>
              <a:endParaRPr lang="ar-SA" sz="1100" dirty="0" smtClean="0"/>
            </a:p>
            <a:p>
              <a:pPr algn="ctr">
                <a:defRPr/>
              </a:pPr>
              <a:r>
                <a:rPr lang="ar-SA" sz="1100" dirty="0" smtClean="0"/>
                <a:t>(-)</a:t>
              </a:r>
              <a:r>
                <a:rPr lang="en-US" sz="1100" dirty="0" smtClean="0"/>
                <a:t> Benedict's test</a:t>
              </a:r>
              <a:endParaRPr lang="ar-SA" sz="11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375262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00B050"/>
                </a:solidFill>
              </a:rPr>
              <a:t>Result</a:t>
            </a:r>
            <a:r>
              <a:rPr lang="en-US" b="1" dirty="0"/>
              <a:t>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6617227"/>
              </p:ext>
            </p:extLst>
          </p:nvPr>
        </p:nvGraphicFramePr>
        <p:xfrm>
          <a:off x="304800" y="2133600"/>
          <a:ext cx="8640960" cy="1752600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4320480"/>
                <a:gridCol w="2160240"/>
                <a:gridCol w="216024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Sucrose without HCL</a:t>
                      </a:r>
                      <a:endParaRPr lang="ar-SA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Sucrose with HCL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Benedict's test 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err="1" smtClean="0"/>
                        <a:t>Seliwanoff's</a:t>
                      </a:r>
                      <a:r>
                        <a:rPr lang="en-US" sz="1800" dirty="0" smtClean="0"/>
                        <a:t> test 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Benedict's test 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74168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787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4451</TotalTime>
  <Words>993</Words>
  <Application>Microsoft Office PowerPoint</Application>
  <PresentationFormat>On-screen Show (4:3)</PresentationFormat>
  <Paragraphs>102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Executive</vt:lpstr>
      <vt:lpstr>Microsoft Word Picture</vt:lpstr>
      <vt:lpstr>Picture</vt:lpstr>
      <vt:lpstr>Qualitative analysis of carbohydrates II</vt:lpstr>
      <vt:lpstr>Complex carbohydrate</vt:lpstr>
      <vt:lpstr>PowerPoint Presentation</vt:lpstr>
      <vt:lpstr>Polysaccaride</vt:lpstr>
      <vt:lpstr>Glycogen</vt:lpstr>
      <vt:lpstr>1-Sucrose hydrolysis Test</vt:lpstr>
      <vt:lpstr>Principle</vt:lpstr>
      <vt:lpstr>Method:  </vt:lpstr>
      <vt:lpstr>Result </vt:lpstr>
      <vt:lpstr>2-The Iodine/Potassium Iodide Test</vt:lpstr>
      <vt:lpstr>Principle</vt:lpstr>
      <vt:lpstr>PowerPoint Presentation</vt:lpstr>
      <vt:lpstr>Method</vt:lpstr>
      <vt:lpstr>Result </vt:lpstr>
      <vt:lpstr>3-Hydrolysis of Starch</vt:lpstr>
      <vt:lpstr>Principle</vt:lpstr>
      <vt:lpstr>Method</vt:lpstr>
      <vt:lpstr>Result: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first first</dc:creator>
  <cp:lastModifiedBy>Areej Alzahrani</cp:lastModifiedBy>
  <cp:revision>83</cp:revision>
  <dcterms:created xsi:type="dcterms:W3CDTF">2013-10-30T19:34:09Z</dcterms:created>
  <dcterms:modified xsi:type="dcterms:W3CDTF">2014-11-04T13:50:14Z</dcterms:modified>
</cp:coreProperties>
</file>