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7" d="100"/>
          <a:sy n="87" d="100"/>
        </p:scale>
        <p:origin x="-222" y="-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9DA48F2-3A80-4330-9E18-C69D69DB7C22}" type="datetimeFigureOut">
              <a:rPr lang="en-GB" smtClean="0"/>
              <a:t>15/04/2015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59F0D11-FC6C-4C67-99B9-D9AFE5BC4994}" type="slidenum">
              <a:rPr lang="en-GB" smtClean="0"/>
              <a:t>‹#›</a:t>
            </a:fld>
            <a:endParaRPr lang="en-GB"/>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807440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9DA48F2-3A80-4330-9E18-C69D69DB7C22}" type="datetimeFigureOut">
              <a:rPr lang="en-GB" smtClean="0"/>
              <a:t>15/04/2015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59F0D11-FC6C-4C67-99B9-D9AFE5BC4994}" type="slidenum">
              <a:rPr lang="en-GB" smtClean="0"/>
              <a:t>‹#›</a:t>
            </a:fld>
            <a:endParaRPr lang="en-GB"/>
          </a:p>
        </p:txBody>
      </p:sp>
    </p:spTree>
    <p:extLst>
      <p:ext uri="{BB962C8B-B14F-4D97-AF65-F5344CB8AC3E}">
        <p14:creationId xmlns:p14="http://schemas.microsoft.com/office/powerpoint/2010/main" val="42128412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9DA48F2-3A80-4330-9E18-C69D69DB7C22}" type="datetimeFigureOut">
              <a:rPr lang="en-GB" smtClean="0"/>
              <a:t>15/04/2015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59F0D11-FC6C-4C67-99B9-D9AFE5BC4994}" type="slidenum">
              <a:rPr lang="en-GB" smtClean="0"/>
              <a:t>‹#›</a:t>
            </a:fld>
            <a:endParaRPr lang="en-GB"/>
          </a:p>
        </p:txBody>
      </p:sp>
    </p:spTree>
    <p:extLst>
      <p:ext uri="{BB962C8B-B14F-4D97-AF65-F5344CB8AC3E}">
        <p14:creationId xmlns:p14="http://schemas.microsoft.com/office/powerpoint/2010/main" val="2718831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9DA48F2-3A80-4330-9E18-C69D69DB7C22}" type="datetimeFigureOut">
              <a:rPr lang="en-GB" smtClean="0"/>
              <a:t>15/04/2015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59F0D11-FC6C-4C67-99B9-D9AFE5BC4994}" type="slidenum">
              <a:rPr lang="en-GB" smtClean="0"/>
              <a:t>‹#›</a:t>
            </a:fld>
            <a:endParaRPr lang="en-GB"/>
          </a:p>
        </p:txBody>
      </p:sp>
    </p:spTree>
    <p:extLst>
      <p:ext uri="{BB962C8B-B14F-4D97-AF65-F5344CB8AC3E}">
        <p14:creationId xmlns:p14="http://schemas.microsoft.com/office/powerpoint/2010/main" val="1664929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9DA48F2-3A80-4330-9E18-C69D69DB7C22}" type="datetimeFigureOut">
              <a:rPr lang="en-GB" smtClean="0"/>
              <a:t>15/04/2015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59F0D11-FC6C-4C67-99B9-D9AFE5BC4994}" type="slidenum">
              <a:rPr lang="en-GB" smtClean="0"/>
              <a:t>‹#›</a:t>
            </a:fld>
            <a:endParaRPr lang="en-GB"/>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603216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9DA48F2-3A80-4330-9E18-C69D69DB7C22}" type="datetimeFigureOut">
              <a:rPr lang="en-GB" smtClean="0"/>
              <a:t>15/04/2015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59F0D11-FC6C-4C67-99B9-D9AFE5BC4994}" type="slidenum">
              <a:rPr lang="en-GB" smtClean="0"/>
              <a:t>‹#›</a:t>
            </a:fld>
            <a:endParaRPr lang="en-GB"/>
          </a:p>
        </p:txBody>
      </p:sp>
    </p:spTree>
    <p:extLst>
      <p:ext uri="{BB962C8B-B14F-4D97-AF65-F5344CB8AC3E}">
        <p14:creationId xmlns:p14="http://schemas.microsoft.com/office/powerpoint/2010/main" val="26830113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9DA48F2-3A80-4330-9E18-C69D69DB7C22}" type="datetimeFigureOut">
              <a:rPr lang="en-GB" smtClean="0"/>
              <a:t>15/04/2015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59F0D11-FC6C-4C67-99B9-D9AFE5BC4994}" type="slidenum">
              <a:rPr lang="en-GB" smtClean="0"/>
              <a:t>‹#›</a:t>
            </a:fld>
            <a:endParaRPr lang="en-GB"/>
          </a:p>
        </p:txBody>
      </p:sp>
    </p:spTree>
    <p:extLst>
      <p:ext uri="{BB962C8B-B14F-4D97-AF65-F5344CB8AC3E}">
        <p14:creationId xmlns:p14="http://schemas.microsoft.com/office/powerpoint/2010/main" val="13538629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9DA48F2-3A80-4330-9E18-C69D69DB7C22}" type="datetimeFigureOut">
              <a:rPr lang="en-GB" smtClean="0"/>
              <a:t>15/04/2015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59F0D11-FC6C-4C67-99B9-D9AFE5BC4994}" type="slidenum">
              <a:rPr lang="en-GB" smtClean="0"/>
              <a:t>‹#›</a:t>
            </a:fld>
            <a:endParaRPr lang="en-GB"/>
          </a:p>
        </p:txBody>
      </p:sp>
    </p:spTree>
    <p:extLst>
      <p:ext uri="{BB962C8B-B14F-4D97-AF65-F5344CB8AC3E}">
        <p14:creationId xmlns:p14="http://schemas.microsoft.com/office/powerpoint/2010/main" val="30558895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39DA48F2-3A80-4330-9E18-C69D69DB7C22}" type="datetimeFigureOut">
              <a:rPr lang="en-GB" smtClean="0"/>
              <a:t>15/04/2015</a:t>
            </a:fld>
            <a:endParaRPr lang="en-GB"/>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GB"/>
          </a:p>
        </p:txBody>
      </p:sp>
      <p:sp>
        <p:nvSpPr>
          <p:cNvPr id="9" name="Slide Number Placeholder 8"/>
          <p:cNvSpPr>
            <a:spLocks noGrp="1"/>
          </p:cNvSpPr>
          <p:nvPr>
            <p:ph type="sldNum" sz="quarter" idx="12"/>
          </p:nvPr>
        </p:nvSpPr>
        <p:spPr/>
        <p:txBody>
          <a:bodyPr/>
          <a:lstStyle/>
          <a:p>
            <a:fld id="{D59F0D11-FC6C-4C67-99B9-D9AFE5BC4994}" type="slidenum">
              <a:rPr lang="en-GB" smtClean="0"/>
              <a:t>‹#›</a:t>
            </a:fld>
            <a:endParaRPr lang="en-GB"/>
          </a:p>
        </p:txBody>
      </p:sp>
    </p:spTree>
    <p:extLst>
      <p:ext uri="{BB962C8B-B14F-4D97-AF65-F5344CB8AC3E}">
        <p14:creationId xmlns:p14="http://schemas.microsoft.com/office/powerpoint/2010/main" val="21899374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39DA48F2-3A80-4330-9E18-C69D69DB7C22}" type="datetimeFigureOut">
              <a:rPr lang="en-GB" smtClean="0"/>
              <a:t>15/04/2015</a:t>
            </a:fld>
            <a:endParaRPr lang="en-GB"/>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GB"/>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D59F0D11-FC6C-4C67-99B9-D9AFE5BC4994}" type="slidenum">
              <a:rPr lang="en-GB" smtClean="0"/>
              <a:t>‹#›</a:t>
            </a:fld>
            <a:endParaRPr lang="en-GB"/>
          </a:p>
        </p:txBody>
      </p:sp>
    </p:spTree>
    <p:extLst>
      <p:ext uri="{BB962C8B-B14F-4D97-AF65-F5344CB8AC3E}">
        <p14:creationId xmlns:p14="http://schemas.microsoft.com/office/powerpoint/2010/main" val="39528648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DA48F2-3A80-4330-9E18-C69D69DB7C22}" type="datetimeFigureOut">
              <a:rPr lang="en-GB" smtClean="0"/>
              <a:t>15/04/2015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59F0D11-FC6C-4C67-99B9-D9AFE5BC4994}" type="slidenum">
              <a:rPr lang="en-GB" smtClean="0"/>
              <a:t>‹#›</a:t>
            </a:fld>
            <a:endParaRPr lang="en-GB"/>
          </a:p>
        </p:txBody>
      </p:sp>
    </p:spTree>
    <p:extLst>
      <p:ext uri="{BB962C8B-B14F-4D97-AF65-F5344CB8AC3E}">
        <p14:creationId xmlns:p14="http://schemas.microsoft.com/office/powerpoint/2010/main" val="28630997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39DA48F2-3A80-4330-9E18-C69D69DB7C22}" type="datetimeFigureOut">
              <a:rPr lang="en-GB" smtClean="0"/>
              <a:t>15/04/2015</a:t>
            </a:fld>
            <a:endParaRPr lang="en-GB"/>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GB"/>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D59F0D11-FC6C-4C67-99B9-D9AFE5BC4994}" type="slidenum">
              <a:rPr lang="en-GB" smtClean="0"/>
              <a:t>‹#›</a:t>
            </a:fld>
            <a:endParaRPr lang="en-GB"/>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3167044"/>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Layout" Target="../slideLayouts/slideLayout8.xml"/><Relationship Id="rId5" Type="http://schemas.openxmlformats.org/officeDocument/2006/relationships/image" Target="../media/image5.png"/><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ar-SA" i="1" dirty="0"/>
              <a:t>تجربة تعيين القوة الشعرية ومعدل الامتصاص في </a:t>
            </a:r>
            <a:r>
              <a:rPr lang="ar-SA" i="1" dirty="0" smtClean="0"/>
              <a:t>التربة</a:t>
            </a:r>
            <a:endParaRPr lang="en-GB" dirty="0"/>
          </a:p>
        </p:txBody>
      </p:sp>
      <p:sp>
        <p:nvSpPr>
          <p:cNvPr id="3" name="Subtitle 2"/>
          <p:cNvSpPr>
            <a:spLocks noGrp="1"/>
          </p:cNvSpPr>
          <p:nvPr>
            <p:ph type="subTitle" idx="1"/>
          </p:nvPr>
        </p:nvSpPr>
        <p:spPr/>
        <p:txBody>
          <a:bodyPr/>
          <a:lstStyle/>
          <a:p>
            <a:r>
              <a:rPr lang="en-GB" dirty="0" smtClean="0"/>
              <a:t>Lab.7</a:t>
            </a:r>
            <a:endParaRPr lang="en-GB" dirty="0"/>
          </a:p>
        </p:txBody>
      </p:sp>
    </p:spTree>
    <p:extLst>
      <p:ext uri="{BB962C8B-B14F-4D97-AF65-F5344CB8AC3E}">
        <p14:creationId xmlns:p14="http://schemas.microsoft.com/office/powerpoint/2010/main" val="29959130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u="sng" dirty="0" smtClean="0"/>
              <a:t>الماء الشعرية </a:t>
            </a:r>
            <a:r>
              <a:rPr lang="en-US" b="1" u="sng" dirty="0" smtClean="0"/>
              <a:t>Capillary water  </a:t>
            </a:r>
            <a:r>
              <a:rPr lang="en-GB" dirty="0" smtClean="0"/>
              <a:t/>
            </a:r>
            <a:br>
              <a:rPr lang="en-GB" dirty="0" smtClean="0"/>
            </a:br>
            <a:endParaRPr lang="en-GB" dirty="0"/>
          </a:p>
        </p:txBody>
      </p:sp>
      <p:sp>
        <p:nvSpPr>
          <p:cNvPr id="3" name="Content Placeholder 2"/>
          <p:cNvSpPr>
            <a:spLocks noGrp="1"/>
          </p:cNvSpPr>
          <p:nvPr>
            <p:ph idx="1"/>
          </p:nvPr>
        </p:nvSpPr>
        <p:spPr/>
        <p:txBody>
          <a:bodyPr/>
          <a:lstStyle/>
          <a:p>
            <a:pPr algn="r" rtl="1">
              <a:lnSpc>
                <a:spcPct val="150000"/>
              </a:lnSpc>
            </a:pPr>
            <a:r>
              <a:rPr lang="ar-SA" dirty="0" smtClean="0"/>
              <a:t>يوجد </a:t>
            </a:r>
            <a:r>
              <a:rPr lang="ar-SA" dirty="0"/>
              <a:t>الماء الشعري على هيئة اغشية حول حبيبات التربة كما يملأ الفراغت الشعرية والزوايا التي بين الحبيبات.وتختلف كمية الماء الشعري بختلاف نوع التربة.</a:t>
            </a:r>
            <a:endParaRPr lang="en-GB" dirty="0"/>
          </a:p>
          <a:p>
            <a:pPr algn="r" rtl="1">
              <a:lnSpc>
                <a:spcPct val="150000"/>
              </a:lnSpc>
            </a:pPr>
            <a:r>
              <a:rPr lang="ar-SA" dirty="0"/>
              <a:t>ان حركة الماء الشعري تعتمد على قوام التربة فكلما كانت حبيبات التربة دقيقة كلما كان ارتفاع الماء الشعري اكثر وعليه فأن أرتفاع الماء في التربة الطينية يكون أعلى منه في التربة الرملية اما سرعة الحركة للماء فهي تعتمد على حجم المسافات البينية للتربة لذا فحركة الماء في التربة الرملية أسرع منها في التربة الطينية</a:t>
            </a:r>
            <a:r>
              <a:rPr lang="ar-SA" dirty="0" smtClean="0"/>
              <a:t>.</a:t>
            </a:r>
            <a:endParaRPr lang="en-GB" dirty="0"/>
          </a:p>
        </p:txBody>
      </p:sp>
    </p:spTree>
    <p:extLst>
      <p:ext uri="{BB962C8B-B14F-4D97-AF65-F5344CB8AC3E}">
        <p14:creationId xmlns:p14="http://schemas.microsoft.com/office/powerpoint/2010/main" val="506465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3188" y="457201"/>
            <a:ext cx="6172200" cy="5403850"/>
          </a:xfrm>
        </p:spPr>
        <p:txBody>
          <a:bodyPr>
            <a:normAutofit lnSpcReduction="10000"/>
          </a:bodyPr>
          <a:lstStyle/>
          <a:p>
            <a:pPr marL="0" indent="0" algn="r" rtl="1">
              <a:buNone/>
            </a:pPr>
            <a:r>
              <a:rPr lang="ar-SA" sz="4400" b="1" u="sng" dirty="0" smtClean="0">
                <a:latin typeface="Times New Roman" panose="02020603050405020304" pitchFamily="18" charset="0"/>
                <a:cs typeface="Times New Roman" panose="02020603050405020304" pitchFamily="18" charset="0"/>
              </a:rPr>
              <a:t>الأدوات:</a:t>
            </a:r>
            <a:endParaRPr lang="en-GB" sz="4400" b="1" u="sng" dirty="0" smtClean="0">
              <a:latin typeface="Times New Roman" panose="02020603050405020304" pitchFamily="18" charset="0"/>
              <a:cs typeface="Times New Roman" panose="02020603050405020304" pitchFamily="18" charset="0"/>
            </a:endParaRPr>
          </a:p>
          <a:p>
            <a:pPr marL="742950" indent="-742950" algn="r" rtl="1">
              <a:buFont typeface="+mj-lt"/>
              <a:buAutoNum type="arabicPeriod"/>
            </a:pPr>
            <a:r>
              <a:rPr lang="ar-SA" sz="4400" dirty="0" smtClean="0">
                <a:latin typeface="Times New Roman" panose="02020603050405020304" pitchFamily="18" charset="0"/>
                <a:cs typeface="Times New Roman" panose="02020603050405020304" pitchFamily="18" charset="0"/>
              </a:rPr>
              <a:t>أنبوبتين زجاجيتين مفتوحة الطرفين طول كل منها 60سم وقطرها 2سم </a:t>
            </a:r>
            <a:endParaRPr lang="en-GB" sz="4400" dirty="0" smtClean="0">
              <a:latin typeface="Times New Roman" panose="02020603050405020304" pitchFamily="18" charset="0"/>
              <a:cs typeface="Times New Roman" panose="02020603050405020304" pitchFamily="18" charset="0"/>
            </a:endParaRPr>
          </a:p>
          <a:p>
            <a:pPr marL="742950" indent="-742950" algn="r" rtl="1">
              <a:buFont typeface="+mj-lt"/>
              <a:buAutoNum type="arabicPeriod"/>
            </a:pPr>
            <a:r>
              <a:rPr lang="ar-SA" sz="4400" dirty="0" smtClean="0">
                <a:latin typeface="Times New Roman" panose="02020603050405020304" pitchFamily="18" charset="0"/>
                <a:cs typeface="Times New Roman" panose="02020603050405020304" pitchFamily="18" charset="0"/>
              </a:rPr>
              <a:t> قطعتان من الشاش </a:t>
            </a:r>
            <a:endParaRPr lang="en-GB" sz="4400" dirty="0" smtClean="0">
              <a:latin typeface="Times New Roman" panose="02020603050405020304" pitchFamily="18" charset="0"/>
              <a:cs typeface="Times New Roman" panose="02020603050405020304" pitchFamily="18" charset="0"/>
            </a:endParaRPr>
          </a:p>
          <a:p>
            <a:pPr marL="742950" indent="-742950" algn="r" rtl="1">
              <a:buFont typeface="+mj-lt"/>
              <a:buAutoNum type="arabicPeriod"/>
            </a:pPr>
            <a:r>
              <a:rPr lang="ar-SA" sz="4400" dirty="0" smtClean="0">
                <a:latin typeface="Times New Roman" panose="02020603050405020304" pitchFamily="18" charset="0"/>
                <a:cs typeface="Times New Roman" panose="02020603050405020304" pitchFamily="18" charset="0"/>
              </a:rPr>
              <a:t> خيط </a:t>
            </a:r>
            <a:endParaRPr lang="en-GB" sz="4400" dirty="0" smtClean="0">
              <a:latin typeface="Times New Roman" panose="02020603050405020304" pitchFamily="18" charset="0"/>
              <a:cs typeface="Times New Roman" panose="02020603050405020304" pitchFamily="18" charset="0"/>
            </a:endParaRPr>
          </a:p>
          <a:p>
            <a:pPr marL="742950" indent="-742950" algn="r" rtl="1">
              <a:buFont typeface="+mj-lt"/>
              <a:buAutoNum type="arabicPeriod"/>
            </a:pPr>
            <a:r>
              <a:rPr lang="ar-SA" sz="4400" dirty="0" smtClean="0">
                <a:latin typeface="Times New Roman" panose="02020603050405020304" pitchFamily="18" charset="0"/>
                <a:cs typeface="Times New Roman" panose="02020603050405020304" pitchFamily="18" charset="0"/>
              </a:rPr>
              <a:t> تربة رملية وأخرى طينية </a:t>
            </a:r>
            <a:endParaRPr lang="en-GB" sz="4400" dirty="0" smtClean="0">
              <a:latin typeface="Times New Roman" panose="02020603050405020304" pitchFamily="18" charset="0"/>
              <a:cs typeface="Times New Roman" panose="02020603050405020304" pitchFamily="18" charset="0"/>
            </a:endParaRPr>
          </a:p>
          <a:p>
            <a:pPr marL="742950" indent="-742950" algn="r" rtl="1">
              <a:buFont typeface="+mj-lt"/>
              <a:buAutoNum type="arabicPeriod"/>
            </a:pPr>
            <a:r>
              <a:rPr lang="ar-SA" sz="4400" dirty="0" smtClean="0">
                <a:latin typeface="Times New Roman" panose="02020603050405020304" pitchFamily="18" charset="0"/>
                <a:cs typeface="Times New Roman" panose="02020603050405020304" pitchFamily="18" charset="0"/>
              </a:rPr>
              <a:t> بياكر بها ماء</a:t>
            </a:r>
          </a:p>
          <a:p>
            <a:pPr marL="0" indent="0" algn="r" rtl="1">
              <a:buNone/>
            </a:pPr>
            <a:endParaRPr lang="ar-SA" sz="4400" dirty="0" smtClean="0">
              <a:latin typeface="Times New Roman" panose="02020603050405020304" pitchFamily="18" charset="0"/>
              <a:cs typeface="Times New Roman" panose="02020603050405020304" pitchFamily="18" charset="0"/>
            </a:endParaRPr>
          </a:p>
          <a:p>
            <a:pPr marL="0" indent="0" algn="r" rtl="1">
              <a:buNone/>
            </a:pPr>
            <a:endParaRPr lang="en-GB" sz="4400" dirty="0" smtClean="0">
              <a:latin typeface="Times New Roman" panose="02020603050405020304" pitchFamily="18" charset="0"/>
              <a:cs typeface="Times New Roman" panose="02020603050405020304" pitchFamily="18" charset="0"/>
            </a:endParaRPr>
          </a:p>
          <a:p>
            <a:pPr marL="0" indent="0" algn="r" rtl="1">
              <a:buNone/>
            </a:pPr>
            <a:endParaRPr lang="en-GB" sz="4400" dirty="0">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49715" y="272955"/>
            <a:ext cx="2222310" cy="2222310"/>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310" y="540531"/>
            <a:ext cx="2292824" cy="1687158"/>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75213" y="2686558"/>
            <a:ext cx="1445182" cy="1325575"/>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6784" y="2635770"/>
            <a:ext cx="1657350" cy="2752725"/>
          </a:xfrm>
          <a:prstGeom prst="rect">
            <a:avLst/>
          </a:prstGeom>
        </p:spPr>
      </p:pic>
    </p:spTree>
    <p:extLst>
      <p:ext uri="{BB962C8B-B14F-4D97-AF65-F5344CB8AC3E}">
        <p14:creationId xmlns:p14="http://schemas.microsoft.com/office/powerpoint/2010/main" val="19219337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0376" y="1286175"/>
            <a:ext cx="11286699" cy="5032737"/>
          </a:xfrm>
        </p:spPr>
        <p:txBody>
          <a:bodyPr>
            <a:noAutofit/>
          </a:bodyPr>
          <a:lstStyle/>
          <a:p>
            <a:pPr marL="0" indent="0" algn="r" rtl="1">
              <a:buNone/>
            </a:pPr>
            <a:r>
              <a:rPr lang="ar-SA" sz="2800" b="1" u="sng" dirty="0"/>
              <a:t>طريقة العمل:</a:t>
            </a:r>
            <a:endParaRPr lang="en-GB" sz="2800" dirty="0"/>
          </a:p>
          <a:p>
            <a:pPr marL="514350" lvl="0" indent="-514350" algn="r" rtl="1">
              <a:buFont typeface="+mj-lt"/>
              <a:buAutoNum type="arabicPeriod"/>
            </a:pPr>
            <a:r>
              <a:rPr lang="ar-SA" sz="2800" dirty="0"/>
              <a:t>اربطي قطعة الشاش على طرف من طرفي كل أنبوبة ربطاً محكماً بواسطة خيط واعتبري هذا هو الطرف الأسفل للأنبوبة.</a:t>
            </a:r>
            <a:endParaRPr lang="en-GB" sz="2800" dirty="0"/>
          </a:p>
          <a:p>
            <a:pPr marL="514350" lvl="0" indent="-514350" algn="r" rtl="1">
              <a:buFont typeface="+mj-lt"/>
              <a:buAutoNum type="arabicPeriod"/>
            </a:pPr>
            <a:r>
              <a:rPr lang="ar-SA" sz="2800" dirty="0"/>
              <a:t>أضيفي التربة إلى كل أنبوبة من الأنبوبتين احدهما رملية والأخرى طينية.</a:t>
            </a:r>
            <a:endParaRPr lang="en-GB" sz="2800" dirty="0"/>
          </a:p>
          <a:p>
            <a:pPr marL="514350" lvl="0" indent="-514350" algn="r" rtl="1">
              <a:buFont typeface="+mj-lt"/>
              <a:buAutoNum type="arabicPeriod"/>
            </a:pPr>
            <a:r>
              <a:rPr lang="ar-SA" sz="2800" dirty="0"/>
              <a:t>تعلق كل أنبوبة بما تحويه على حامل وتمسك بماسك ، ويوضع تحت كل أنبوبة بيكر به ماء بحيث تنغمس الأنبوبة من طرفها السفلي في البيكر ويسجل الوقت فوراً</a:t>
            </a:r>
            <a:endParaRPr lang="en-GB" sz="2800" dirty="0"/>
          </a:p>
          <a:p>
            <a:pPr marL="514350" lvl="0" indent="-514350" algn="r" rtl="1">
              <a:buFont typeface="+mj-lt"/>
              <a:buAutoNum type="arabicPeriod"/>
            </a:pPr>
            <a:r>
              <a:rPr lang="ar-SA" sz="2800" dirty="0"/>
              <a:t>يسجل ارتفاع الماء في كل أنبوبة كل 3 دقائق وذلك بوضع علامة بالقلم الفلوماستر عند الارتفاع في كل مرة لمدة ساعة ونصف ثم تترك التجربة حتى اليوم التالي وتسجل القراءات مرة أخرى.</a:t>
            </a:r>
            <a:endParaRPr lang="en-GB" sz="2800" dirty="0"/>
          </a:p>
          <a:p>
            <a:pPr marL="514350" lvl="0" indent="-514350" algn="r" rtl="1">
              <a:buFont typeface="+mj-lt"/>
              <a:buAutoNum type="arabicPeriod"/>
            </a:pPr>
            <a:r>
              <a:rPr lang="ar-SA" sz="2800" dirty="0"/>
              <a:t>تسجل القراءات في جدول يوضح العلاقة بين الزمن وارتفاع الماء في التربة ثم يرسم منحنى يوضح هذه العلاقة لكل من التربة الرملية والتربة الطينية.</a:t>
            </a:r>
            <a:endParaRPr lang="en-GB" sz="2800" dirty="0"/>
          </a:p>
          <a:p>
            <a:endParaRPr lang="en-GB" sz="2800" dirty="0"/>
          </a:p>
        </p:txBody>
      </p:sp>
    </p:spTree>
    <p:extLst>
      <p:ext uri="{BB962C8B-B14F-4D97-AF65-F5344CB8AC3E}">
        <p14:creationId xmlns:p14="http://schemas.microsoft.com/office/powerpoint/2010/main" val="35789339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pPr algn="r" rtl="1"/>
            <a:r>
              <a:rPr lang="ar-SA" sz="6000" dirty="0" smtClean="0"/>
              <a:t>عللي:</a:t>
            </a:r>
          </a:p>
          <a:p>
            <a:pPr algn="r" rtl="1"/>
            <a:r>
              <a:rPr lang="ar-SA" sz="6000" dirty="0" smtClean="0"/>
              <a:t>اختلاف ارتفاع منسوب الماء في كلا الانبوبتين في التجربة محل الدراسة</a:t>
            </a:r>
            <a:endParaRPr lang="en-GB" sz="6000" dirty="0"/>
          </a:p>
        </p:txBody>
      </p:sp>
    </p:spTree>
    <p:extLst>
      <p:ext uri="{BB962C8B-B14F-4D97-AF65-F5344CB8AC3E}">
        <p14:creationId xmlns:p14="http://schemas.microsoft.com/office/powerpoint/2010/main" val="36416972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نموذج تقدير قوة الامتصاص الشعير لتربة رملية واخرى طينية</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rot="5400000">
            <a:off x="6398759" y="1972355"/>
            <a:ext cx="4412796" cy="3995057"/>
          </a:xfrm>
        </p:spPr>
      </p:pic>
    </p:spTree>
    <p:extLst>
      <p:ext uri="{BB962C8B-B14F-4D97-AF65-F5344CB8AC3E}">
        <p14:creationId xmlns:p14="http://schemas.microsoft.com/office/powerpoint/2010/main" val="3491043389"/>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xmlns=""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81</TotalTime>
  <Words>262</Words>
  <Application>Microsoft Office PowerPoint</Application>
  <PresentationFormat>Custom</PresentationFormat>
  <Paragraphs>21</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Retrospect</vt:lpstr>
      <vt:lpstr>تجربة تعيين القوة الشعرية ومعدل الامتصاص في التربة</vt:lpstr>
      <vt:lpstr>الماء الشعرية Capillary water   </vt:lpstr>
      <vt:lpstr>PowerPoint Presentation</vt:lpstr>
      <vt:lpstr>PowerPoint Presentation</vt:lpstr>
      <vt:lpstr>PowerPoint Presentation</vt:lpstr>
      <vt:lpstr>نموذج تقدير قوة الامتصاص الشعير لتربة رملية واخرى طينية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تجربة تعيين القوة الشعرية ومعدل الامتصاص في التربة</dc:title>
  <dc:creator>alanoud al-faghom</dc:creator>
  <cp:lastModifiedBy>Alanoud Talal Alfaghom</cp:lastModifiedBy>
  <cp:revision>7</cp:revision>
  <dcterms:created xsi:type="dcterms:W3CDTF">2015-03-18T18:36:27Z</dcterms:created>
  <dcterms:modified xsi:type="dcterms:W3CDTF">2015-04-15T09:49:59Z</dcterms:modified>
</cp:coreProperties>
</file>