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sldIdLst>
    <p:sldId id="271" r:id="rId3"/>
    <p:sldId id="276" r:id="rId4"/>
    <p:sldId id="272" r:id="rId5"/>
    <p:sldId id="273" r:id="rId6"/>
    <p:sldId id="274" r:id="rId7"/>
    <p:sldId id="278" r:id="rId8"/>
    <p:sldId id="275" r:id="rId9"/>
    <p:sldId id="277" r:id="rId10"/>
    <p:sldId id="279"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3" autoAdjust="0"/>
    <p:restoredTop sz="94660"/>
  </p:normalViewPr>
  <p:slideViewPr>
    <p:cSldViewPr snapToGrid="0">
      <p:cViewPr varScale="1">
        <p:scale>
          <a:sx n="78" d="100"/>
          <a:sy n="78" d="100"/>
        </p:scale>
        <p:origin x="6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solidFill>
                  <a:srgbClr val="4D1434">
                    <a:lumMod val="75000"/>
                    <a:lumOff val="25000"/>
                  </a:srgbClr>
                </a:solidFill>
              </a:rPr>
              <a:pPr/>
              <a:t>10/10/2014</a:t>
            </a:fld>
            <a:endParaRPr lang="en-US" dirty="0">
              <a:solidFill>
                <a:srgbClr val="4D1434">
                  <a:lumMod val="75000"/>
                  <a:lumOff val="25000"/>
                </a:srgbClr>
              </a:solidFill>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solidFill>
                <a:srgbClr val="4D1434">
                  <a:lumMod val="75000"/>
                  <a:lumOff val="25000"/>
                </a:srgbClr>
              </a:solidFill>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solidFill>
                  <a:srgbClr val="4D1434">
                    <a:lumMod val="75000"/>
                    <a:lumOff val="25000"/>
                  </a:srgbClr>
                </a:solidFill>
              </a:rPr>
              <a:pPr/>
              <a:t>‹#›</a:t>
            </a:fld>
            <a:endParaRPr lang="en-US" dirty="0">
              <a:solidFill>
                <a:srgbClr val="4D1434">
                  <a:lumMod val="75000"/>
                  <a:lumOff val="25000"/>
                </a:srgbClr>
              </a:solidFill>
            </a:endParaRPr>
          </a:p>
        </p:txBody>
      </p:sp>
    </p:spTree>
    <p:extLst>
      <p:ext uri="{BB962C8B-B14F-4D97-AF65-F5344CB8AC3E}">
        <p14:creationId xmlns:p14="http://schemas.microsoft.com/office/powerpoint/2010/main" val="3237278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903163"/>
                </a:solidFill>
              </a:rPr>
              <a:pPr/>
              <a:t>10/10/2014</a:t>
            </a:fld>
            <a:endParaRPr lang="en-US" dirty="0">
              <a:solidFill>
                <a:srgbClr val="903163"/>
              </a:solidFill>
            </a:endParaRPr>
          </a:p>
        </p:txBody>
      </p:sp>
      <p:sp>
        <p:nvSpPr>
          <p:cNvPr id="5" name="Footer Placeholder 4"/>
          <p:cNvSpPr>
            <a:spLocks noGrp="1"/>
          </p:cNvSpPr>
          <p:nvPr>
            <p:ph type="ftr" sz="quarter" idx="11"/>
          </p:nvPr>
        </p:nvSpPr>
        <p:spPr/>
        <p:txBody>
          <a:bodyPr/>
          <a:lstStyle/>
          <a:p>
            <a:endParaRPr lang="en-US" dirty="0">
              <a:solidFill>
                <a:srgbClr val="903163"/>
              </a:solidFill>
            </a:endParaRPr>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solidFill>
                  <a:srgbClr val="903163"/>
                </a:solidFill>
              </a:rPr>
              <a:pPr/>
              <a:t>‹#›</a:t>
            </a:fld>
            <a:endParaRPr lang="en-US" dirty="0">
              <a:solidFill>
                <a:srgbClr val="903163"/>
              </a:solidFill>
            </a:endParaRPr>
          </a:p>
        </p:txBody>
      </p:sp>
    </p:spTree>
    <p:extLst>
      <p:ext uri="{BB962C8B-B14F-4D97-AF65-F5344CB8AC3E}">
        <p14:creationId xmlns:p14="http://schemas.microsoft.com/office/powerpoint/2010/main" val="4071950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solidFill>
                  <a:srgbClr val="4D1434">
                    <a:lumMod val="75000"/>
                    <a:lumOff val="25000"/>
                  </a:srgbClr>
                </a:solidFill>
              </a:rPr>
              <a:pPr/>
              <a:t>10/10/2014</a:t>
            </a:fld>
            <a:endParaRPr lang="en-US" dirty="0">
              <a:solidFill>
                <a:srgbClr val="4D1434">
                  <a:lumMod val="75000"/>
                  <a:lumOff val="25000"/>
                </a:srgbClr>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solidFill>
                <a:srgbClr val="4D1434">
                  <a:lumMod val="75000"/>
                  <a:lumOff val="25000"/>
                </a:srgbClr>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solidFill>
                  <a:srgbClr val="4D1434">
                    <a:lumMod val="75000"/>
                    <a:lumOff val="25000"/>
                  </a:srgbClr>
                </a:solidFill>
              </a:rPr>
              <a:pPr/>
              <a:t>‹#›</a:t>
            </a:fld>
            <a:endParaRPr lang="en-US" dirty="0">
              <a:solidFill>
                <a:srgbClr val="4D1434">
                  <a:lumMod val="75000"/>
                  <a:lumOff val="25000"/>
                </a:srgbClr>
              </a:solidFill>
            </a:endParaRPr>
          </a:p>
        </p:txBody>
      </p:sp>
    </p:spTree>
    <p:extLst>
      <p:ext uri="{BB962C8B-B14F-4D97-AF65-F5344CB8AC3E}">
        <p14:creationId xmlns:p14="http://schemas.microsoft.com/office/powerpoint/2010/main" val="1312174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903163"/>
                </a:solidFill>
              </a:rPr>
              <a:pPr/>
              <a:t>10/10/2014</a:t>
            </a:fld>
            <a:endParaRPr lang="en-US" dirty="0">
              <a:solidFill>
                <a:srgbClr val="903163"/>
              </a:solidFill>
            </a:endParaRPr>
          </a:p>
        </p:txBody>
      </p:sp>
      <p:sp>
        <p:nvSpPr>
          <p:cNvPr id="6" name="Footer Placeholder 5"/>
          <p:cNvSpPr>
            <a:spLocks noGrp="1"/>
          </p:cNvSpPr>
          <p:nvPr>
            <p:ph type="ftr" sz="quarter" idx="11"/>
          </p:nvPr>
        </p:nvSpPr>
        <p:spPr/>
        <p:txBody>
          <a:bodyPr/>
          <a:lstStyle/>
          <a:p>
            <a:endParaRPr lang="en-US" dirty="0">
              <a:solidFill>
                <a:srgbClr val="903163"/>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903163"/>
                </a:solidFill>
              </a:rPr>
              <a:pPr/>
              <a:t>‹#›</a:t>
            </a:fld>
            <a:endParaRPr lang="en-US" dirty="0">
              <a:solidFill>
                <a:srgbClr val="903163"/>
              </a:solidFill>
            </a:endParaRPr>
          </a:p>
        </p:txBody>
      </p:sp>
    </p:spTree>
    <p:extLst>
      <p:ext uri="{BB962C8B-B14F-4D97-AF65-F5344CB8AC3E}">
        <p14:creationId xmlns:p14="http://schemas.microsoft.com/office/powerpoint/2010/main" val="1884144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srgbClr val="903163"/>
                </a:solidFill>
              </a:rPr>
              <a:pPr/>
              <a:t>10/10/2014</a:t>
            </a:fld>
            <a:endParaRPr lang="en-US" dirty="0">
              <a:solidFill>
                <a:srgbClr val="903163"/>
              </a:solidFill>
            </a:endParaRPr>
          </a:p>
        </p:txBody>
      </p:sp>
      <p:sp>
        <p:nvSpPr>
          <p:cNvPr id="8" name="Footer Placeholder 7"/>
          <p:cNvSpPr>
            <a:spLocks noGrp="1"/>
          </p:cNvSpPr>
          <p:nvPr>
            <p:ph type="ftr" sz="quarter" idx="11"/>
          </p:nvPr>
        </p:nvSpPr>
        <p:spPr/>
        <p:txBody>
          <a:bodyPr/>
          <a:lstStyle/>
          <a:p>
            <a:endParaRPr lang="en-US" dirty="0">
              <a:solidFill>
                <a:srgbClr val="903163"/>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srgbClr val="903163"/>
                </a:solidFill>
              </a:rPr>
              <a:pPr/>
              <a:t>‹#›</a:t>
            </a:fld>
            <a:endParaRPr lang="en-US" dirty="0">
              <a:solidFill>
                <a:srgbClr val="903163"/>
              </a:solidFill>
            </a:endParaRPr>
          </a:p>
        </p:txBody>
      </p:sp>
    </p:spTree>
    <p:extLst>
      <p:ext uri="{BB962C8B-B14F-4D97-AF65-F5344CB8AC3E}">
        <p14:creationId xmlns:p14="http://schemas.microsoft.com/office/powerpoint/2010/main" val="2763291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srgbClr val="903163"/>
                </a:solidFill>
              </a:rPr>
              <a:pPr/>
              <a:t>10/10/2014</a:t>
            </a:fld>
            <a:endParaRPr lang="en-US" dirty="0">
              <a:solidFill>
                <a:srgbClr val="903163"/>
              </a:solidFill>
            </a:endParaRPr>
          </a:p>
        </p:txBody>
      </p:sp>
      <p:sp>
        <p:nvSpPr>
          <p:cNvPr id="4" name="Footer Placeholder 3"/>
          <p:cNvSpPr>
            <a:spLocks noGrp="1"/>
          </p:cNvSpPr>
          <p:nvPr>
            <p:ph type="ftr" sz="quarter" idx="11"/>
          </p:nvPr>
        </p:nvSpPr>
        <p:spPr/>
        <p:txBody>
          <a:bodyPr/>
          <a:lstStyle/>
          <a:p>
            <a:endParaRPr lang="en-US" dirty="0">
              <a:solidFill>
                <a:srgbClr val="903163"/>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903163"/>
                </a:solidFill>
              </a:rPr>
              <a:pPr/>
              <a:t>‹#›</a:t>
            </a:fld>
            <a:endParaRPr lang="en-US" dirty="0">
              <a:solidFill>
                <a:srgbClr val="903163"/>
              </a:solidFill>
            </a:endParaRPr>
          </a:p>
        </p:txBody>
      </p:sp>
    </p:spTree>
    <p:extLst>
      <p:ext uri="{BB962C8B-B14F-4D97-AF65-F5344CB8AC3E}">
        <p14:creationId xmlns:p14="http://schemas.microsoft.com/office/powerpoint/2010/main" val="3394909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srgbClr val="903163"/>
                </a:solidFill>
              </a:rPr>
              <a:pPr/>
              <a:t>10/10/2014</a:t>
            </a:fld>
            <a:endParaRPr lang="en-US" dirty="0">
              <a:solidFill>
                <a:srgbClr val="903163"/>
              </a:solidFill>
            </a:endParaRPr>
          </a:p>
        </p:txBody>
      </p:sp>
      <p:sp>
        <p:nvSpPr>
          <p:cNvPr id="3" name="Footer Placeholder 2"/>
          <p:cNvSpPr>
            <a:spLocks noGrp="1"/>
          </p:cNvSpPr>
          <p:nvPr>
            <p:ph type="ftr" sz="quarter" idx="11"/>
          </p:nvPr>
        </p:nvSpPr>
        <p:spPr/>
        <p:txBody>
          <a:bodyPr/>
          <a:lstStyle/>
          <a:p>
            <a:endParaRPr lang="en-US" dirty="0">
              <a:solidFill>
                <a:srgbClr val="903163"/>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903163"/>
                </a:solidFill>
              </a:rPr>
              <a:pPr/>
              <a:t>‹#›</a:t>
            </a:fld>
            <a:endParaRPr lang="en-US" dirty="0">
              <a:solidFill>
                <a:srgbClr val="903163"/>
              </a:solidFill>
            </a:endParaRPr>
          </a:p>
        </p:txBody>
      </p:sp>
    </p:spTree>
    <p:extLst>
      <p:ext uri="{BB962C8B-B14F-4D97-AF65-F5344CB8AC3E}">
        <p14:creationId xmlns:p14="http://schemas.microsoft.com/office/powerpoint/2010/main" val="807392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solidFill>
                  <a:srgbClr val="4D1434">
                    <a:lumMod val="75000"/>
                    <a:lumOff val="25000"/>
                  </a:srgbClr>
                </a:solidFill>
              </a:rPr>
              <a:pPr/>
              <a:t>10/10/2014</a:t>
            </a:fld>
            <a:endParaRPr lang="en-US" dirty="0">
              <a:solidFill>
                <a:srgbClr val="4D1434">
                  <a:lumMod val="75000"/>
                  <a:lumOff val="25000"/>
                </a:srgbClr>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solidFill>
                <a:srgbClr val="4D1434">
                  <a:lumMod val="75000"/>
                  <a:lumOff val="25000"/>
                </a:srgbClr>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solidFill>
                  <a:srgbClr val="4D1434">
                    <a:lumMod val="75000"/>
                    <a:lumOff val="25000"/>
                  </a:srgbClr>
                </a:solidFill>
              </a:rPr>
              <a:pPr/>
              <a:t>‹#›</a:t>
            </a:fld>
            <a:endParaRPr lang="en-US" dirty="0">
              <a:solidFill>
                <a:srgbClr val="4D1434">
                  <a:lumMod val="75000"/>
                  <a:lumOff val="25000"/>
                </a:srgbClr>
              </a:solidFill>
            </a:endParaRPr>
          </a:p>
        </p:txBody>
      </p:sp>
    </p:spTree>
    <p:extLst>
      <p:ext uri="{BB962C8B-B14F-4D97-AF65-F5344CB8AC3E}">
        <p14:creationId xmlns:p14="http://schemas.microsoft.com/office/powerpoint/2010/main" val="37929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solidFill>
                  <a:srgbClr val="903163"/>
                </a:solidFill>
              </a:rPr>
              <a:pPr/>
              <a:t>10/10/2014</a:t>
            </a:fld>
            <a:endParaRPr lang="en-US" dirty="0">
              <a:solidFill>
                <a:srgbClr val="903163"/>
              </a:solidFill>
            </a:endParaRPr>
          </a:p>
        </p:txBody>
      </p:sp>
      <p:sp>
        <p:nvSpPr>
          <p:cNvPr id="6" name="Footer Placeholder 5"/>
          <p:cNvSpPr>
            <a:spLocks noGrp="1"/>
          </p:cNvSpPr>
          <p:nvPr>
            <p:ph type="ftr" sz="quarter" idx="11"/>
          </p:nvPr>
        </p:nvSpPr>
        <p:spPr/>
        <p:txBody>
          <a:bodyPr/>
          <a:lstStyle/>
          <a:p>
            <a:endParaRPr lang="en-US" dirty="0">
              <a:solidFill>
                <a:srgbClr val="903163"/>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903163"/>
                </a:solidFill>
              </a:rPr>
              <a:pPr/>
              <a:t>‹#›</a:t>
            </a:fld>
            <a:endParaRPr lang="en-US" dirty="0">
              <a:solidFill>
                <a:srgbClr val="903163"/>
              </a:solidFill>
            </a:endParaRPr>
          </a:p>
        </p:txBody>
      </p:sp>
    </p:spTree>
    <p:extLst>
      <p:ext uri="{BB962C8B-B14F-4D97-AF65-F5344CB8AC3E}">
        <p14:creationId xmlns:p14="http://schemas.microsoft.com/office/powerpoint/2010/main" val="1688788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srgbClr val="903163"/>
                </a:solidFill>
              </a:rPr>
              <a:pPr/>
              <a:t>10/10/2014</a:t>
            </a:fld>
            <a:endParaRPr lang="en-US" dirty="0">
              <a:solidFill>
                <a:srgbClr val="903163"/>
              </a:solidFill>
            </a:endParaRPr>
          </a:p>
        </p:txBody>
      </p:sp>
      <p:sp>
        <p:nvSpPr>
          <p:cNvPr id="5" name="Footer Placeholder 4"/>
          <p:cNvSpPr>
            <a:spLocks noGrp="1"/>
          </p:cNvSpPr>
          <p:nvPr>
            <p:ph type="ftr" sz="quarter" idx="11"/>
          </p:nvPr>
        </p:nvSpPr>
        <p:spPr/>
        <p:txBody>
          <a:bodyPr/>
          <a:lstStyle/>
          <a:p>
            <a:endParaRPr lang="en-US" dirty="0">
              <a:solidFill>
                <a:srgbClr val="903163"/>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903163"/>
                </a:solidFill>
              </a:rPr>
              <a:pPr/>
              <a:t>‹#›</a:t>
            </a:fld>
            <a:endParaRPr lang="en-US" dirty="0">
              <a:solidFill>
                <a:srgbClr val="903163"/>
              </a:solidFill>
            </a:endParaRPr>
          </a:p>
        </p:txBody>
      </p:sp>
    </p:spTree>
    <p:extLst>
      <p:ext uri="{BB962C8B-B14F-4D97-AF65-F5344CB8AC3E}">
        <p14:creationId xmlns:p14="http://schemas.microsoft.com/office/powerpoint/2010/main" val="18891546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solidFill>
                  <a:srgbClr val="4D1434">
                    <a:lumMod val="75000"/>
                    <a:lumOff val="25000"/>
                  </a:srgbClr>
                </a:solidFill>
              </a:rPr>
              <a:pPr/>
              <a:t>10/10/2014</a:t>
            </a:fld>
            <a:endParaRPr lang="en-US" dirty="0">
              <a:solidFill>
                <a:srgbClr val="4D1434">
                  <a:lumMod val="75000"/>
                  <a:lumOff val="25000"/>
                </a:srgbClr>
              </a:solidFill>
            </a:endParaRPr>
          </a:p>
        </p:txBody>
      </p:sp>
      <p:sp>
        <p:nvSpPr>
          <p:cNvPr id="5" name="Footer Placeholder 4"/>
          <p:cNvSpPr>
            <a:spLocks noGrp="1"/>
          </p:cNvSpPr>
          <p:nvPr>
            <p:ph type="ftr" sz="quarter" idx="11"/>
          </p:nvPr>
        </p:nvSpPr>
        <p:spPr>
          <a:xfrm>
            <a:off x="774923" y="5951811"/>
            <a:ext cx="7896279" cy="365125"/>
          </a:xfrm>
        </p:spPr>
        <p:txBody>
          <a:bodyPr/>
          <a:lstStyle/>
          <a:p>
            <a:endParaRPr lang="en-US" dirty="0">
              <a:solidFill>
                <a:srgbClr val="903163"/>
              </a:solidFill>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solidFill>
                  <a:srgbClr val="4D1434">
                    <a:lumMod val="75000"/>
                    <a:lumOff val="25000"/>
                  </a:srgbClr>
                </a:solidFill>
              </a:rPr>
              <a:pPr/>
              <a:t>‹#›</a:t>
            </a:fld>
            <a:endParaRPr lang="en-US" dirty="0">
              <a:solidFill>
                <a:srgbClr val="4D1434">
                  <a:lumMod val="75000"/>
                  <a:lumOff val="25000"/>
                </a:srgbClr>
              </a:solidFill>
            </a:endParaRPr>
          </a:p>
        </p:txBody>
      </p:sp>
    </p:spTree>
    <p:extLst>
      <p:ext uri="{BB962C8B-B14F-4D97-AF65-F5344CB8AC3E}">
        <p14:creationId xmlns:p14="http://schemas.microsoft.com/office/powerpoint/2010/main" val="392465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10/10/2014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10/10/2014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10/10/2014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solidFill>
                  <a:srgbClr val="903163"/>
                </a:solidFill>
              </a:rPr>
              <a:pPr/>
              <a:t>10/10/2014</a:t>
            </a:fld>
            <a:endParaRPr lang="en-US" dirty="0">
              <a:solidFill>
                <a:srgbClr val="903163"/>
              </a:solidFill>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solidFill>
                <a:srgbClr val="903163"/>
              </a:solidFill>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solidFill>
                  <a:srgbClr val="903163"/>
                </a:solidFill>
              </a:rPr>
              <a:pPr/>
              <a:t>‹#›</a:t>
            </a:fld>
            <a:endParaRPr lang="en-US" dirty="0">
              <a:solidFill>
                <a:srgbClr val="903163"/>
              </a:solidFill>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93174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قياس النشاط الاقتصادي </a:t>
            </a:r>
            <a:endParaRPr lang="ar-SA" dirty="0"/>
          </a:p>
        </p:txBody>
      </p:sp>
      <p:sp>
        <p:nvSpPr>
          <p:cNvPr id="3" name="عنوان فرعي 2"/>
          <p:cNvSpPr>
            <a:spLocks noGrp="1"/>
          </p:cNvSpPr>
          <p:nvPr>
            <p:ph type="subTitle" idx="1"/>
          </p:nvPr>
        </p:nvSpPr>
        <p:spPr/>
        <p:txBody>
          <a:bodyPr/>
          <a:lstStyle/>
          <a:p>
            <a:r>
              <a:rPr lang="ar-SA" dirty="0" smtClean="0"/>
              <a:t>الفصل </a:t>
            </a:r>
            <a:r>
              <a:rPr lang="ar-SA" dirty="0" smtClean="0"/>
              <a:t>الثاني</a:t>
            </a:r>
            <a:endParaRPr lang="ar-SA" dirty="0" smtClean="0"/>
          </a:p>
          <a:p>
            <a:endParaRPr lang="ar-SA" dirty="0" smtClean="0"/>
          </a:p>
        </p:txBody>
      </p:sp>
    </p:spTree>
    <p:extLst>
      <p:ext uri="{BB962C8B-B14F-4D97-AF65-F5344CB8AC3E}">
        <p14:creationId xmlns:p14="http://schemas.microsoft.com/office/powerpoint/2010/main" val="3736475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مفاهيم أخرى في الحسابات القومية</a:t>
            </a:r>
            <a:endParaRPr lang="ar-SA" dirty="0"/>
          </a:p>
        </p:txBody>
      </p:sp>
      <p:sp>
        <p:nvSpPr>
          <p:cNvPr id="3" name="عنصر نائب للمحتوى 2"/>
          <p:cNvSpPr>
            <a:spLocks noGrp="1"/>
          </p:cNvSpPr>
          <p:nvPr>
            <p:ph idx="1"/>
          </p:nvPr>
        </p:nvSpPr>
        <p:spPr/>
        <p:txBody>
          <a:bodyPr/>
          <a:lstStyle/>
          <a:p>
            <a:r>
              <a:rPr lang="ar-SA" dirty="0" smtClean="0"/>
              <a:t>بالرغم من أن الناتج المحلي الإجمالي يعتبر أهم عنصر من عناصر الحسابات القومية , الا أن هناك مفاهيم أخرى مهمة تساعد في فهم أفضل للحسابات القومية.</a:t>
            </a:r>
            <a:endParaRPr lang="ar-SA" dirty="0"/>
          </a:p>
        </p:txBody>
      </p:sp>
    </p:spTree>
    <p:extLst>
      <p:ext uri="{BB962C8B-B14F-4D97-AF65-F5344CB8AC3E}">
        <p14:creationId xmlns:p14="http://schemas.microsoft.com/office/powerpoint/2010/main" val="2811107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الناتج المحلي الصافي </a:t>
            </a:r>
            <a:r>
              <a:rPr lang="en-US" dirty="0" smtClean="0"/>
              <a:t>(NDP)</a:t>
            </a:r>
            <a:endParaRPr lang="ar-SA" dirty="0"/>
          </a:p>
        </p:txBody>
      </p:sp>
      <p:sp>
        <p:nvSpPr>
          <p:cNvPr id="3" name="عنصر نائب للمحتوى 2"/>
          <p:cNvSpPr>
            <a:spLocks noGrp="1"/>
          </p:cNvSpPr>
          <p:nvPr>
            <p:ph idx="1"/>
          </p:nvPr>
        </p:nvSpPr>
        <p:spPr/>
        <p:txBody>
          <a:bodyPr/>
          <a:lstStyle/>
          <a:p>
            <a:r>
              <a:rPr lang="ar-SA" dirty="0" smtClean="0"/>
              <a:t>تتعرض الأصول الرأسمالية  لتناقص قيمتها نتيجة عن استهلاكها ولهذا نستخدم الناتج المحلي الصافي كمقياس أفضل </a:t>
            </a:r>
            <a:r>
              <a:rPr lang="ar-SA" dirty="0" err="1" smtClean="0"/>
              <a:t>لآداء</a:t>
            </a:r>
            <a:r>
              <a:rPr lang="ar-SA" dirty="0" smtClean="0"/>
              <a:t> الاقتصاد.</a:t>
            </a:r>
          </a:p>
          <a:p>
            <a:r>
              <a:rPr lang="ar-SA" dirty="0" smtClean="0"/>
              <a:t>الناتج المحلي الإجمالي – الاهلاك = الناتج المحلي الصافي.</a:t>
            </a:r>
          </a:p>
          <a:p>
            <a:r>
              <a:rPr lang="ar-SA" dirty="0" smtClean="0"/>
              <a:t>الانفاق الاستهلاكي + الانفاق الحكومي + صافي التعامل مع العالم الخارجي +الانفاق الاستثماري – الاهلاك= الناتج المحلي الصافي.</a:t>
            </a:r>
          </a:p>
          <a:p>
            <a:pPr lvl="0">
              <a:buClr>
                <a:srgbClr val="903163"/>
              </a:buClr>
            </a:pPr>
            <a:r>
              <a:rPr lang="ar-SA" dirty="0">
                <a:solidFill>
                  <a:srgbClr val="3D3D3D"/>
                </a:solidFill>
              </a:rPr>
              <a:t>الانفاق الاستهلاكي + الانفاق الحكومي + صافي التعامل مع العالم الخارجي </a:t>
            </a:r>
            <a:r>
              <a:rPr lang="ar-SA" dirty="0" smtClean="0">
                <a:solidFill>
                  <a:srgbClr val="3D3D3D"/>
                </a:solidFill>
              </a:rPr>
              <a:t>+(صافي الاستثمار)= </a:t>
            </a:r>
            <a:r>
              <a:rPr lang="ar-SA" dirty="0">
                <a:solidFill>
                  <a:srgbClr val="3D3D3D"/>
                </a:solidFill>
              </a:rPr>
              <a:t>الناتج المحلي الصافي.</a:t>
            </a:r>
          </a:p>
          <a:p>
            <a:endParaRPr lang="ar-SA" dirty="0" smtClean="0"/>
          </a:p>
          <a:p>
            <a:endParaRPr lang="ar-SA" dirty="0"/>
          </a:p>
        </p:txBody>
      </p:sp>
    </p:spTree>
    <p:extLst>
      <p:ext uri="{BB962C8B-B14F-4D97-AF65-F5344CB8AC3E}">
        <p14:creationId xmlns:p14="http://schemas.microsoft.com/office/powerpoint/2010/main" val="3460718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الدخل المحلي</a:t>
            </a:r>
            <a:endParaRPr lang="ar-SA" dirty="0"/>
          </a:p>
        </p:txBody>
      </p:sp>
      <p:sp>
        <p:nvSpPr>
          <p:cNvPr id="3" name="عنصر نائب للمحتوى 2"/>
          <p:cNvSpPr>
            <a:spLocks noGrp="1"/>
          </p:cNvSpPr>
          <p:nvPr>
            <p:ph idx="1"/>
          </p:nvPr>
        </p:nvSpPr>
        <p:spPr/>
        <p:txBody>
          <a:bodyPr/>
          <a:lstStyle/>
          <a:p>
            <a:pPr lvl="0">
              <a:buClr>
                <a:srgbClr val="903163"/>
              </a:buClr>
            </a:pPr>
            <a:r>
              <a:rPr lang="ar-SA" dirty="0" smtClean="0">
                <a:solidFill>
                  <a:srgbClr val="3D3D3D"/>
                </a:solidFill>
              </a:rPr>
              <a:t>هو إجمالي ما تكتسبه عناصر الإنتاج في الاقتصاد.</a:t>
            </a:r>
          </a:p>
          <a:p>
            <a:pPr lvl="0">
              <a:buClr>
                <a:srgbClr val="903163"/>
              </a:buClr>
            </a:pPr>
            <a:r>
              <a:rPr lang="ar-SA" dirty="0" smtClean="0">
                <a:solidFill>
                  <a:srgbClr val="3D3D3D"/>
                </a:solidFill>
              </a:rPr>
              <a:t>الناتج </a:t>
            </a:r>
            <a:r>
              <a:rPr lang="ar-SA" dirty="0">
                <a:solidFill>
                  <a:srgbClr val="3D3D3D"/>
                </a:solidFill>
              </a:rPr>
              <a:t>المحلي الإجمالي – الاهلاك = الناتج المحلي الصافي – الضرائب غير المباشرة = الدخل </a:t>
            </a:r>
            <a:r>
              <a:rPr lang="ar-SA" dirty="0" smtClean="0">
                <a:solidFill>
                  <a:srgbClr val="3D3D3D"/>
                </a:solidFill>
              </a:rPr>
              <a:t>المحلي.</a:t>
            </a:r>
          </a:p>
          <a:p>
            <a:pPr lvl="0">
              <a:buClr>
                <a:srgbClr val="903163"/>
              </a:buClr>
            </a:pPr>
            <a:r>
              <a:rPr lang="ar-SA" dirty="0" smtClean="0">
                <a:solidFill>
                  <a:srgbClr val="3D3D3D"/>
                </a:solidFill>
              </a:rPr>
              <a:t>هو إجمالي ما </a:t>
            </a:r>
            <a:r>
              <a:rPr lang="ar-SA" dirty="0" err="1" smtClean="0">
                <a:solidFill>
                  <a:srgbClr val="3D3D3D"/>
                </a:solidFill>
              </a:rPr>
              <a:t>تكتسبة</a:t>
            </a:r>
            <a:r>
              <a:rPr lang="ar-SA" dirty="0" smtClean="0">
                <a:solidFill>
                  <a:srgbClr val="3D3D3D"/>
                </a:solidFill>
              </a:rPr>
              <a:t> عناصر الإنتاج وليس اجمالي الدخول التي يستلمها افراد المجتمع ولحساب ما يستلمه افراد المجتمع من دخل فإنه يتم إيجاد الدخل الشخصي (الفردي).</a:t>
            </a:r>
            <a:endParaRPr lang="ar-SA" dirty="0">
              <a:solidFill>
                <a:srgbClr val="3D3D3D"/>
              </a:solidFill>
            </a:endParaRPr>
          </a:p>
          <a:p>
            <a:endParaRPr lang="ar-SA" dirty="0"/>
          </a:p>
        </p:txBody>
      </p:sp>
    </p:spTree>
    <p:extLst>
      <p:ext uri="{BB962C8B-B14F-4D97-AF65-F5344CB8AC3E}">
        <p14:creationId xmlns:p14="http://schemas.microsoft.com/office/powerpoint/2010/main" val="95062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الدخل الشخصي الفردي</a:t>
            </a:r>
            <a:endParaRPr lang="ar-SA" dirty="0"/>
          </a:p>
        </p:txBody>
      </p:sp>
      <p:sp>
        <p:nvSpPr>
          <p:cNvPr id="3" name="عنصر نائب للمحتوى 2"/>
          <p:cNvSpPr>
            <a:spLocks noGrp="1"/>
          </p:cNvSpPr>
          <p:nvPr>
            <p:ph idx="1"/>
          </p:nvPr>
        </p:nvSpPr>
        <p:spPr/>
        <p:txBody>
          <a:bodyPr/>
          <a:lstStyle/>
          <a:p>
            <a:pPr lvl="0">
              <a:buClr>
                <a:srgbClr val="903163"/>
              </a:buClr>
            </a:pPr>
            <a:r>
              <a:rPr lang="ar-SA" dirty="0" smtClean="0">
                <a:solidFill>
                  <a:srgbClr val="3D3D3D"/>
                </a:solidFill>
              </a:rPr>
              <a:t>مقدار الدخل المستلم من قبل افراد المجتمع قبل دفع ضرائب الدخل.</a:t>
            </a:r>
          </a:p>
          <a:p>
            <a:pPr lvl="0">
              <a:buClr>
                <a:srgbClr val="903163"/>
              </a:buClr>
            </a:pPr>
            <a:r>
              <a:rPr lang="ar-SA" dirty="0" smtClean="0">
                <a:solidFill>
                  <a:srgbClr val="3D3D3D"/>
                </a:solidFill>
              </a:rPr>
              <a:t>الناتج </a:t>
            </a:r>
            <a:r>
              <a:rPr lang="ar-SA" dirty="0">
                <a:solidFill>
                  <a:srgbClr val="3D3D3D"/>
                </a:solidFill>
              </a:rPr>
              <a:t>المحلي الإجمالي – الاهلاك = الناتج المحلي الصافي – الضرائب غير المباشرة = الدخل المحلي – الدخول المكتسبة غير </a:t>
            </a:r>
            <a:r>
              <a:rPr lang="ar-SA" dirty="0" err="1">
                <a:solidFill>
                  <a:srgbClr val="3D3D3D"/>
                </a:solidFill>
              </a:rPr>
              <a:t>المحصلة+الدخول</a:t>
            </a:r>
            <a:r>
              <a:rPr lang="ar-SA" dirty="0">
                <a:solidFill>
                  <a:srgbClr val="3D3D3D"/>
                </a:solidFill>
              </a:rPr>
              <a:t> المحصلة غير المكتسبة = الدخل الشخصي (الفردي</a:t>
            </a:r>
            <a:r>
              <a:rPr lang="ar-SA" dirty="0" smtClean="0">
                <a:solidFill>
                  <a:srgbClr val="3D3D3D"/>
                </a:solidFill>
              </a:rPr>
              <a:t>).</a:t>
            </a:r>
            <a:endParaRPr lang="ar-SA" dirty="0"/>
          </a:p>
        </p:txBody>
      </p:sp>
      <p:sp>
        <p:nvSpPr>
          <p:cNvPr id="4" name="وسيلة شرح خطية 2 3"/>
          <p:cNvSpPr/>
          <p:nvPr/>
        </p:nvSpPr>
        <p:spPr>
          <a:xfrm>
            <a:off x="1820563" y="4563763"/>
            <a:ext cx="1878227" cy="1103870"/>
          </a:xfrm>
          <a:prstGeom prst="borderCallout2">
            <a:avLst>
              <a:gd name="adj1" fmla="val 18750"/>
              <a:gd name="adj2" fmla="val -8333"/>
              <a:gd name="adj3" fmla="val 18750"/>
              <a:gd name="adj4" fmla="val -16667"/>
              <a:gd name="adj5" fmla="val -30603"/>
              <a:gd name="adj6" fmla="val 535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الأرباح الغير موزعه، استقطاعات </a:t>
            </a:r>
            <a:r>
              <a:rPr lang="ar-SA" dirty="0" err="1" smtClean="0"/>
              <a:t>التقاعد,التأمينات</a:t>
            </a:r>
            <a:r>
              <a:rPr lang="ar-SA" dirty="0" smtClean="0"/>
              <a:t> الاجتماعية</a:t>
            </a:r>
            <a:endParaRPr lang="ar-SA" dirty="0"/>
          </a:p>
        </p:txBody>
      </p:sp>
      <p:sp>
        <p:nvSpPr>
          <p:cNvPr id="5" name="وسيلة شرح خطية 2 4"/>
          <p:cNvSpPr/>
          <p:nvPr/>
        </p:nvSpPr>
        <p:spPr>
          <a:xfrm>
            <a:off x="9992497" y="4819135"/>
            <a:ext cx="1515763" cy="1408670"/>
          </a:xfrm>
          <a:prstGeom prst="borderCallout2">
            <a:avLst>
              <a:gd name="adj1" fmla="val 18750"/>
              <a:gd name="adj2" fmla="val -8333"/>
              <a:gd name="adj3" fmla="val 18750"/>
              <a:gd name="adj4" fmla="val -16667"/>
              <a:gd name="adj5" fmla="val -26541"/>
              <a:gd name="adj6" fmla="val -173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المدفوعات التحويلية الحكومية كالمساعدات والهبات</a:t>
            </a:r>
            <a:endParaRPr lang="ar-SA" dirty="0"/>
          </a:p>
        </p:txBody>
      </p:sp>
    </p:spTree>
    <p:extLst>
      <p:ext uri="{BB962C8B-B14F-4D97-AF65-F5344CB8AC3E}">
        <p14:creationId xmlns:p14="http://schemas.microsoft.com/office/powerpoint/2010/main" val="1824065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الدخل المتاح</a:t>
            </a:r>
            <a:endParaRPr lang="ar-SA" dirty="0"/>
          </a:p>
        </p:txBody>
      </p:sp>
      <p:sp>
        <p:nvSpPr>
          <p:cNvPr id="3" name="عنصر نائب للمحتوى 2"/>
          <p:cNvSpPr>
            <a:spLocks noGrp="1"/>
          </p:cNvSpPr>
          <p:nvPr>
            <p:ph idx="1"/>
          </p:nvPr>
        </p:nvSpPr>
        <p:spPr/>
        <p:txBody>
          <a:bodyPr/>
          <a:lstStyle/>
          <a:p>
            <a:pPr lvl="0">
              <a:buClr>
                <a:srgbClr val="903163"/>
              </a:buClr>
            </a:pPr>
            <a:r>
              <a:rPr lang="ar-SA" dirty="0" smtClean="0">
                <a:solidFill>
                  <a:srgbClr val="3D3D3D"/>
                </a:solidFill>
              </a:rPr>
              <a:t>هو الدخل الذي يمكن للأفراد التصرف فيه.</a:t>
            </a:r>
          </a:p>
          <a:p>
            <a:pPr lvl="0">
              <a:buClr>
                <a:srgbClr val="903163"/>
              </a:buClr>
            </a:pPr>
            <a:r>
              <a:rPr lang="ar-SA" dirty="0" smtClean="0">
                <a:solidFill>
                  <a:srgbClr val="3D3D3D"/>
                </a:solidFill>
              </a:rPr>
              <a:t>الناتج </a:t>
            </a:r>
            <a:r>
              <a:rPr lang="ar-SA" dirty="0">
                <a:solidFill>
                  <a:srgbClr val="3D3D3D"/>
                </a:solidFill>
              </a:rPr>
              <a:t>المحلي الإجمالي – الاهلاك = الناتج المحلي الصافي – الضرائب غير المباشرة = الدخل المحلي – الدخول المكتسبة غير </a:t>
            </a:r>
            <a:r>
              <a:rPr lang="ar-SA" dirty="0" err="1">
                <a:solidFill>
                  <a:srgbClr val="3D3D3D"/>
                </a:solidFill>
              </a:rPr>
              <a:t>المحصلة+الدخول</a:t>
            </a:r>
            <a:r>
              <a:rPr lang="ar-SA" dirty="0">
                <a:solidFill>
                  <a:srgbClr val="3D3D3D"/>
                </a:solidFill>
              </a:rPr>
              <a:t> المحصلة غير المكتسبة = الدخل الشخصي (الفردي)- الضرائب المباشرة على الدخل = الدخل الشخصي (الفردي) </a:t>
            </a:r>
            <a:r>
              <a:rPr lang="ar-SA" dirty="0" smtClean="0">
                <a:solidFill>
                  <a:srgbClr val="3D3D3D"/>
                </a:solidFill>
              </a:rPr>
              <a:t>المتاح</a:t>
            </a:r>
            <a:endParaRPr lang="ar-SA" dirty="0">
              <a:solidFill>
                <a:srgbClr val="3D3D3D"/>
              </a:solidFill>
            </a:endParaRPr>
          </a:p>
          <a:p>
            <a:endParaRPr lang="ar-SA" dirty="0"/>
          </a:p>
        </p:txBody>
      </p:sp>
    </p:spTree>
    <p:extLst>
      <p:ext uri="{BB962C8B-B14F-4D97-AF65-F5344CB8AC3E}">
        <p14:creationId xmlns:p14="http://schemas.microsoft.com/office/powerpoint/2010/main" val="1992291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الادخار</a:t>
            </a:r>
            <a:endParaRPr lang="ar-SA" dirty="0"/>
          </a:p>
        </p:txBody>
      </p:sp>
      <p:sp>
        <p:nvSpPr>
          <p:cNvPr id="3" name="عنصر نائب للمحتوى 2"/>
          <p:cNvSpPr>
            <a:spLocks noGrp="1"/>
          </p:cNvSpPr>
          <p:nvPr>
            <p:ph idx="1"/>
          </p:nvPr>
        </p:nvSpPr>
        <p:spPr/>
        <p:txBody>
          <a:bodyPr/>
          <a:lstStyle/>
          <a:p>
            <a:pPr lvl="0">
              <a:buClr>
                <a:srgbClr val="903163"/>
              </a:buClr>
            </a:pPr>
            <a:r>
              <a:rPr lang="ar-SA" dirty="0" smtClean="0">
                <a:solidFill>
                  <a:srgbClr val="3D3D3D"/>
                </a:solidFill>
              </a:rPr>
              <a:t>يتوزع الدخل المتاح بين الاستهلاك والادخار فإذا طرحنا الاستهلاك سنحصل على الادخار.</a:t>
            </a:r>
          </a:p>
          <a:p>
            <a:pPr lvl="0">
              <a:buClr>
                <a:srgbClr val="903163"/>
              </a:buClr>
            </a:pPr>
            <a:r>
              <a:rPr lang="ar-SA" dirty="0" smtClean="0">
                <a:solidFill>
                  <a:srgbClr val="3D3D3D"/>
                </a:solidFill>
              </a:rPr>
              <a:t>الناتج </a:t>
            </a:r>
            <a:r>
              <a:rPr lang="ar-SA" dirty="0">
                <a:solidFill>
                  <a:srgbClr val="3D3D3D"/>
                </a:solidFill>
              </a:rPr>
              <a:t>المحلي الإجمالي – الاهلاك = الناتج المحلي الصافي – الضرائب غير المباشرة = الدخل المحلي – الدخول المكتسبة غير </a:t>
            </a:r>
            <a:r>
              <a:rPr lang="ar-SA" dirty="0" smtClean="0">
                <a:solidFill>
                  <a:srgbClr val="3D3D3D"/>
                </a:solidFill>
              </a:rPr>
              <a:t>المحصلة + الدخول </a:t>
            </a:r>
            <a:r>
              <a:rPr lang="ar-SA" dirty="0">
                <a:solidFill>
                  <a:srgbClr val="3D3D3D"/>
                </a:solidFill>
              </a:rPr>
              <a:t>المحصلة غير المكتسبة = الدخل الشخصي (الفردي)- الضرائب المباشرة على الدخل = الدخل الشخصي (الفردي) المتاح – الاستهلاك = الادخار </a:t>
            </a:r>
            <a:endParaRPr lang="ar-SA" dirty="0" smtClean="0">
              <a:solidFill>
                <a:srgbClr val="3D3D3D"/>
              </a:solidFill>
            </a:endParaRPr>
          </a:p>
          <a:p>
            <a:pPr lvl="0">
              <a:buClr>
                <a:srgbClr val="903163"/>
              </a:buClr>
            </a:pPr>
            <a:r>
              <a:rPr lang="ar-SA" dirty="0" smtClean="0">
                <a:solidFill>
                  <a:srgbClr val="3D3D3D"/>
                </a:solidFill>
              </a:rPr>
              <a:t>يقيس الادخار قدرة المجتمع على تمويل الاستثمارات باستخدام المدخرات.</a:t>
            </a:r>
            <a:endParaRPr lang="ar-SA" dirty="0">
              <a:solidFill>
                <a:srgbClr val="3D3D3D"/>
              </a:solidFill>
            </a:endParaRPr>
          </a:p>
          <a:p>
            <a:pPr marL="0" indent="0">
              <a:buNone/>
            </a:pPr>
            <a:endParaRPr lang="ar-SA" dirty="0"/>
          </a:p>
        </p:txBody>
      </p:sp>
    </p:spTree>
    <p:extLst>
      <p:ext uri="{BB962C8B-B14F-4D97-AF65-F5344CB8AC3E}">
        <p14:creationId xmlns:p14="http://schemas.microsoft.com/office/powerpoint/2010/main" val="134043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العلاقة بين الناتج المحلي والدخل المحلي</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47891241"/>
              </p:ext>
            </p:extLst>
          </p:nvPr>
        </p:nvGraphicFramePr>
        <p:xfrm>
          <a:off x="581192" y="3688749"/>
          <a:ext cx="11029949" cy="2392680"/>
        </p:xfrm>
        <a:graphic>
          <a:graphicData uri="http://schemas.openxmlformats.org/drawingml/2006/table">
            <a:tbl>
              <a:tblPr rtl="1" firstRow="1" bandRow="1">
                <a:tableStyleId>{5C22544A-7EE6-4342-B048-85BDC9FD1C3A}</a:tableStyleId>
              </a:tblPr>
              <a:tblGrid>
                <a:gridCol w="1575707"/>
                <a:gridCol w="1575707"/>
                <a:gridCol w="1575707"/>
                <a:gridCol w="1575707"/>
                <a:gridCol w="1575707"/>
                <a:gridCol w="1575707"/>
                <a:gridCol w="1575707"/>
              </a:tblGrid>
              <a:tr h="370840">
                <a:tc>
                  <a:txBody>
                    <a:bodyPr/>
                    <a:lstStyle/>
                    <a:p>
                      <a:pPr rtl="1"/>
                      <a:r>
                        <a:rPr lang="ar-SA" dirty="0" smtClean="0"/>
                        <a:t>أسعار عوامل الانتاج</a:t>
                      </a:r>
                      <a:endParaRPr lang="ar-SA" dirty="0"/>
                    </a:p>
                  </a:txBody>
                  <a:tcPr/>
                </a:tc>
                <a:tc>
                  <a:txBody>
                    <a:bodyPr/>
                    <a:lstStyle/>
                    <a:p>
                      <a:pPr rtl="1"/>
                      <a:r>
                        <a:rPr lang="ar-SA" dirty="0" smtClean="0"/>
                        <a:t>عوامل الإنتاج</a:t>
                      </a:r>
                      <a:endParaRPr lang="ar-SA" dirty="0"/>
                    </a:p>
                  </a:txBody>
                  <a:tcPr/>
                </a:tc>
                <a:tc>
                  <a:txBody>
                    <a:bodyPr/>
                    <a:lstStyle/>
                    <a:p>
                      <a:pPr rtl="1"/>
                      <a:r>
                        <a:rPr lang="ar-SA" dirty="0" smtClean="0"/>
                        <a:t>عملية المزج</a:t>
                      </a:r>
                      <a:endParaRPr lang="ar-SA" dirty="0"/>
                    </a:p>
                  </a:txBody>
                  <a:tcPr/>
                </a:tc>
                <a:tc>
                  <a:txBody>
                    <a:bodyPr/>
                    <a:lstStyle/>
                    <a:p>
                      <a:pPr rtl="1"/>
                      <a:r>
                        <a:rPr lang="ar-SA" dirty="0" smtClean="0"/>
                        <a:t>الانتاج</a:t>
                      </a:r>
                      <a:endParaRPr lang="ar-SA" dirty="0"/>
                    </a:p>
                  </a:txBody>
                  <a:tcPr/>
                </a:tc>
                <a:tc>
                  <a:txBody>
                    <a:bodyPr/>
                    <a:lstStyle/>
                    <a:p>
                      <a:pPr rtl="1"/>
                      <a:r>
                        <a:rPr lang="ar-SA" dirty="0" smtClean="0"/>
                        <a:t>الكمية</a:t>
                      </a:r>
                      <a:endParaRPr lang="ar-SA" dirty="0"/>
                    </a:p>
                  </a:txBody>
                  <a:tcPr/>
                </a:tc>
                <a:tc>
                  <a:txBody>
                    <a:bodyPr/>
                    <a:lstStyle/>
                    <a:p>
                      <a:pPr rtl="1"/>
                      <a:r>
                        <a:rPr lang="ar-SA" dirty="0" smtClean="0"/>
                        <a:t>سعر الوحدة</a:t>
                      </a:r>
                      <a:endParaRPr lang="ar-SA" dirty="0"/>
                    </a:p>
                  </a:txBody>
                  <a:tcPr/>
                </a:tc>
                <a:tc>
                  <a:txBody>
                    <a:bodyPr/>
                    <a:lstStyle/>
                    <a:p>
                      <a:pPr rtl="1"/>
                      <a:r>
                        <a:rPr lang="ar-SA" dirty="0" smtClean="0"/>
                        <a:t>القيمة الانتاجية</a:t>
                      </a:r>
                      <a:endParaRPr lang="ar-SA" dirty="0"/>
                    </a:p>
                  </a:txBody>
                  <a:tcPr/>
                </a:tc>
              </a:tr>
              <a:tr h="370840">
                <a:tc>
                  <a:txBody>
                    <a:bodyPr/>
                    <a:lstStyle/>
                    <a:p>
                      <a:pPr rtl="1"/>
                      <a:r>
                        <a:rPr lang="ar-SA" dirty="0" smtClean="0"/>
                        <a:t>20000</a:t>
                      </a:r>
                      <a:endParaRPr lang="ar-SA" dirty="0"/>
                    </a:p>
                  </a:txBody>
                  <a:tcPr/>
                </a:tc>
                <a:tc>
                  <a:txBody>
                    <a:bodyPr/>
                    <a:lstStyle/>
                    <a:p>
                      <a:pPr rtl="1"/>
                      <a:r>
                        <a:rPr lang="ar-SA" dirty="0" smtClean="0"/>
                        <a:t>أرض</a:t>
                      </a:r>
                      <a:endParaRPr lang="ar-SA" dirty="0"/>
                    </a:p>
                  </a:txBody>
                  <a:tcPr/>
                </a:tc>
                <a:tc rowSpan="3">
                  <a:txBody>
                    <a:bodyPr/>
                    <a:lstStyle/>
                    <a:p>
                      <a:pPr rtl="1"/>
                      <a:r>
                        <a:rPr lang="ar-SA" dirty="0" smtClean="0"/>
                        <a:t>مزج عناصر الانتاج</a:t>
                      </a:r>
                      <a:endParaRPr lang="ar-SA" dirty="0"/>
                    </a:p>
                  </a:txBody>
                  <a:tcPr/>
                </a:tc>
                <a:tc>
                  <a:txBody>
                    <a:bodyPr/>
                    <a:lstStyle/>
                    <a:p>
                      <a:pPr rtl="1"/>
                      <a:r>
                        <a:rPr lang="ar-SA" dirty="0" smtClean="0"/>
                        <a:t>مجالس</a:t>
                      </a:r>
                      <a:endParaRPr lang="ar-SA" dirty="0"/>
                    </a:p>
                  </a:txBody>
                  <a:tcPr/>
                </a:tc>
                <a:tc>
                  <a:txBody>
                    <a:bodyPr/>
                    <a:lstStyle/>
                    <a:p>
                      <a:pPr rtl="1"/>
                      <a:r>
                        <a:rPr lang="ar-SA" dirty="0" smtClean="0"/>
                        <a:t>500</a:t>
                      </a:r>
                      <a:endParaRPr lang="ar-SA" dirty="0"/>
                    </a:p>
                  </a:txBody>
                  <a:tcPr/>
                </a:tc>
                <a:tc>
                  <a:txBody>
                    <a:bodyPr/>
                    <a:lstStyle/>
                    <a:p>
                      <a:pPr rtl="1"/>
                      <a:r>
                        <a:rPr lang="ar-SA" dirty="0" smtClean="0"/>
                        <a:t>24</a:t>
                      </a:r>
                      <a:endParaRPr lang="ar-SA" dirty="0"/>
                    </a:p>
                  </a:txBody>
                  <a:tcPr/>
                </a:tc>
                <a:tc>
                  <a:txBody>
                    <a:bodyPr/>
                    <a:lstStyle/>
                    <a:p>
                      <a:pPr rtl="1"/>
                      <a:r>
                        <a:rPr lang="ar-SA" dirty="0" smtClean="0"/>
                        <a:t>12000</a:t>
                      </a:r>
                      <a:endParaRPr lang="ar-SA" dirty="0"/>
                    </a:p>
                  </a:txBody>
                  <a:tcPr/>
                </a:tc>
              </a:tr>
              <a:tr h="370840">
                <a:tc>
                  <a:txBody>
                    <a:bodyPr/>
                    <a:lstStyle/>
                    <a:p>
                      <a:pPr rtl="1"/>
                      <a:r>
                        <a:rPr lang="ar-SA" dirty="0" smtClean="0"/>
                        <a:t>10000</a:t>
                      </a:r>
                      <a:endParaRPr lang="ar-SA" dirty="0"/>
                    </a:p>
                  </a:txBody>
                  <a:tcPr/>
                </a:tc>
                <a:tc>
                  <a:txBody>
                    <a:bodyPr/>
                    <a:lstStyle/>
                    <a:p>
                      <a:pPr rtl="1"/>
                      <a:r>
                        <a:rPr lang="ar-SA" dirty="0" smtClean="0"/>
                        <a:t>عمل</a:t>
                      </a:r>
                      <a:endParaRPr lang="ar-SA" dirty="0"/>
                    </a:p>
                  </a:txBody>
                  <a:tcPr/>
                </a:tc>
                <a:tc vMerge="1">
                  <a:txBody>
                    <a:bodyPr/>
                    <a:lstStyle/>
                    <a:p>
                      <a:pPr rtl="1"/>
                      <a:endParaRPr lang="ar-SA" dirty="0"/>
                    </a:p>
                  </a:txBody>
                  <a:tcPr/>
                </a:tc>
                <a:tc>
                  <a:txBody>
                    <a:bodyPr/>
                    <a:lstStyle/>
                    <a:p>
                      <a:pPr rtl="1"/>
                      <a:r>
                        <a:rPr lang="ar-SA" dirty="0" smtClean="0"/>
                        <a:t>طاولات</a:t>
                      </a:r>
                      <a:endParaRPr lang="ar-SA" dirty="0"/>
                    </a:p>
                  </a:txBody>
                  <a:tcPr/>
                </a:tc>
                <a:tc>
                  <a:txBody>
                    <a:bodyPr/>
                    <a:lstStyle/>
                    <a:p>
                      <a:pPr rtl="1"/>
                      <a:r>
                        <a:rPr lang="ar-SA" dirty="0" smtClean="0"/>
                        <a:t>1500</a:t>
                      </a:r>
                      <a:endParaRPr lang="ar-SA" dirty="0"/>
                    </a:p>
                  </a:txBody>
                  <a:tcPr/>
                </a:tc>
                <a:tc>
                  <a:txBody>
                    <a:bodyPr/>
                    <a:lstStyle/>
                    <a:p>
                      <a:pPr rtl="1"/>
                      <a:r>
                        <a:rPr lang="ar-SA" dirty="0" smtClean="0"/>
                        <a:t>10</a:t>
                      </a:r>
                      <a:endParaRPr lang="ar-SA" dirty="0"/>
                    </a:p>
                  </a:txBody>
                  <a:tcPr/>
                </a:tc>
                <a:tc>
                  <a:txBody>
                    <a:bodyPr/>
                    <a:lstStyle/>
                    <a:p>
                      <a:pPr rtl="1"/>
                      <a:r>
                        <a:rPr lang="ar-SA" dirty="0" smtClean="0"/>
                        <a:t>15000</a:t>
                      </a:r>
                      <a:endParaRPr lang="ar-SA" dirty="0"/>
                    </a:p>
                  </a:txBody>
                  <a:tcPr/>
                </a:tc>
              </a:tr>
              <a:tr h="370840">
                <a:tc>
                  <a:txBody>
                    <a:bodyPr/>
                    <a:lstStyle/>
                    <a:p>
                      <a:pPr rtl="1"/>
                      <a:r>
                        <a:rPr lang="ar-SA" dirty="0" smtClean="0"/>
                        <a:t>10000</a:t>
                      </a:r>
                      <a:endParaRPr lang="ar-SA" dirty="0"/>
                    </a:p>
                  </a:txBody>
                  <a:tcPr/>
                </a:tc>
                <a:tc>
                  <a:txBody>
                    <a:bodyPr/>
                    <a:lstStyle/>
                    <a:p>
                      <a:pPr rtl="1"/>
                      <a:r>
                        <a:rPr lang="ar-SA" dirty="0" smtClean="0"/>
                        <a:t>رأس مال</a:t>
                      </a:r>
                      <a:endParaRPr lang="ar-SA" dirty="0"/>
                    </a:p>
                  </a:txBody>
                  <a:tcPr/>
                </a:tc>
                <a:tc vMerge="1">
                  <a:txBody>
                    <a:bodyPr/>
                    <a:lstStyle/>
                    <a:p>
                      <a:pPr rtl="1"/>
                      <a:endParaRPr lang="ar-SA" dirty="0"/>
                    </a:p>
                  </a:txBody>
                  <a:tcPr/>
                </a:tc>
                <a:tc>
                  <a:txBody>
                    <a:bodyPr/>
                    <a:lstStyle/>
                    <a:p>
                      <a:pPr rtl="1"/>
                      <a:r>
                        <a:rPr lang="ar-SA" dirty="0" smtClean="0"/>
                        <a:t>غرف</a:t>
                      </a:r>
                      <a:endParaRPr lang="ar-SA" dirty="0"/>
                    </a:p>
                  </a:txBody>
                  <a:tcPr/>
                </a:tc>
                <a:tc>
                  <a:txBody>
                    <a:bodyPr/>
                    <a:lstStyle/>
                    <a:p>
                      <a:pPr rtl="1"/>
                      <a:r>
                        <a:rPr lang="ar-SA" dirty="0" smtClean="0"/>
                        <a:t>260</a:t>
                      </a:r>
                      <a:endParaRPr lang="ar-SA" dirty="0"/>
                    </a:p>
                  </a:txBody>
                  <a:tcPr/>
                </a:tc>
                <a:tc>
                  <a:txBody>
                    <a:bodyPr/>
                    <a:lstStyle/>
                    <a:p>
                      <a:pPr rtl="1"/>
                      <a:r>
                        <a:rPr lang="ar-SA" dirty="0" smtClean="0"/>
                        <a:t>50</a:t>
                      </a:r>
                      <a:endParaRPr lang="ar-SA" dirty="0"/>
                    </a:p>
                  </a:txBody>
                  <a:tcPr/>
                </a:tc>
                <a:tc>
                  <a:txBody>
                    <a:bodyPr/>
                    <a:lstStyle/>
                    <a:p>
                      <a:pPr rtl="1"/>
                      <a:r>
                        <a:rPr lang="ar-SA" dirty="0" smtClean="0"/>
                        <a:t>13000</a:t>
                      </a:r>
                      <a:endParaRPr lang="ar-SA" dirty="0"/>
                    </a:p>
                  </a:txBody>
                  <a:tcPr/>
                </a:tc>
              </a:tr>
              <a:tr h="370840">
                <a:tc>
                  <a:txBody>
                    <a:bodyPr/>
                    <a:lstStyle/>
                    <a:p>
                      <a:pPr rtl="1"/>
                      <a:r>
                        <a:rPr lang="ar-SA" dirty="0" smtClean="0"/>
                        <a:t>40000</a:t>
                      </a:r>
                      <a:endParaRPr lang="ar-SA" dirty="0"/>
                    </a:p>
                  </a:txBody>
                  <a:tcPr/>
                </a:tc>
                <a:tc>
                  <a:txBody>
                    <a:bodyPr/>
                    <a:lstStyle/>
                    <a:p>
                      <a:pPr algn="ctr" rtl="1"/>
                      <a:r>
                        <a:rPr lang="ar-SA" b="1" dirty="0" smtClean="0"/>
                        <a:t>الدخل</a:t>
                      </a:r>
                      <a:r>
                        <a:rPr lang="ar-SA" b="1" baseline="0" dirty="0" smtClean="0"/>
                        <a:t> المحلي الإجمالي</a:t>
                      </a:r>
                      <a:endParaRPr lang="ar-SA" b="1" dirty="0"/>
                    </a:p>
                  </a:txBody>
                  <a:tcPr/>
                </a:tc>
                <a:tc>
                  <a:txBody>
                    <a:bodyPr/>
                    <a:lstStyle/>
                    <a:p>
                      <a:pPr rtl="1"/>
                      <a:endParaRPr lang="ar-SA" dirty="0"/>
                    </a:p>
                  </a:txBody>
                  <a:tcPr/>
                </a:tc>
                <a:tc gridSpan="3">
                  <a:txBody>
                    <a:bodyPr/>
                    <a:lstStyle/>
                    <a:p>
                      <a:pPr algn="ctr" rtl="1"/>
                      <a:r>
                        <a:rPr lang="ar-SA" b="1" dirty="0" smtClean="0"/>
                        <a:t>الناتج المحلي الاجمالي</a:t>
                      </a:r>
                      <a:endParaRPr lang="ar-SA" b="1" dirty="0"/>
                    </a:p>
                  </a:txBody>
                  <a:tcPr/>
                </a:tc>
                <a:tc hMerge="1">
                  <a:txBody>
                    <a:bodyPr/>
                    <a:lstStyle/>
                    <a:p>
                      <a:pPr rtl="1"/>
                      <a:endParaRPr lang="ar-SA" dirty="0"/>
                    </a:p>
                  </a:txBody>
                  <a:tcPr/>
                </a:tc>
                <a:tc hMerge="1">
                  <a:txBody>
                    <a:bodyPr/>
                    <a:lstStyle/>
                    <a:p>
                      <a:pPr rtl="1"/>
                      <a:endParaRPr lang="ar-SA" dirty="0"/>
                    </a:p>
                  </a:txBody>
                  <a:tcPr/>
                </a:tc>
                <a:tc>
                  <a:txBody>
                    <a:bodyPr/>
                    <a:lstStyle/>
                    <a:p>
                      <a:pPr rtl="1"/>
                      <a:r>
                        <a:rPr lang="ar-SA" dirty="0" smtClean="0"/>
                        <a:t>40000</a:t>
                      </a:r>
                      <a:endParaRPr lang="ar-SA" dirty="0"/>
                    </a:p>
                  </a:txBody>
                  <a:tcPr/>
                </a:tc>
              </a:tr>
            </a:tbl>
          </a:graphicData>
        </a:graphic>
      </p:graphicFrame>
      <p:sp>
        <p:nvSpPr>
          <p:cNvPr id="5" name="وسيلة شرح خطية 2 4"/>
          <p:cNvSpPr/>
          <p:nvPr/>
        </p:nvSpPr>
        <p:spPr>
          <a:xfrm>
            <a:off x="5239265" y="2248930"/>
            <a:ext cx="5206313" cy="1260389"/>
          </a:xfrm>
          <a:prstGeom prst="borderCallout2">
            <a:avLst>
              <a:gd name="adj1" fmla="val 18750"/>
              <a:gd name="adj2" fmla="val -8333"/>
              <a:gd name="adj3" fmla="val 18750"/>
              <a:gd name="adj4" fmla="val -16667"/>
              <a:gd name="adj5" fmla="val -26716"/>
              <a:gd name="adj6" fmla="val -341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هما وجهان لعملة واحدة , ولكن الناتج المحلي الإجمالي يشكل وجه الإنتاج للسلع والخدمات, في حين ان الدخل المحلي يمثل وجه القيم النقدية للإنتاج.</a:t>
            </a:r>
            <a:endParaRPr lang="ar-SA" dirty="0"/>
          </a:p>
        </p:txBody>
      </p:sp>
    </p:spTree>
    <p:extLst>
      <p:ext uri="{BB962C8B-B14F-4D97-AF65-F5344CB8AC3E}">
        <p14:creationId xmlns:p14="http://schemas.microsoft.com/office/powerpoint/2010/main" val="1027793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التدفق الدائري للدخل والانفاق لاقتصاد ذي قطاعين:</a:t>
            </a:r>
            <a:endParaRPr lang="ar-SA" dirty="0"/>
          </a:p>
        </p:txBody>
      </p:sp>
      <p:pic>
        <p:nvPicPr>
          <p:cNvPr id="4" name="عنصر نائب للمحتوى 3"/>
          <p:cNvPicPr>
            <a:picLocks noGrp="1" noChangeAspect="1"/>
          </p:cNvPicPr>
          <p:nvPr>
            <p:ph idx="1"/>
          </p:nvPr>
        </p:nvPicPr>
        <p:blipFill>
          <a:blip r:embed="rId2"/>
          <a:stretch>
            <a:fillRect/>
          </a:stretch>
        </p:blipFill>
        <p:spPr>
          <a:xfrm>
            <a:off x="3100166" y="2797993"/>
            <a:ext cx="5532027" cy="2502058"/>
          </a:xfrm>
          <a:prstGeom prst="rect">
            <a:avLst/>
          </a:prstGeom>
        </p:spPr>
      </p:pic>
    </p:spTree>
    <p:extLst>
      <p:ext uri="{BB962C8B-B14F-4D97-AF65-F5344CB8AC3E}">
        <p14:creationId xmlns:p14="http://schemas.microsoft.com/office/powerpoint/2010/main" val="1293309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التدفق الدائري للإنفاق والدخل لاقتصاد ذي 4 قطاعات:</a:t>
            </a:r>
            <a:endParaRPr lang="ar-SA" dirty="0"/>
          </a:p>
        </p:txBody>
      </p:sp>
      <p:pic>
        <p:nvPicPr>
          <p:cNvPr id="4" name="عنصر نائب للمحتوى 3"/>
          <p:cNvPicPr>
            <a:picLocks noGrp="1" noChangeAspect="1"/>
          </p:cNvPicPr>
          <p:nvPr>
            <p:ph idx="1"/>
          </p:nvPr>
        </p:nvPicPr>
        <p:blipFill>
          <a:blip r:embed="rId2"/>
          <a:stretch>
            <a:fillRect/>
          </a:stretch>
        </p:blipFill>
        <p:spPr>
          <a:xfrm rot="10800000">
            <a:off x="3695363" y="2430160"/>
            <a:ext cx="4954365" cy="3064477"/>
          </a:xfrm>
          <a:prstGeom prst="rect">
            <a:avLst/>
          </a:prstGeom>
        </p:spPr>
      </p:pic>
    </p:spTree>
    <p:extLst>
      <p:ext uri="{BB962C8B-B14F-4D97-AF65-F5344CB8AC3E}">
        <p14:creationId xmlns:p14="http://schemas.microsoft.com/office/powerpoint/2010/main" val="3033335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الناتج المحلي الإجمالي الاسمي والحقيقي</a:t>
            </a:r>
            <a:endParaRPr lang="ar-SA" dirty="0"/>
          </a:p>
        </p:txBody>
      </p:sp>
      <p:sp>
        <p:nvSpPr>
          <p:cNvPr id="3" name="عنصر نائب للمحتوى 2"/>
          <p:cNvSpPr>
            <a:spLocks noGrp="1"/>
          </p:cNvSpPr>
          <p:nvPr>
            <p:ph idx="1"/>
          </p:nvPr>
        </p:nvSpPr>
        <p:spPr/>
        <p:txBody>
          <a:bodyPr/>
          <a:lstStyle/>
          <a:p>
            <a:r>
              <a:rPr lang="ar-SA" dirty="0" smtClean="0"/>
              <a:t>بسبب تغير الأسعار فان استخدام الناتج المحلي الإجمالي الاسمي لقياس معدل التغير في النشاط الاقتصادي يعطي مؤشر مظلل وغير دقيق. لهذا يلجأ الاقتصاديون الى استخدام مقياس افضل وهو الناتج المحلي الحقيقي، والذي هو عبارة عن الناتج المحلي الإجمالي بالأسعار الثابتة، أي انه يستبعد اثر التغير في الأسعار.</a:t>
            </a:r>
            <a:endParaRPr lang="ar-SA" dirty="0"/>
          </a:p>
        </p:txBody>
      </p:sp>
    </p:spTree>
    <p:extLst>
      <p:ext uri="{BB962C8B-B14F-4D97-AF65-F5344CB8AC3E}">
        <p14:creationId xmlns:p14="http://schemas.microsoft.com/office/powerpoint/2010/main" val="268929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قياس النشاط الاقتصادي:</a:t>
            </a:r>
            <a:endParaRPr lang="ar-SA" dirty="0"/>
          </a:p>
        </p:txBody>
      </p:sp>
      <p:sp>
        <p:nvSpPr>
          <p:cNvPr id="3" name="عنصر نائب للمحتوى 2"/>
          <p:cNvSpPr>
            <a:spLocks noGrp="1"/>
          </p:cNvSpPr>
          <p:nvPr>
            <p:ph idx="1"/>
          </p:nvPr>
        </p:nvSpPr>
        <p:spPr/>
        <p:txBody>
          <a:bodyPr/>
          <a:lstStyle/>
          <a:p>
            <a:r>
              <a:rPr lang="ar-SA" dirty="0" smtClean="0"/>
              <a:t>يوجد عدة مؤشرات لقياس حجم النشاط الاقتصادي الكلي في الدولة، أهمها وأكثرها شيوعا الناتج المحلي الإجمالي، ولعل من المفيد قبل الدخول في موضوع قياس النشاط الاقتصادي أولا ان نتعرف على كيفية تحديد السلع والخدمات التي ينتجها المجتمع من خلال منحنى إمكانات الإنتاج.</a:t>
            </a:r>
            <a:endParaRPr lang="ar-SA" dirty="0"/>
          </a:p>
        </p:txBody>
      </p:sp>
    </p:spTree>
    <p:extLst>
      <p:ext uri="{BB962C8B-B14F-4D97-AF65-F5344CB8AC3E}">
        <p14:creationId xmlns:p14="http://schemas.microsoft.com/office/powerpoint/2010/main" val="3879292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a:t>
            </a:r>
            <a:endParaRPr lang="ar-SA" dirty="0"/>
          </a:p>
        </p:txBody>
      </p:sp>
      <p:graphicFrame>
        <p:nvGraphicFramePr>
          <p:cNvPr id="4" name="عنصر نائب للمحتوى 3"/>
          <p:cNvGraphicFramePr>
            <a:graphicFrameLocks noGrp="1"/>
          </p:cNvGraphicFramePr>
          <p:nvPr>
            <p:ph sz="half" idx="1"/>
            <p:extLst>
              <p:ext uri="{D42A27DB-BD31-4B8C-83A1-F6EECF244321}">
                <p14:modId xmlns:p14="http://schemas.microsoft.com/office/powerpoint/2010/main" val="3466630527"/>
              </p:ext>
            </p:extLst>
          </p:nvPr>
        </p:nvGraphicFramePr>
        <p:xfrm>
          <a:off x="581026" y="2227263"/>
          <a:ext cx="11108465" cy="1854200"/>
        </p:xfrm>
        <a:graphic>
          <a:graphicData uri="http://schemas.openxmlformats.org/drawingml/2006/table">
            <a:tbl>
              <a:tblPr rtl="1" firstRow="1" bandRow="1">
                <a:tableStyleId>{5C22544A-7EE6-4342-B048-85BDC9FD1C3A}</a:tableStyleId>
              </a:tblPr>
              <a:tblGrid>
                <a:gridCol w="2221693"/>
                <a:gridCol w="2221693"/>
                <a:gridCol w="2221693"/>
                <a:gridCol w="2221693"/>
                <a:gridCol w="2221693"/>
              </a:tblGrid>
              <a:tr h="370840">
                <a:tc>
                  <a:txBody>
                    <a:bodyPr/>
                    <a:lstStyle/>
                    <a:p>
                      <a:pPr rtl="1"/>
                      <a:r>
                        <a:rPr lang="ar-SA" dirty="0" smtClean="0"/>
                        <a:t>السلعة</a:t>
                      </a:r>
                      <a:endParaRPr lang="ar-SA" dirty="0"/>
                    </a:p>
                  </a:txBody>
                  <a:tcPr marL="44957" marR="44957"/>
                </a:tc>
                <a:tc gridSpan="2">
                  <a:txBody>
                    <a:bodyPr/>
                    <a:lstStyle/>
                    <a:p>
                      <a:pPr algn="ctr" rtl="1"/>
                      <a:r>
                        <a:rPr lang="en-US" dirty="0" smtClean="0"/>
                        <a:t>2008</a:t>
                      </a:r>
                      <a:endParaRPr lang="ar-SA" dirty="0"/>
                    </a:p>
                  </a:txBody>
                  <a:tcPr marL="44957" marR="44957"/>
                </a:tc>
                <a:tc hMerge="1">
                  <a:txBody>
                    <a:bodyPr/>
                    <a:lstStyle/>
                    <a:p>
                      <a:pPr rtl="1"/>
                      <a:endParaRPr lang="ar-SA" dirty="0"/>
                    </a:p>
                  </a:txBody>
                  <a:tcPr/>
                </a:tc>
                <a:tc gridSpan="2">
                  <a:txBody>
                    <a:bodyPr/>
                    <a:lstStyle/>
                    <a:p>
                      <a:pPr algn="ctr" rtl="1"/>
                      <a:r>
                        <a:rPr lang="en-US" dirty="0" smtClean="0"/>
                        <a:t>2009</a:t>
                      </a:r>
                      <a:endParaRPr lang="ar-SA" dirty="0"/>
                    </a:p>
                  </a:txBody>
                  <a:tcPr marL="44957" marR="44957"/>
                </a:tc>
                <a:tc hMerge="1">
                  <a:txBody>
                    <a:bodyPr/>
                    <a:lstStyle/>
                    <a:p>
                      <a:pPr rtl="1"/>
                      <a:endParaRPr lang="ar-SA" dirty="0"/>
                    </a:p>
                  </a:txBody>
                  <a:tcPr/>
                </a:tc>
              </a:tr>
              <a:tr h="370840">
                <a:tc>
                  <a:txBody>
                    <a:bodyPr/>
                    <a:lstStyle/>
                    <a:p>
                      <a:pPr rtl="1"/>
                      <a:endParaRPr lang="ar-SA" dirty="0"/>
                    </a:p>
                  </a:txBody>
                  <a:tcPr marL="44957" marR="44957"/>
                </a:tc>
                <a:tc>
                  <a:txBody>
                    <a:bodyPr/>
                    <a:lstStyle/>
                    <a:p>
                      <a:pPr rtl="1"/>
                      <a:r>
                        <a:rPr lang="ar-SA" dirty="0" smtClean="0"/>
                        <a:t>الكمية </a:t>
                      </a:r>
                      <a:r>
                        <a:rPr lang="en-US" dirty="0" smtClean="0"/>
                        <a:t>Q1</a:t>
                      </a:r>
                      <a:endParaRPr lang="ar-SA" dirty="0"/>
                    </a:p>
                  </a:txBody>
                  <a:tcPr marL="44957" marR="44957"/>
                </a:tc>
                <a:tc>
                  <a:txBody>
                    <a:bodyPr/>
                    <a:lstStyle/>
                    <a:p>
                      <a:pPr rtl="1"/>
                      <a:r>
                        <a:rPr lang="ar-SA" dirty="0" smtClean="0"/>
                        <a:t>السعر</a:t>
                      </a:r>
                      <a:r>
                        <a:rPr lang="ar-SA" baseline="0" dirty="0" smtClean="0"/>
                        <a:t> </a:t>
                      </a:r>
                      <a:r>
                        <a:rPr lang="en-US" baseline="0" dirty="0" smtClean="0"/>
                        <a:t>P1</a:t>
                      </a:r>
                      <a:endParaRPr lang="ar-SA" dirty="0"/>
                    </a:p>
                  </a:txBody>
                  <a:tcPr marL="44957" marR="44957"/>
                </a:tc>
                <a:tc>
                  <a:txBody>
                    <a:bodyPr/>
                    <a:lstStyle/>
                    <a:p>
                      <a:pPr rtl="1"/>
                      <a:r>
                        <a:rPr lang="ar-SA" dirty="0" smtClean="0"/>
                        <a:t>الكمية</a:t>
                      </a:r>
                      <a:r>
                        <a:rPr lang="ar-SA" baseline="0" dirty="0" smtClean="0"/>
                        <a:t> </a:t>
                      </a:r>
                      <a:r>
                        <a:rPr lang="en-US" baseline="0" dirty="0" smtClean="0"/>
                        <a:t>Q2</a:t>
                      </a:r>
                      <a:endParaRPr lang="ar-SA" dirty="0"/>
                    </a:p>
                  </a:txBody>
                  <a:tcPr marL="44957" marR="44957"/>
                </a:tc>
                <a:tc>
                  <a:txBody>
                    <a:bodyPr/>
                    <a:lstStyle/>
                    <a:p>
                      <a:pPr rtl="1"/>
                      <a:r>
                        <a:rPr lang="ar-SA" dirty="0" smtClean="0"/>
                        <a:t>السعر</a:t>
                      </a:r>
                      <a:r>
                        <a:rPr lang="ar-SA" baseline="0" dirty="0" smtClean="0"/>
                        <a:t> </a:t>
                      </a:r>
                      <a:r>
                        <a:rPr lang="en-US" baseline="0" dirty="0" smtClean="0"/>
                        <a:t>Q2</a:t>
                      </a:r>
                      <a:endParaRPr lang="ar-SA" dirty="0"/>
                    </a:p>
                  </a:txBody>
                  <a:tcPr marL="44957" marR="44957"/>
                </a:tc>
              </a:tr>
              <a:tr h="370840">
                <a:tc>
                  <a:txBody>
                    <a:bodyPr/>
                    <a:lstStyle/>
                    <a:p>
                      <a:pPr rtl="1"/>
                      <a:r>
                        <a:rPr lang="en-US" dirty="0" smtClean="0"/>
                        <a:t>A</a:t>
                      </a:r>
                      <a:endParaRPr lang="ar-SA" dirty="0"/>
                    </a:p>
                  </a:txBody>
                  <a:tcPr marL="44957" marR="44957"/>
                </a:tc>
                <a:tc>
                  <a:txBody>
                    <a:bodyPr/>
                    <a:lstStyle/>
                    <a:p>
                      <a:pPr rtl="1"/>
                      <a:r>
                        <a:rPr lang="en-US" dirty="0" smtClean="0"/>
                        <a:t>100</a:t>
                      </a:r>
                      <a:endParaRPr lang="ar-SA" dirty="0"/>
                    </a:p>
                  </a:txBody>
                  <a:tcPr marL="44957" marR="44957"/>
                </a:tc>
                <a:tc>
                  <a:txBody>
                    <a:bodyPr/>
                    <a:lstStyle/>
                    <a:p>
                      <a:pPr rtl="1"/>
                      <a:r>
                        <a:rPr lang="en-US" dirty="0" smtClean="0"/>
                        <a:t>10</a:t>
                      </a:r>
                      <a:endParaRPr lang="ar-SA" dirty="0"/>
                    </a:p>
                  </a:txBody>
                  <a:tcPr marL="44957" marR="44957"/>
                </a:tc>
                <a:tc>
                  <a:txBody>
                    <a:bodyPr/>
                    <a:lstStyle/>
                    <a:p>
                      <a:pPr rtl="1"/>
                      <a:r>
                        <a:rPr lang="en-US" dirty="0" smtClean="0"/>
                        <a:t>120</a:t>
                      </a:r>
                      <a:endParaRPr lang="ar-SA" dirty="0"/>
                    </a:p>
                  </a:txBody>
                  <a:tcPr marL="44957" marR="44957"/>
                </a:tc>
                <a:tc>
                  <a:txBody>
                    <a:bodyPr/>
                    <a:lstStyle/>
                    <a:p>
                      <a:pPr rtl="1"/>
                      <a:r>
                        <a:rPr lang="en-US" dirty="0" smtClean="0"/>
                        <a:t>12</a:t>
                      </a:r>
                      <a:endParaRPr lang="ar-SA" dirty="0"/>
                    </a:p>
                  </a:txBody>
                  <a:tcPr marL="44957" marR="44957"/>
                </a:tc>
              </a:tr>
              <a:tr h="370840">
                <a:tc>
                  <a:txBody>
                    <a:bodyPr/>
                    <a:lstStyle/>
                    <a:p>
                      <a:pPr rtl="1"/>
                      <a:r>
                        <a:rPr lang="en-US" dirty="0" smtClean="0"/>
                        <a:t>B</a:t>
                      </a:r>
                      <a:endParaRPr lang="ar-SA" dirty="0"/>
                    </a:p>
                  </a:txBody>
                  <a:tcPr marL="44957" marR="44957"/>
                </a:tc>
                <a:tc>
                  <a:txBody>
                    <a:bodyPr/>
                    <a:lstStyle/>
                    <a:p>
                      <a:pPr rtl="1"/>
                      <a:r>
                        <a:rPr lang="en-US" dirty="0" smtClean="0"/>
                        <a:t>50</a:t>
                      </a:r>
                      <a:endParaRPr lang="ar-SA" dirty="0"/>
                    </a:p>
                  </a:txBody>
                  <a:tcPr marL="44957" marR="44957"/>
                </a:tc>
                <a:tc>
                  <a:txBody>
                    <a:bodyPr/>
                    <a:lstStyle/>
                    <a:p>
                      <a:pPr rtl="1"/>
                      <a:r>
                        <a:rPr lang="en-US" dirty="0" smtClean="0"/>
                        <a:t>70</a:t>
                      </a:r>
                      <a:endParaRPr lang="ar-SA" dirty="0"/>
                    </a:p>
                  </a:txBody>
                  <a:tcPr marL="44957" marR="44957"/>
                </a:tc>
                <a:tc>
                  <a:txBody>
                    <a:bodyPr/>
                    <a:lstStyle/>
                    <a:p>
                      <a:pPr rtl="1"/>
                      <a:r>
                        <a:rPr lang="en-US" dirty="0" smtClean="0"/>
                        <a:t>70</a:t>
                      </a:r>
                      <a:endParaRPr lang="ar-SA" dirty="0"/>
                    </a:p>
                  </a:txBody>
                  <a:tcPr marL="44957" marR="44957"/>
                </a:tc>
                <a:tc>
                  <a:txBody>
                    <a:bodyPr/>
                    <a:lstStyle/>
                    <a:p>
                      <a:pPr rtl="1"/>
                      <a:r>
                        <a:rPr lang="en-US" dirty="0" smtClean="0"/>
                        <a:t>80</a:t>
                      </a:r>
                      <a:endParaRPr lang="ar-SA" dirty="0"/>
                    </a:p>
                  </a:txBody>
                  <a:tcPr marL="44957" marR="44957"/>
                </a:tc>
              </a:tr>
              <a:tr h="370840">
                <a:tc>
                  <a:txBody>
                    <a:bodyPr/>
                    <a:lstStyle/>
                    <a:p>
                      <a:pPr rtl="1"/>
                      <a:r>
                        <a:rPr lang="en-US" dirty="0" smtClean="0"/>
                        <a:t>C</a:t>
                      </a:r>
                    </a:p>
                  </a:txBody>
                  <a:tcPr marL="44957" marR="44957"/>
                </a:tc>
                <a:tc>
                  <a:txBody>
                    <a:bodyPr/>
                    <a:lstStyle/>
                    <a:p>
                      <a:pPr rtl="1"/>
                      <a:r>
                        <a:rPr lang="en-US" dirty="0" smtClean="0"/>
                        <a:t>80</a:t>
                      </a:r>
                      <a:endParaRPr lang="ar-SA" dirty="0"/>
                    </a:p>
                  </a:txBody>
                  <a:tcPr marL="44957" marR="44957"/>
                </a:tc>
                <a:tc>
                  <a:txBody>
                    <a:bodyPr/>
                    <a:lstStyle/>
                    <a:p>
                      <a:pPr rtl="1"/>
                      <a:r>
                        <a:rPr lang="en-US" dirty="0" smtClean="0"/>
                        <a:t>20</a:t>
                      </a:r>
                      <a:endParaRPr lang="ar-SA" dirty="0"/>
                    </a:p>
                  </a:txBody>
                  <a:tcPr marL="44957" marR="44957"/>
                </a:tc>
                <a:tc>
                  <a:txBody>
                    <a:bodyPr/>
                    <a:lstStyle/>
                    <a:p>
                      <a:pPr rtl="1"/>
                      <a:r>
                        <a:rPr lang="en-US" dirty="0" smtClean="0"/>
                        <a:t>100</a:t>
                      </a:r>
                      <a:endParaRPr lang="ar-SA" dirty="0"/>
                    </a:p>
                  </a:txBody>
                  <a:tcPr marL="44957" marR="44957"/>
                </a:tc>
                <a:tc>
                  <a:txBody>
                    <a:bodyPr/>
                    <a:lstStyle/>
                    <a:p>
                      <a:pPr rtl="1"/>
                      <a:r>
                        <a:rPr lang="en-US" dirty="0" smtClean="0"/>
                        <a:t>23</a:t>
                      </a:r>
                      <a:endParaRPr lang="ar-SA" dirty="0"/>
                    </a:p>
                  </a:txBody>
                  <a:tcPr marL="44957" marR="44957"/>
                </a:tc>
              </a:tr>
            </a:tbl>
          </a:graphicData>
        </a:graphic>
      </p:graphicFrame>
      <p:graphicFrame>
        <p:nvGraphicFramePr>
          <p:cNvPr id="6" name="عنصر نائب للمحتوى 5"/>
          <p:cNvGraphicFramePr>
            <a:graphicFrameLocks noGrp="1"/>
          </p:cNvGraphicFramePr>
          <p:nvPr>
            <p:ph sz="half" idx="2"/>
            <p:extLst>
              <p:ext uri="{D42A27DB-BD31-4B8C-83A1-F6EECF244321}">
                <p14:modId xmlns:p14="http://schemas.microsoft.com/office/powerpoint/2010/main" val="2792996493"/>
              </p:ext>
            </p:extLst>
          </p:nvPr>
        </p:nvGraphicFramePr>
        <p:xfrm>
          <a:off x="581193" y="4180445"/>
          <a:ext cx="11099630" cy="2468880"/>
        </p:xfrm>
        <a:graphic>
          <a:graphicData uri="http://schemas.openxmlformats.org/drawingml/2006/table">
            <a:tbl>
              <a:tblPr rtl="1" firstRow="1" bandRow="1">
                <a:tableStyleId>{5C22544A-7EE6-4342-B048-85BDC9FD1C3A}</a:tableStyleId>
              </a:tblPr>
              <a:tblGrid>
                <a:gridCol w="2219926"/>
                <a:gridCol w="2219926"/>
                <a:gridCol w="2219926"/>
                <a:gridCol w="2219926"/>
                <a:gridCol w="2219926"/>
              </a:tblGrid>
              <a:tr h="325431">
                <a:tc rowSpan="2">
                  <a:txBody>
                    <a:bodyPr/>
                    <a:lstStyle/>
                    <a:p>
                      <a:pPr rtl="1"/>
                      <a:r>
                        <a:rPr lang="ar-SA" dirty="0" smtClean="0"/>
                        <a:t>السلعة</a:t>
                      </a:r>
                      <a:endParaRPr lang="ar-SA" dirty="0"/>
                    </a:p>
                  </a:txBody>
                  <a:tcPr/>
                </a:tc>
                <a:tc>
                  <a:txBody>
                    <a:bodyPr/>
                    <a:lstStyle/>
                    <a:p>
                      <a:pPr rtl="1"/>
                      <a:r>
                        <a:rPr lang="ar-SA" dirty="0" smtClean="0"/>
                        <a:t>الناتج المحلي</a:t>
                      </a:r>
                      <a:r>
                        <a:rPr lang="ar-SA" baseline="0" dirty="0" smtClean="0"/>
                        <a:t> الاسمي</a:t>
                      </a:r>
                      <a:endParaRPr lang="ar-SA" dirty="0"/>
                    </a:p>
                  </a:txBody>
                  <a:tcPr/>
                </a:tc>
                <a:tc>
                  <a:txBody>
                    <a:bodyPr/>
                    <a:lstStyle/>
                    <a:p>
                      <a:pPr rtl="1"/>
                      <a:endParaRPr lang="ar-SA" dirty="0"/>
                    </a:p>
                  </a:txBody>
                  <a:tcPr/>
                </a:tc>
                <a:tc>
                  <a:txBody>
                    <a:bodyPr/>
                    <a:lstStyle/>
                    <a:p>
                      <a:pPr rtl="1"/>
                      <a:r>
                        <a:rPr lang="ar-SA" dirty="0" smtClean="0"/>
                        <a:t>الناتج</a:t>
                      </a:r>
                      <a:r>
                        <a:rPr lang="ar-SA" baseline="0" dirty="0" smtClean="0"/>
                        <a:t> المحلي الحقيقي</a:t>
                      </a:r>
                      <a:endParaRPr lang="ar-SA" dirty="0"/>
                    </a:p>
                  </a:txBody>
                  <a:tcPr/>
                </a:tc>
                <a:tc>
                  <a:txBody>
                    <a:bodyPr/>
                    <a:lstStyle/>
                    <a:p>
                      <a:pPr rtl="1"/>
                      <a:endParaRPr lang="ar-SA" dirty="0"/>
                    </a:p>
                  </a:txBody>
                  <a:tcPr/>
                </a:tc>
              </a:tr>
              <a:tr h="561254">
                <a:tc vMerge="1">
                  <a:txBody>
                    <a:bodyPr/>
                    <a:lstStyle/>
                    <a:p>
                      <a:pPr rtl="1"/>
                      <a:endParaRPr lang="ar-SA" dirty="0"/>
                    </a:p>
                  </a:txBody>
                  <a:tcPr/>
                </a:tc>
                <a:tc>
                  <a:txBody>
                    <a:bodyPr/>
                    <a:lstStyle/>
                    <a:p>
                      <a:pPr rtl="1"/>
                      <a:r>
                        <a:rPr lang="en-US" dirty="0" smtClean="0"/>
                        <a:t>2008</a:t>
                      </a:r>
                      <a:endParaRPr lang="ar-SA" dirty="0"/>
                    </a:p>
                    <a:p>
                      <a:pPr rtl="1"/>
                      <a:r>
                        <a:rPr lang="en-US" dirty="0" smtClean="0"/>
                        <a:t>P1Q1</a:t>
                      </a:r>
                      <a:endParaRPr lang="ar-SA" dirty="0"/>
                    </a:p>
                  </a:txBody>
                  <a:tcPr/>
                </a:tc>
                <a:tc>
                  <a:txBody>
                    <a:bodyPr/>
                    <a:lstStyle/>
                    <a:p>
                      <a:pPr rtl="1"/>
                      <a:r>
                        <a:rPr lang="en-US" dirty="0" smtClean="0"/>
                        <a:t>2009</a:t>
                      </a:r>
                      <a:endParaRPr lang="ar-SA" dirty="0"/>
                    </a:p>
                    <a:p>
                      <a:pPr rtl="1"/>
                      <a:r>
                        <a:rPr lang="en-US" dirty="0" smtClean="0"/>
                        <a:t>P2Q2</a:t>
                      </a:r>
                      <a:endParaRPr lang="ar-SA" dirty="0"/>
                    </a:p>
                  </a:txBody>
                  <a:tcPr/>
                </a:tc>
                <a:tc>
                  <a:txBody>
                    <a:bodyPr/>
                    <a:lstStyle/>
                    <a:p>
                      <a:pPr rtl="1"/>
                      <a:r>
                        <a:rPr lang="en-US" dirty="0" smtClean="0"/>
                        <a:t>2008</a:t>
                      </a:r>
                      <a:endParaRPr lang="ar-SA" dirty="0"/>
                    </a:p>
                    <a:p>
                      <a:pPr rtl="1"/>
                      <a:r>
                        <a:rPr lang="en-US" dirty="0" smtClean="0"/>
                        <a:t>P1Q1</a:t>
                      </a:r>
                      <a:endParaRPr lang="ar-SA" dirty="0"/>
                    </a:p>
                  </a:txBody>
                  <a:tcPr/>
                </a:tc>
                <a:tc>
                  <a:txBody>
                    <a:bodyPr/>
                    <a:lstStyle/>
                    <a:p>
                      <a:pPr rtl="1"/>
                      <a:r>
                        <a:rPr lang="en-US" dirty="0" smtClean="0"/>
                        <a:t>2009</a:t>
                      </a:r>
                      <a:endParaRPr lang="ar-SA" dirty="0"/>
                    </a:p>
                    <a:p>
                      <a:pPr rtl="1"/>
                      <a:r>
                        <a:rPr lang="en-US" dirty="0" smtClean="0"/>
                        <a:t>P1Q2</a:t>
                      </a:r>
                      <a:endParaRPr lang="ar-SA" dirty="0"/>
                    </a:p>
                  </a:txBody>
                  <a:tcPr/>
                </a:tc>
              </a:tr>
              <a:tr h="325431">
                <a:tc>
                  <a:txBody>
                    <a:bodyPr/>
                    <a:lstStyle/>
                    <a:p>
                      <a:pPr rtl="1"/>
                      <a:r>
                        <a:rPr lang="en-US" dirty="0" smtClean="0"/>
                        <a:t>A</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25431">
                <a:tc>
                  <a:txBody>
                    <a:bodyPr/>
                    <a:lstStyle/>
                    <a:p>
                      <a:pPr rtl="1"/>
                      <a:r>
                        <a:rPr lang="en-US" dirty="0" smtClean="0"/>
                        <a:t>B</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25431">
                <a:tc>
                  <a:txBody>
                    <a:bodyPr/>
                    <a:lstStyle/>
                    <a:p>
                      <a:pPr rtl="1"/>
                      <a:r>
                        <a:rPr lang="en-US" dirty="0" smtClean="0"/>
                        <a:t>C</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25431">
                <a:tc>
                  <a:txBody>
                    <a:bodyPr/>
                    <a:lstStyle/>
                    <a:p>
                      <a:pPr rtl="1"/>
                      <a:r>
                        <a:rPr lang="ar-SA" dirty="0" smtClean="0"/>
                        <a:t>المجموع</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r>
            </a:tbl>
          </a:graphicData>
        </a:graphic>
      </p:graphicFrame>
    </p:spTree>
    <p:extLst>
      <p:ext uri="{BB962C8B-B14F-4D97-AF65-F5344CB8AC3E}">
        <p14:creationId xmlns:p14="http://schemas.microsoft.com/office/powerpoint/2010/main" val="2448945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الرقم القياسي لأسعار المستهلكين</a:t>
            </a:r>
            <a:r>
              <a:rPr lang="en-US" dirty="0" smtClean="0"/>
              <a:t>(CPI)</a:t>
            </a:r>
            <a:r>
              <a:rPr lang="ar-SA" dirty="0" smtClean="0"/>
              <a:t>:</a:t>
            </a:r>
            <a:endParaRPr lang="ar-SA" dirty="0"/>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lstStyle/>
              <a:p>
                <a:r>
                  <a:rPr lang="ar-SA" dirty="0" smtClean="0"/>
                  <a:t>يقيس التغير في أسعار السلع والخدمات التي يستهلكها المجتمع خلال فترة زمنية معينة.</a:t>
                </a:r>
              </a:p>
              <a:p>
                <a14:m>
                  <m:oMath xmlns:m="http://schemas.openxmlformats.org/officeDocument/2006/math">
                    <m:r>
                      <a:rPr lang="en-US" b="0" i="1" smtClean="0">
                        <a:latin typeface="Cambria Math" panose="02040503050406030204" pitchFamily="18" charset="0"/>
                      </a:rPr>
                      <m:t>𝐶𝑃𝐼</m:t>
                    </m:r>
                    <m:r>
                      <a:rPr lang="en-US" b="0" i="1" smtClean="0">
                        <a:latin typeface="Cambria Math" panose="02040503050406030204" pitchFamily="18" charset="0"/>
                      </a:rPr>
                      <m:t>= </m:t>
                    </m:r>
                    <m:f>
                      <m:fPr>
                        <m:ctrlPr>
                          <a:rPr lang="en-US" b="0" i="1" smtClean="0">
                            <a:latin typeface="Cambria Math" panose="02040503050406030204" pitchFamily="18" charset="0"/>
                          </a:rPr>
                        </m:ctrlPr>
                      </m:fPr>
                      <m:num>
                        <m:nary>
                          <m:naryPr>
                            <m:chr m:val="∑"/>
                            <m:limLoc m:val="subSup"/>
                            <m:supHide m:val="on"/>
                            <m:ctrlPr>
                              <a:rPr lang="en-US" b="0" i="1" smtClean="0">
                                <a:latin typeface="Cambria Math" panose="02040503050406030204" pitchFamily="18" charset="0"/>
                              </a:rPr>
                            </m:ctrlPr>
                          </m:naryPr>
                          <m:sub>
                            <m:r>
                              <m:rPr>
                                <m:brk m:alnAt="9"/>
                              </m:rPr>
                              <a:rPr lang="en-US" b="0" i="1" smtClean="0">
                                <a:latin typeface="Cambria Math" panose="02040503050406030204" pitchFamily="18" charset="0"/>
                              </a:rPr>
                              <m:t>𝑐</m:t>
                            </m:r>
                          </m:sub>
                          <m:sup/>
                          <m:e>
                            <m:r>
                              <a:rPr lang="en-US" b="0" i="1" smtClean="0">
                                <a:latin typeface="Cambria Math" panose="02040503050406030204" pitchFamily="18" charset="0"/>
                              </a:rPr>
                              <m:t>𝑃</m:t>
                            </m:r>
                          </m:e>
                        </m:nary>
                      </m:num>
                      <m:den>
                        <m:nary>
                          <m:naryPr>
                            <m:chr m:val="∑"/>
                            <m:limLoc m:val="subSup"/>
                            <m:supHide m:val="on"/>
                            <m:ctrlPr>
                              <a:rPr lang="en-US" b="0" i="1" smtClean="0">
                                <a:latin typeface="Cambria Math" panose="02040503050406030204" pitchFamily="18" charset="0"/>
                              </a:rPr>
                            </m:ctrlPr>
                          </m:naryPr>
                          <m:sub>
                            <m:r>
                              <m:rPr>
                                <m:brk m:alnAt="9"/>
                              </m:rPr>
                              <a:rPr lang="en-US" b="0" i="1" smtClean="0">
                                <a:latin typeface="Cambria Math" panose="02040503050406030204" pitchFamily="18" charset="0"/>
                              </a:rPr>
                              <m:t>𝑏</m:t>
                            </m:r>
                          </m:sub>
                          <m:sup/>
                          <m:e>
                            <m:r>
                              <a:rPr lang="en-US" b="0" i="1" smtClean="0">
                                <a:latin typeface="Cambria Math" panose="02040503050406030204" pitchFamily="18" charset="0"/>
                              </a:rPr>
                              <m:t>𝑃</m:t>
                            </m:r>
                          </m:e>
                        </m:nary>
                      </m:den>
                    </m:f>
                    <m:r>
                      <a:rPr lang="en-US" b="0" i="1" smtClean="0">
                        <a:latin typeface="Cambria Math" panose="02040503050406030204" pitchFamily="18" charset="0"/>
                      </a:rPr>
                      <m:t>∗</m:t>
                    </m:r>
                    <m:r>
                      <a:rPr lang="en-US" b="0" i="1" smtClean="0">
                        <a:latin typeface="Cambria Math" panose="02040503050406030204" pitchFamily="18" charset="0"/>
                      </a:rPr>
                      <m:t>100</m:t>
                    </m:r>
                  </m:oMath>
                </a14:m>
                <a:endParaRPr lang="ar-SA"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rotWithShape="0">
                <a:blip r:embed="rId2"/>
                <a:stretch>
                  <a:fillRect r="-221"/>
                </a:stretch>
              </a:blipFill>
            </p:spPr>
            <p:txBody>
              <a:bodyPr/>
              <a:lstStyle/>
              <a:p>
                <a:r>
                  <a:rPr lang="ar-SA">
                    <a:noFill/>
                  </a:rPr>
                  <a:t> </a:t>
                </a:r>
              </a:p>
            </p:txBody>
          </p:sp>
        </mc:Fallback>
      </mc:AlternateContent>
    </p:spTree>
    <p:extLst>
      <p:ext uri="{BB962C8B-B14F-4D97-AF65-F5344CB8AC3E}">
        <p14:creationId xmlns:p14="http://schemas.microsoft.com/office/powerpoint/2010/main" val="1672471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85408440"/>
              </p:ext>
            </p:extLst>
          </p:nvPr>
        </p:nvGraphicFramePr>
        <p:xfrm>
          <a:off x="581025" y="2181225"/>
          <a:ext cx="11029950" cy="1854200"/>
        </p:xfrm>
        <a:graphic>
          <a:graphicData uri="http://schemas.openxmlformats.org/drawingml/2006/table">
            <a:tbl>
              <a:tblPr rtl="1" firstRow="1" bandRow="1">
                <a:tableStyleId>{5C22544A-7EE6-4342-B048-85BDC9FD1C3A}</a:tableStyleId>
              </a:tblPr>
              <a:tblGrid>
                <a:gridCol w="3676650"/>
                <a:gridCol w="3676650"/>
                <a:gridCol w="3676650"/>
              </a:tblGrid>
              <a:tr h="370840">
                <a:tc>
                  <a:txBody>
                    <a:bodyPr/>
                    <a:lstStyle/>
                    <a:p>
                      <a:pPr rtl="1"/>
                      <a:r>
                        <a:rPr lang="ar-SA" dirty="0" smtClean="0"/>
                        <a:t>السلعة</a:t>
                      </a:r>
                      <a:endParaRPr lang="ar-SA" dirty="0"/>
                    </a:p>
                  </a:txBody>
                  <a:tcPr/>
                </a:tc>
                <a:tc>
                  <a:txBody>
                    <a:bodyPr/>
                    <a:lstStyle/>
                    <a:p>
                      <a:pPr rtl="1"/>
                      <a:r>
                        <a:rPr lang="en-US" dirty="0" smtClean="0"/>
                        <a:t>P</a:t>
                      </a:r>
                      <a:r>
                        <a:rPr lang="en-US" baseline="0" dirty="0" smtClean="0"/>
                        <a:t> 2008</a:t>
                      </a:r>
                      <a:endParaRPr lang="ar-SA" dirty="0"/>
                    </a:p>
                  </a:txBody>
                  <a:tcPr/>
                </a:tc>
                <a:tc>
                  <a:txBody>
                    <a:bodyPr/>
                    <a:lstStyle/>
                    <a:p>
                      <a:pPr rtl="1"/>
                      <a:r>
                        <a:rPr lang="en-US" dirty="0" smtClean="0"/>
                        <a:t>P</a:t>
                      </a:r>
                      <a:r>
                        <a:rPr lang="en-US" baseline="0" dirty="0" smtClean="0"/>
                        <a:t> 2009</a:t>
                      </a:r>
                      <a:endParaRPr lang="ar-SA" dirty="0"/>
                    </a:p>
                  </a:txBody>
                  <a:tcPr/>
                </a:tc>
              </a:tr>
              <a:tr h="370840">
                <a:tc>
                  <a:txBody>
                    <a:bodyPr/>
                    <a:lstStyle/>
                    <a:p>
                      <a:pPr rtl="1"/>
                      <a:r>
                        <a:rPr lang="en-US" dirty="0" smtClean="0"/>
                        <a:t>A</a:t>
                      </a:r>
                      <a:endParaRPr lang="ar-SA" dirty="0"/>
                    </a:p>
                  </a:txBody>
                  <a:tcPr/>
                </a:tc>
                <a:tc>
                  <a:txBody>
                    <a:bodyPr/>
                    <a:lstStyle/>
                    <a:p>
                      <a:pPr rtl="1"/>
                      <a:r>
                        <a:rPr lang="en-US" dirty="0" smtClean="0"/>
                        <a:t>50</a:t>
                      </a:r>
                      <a:endParaRPr lang="ar-SA" dirty="0"/>
                    </a:p>
                  </a:txBody>
                  <a:tcPr/>
                </a:tc>
                <a:tc>
                  <a:txBody>
                    <a:bodyPr/>
                    <a:lstStyle/>
                    <a:p>
                      <a:pPr rtl="1"/>
                      <a:r>
                        <a:rPr lang="en-US" dirty="0" smtClean="0"/>
                        <a:t>60</a:t>
                      </a:r>
                      <a:endParaRPr lang="ar-SA" dirty="0"/>
                    </a:p>
                  </a:txBody>
                  <a:tcPr/>
                </a:tc>
              </a:tr>
              <a:tr h="370840">
                <a:tc>
                  <a:txBody>
                    <a:bodyPr/>
                    <a:lstStyle/>
                    <a:p>
                      <a:pPr rtl="1"/>
                      <a:r>
                        <a:rPr lang="en-US" dirty="0" smtClean="0"/>
                        <a:t>B</a:t>
                      </a:r>
                      <a:endParaRPr lang="ar-SA" dirty="0"/>
                    </a:p>
                  </a:txBody>
                  <a:tcPr/>
                </a:tc>
                <a:tc>
                  <a:txBody>
                    <a:bodyPr/>
                    <a:lstStyle/>
                    <a:p>
                      <a:pPr rtl="1"/>
                      <a:r>
                        <a:rPr lang="en-US" dirty="0" smtClean="0"/>
                        <a:t>30</a:t>
                      </a:r>
                      <a:endParaRPr lang="ar-SA" dirty="0"/>
                    </a:p>
                  </a:txBody>
                  <a:tcPr/>
                </a:tc>
                <a:tc>
                  <a:txBody>
                    <a:bodyPr/>
                    <a:lstStyle/>
                    <a:p>
                      <a:pPr rtl="1"/>
                      <a:r>
                        <a:rPr lang="en-US" dirty="0" smtClean="0"/>
                        <a:t>40</a:t>
                      </a:r>
                      <a:endParaRPr lang="ar-SA" dirty="0"/>
                    </a:p>
                  </a:txBody>
                  <a:tcPr/>
                </a:tc>
              </a:tr>
              <a:tr h="370840">
                <a:tc>
                  <a:txBody>
                    <a:bodyPr/>
                    <a:lstStyle/>
                    <a:p>
                      <a:pPr rtl="1"/>
                      <a:r>
                        <a:rPr lang="en-US" dirty="0" smtClean="0"/>
                        <a:t>C</a:t>
                      </a:r>
                      <a:endParaRPr lang="ar-SA" dirty="0"/>
                    </a:p>
                  </a:txBody>
                  <a:tcPr/>
                </a:tc>
                <a:tc>
                  <a:txBody>
                    <a:bodyPr/>
                    <a:lstStyle/>
                    <a:p>
                      <a:pPr rtl="1"/>
                      <a:r>
                        <a:rPr lang="en-US" dirty="0" smtClean="0"/>
                        <a:t>90</a:t>
                      </a:r>
                      <a:endParaRPr lang="ar-SA" dirty="0"/>
                    </a:p>
                  </a:txBody>
                  <a:tcPr/>
                </a:tc>
                <a:tc>
                  <a:txBody>
                    <a:bodyPr/>
                    <a:lstStyle/>
                    <a:p>
                      <a:pPr rtl="1"/>
                      <a:r>
                        <a:rPr lang="en-US" dirty="0" smtClean="0"/>
                        <a:t>100</a:t>
                      </a:r>
                      <a:endParaRPr lang="ar-SA" dirty="0"/>
                    </a:p>
                  </a:txBody>
                  <a:tcPr/>
                </a:tc>
              </a:tr>
              <a:tr h="370840">
                <a:tc>
                  <a:txBody>
                    <a:bodyPr/>
                    <a:lstStyle/>
                    <a:p>
                      <a:pPr rtl="1"/>
                      <a:r>
                        <a:rPr lang="ar-SA" dirty="0" smtClean="0"/>
                        <a:t>المجموع</a:t>
                      </a:r>
                      <a:endParaRPr lang="ar-SA" dirty="0"/>
                    </a:p>
                  </a:txBody>
                  <a:tcPr/>
                </a:tc>
                <a:tc>
                  <a:txBody>
                    <a:bodyPr/>
                    <a:lstStyle/>
                    <a:p>
                      <a:pPr rtl="1"/>
                      <a:endParaRPr lang="ar-SA"/>
                    </a:p>
                  </a:txBody>
                  <a:tcPr/>
                </a:tc>
                <a:tc>
                  <a:txBody>
                    <a:bodyPr/>
                    <a:lstStyle/>
                    <a:p>
                      <a:pPr rtl="1"/>
                      <a:endParaRPr lang="ar-SA"/>
                    </a:p>
                  </a:txBody>
                  <a:tcPr/>
                </a:tc>
              </a:tr>
            </a:tbl>
          </a:graphicData>
        </a:graphic>
      </p:graphicFrame>
    </p:spTree>
    <p:extLst>
      <p:ext uri="{BB962C8B-B14F-4D97-AF65-F5344CB8AC3E}">
        <p14:creationId xmlns:p14="http://schemas.microsoft.com/office/powerpoint/2010/main" val="3465786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مثبط الناتج المحلي الإجمالي:</a:t>
            </a:r>
            <a:endParaRPr lang="ar-SA" dirty="0"/>
          </a:p>
        </p:txBody>
      </p:sp>
      <p:sp>
        <p:nvSpPr>
          <p:cNvPr id="3" name="عنصر نائب للمحتوى 2"/>
          <p:cNvSpPr>
            <a:spLocks noGrp="1"/>
          </p:cNvSpPr>
          <p:nvPr>
            <p:ph idx="1"/>
          </p:nvPr>
        </p:nvSpPr>
        <p:spPr/>
        <p:txBody>
          <a:bodyPr/>
          <a:lstStyle/>
          <a:p>
            <a:r>
              <a:rPr lang="ar-SA" dirty="0" smtClean="0"/>
              <a:t>مخفض الناتج المحلي الإجمالي = الناتج المحلي الاسمي/ الناتج المحلي الحقيقي *100</a:t>
            </a:r>
            <a:endParaRPr lang="ar-SA" dirty="0"/>
          </a:p>
        </p:txBody>
      </p:sp>
    </p:spTree>
    <p:extLst>
      <p:ext uri="{BB962C8B-B14F-4D97-AF65-F5344CB8AC3E}">
        <p14:creationId xmlns:p14="http://schemas.microsoft.com/office/powerpoint/2010/main" val="1896259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منحنى إمكانات الإنتاج:</a:t>
            </a:r>
            <a:endParaRPr lang="ar-SA" dirty="0"/>
          </a:p>
        </p:txBody>
      </p:sp>
      <p:sp>
        <p:nvSpPr>
          <p:cNvPr id="3" name="عنصر نائب للمحتوى 2"/>
          <p:cNvSpPr>
            <a:spLocks noGrp="1"/>
          </p:cNvSpPr>
          <p:nvPr>
            <p:ph idx="1"/>
          </p:nvPr>
        </p:nvSpPr>
        <p:spPr>
          <a:xfrm>
            <a:off x="729049" y="1905000"/>
            <a:ext cx="10775563" cy="3777622"/>
          </a:xfrm>
        </p:spPr>
        <p:txBody>
          <a:bodyPr/>
          <a:lstStyle/>
          <a:p>
            <a:r>
              <a:rPr lang="ar-SA" dirty="0" smtClean="0"/>
              <a:t>تتحدد السلع والخدمات التي ينتجها المجتمع من خلال </a:t>
            </a:r>
            <a:r>
              <a:rPr lang="ar-SA" dirty="0" smtClean="0"/>
              <a:t>ما يعرف </a:t>
            </a:r>
            <a:r>
              <a:rPr lang="ar-SA" dirty="0" smtClean="0"/>
              <a:t>بمنحنى إمكانات الإنتاج</a:t>
            </a:r>
          </a:p>
          <a:p>
            <a:endParaRPr lang="ar-SA" dirty="0"/>
          </a:p>
        </p:txBody>
      </p:sp>
      <p:cxnSp>
        <p:nvCxnSpPr>
          <p:cNvPr id="5" name="رابط كسهم مستقيم 4"/>
          <p:cNvCxnSpPr/>
          <p:nvPr/>
        </p:nvCxnSpPr>
        <p:spPr>
          <a:xfrm>
            <a:off x="4110681" y="5362832"/>
            <a:ext cx="42012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flipH="1" flipV="1">
            <a:off x="4258962" y="2825578"/>
            <a:ext cx="16476" cy="2529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قوس 7"/>
          <p:cNvSpPr/>
          <p:nvPr/>
        </p:nvSpPr>
        <p:spPr>
          <a:xfrm>
            <a:off x="2751438" y="3336324"/>
            <a:ext cx="2537254" cy="3896498"/>
          </a:xfrm>
          <a:prstGeom prst="arc">
            <a:avLst>
              <a:gd name="adj1" fmla="val 16633980"/>
              <a:gd name="adj2" fmla="val 222919"/>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solidFill>
                <a:prstClr val="black"/>
              </a:solidFill>
            </a:endParaRPr>
          </a:p>
        </p:txBody>
      </p:sp>
      <p:sp>
        <p:nvSpPr>
          <p:cNvPr id="9" name="مستطيل مستدير الزوايا 8"/>
          <p:cNvSpPr/>
          <p:nvPr/>
        </p:nvSpPr>
        <p:spPr>
          <a:xfrm>
            <a:off x="3418703" y="2504303"/>
            <a:ext cx="1120346" cy="3212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050" dirty="0" smtClean="0">
                <a:solidFill>
                  <a:prstClr val="white"/>
                </a:solidFill>
              </a:rPr>
              <a:t>سلع رأس ماليه</a:t>
            </a:r>
            <a:endParaRPr lang="ar-SA" sz="1050" dirty="0">
              <a:solidFill>
                <a:prstClr val="white"/>
              </a:solidFill>
            </a:endParaRPr>
          </a:p>
        </p:txBody>
      </p:sp>
      <p:sp>
        <p:nvSpPr>
          <p:cNvPr id="10" name="مستطيل مستدير الزوايا 9"/>
          <p:cNvSpPr/>
          <p:nvPr/>
        </p:nvSpPr>
        <p:spPr>
          <a:xfrm>
            <a:off x="8410831" y="5189838"/>
            <a:ext cx="1260389" cy="3212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050" dirty="0" smtClean="0">
                <a:solidFill>
                  <a:prstClr val="white"/>
                </a:solidFill>
              </a:rPr>
              <a:t>سلع استهلاكيه</a:t>
            </a:r>
            <a:endParaRPr lang="ar-SA" sz="1050" dirty="0">
              <a:solidFill>
                <a:prstClr val="white"/>
              </a:solidFill>
            </a:endParaRPr>
          </a:p>
        </p:txBody>
      </p:sp>
    </p:spTree>
    <p:extLst>
      <p:ext uri="{BB962C8B-B14F-4D97-AF65-F5344CB8AC3E}">
        <p14:creationId xmlns:p14="http://schemas.microsoft.com/office/powerpoint/2010/main" val="177882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الناتج المحلي الاجمالي</a:t>
            </a:r>
            <a:endParaRPr lang="ar-SA" dirty="0"/>
          </a:p>
        </p:txBody>
      </p:sp>
      <p:sp>
        <p:nvSpPr>
          <p:cNvPr id="3" name="عنصر نائب للمحتوى 2"/>
          <p:cNvSpPr>
            <a:spLocks noGrp="1"/>
          </p:cNvSpPr>
          <p:nvPr>
            <p:ph idx="1"/>
          </p:nvPr>
        </p:nvSpPr>
        <p:spPr/>
        <p:txBody>
          <a:bodyPr/>
          <a:lstStyle/>
          <a:p>
            <a:r>
              <a:rPr lang="ar-SA" dirty="0" smtClean="0"/>
              <a:t>هو </a:t>
            </a:r>
            <a:r>
              <a:rPr lang="ar-SA" dirty="0" smtClean="0"/>
              <a:t>اجمالي </a:t>
            </a:r>
            <a:r>
              <a:rPr lang="ar-SA" dirty="0" smtClean="0"/>
              <a:t>القيم النقدية للسلع والخدمات </a:t>
            </a:r>
            <a:r>
              <a:rPr lang="ar-SA" dirty="0" smtClean="0"/>
              <a:t>النهائية </a:t>
            </a:r>
            <a:r>
              <a:rPr lang="ar-SA" dirty="0" smtClean="0"/>
              <a:t>المنتجة داخل الاقتصاد المحلي خلال فترة زمنية تكون عادة سنة</a:t>
            </a:r>
            <a:r>
              <a:rPr lang="ar-SA" dirty="0" smtClean="0"/>
              <a:t>.</a:t>
            </a:r>
          </a:p>
          <a:p>
            <a:pPr marL="0" indent="0">
              <a:buNone/>
            </a:pPr>
            <a:endParaRPr lang="ar-SA" dirty="0"/>
          </a:p>
        </p:txBody>
      </p:sp>
    </p:spTree>
    <p:extLst>
      <p:ext uri="{BB962C8B-B14F-4D97-AF65-F5344CB8AC3E}">
        <p14:creationId xmlns:p14="http://schemas.microsoft.com/office/powerpoint/2010/main" val="3437061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طرق قياس الناتج المحلي الاجمالي</a:t>
            </a:r>
            <a:endParaRPr lang="ar-SA" dirty="0"/>
          </a:p>
        </p:txBody>
      </p:sp>
      <p:sp>
        <p:nvSpPr>
          <p:cNvPr id="3" name="عنصر نائب للمحتوى 2"/>
          <p:cNvSpPr>
            <a:spLocks noGrp="1"/>
          </p:cNvSpPr>
          <p:nvPr>
            <p:ph idx="1"/>
          </p:nvPr>
        </p:nvSpPr>
        <p:spPr/>
        <p:txBody>
          <a:bodyPr/>
          <a:lstStyle/>
          <a:p>
            <a:r>
              <a:rPr lang="ar-SA" dirty="0" smtClean="0"/>
              <a:t>طريقة المنتجات النهائية</a:t>
            </a:r>
          </a:p>
          <a:p>
            <a:r>
              <a:rPr lang="ar-SA" dirty="0" smtClean="0"/>
              <a:t>طريقة القيمة المضافة</a:t>
            </a:r>
          </a:p>
          <a:p>
            <a:r>
              <a:rPr lang="ar-SA" dirty="0" smtClean="0"/>
              <a:t>طريقة الدخل </a:t>
            </a:r>
          </a:p>
          <a:p>
            <a:r>
              <a:rPr lang="ar-SA" dirty="0" smtClean="0"/>
              <a:t>طريقة الانفاق</a:t>
            </a:r>
            <a:endParaRPr lang="ar-SA" dirty="0"/>
          </a:p>
        </p:txBody>
      </p:sp>
    </p:spTree>
    <p:extLst>
      <p:ext uri="{BB962C8B-B14F-4D97-AF65-F5344CB8AC3E}">
        <p14:creationId xmlns:p14="http://schemas.microsoft.com/office/powerpoint/2010/main" val="2940363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1- طريقة المنتجات النهائية:</a:t>
            </a:r>
            <a:endParaRPr lang="ar-SA" dirty="0"/>
          </a:p>
        </p:txBody>
      </p:sp>
      <p:sp>
        <p:nvSpPr>
          <p:cNvPr id="3" name="عنصر نائب للمحتوى 2"/>
          <p:cNvSpPr>
            <a:spLocks noGrp="1"/>
          </p:cNvSpPr>
          <p:nvPr>
            <p:ph idx="1"/>
          </p:nvPr>
        </p:nvSpPr>
        <p:spPr/>
        <p:txBody>
          <a:bodyPr/>
          <a:lstStyle/>
          <a:p>
            <a:r>
              <a:rPr lang="ar-SA" dirty="0" smtClean="0"/>
              <a:t>عن طريق ضرب الكمية المنتجة من كل سلعة خلال سنة في سعرها ثم جمع عمليات الضرب للحصول على إجمالي الناتج.</a:t>
            </a:r>
            <a:endParaRPr lang="ar-SA" dirty="0"/>
          </a:p>
        </p:txBody>
      </p:sp>
    </p:spTree>
    <p:extLst>
      <p:ext uri="{BB962C8B-B14F-4D97-AF65-F5344CB8AC3E}">
        <p14:creationId xmlns:p14="http://schemas.microsoft.com/office/powerpoint/2010/main" val="2900793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2- طريقة </a:t>
            </a:r>
            <a:r>
              <a:rPr lang="ar-SA" dirty="0" smtClean="0"/>
              <a:t>القيمة </a:t>
            </a:r>
            <a:r>
              <a:rPr lang="ar-SA" dirty="0" smtClean="0"/>
              <a:t>المضافة:</a:t>
            </a:r>
            <a:endParaRPr lang="ar-SA" dirty="0"/>
          </a:p>
        </p:txBody>
      </p:sp>
      <p:graphicFrame>
        <p:nvGraphicFramePr>
          <p:cNvPr id="4" name="عنصر نائب للمحتوى 3"/>
          <p:cNvGraphicFramePr>
            <a:graphicFrameLocks noGrp="1"/>
          </p:cNvGraphicFramePr>
          <p:nvPr>
            <p:ph idx="1"/>
            <p:extLst/>
          </p:nvPr>
        </p:nvGraphicFramePr>
        <p:xfrm>
          <a:off x="581025" y="2181225"/>
          <a:ext cx="11029950" cy="1854200"/>
        </p:xfrm>
        <a:graphic>
          <a:graphicData uri="http://schemas.openxmlformats.org/drawingml/2006/table">
            <a:tbl>
              <a:tblPr rtl="1" firstRow="1" bandRow="1">
                <a:tableStyleId>{5C22544A-7EE6-4342-B048-85BDC9FD1C3A}</a:tableStyleId>
              </a:tblPr>
              <a:tblGrid>
                <a:gridCol w="2205990"/>
                <a:gridCol w="2205990"/>
                <a:gridCol w="2205990"/>
                <a:gridCol w="2205990"/>
                <a:gridCol w="2205990"/>
              </a:tblGrid>
              <a:tr h="370840">
                <a:tc>
                  <a:txBody>
                    <a:bodyPr/>
                    <a:lstStyle/>
                    <a:p>
                      <a:pPr rtl="1"/>
                      <a:r>
                        <a:rPr lang="ar-SA" dirty="0" smtClean="0"/>
                        <a:t>البند</a:t>
                      </a:r>
                      <a:endParaRPr lang="ar-SA" dirty="0"/>
                    </a:p>
                  </a:txBody>
                  <a:tcPr marL="113128" marR="113128"/>
                </a:tc>
                <a:tc>
                  <a:txBody>
                    <a:bodyPr/>
                    <a:lstStyle/>
                    <a:p>
                      <a:pPr rtl="1"/>
                      <a:r>
                        <a:rPr lang="ar-SA" dirty="0" smtClean="0"/>
                        <a:t>البائع</a:t>
                      </a:r>
                      <a:endParaRPr lang="ar-SA" dirty="0"/>
                    </a:p>
                  </a:txBody>
                  <a:tcPr marL="113128" marR="113128"/>
                </a:tc>
                <a:tc>
                  <a:txBody>
                    <a:bodyPr/>
                    <a:lstStyle/>
                    <a:p>
                      <a:pPr rtl="1"/>
                      <a:r>
                        <a:rPr lang="ar-SA" dirty="0" smtClean="0"/>
                        <a:t>المشتري</a:t>
                      </a:r>
                      <a:endParaRPr lang="ar-SA" dirty="0"/>
                    </a:p>
                  </a:txBody>
                  <a:tcPr marL="113128" marR="113128"/>
                </a:tc>
                <a:tc>
                  <a:txBody>
                    <a:bodyPr/>
                    <a:lstStyle/>
                    <a:p>
                      <a:pPr rtl="1"/>
                      <a:r>
                        <a:rPr lang="ar-SA" dirty="0" smtClean="0"/>
                        <a:t>قيمة البيع</a:t>
                      </a:r>
                      <a:endParaRPr lang="ar-SA" dirty="0"/>
                    </a:p>
                  </a:txBody>
                  <a:tcPr marL="113128" marR="113128"/>
                </a:tc>
                <a:tc>
                  <a:txBody>
                    <a:bodyPr/>
                    <a:lstStyle/>
                    <a:p>
                      <a:pPr rtl="1"/>
                      <a:r>
                        <a:rPr lang="ar-SA" dirty="0" smtClean="0"/>
                        <a:t>القيمة المضافة</a:t>
                      </a:r>
                      <a:endParaRPr lang="ar-SA" dirty="0"/>
                    </a:p>
                  </a:txBody>
                  <a:tcPr marL="113128" marR="113128"/>
                </a:tc>
              </a:tr>
              <a:tr h="370840">
                <a:tc>
                  <a:txBody>
                    <a:bodyPr/>
                    <a:lstStyle/>
                    <a:p>
                      <a:pPr rtl="1"/>
                      <a:r>
                        <a:rPr lang="ar-SA" dirty="0" smtClean="0"/>
                        <a:t>صوف</a:t>
                      </a:r>
                      <a:endParaRPr lang="ar-SA" dirty="0"/>
                    </a:p>
                  </a:txBody>
                  <a:tcPr marL="113128" marR="113128"/>
                </a:tc>
                <a:tc>
                  <a:txBody>
                    <a:bodyPr/>
                    <a:lstStyle/>
                    <a:p>
                      <a:pPr rtl="1"/>
                      <a:r>
                        <a:rPr lang="ar-SA" dirty="0" smtClean="0"/>
                        <a:t>المزارع</a:t>
                      </a:r>
                      <a:endParaRPr lang="ar-SA" dirty="0"/>
                    </a:p>
                  </a:txBody>
                  <a:tcPr marL="113128" marR="113128"/>
                </a:tc>
                <a:tc>
                  <a:txBody>
                    <a:bodyPr/>
                    <a:lstStyle/>
                    <a:p>
                      <a:pPr rtl="1"/>
                      <a:r>
                        <a:rPr lang="ar-SA" dirty="0" smtClean="0"/>
                        <a:t>مصنع</a:t>
                      </a:r>
                      <a:r>
                        <a:rPr lang="ar-SA" baseline="0" dirty="0" smtClean="0"/>
                        <a:t> النسيج</a:t>
                      </a:r>
                      <a:endParaRPr lang="ar-SA" dirty="0"/>
                    </a:p>
                  </a:txBody>
                  <a:tcPr marL="113128" marR="113128"/>
                </a:tc>
                <a:tc>
                  <a:txBody>
                    <a:bodyPr/>
                    <a:lstStyle/>
                    <a:p>
                      <a:pPr rtl="1"/>
                      <a:r>
                        <a:rPr lang="ar-SA" dirty="0" smtClean="0"/>
                        <a:t>15</a:t>
                      </a:r>
                      <a:endParaRPr lang="ar-SA" dirty="0"/>
                    </a:p>
                  </a:txBody>
                  <a:tcPr marL="113128" marR="113128"/>
                </a:tc>
                <a:tc>
                  <a:txBody>
                    <a:bodyPr/>
                    <a:lstStyle/>
                    <a:p>
                      <a:pPr rtl="1"/>
                      <a:r>
                        <a:rPr lang="ar-SA" dirty="0" smtClean="0"/>
                        <a:t>15</a:t>
                      </a:r>
                      <a:endParaRPr lang="ar-SA" dirty="0"/>
                    </a:p>
                  </a:txBody>
                  <a:tcPr marL="113128" marR="113128"/>
                </a:tc>
              </a:tr>
              <a:tr h="370840">
                <a:tc>
                  <a:txBody>
                    <a:bodyPr/>
                    <a:lstStyle/>
                    <a:p>
                      <a:pPr rtl="1"/>
                      <a:r>
                        <a:rPr lang="ar-SA" dirty="0" smtClean="0"/>
                        <a:t>قماش</a:t>
                      </a:r>
                      <a:endParaRPr lang="ar-SA" dirty="0"/>
                    </a:p>
                  </a:txBody>
                  <a:tcPr marL="113128" marR="113128"/>
                </a:tc>
                <a:tc>
                  <a:txBody>
                    <a:bodyPr/>
                    <a:lstStyle/>
                    <a:p>
                      <a:pPr rtl="1"/>
                      <a:r>
                        <a:rPr lang="ar-SA" dirty="0" smtClean="0"/>
                        <a:t>مصنع النسيج</a:t>
                      </a:r>
                      <a:endParaRPr lang="ar-SA" dirty="0"/>
                    </a:p>
                  </a:txBody>
                  <a:tcPr marL="113128" marR="113128"/>
                </a:tc>
                <a:tc>
                  <a:txBody>
                    <a:bodyPr/>
                    <a:lstStyle/>
                    <a:p>
                      <a:pPr rtl="1"/>
                      <a:r>
                        <a:rPr lang="ar-SA" dirty="0" smtClean="0"/>
                        <a:t>الخياط</a:t>
                      </a:r>
                      <a:endParaRPr lang="ar-SA" dirty="0"/>
                    </a:p>
                  </a:txBody>
                  <a:tcPr marL="113128" marR="113128"/>
                </a:tc>
                <a:tc>
                  <a:txBody>
                    <a:bodyPr/>
                    <a:lstStyle/>
                    <a:p>
                      <a:pPr rtl="1"/>
                      <a:r>
                        <a:rPr lang="ar-SA" dirty="0" smtClean="0"/>
                        <a:t>45</a:t>
                      </a:r>
                      <a:endParaRPr lang="ar-SA" dirty="0"/>
                    </a:p>
                  </a:txBody>
                  <a:tcPr marL="113128" marR="113128"/>
                </a:tc>
                <a:tc>
                  <a:txBody>
                    <a:bodyPr/>
                    <a:lstStyle/>
                    <a:p>
                      <a:pPr rtl="1"/>
                      <a:r>
                        <a:rPr lang="ar-SA" dirty="0" smtClean="0"/>
                        <a:t>30</a:t>
                      </a:r>
                      <a:endParaRPr lang="ar-SA" dirty="0"/>
                    </a:p>
                  </a:txBody>
                  <a:tcPr marL="113128" marR="113128"/>
                </a:tc>
              </a:tr>
              <a:tr h="370840">
                <a:tc>
                  <a:txBody>
                    <a:bodyPr/>
                    <a:lstStyle/>
                    <a:p>
                      <a:pPr rtl="1"/>
                      <a:r>
                        <a:rPr lang="ar-SA" dirty="0" smtClean="0"/>
                        <a:t>ثوب</a:t>
                      </a:r>
                      <a:endParaRPr lang="ar-SA" dirty="0"/>
                    </a:p>
                  </a:txBody>
                  <a:tcPr marL="113128" marR="113128"/>
                </a:tc>
                <a:tc>
                  <a:txBody>
                    <a:bodyPr/>
                    <a:lstStyle/>
                    <a:p>
                      <a:pPr rtl="1"/>
                      <a:r>
                        <a:rPr lang="ar-SA" dirty="0" smtClean="0"/>
                        <a:t>الخياط</a:t>
                      </a:r>
                      <a:endParaRPr lang="ar-SA" dirty="0"/>
                    </a:p>
                  </a:txBody>
                  <a:tcPr marL="113128" marR="113128"/>
                </a:tc>
                <a:tc>
                  <a:txBody>
                    <a:bodyPr/>
                    <a:lstStyle/>
                    <a:p>
                      <a:pPr rtl="1"/>
                      <a:r>
                        <a:rPr lang="ar-SA" dirty="0" smtClean="0"/>
                        <a:t>المستهلك</a:t>
                      </a:r>
                      <a:endParaRPr lang="ar-SA" dirty="0"/>
                    </a:p>
                  </a:txBody>
                  <a:tcPr marL="113128" marR="113128"/>
                </a:tc>
                <a:tc>
                  <a:txBody>
                    <a:bodyPr/>
                    <a:lstStyle/>
                    <a:p>
                      <a:pPr rtl="1"/>
                      <a:r>
                        <a:rPr lang="ar-SA" dirty="0" smtClean="0"/>
                        <a:t>70</a:t>
                      </a:r>
                      <a:endParaRPr lang="ar-SA" dirty="0"/>
                    </a:p>
                  </a:txBody>
                  <a:tcPr marL="113128" marR="113128"/>
                </a:tc>
                <a:tc>
                  <a:txBody>
                    <a:bodyPr/>
                    <a:lstStyle/>
                    <a:p>
                      <a:pPr rtl="1"/>
                      <a:r>
                        <a:rPr lang="ar-SA" dirty="0" smtClean="0"/>
                        <a:t>25</a:t>
                      </a:r>
                      <a:endParaRPr lang="ar-SA" dirty="0"/>
                    </a:p>
                  </a:txBody>
                  <a:tcPr marL="113128" marR="113128"/>
                </a:tc>
              </a:tr>
              <a:tr h="370840">
                <a:tc>
                  <a:txBody>
                    <a:bodyPr/>
                    <a:lstStyle/>
                    <a:p>
                      <a:pPr rtl="1"/>
                      <a:r>
                        <a:rPr lang="ar-SA" dirty="0" smtClean="0"/>
                        <a:t>اجمالي القيمة المضافة</a:t>
                      </a:r>
                      <a:endParaRPr lang="ar-SA" dirty="0"/>
                    </a:p>
                  </a:txBody>
                  <a:tcPr marL="113128" marR="113128"/>
                </a:tc>
                <a:tc>
                  <a:txBody>
                    <a:bodyPr/>
                    <a:lstStyle/>
                    <a:p>
                      <a:pPr rtl="1"/>
                      <a:endParaRPr lang="ar-SA" dirty="0"/>
                    </a:p>
                  </a:txBody>
                  <a:tcPr marL="113128" marR="113128"/>
                </a:tc>
                <a:tc>
                  <a:txBody>
                    <a:bodyPr/>
                    <a:lstStyle/>
                    <a:p>
                      <a:pPr rtl="1"/>
                      <a:endParaRPr lang="ar-SA" dirty="0"/>
                    </a:p>
                  </a:txBody>
                  <a:tcPr marL="113128" marR="113128"/>
                </a:tc>
                <a:tc>
                  <a:txBody>
                    <a:bodyPr/>
                    <a:lstStyle/>
                    <a:p>
                      <a:pPr rtl="1"/>
                      <a:endParaRPr lang="ar-SA" dirty="0"/>
                    </a:p>
                  </a:txBody>
                  <a:tcPr marL="113128" marR="113128"/>
                </a:tc>
                <a:tc>
                  <a:txBody>
                    <a:bodyPr/>
                    <a:lstStyle/>
                    <a:p>
                      <a:pPr rtl="1"/>
                      <a:endParaRPr lang="ar-SA" dirty="0"/>
                    </a:p>
                  </a:txBody>
                  <a:tcPr marL="113128" marR="113128"/>
                </a:tc>
              </a:tr>
            </a:tbl>
          </a:graphicData>
        </a:graphic>
      </p:graphicFrame>
      <p:sp>
        <p:nvSpPr>
          <p:cNvPr id="5" name="شكل بيضاوي 4"/>
          <p:cNvSpPr/>
          <p:nvPr/>
        </p:nvSpPr>
        <p:spPr>
          <a:xfrm>
            <a:off x="5585254" y="3591697"/>
            <a:ext cx="683741" cy="4448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prstClr val="white"/>
                </a:solidFill>
              </a:rPr>
              <a:t>70</a:t>
            </a:r>
            <a:endParaRPr lang="ar-SA" dirty="0">
              <a:solidFill>
                <a:prstClr val="white"/>
              </a:solidFill>
            </a:endParaRPr>
          </a:p>
        </p:txBody>
      </p:sp>
      <p:sp>
        <p:nvSpPr>
          <p:cNvPr id="6" name="شكل بيضاوي 5"/>
          <p:cNvSpPr/>
          <p:nvPr/>
        </p:nvSpPr>
        <p:spPr>
          <a:xfrm>
            <a:off x="3480486" y="3933568"/>
            <a:ext cx="683741" cy="4448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prstClr val="white"/>
                </a:solidFill>
              </a:rPr>
              <a:t>70</a:t>
            </a:r>
            <a:endParaRPr lang="ar-SA" dirty="0">
              <a:solidFill>
                <a:prstClr val="white"/>
              </a:solidFill>
            </a:endParaRPr>
          </a:p>
        </p:txBody>
      </p:sp>
      <p:cxnSp>
        <p:nvCxnSpPr>
          <p:cNvPr id="8" name="رابط مستقيم 7"/>
          <p:cNvCxnSpPr>
            <a:stCxn id="5" idx="3"/>
            <a:endCxn id="6" idx="6"/>
          </p:cNvCxnSpPr>
          <p:nvPr/>
        </p:nvCxnSpPr>
        <p:spPr>
          <a:xfrm flipH="1">
            <a:off x="4164227" y="3971395"/>
            <a:ext cx="1521159" cy="18459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208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3- طريقة الدخل:</a:t>
            </a:r>
            <a:endParaRPr lang="ar-SA" dirty="0"/>
          </a:p>
        </p:txBody>
      </p:sp>
      <p:sp>
        <p:nvSpPr>
          <p:cNvPr id="3" name="عنصر نائب للمحتوى 2"/>
          <p:cNvSpPr>
            <a:spLocks noGrp="1"/>
          </p:cNvSpPr>
          <p:nvPr>
            <p:ph idx="1"/>
          </p:nvPr>
        </p:nvSpPr>
        <p:spPr/>
        <p:txBody>
          <a:bodyPr/>
          <a:lstStyle/>
          <a:p>
            <a:r>
              <a:rPr lang="ar-SA" dirty="0" smtClean="0"/>
              <a:t>ترتكز على النظر الى الناتج المحلي الإجمالي من خلال من يستلمه كدخل بدلا من النظر إليه في شكل من يشتريه.</a:t>
            </a:r>
          </a:p>
          <a:p>
            <a:r>
              <a:rPr lang="ar-SA" dirty="0" smtClean="0"/>
              <a:t>الناتج المحلي الإجمالي = الأجور والرواتب + ريع الأراضي والإيجارات + أرباح الشركات + الفوائد + </a:t>
            </a:r>
            <a:r>
              <a:rPr lang="ar-SA" dirty="0" err="1" smtClean="0"/>
              <a:t>إهتلاك</a:t>
            </a:r>
            <a:r>
              <a:rPr lang="ar-SA" dirty="0" smtClean="0"/>
              <a:t> رأس المال +الضرائب غير المباشرة.</a:t>
            </a:r>
            <a:endParaRPr lang="ar-SA" dirty="0"/>
          </a:p>
        </p:txBody>
      </p:sp>
    </p:spTree>
    <p:extLst>
      <p:ext uri="{BB962C8B-B14F-4D97-AF65-F5344CB8AC3E}">
        <p14:creationId xmlns:p14="http://schemas.microsoft.com/office/powerpoint/2010/main" val="958552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طريقة الانفاق:</a:t>
            </a:r>
            <a:endParaRPr lang="ar-SA" dirty="0"/>
          </a:p>
        </p:txBody>
      </p:sp>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𝑔𝑑𝑝</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𝑔</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oMath>
                </a14:m>
                <a:endParaRPr lang="ar-SA"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0">
                <a:blip r:embed="rId2"/>
                <a:stretch>
                  <a:fillRect r="-221"/>
                </a:stretch>
              </a:blipFill>
            </p:spPr>
            <p:txBody>
              <a:bodyPr/>
              <a:lstStyle/>
              <a:p>
                <a:r>
                  <a:rPr lang="ar-SA">
                    <a:noFill/>
                  </a:rPr>
                  <a:t> </a:t>
                </a:r>
              </a:p>
            </p:txBody>
          </p:sp>
        </mc:Fallback>
      </mc:AlternateContent>
    </p:spTree>
    <p:extLst>
      <p:ext uri="{BB962C8B-B14F-4D97-AF65-F5344CB8AC3E}">
        <p14:creationId xmlns:p14="http://schemas.microsoft.com/office/powerpoint/2010/main" val="1187745410"/>
      </p:ext>
    </p:extLst>
  </p:cSld>
  <p:clrMapOvr>
    <a:masterClrMapping/>
  </p:clrMapOvr>
</p:sld>
</file>

<file path=ppt/theme/theme1.xml><?xml version="1.0" encoding="utf-8"?>
<a:theme xmlns:a="http://schemas.openxmlformats.org/drawingml/2006/main" name="المقسوم">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1_المقسوم">
  <a:themeElements>
    <a:clrScheme name="المقسوم">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المقسوم">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لمقسوم">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TC103457464[[fn=مقسوم]]</Template>
  <TotalTime>280</TotalTime>
  <Words>832</Words>
  <Application>Microsoft Office PowerPoint</Application>
  <PresentationFormat>ملء الشاشة</PresentationFormat>
  <Paragraphs>162</Paragraphs>
  <Slides>23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2</vt:i4>
      </vt:variant>
      <vt:variant>
        <vt:lpstr>عناوين الشرائح</vt:lpstr>
      </vt:variant>
      <vt:variant>
        <vt:i4>23</vt:i4>
      </vt:variant>
    </vt:vector>
  </HeadingPairs>
  <TitlesOfParts>
    <vt:vector size="29" baseType="lpstr">
      <vt:lpstr>Cambria Math</vt:lpstr>
      <vt:lpstr>Gill Sans MT</vt:lpstr>
      <vt:lpstr>Majalla UI</vt:lpstr>
      <vt:lpstr>Wingdings 2</vt:lpstr>
      <vt:lpstr>المقسوم</vt:lpstr>
      <vt:lpstr>1_المقسوم</vt:lpstr>
      <vt:lpstr>قياس النشاط الاقتصادي </vt:lpstr>
      <vt:lpstr>قياس النشاط الاقتصادي:</vt:lpstr>
      <vt:lpstr>منحنى إمكانات الإنتاج:</vt:lpstr>
      <vt:lpstr>الناتج المحلي الاجمالي</vt:lpstr>
      <vt:lpstr>طرق قياس الناتج المحلي الاجمالي</vt:lpstr>
      <vt:lpstr>1- طريقة المنتجات النهائية:</vt:lpstr>
      <vt:lpstr>2- طريقة القيمة المضافة:</vt:lpstr>
      <vt:lpstr>3- طريقة الدخل:</vt:lpstr>
      <vt:lpstr>طريقة الانفاق:</vt:lpstr>
      <vt:lpstr>مفاهيم أخرى في الحسابات القومية</vt:lpstr>
      <vt:lpstr>الناتج المحلي الصافي (NDP)</vt:lpstr>
      <vt:lpstr>الدخل المحلي</vt:lpstr>
      <vt:lpstr>الدخل الشخصي الفردي</vt:lpstr>
      <vt:lpstr>الدخل المتاح</vt:lpstr>
      <vt:lpstr>الادخار</vt:lpstr>
      <vt:lpstr>العلاقة بين الناتج المحلي والدخل المحلي</vt:lpstr>
      <vt:lpstr> التدفق الدائري للدخل والانفاق لاقتصاد ذي قطاعين:</vt:lpstr>
      <vt:lpstr>التدفق الدائري للإنفاق والدخل لاقتصاد ذي 4 قطاعات:</vt:lpstr>
      <vt:lpstr>الناتج المحلي الإجمالي الاسمي والحقيقي</vt:lpstr>
      <vt:lpstr>مثال:</vt:lpstr>
      <vt:lpstr>الرقم القياسي لأسعار المستهلكين(CPI):</vt:lpstr>
      <vt:lpstr>مثال:</vt:lpstr>
      <vt:lpstr>مثبط الناتج المحلي الإجمالي:</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قياس النشاط الاقتصادي</dc:title>
  <dc:creator>meshael fahad</dc:creator>
  <cp:lastModifiedBy>meshael fahad</cp:lastModifiedBy>
  <cp:revision>16</cp:revision>
  <dcterms:created xsi:type="dcterms:W3CDTF">2014-09-13T11:15:53Z</dcterms:created>
  <dcterms:modified xsi:type="dcterms:W3CDTF">2014-10-09T23:16:38Z</dcterms:modified>
</cp:coreProperties>
</file>