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9" r:id="rId1"/>
  </p:sldMasterIdLst>
  <p:notesMasterIdLst>
    <p:notesMasterId r:id="rId27"/>
  </p:notesMasterIdLst>
  <p:handoutMasterIdLst>
    <p:handoutMasterId r:id="rId28"/>
  </p:handoutMasterIdLst>
  <p:sldIdLst>
    <p:sldId id="256" r:id="rId2"/>
    <p:sldId id="331" r:id="rId3"/>
    <p:sldId id="291" r:id="rId4"/>
    <p:sldId id="317" r:id="rId5"/>
    <p:sldId id="318" r:id="rId6"/>
    <p:sldId id="319" r:id="rId7"/>
    <p:sldId id="320" r:id="rId8"/>
    <p:sldId id="332" r:id="rId9"/>
    <p:sldId id="333" r:id="rId10"/>
    <p:sldId id="334" r:id="rId11"/>
    <p:sldId id="321" r:id="rId12"/>
    <p:sldId id="322" r:id="rId13"/>
    <p:sldId id="323" r:id="rId14"/>
    <p:sldId id="324" r:id="rId15"/>
    <p:sldId id="335" r:id="rId16"/>
    <p:sldId id="325" r:id="rId17"/>
    <p:sldId id="326" r:id="rId18"/>
    <p:sldId id="330" r:id="rId19"/>
    <p:sldId id="336" r:id="rId20"/>
    <p:sldId id="338" r:id="rId21"/>
    <p:sldId id="337" r:id="rId22"/>
    <p:sldId id="327" r:id="rId23"/>
    <p:sldId id="328" r:id="rId24"/>
    <p:sldId id="339" r:id="rId25"/>
    <p:sldId id="316" r:id="rId26"/>
  </p:sldIdLst>
  <p:sldSz cx="9144000" cy="6858000" type="screen4x3"/>
  <p:notesSz cx="6858000" cy="9144000"/>
  <p:defaultTextStyle>
    <a:defPPr>
      <a:defRPr lang="x-none"/>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0A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54961" autoAdjust="0"/>
    <p:restoredTop sz="94669" autoAdjust="0"/>
  </p:normalViewPr>
  <p:slideViewPr>
    <p:cSldViewPr>
      <p:cViewPr>
        <p:scale>
          <a:sx n="79" d="100"/>
          <a:sy n="79" d="100"/>
        </p:scale>
        <p:origin x="-120" y="-240"/>
      </p:cViewPr>
      <p:guideLst>
        <p:guide orient="horz" pos="2160"/>
        <p:guide pos="2880"/>
      </p:guideLst>
    </p:cSldViewPr>
  </p:slideViewPr>
  <p:outlineViewPr>
    <p:cViewPr>
      <p:scale>
        <a:sx n="33" d="100"/>
        <a:sy n="33" d="100"/>
      </p:scale>
      <p:origin x="96" y="31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70660" name="Rectangle 4"/>
          <p:cNvSpPr>
            <a:spLocks noGrp="1" noChangeArrowheads="1"/>
          </p:cNvSpPr>
          <p:nvPr>
            <p:ph type="ftr" sz="quarter" idx="2"/>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23B2BDD0-B20C-4776-A456-CB69CC07ED28}" type="slidenum">
              <a:rPr lang="x-none"/>
              <a:pPr/>
              <a:t>‹#›</a:t>
            </a:fld>
            <a:endParaRPr lang="en-US"/>
          </a:p>
        </p:txBody>
      </p:sp>
    </p:spTree>
    <p:extLst>
      <p:ext uri="{BB962C8B-B14F-4D97-AF65-F5344CB8AC3E}">
        <p14:creationId xmlns:p14="http://schemas.microsoft.com/office/powerpoint/2010/main" val="3704332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963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3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963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4D3D75BA-C063-4C41-BC2A-F2A728BF14BE}" type="slidenum">
              <a:rPr lang="x-none"/>
              <a:pPr/>
              <a:t>‹#›</a:t>
            </a:fld>
            <a:endParaRPr lang="en-US"/>
          </a:p>
        </p:txBody>
      </p:sp>
    </p:spTree>
    <p:extLst>
      <p:ext uri="{BB962C8B-B14F-4D97-AF65-F5344CB8AC3E}">
        <p14:creationId xmlns:p14="http://schemas.microsoft.com/office/powerpoint/2010/main" val="268833719"/>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4C3766-2C42-4308-A051-B7E8B3F585A3}" type="slidenum">
              <a:rPr lang="x-none"/>
              <a:pPr/>
              <a:t>1</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78178" name="Group 2"/>
          <p:cNvGrpSpPr>
            <a:grpSpLocks/>
          </p:cNvGrpSpPr>
          <p:nvPr/>
        </p:nvGrpSpPr>
        <p:grpSpPr bwMode="auto">
          <a:xfrm>
            <a:off x="0" y="0"/>
            <a:ext cx="9144000" cy="6858000"/>
            <a:chOff x="0" y="0"/>
            <a:chExt cx="5760" cy="4320"/>
          </a:xfrm>
        </p:grpSpPr>
        <p:sp>
          <p:nvSpPr>
            <p:cNvPr id="178179"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a:endParaRPr lang="en-US" sz="2400">
                <a:latin typeface="Times New Roman" pitchFamily="18" charset="0"/>
              </a:endParaRPr>
            </a:p>
          </p:txBody>
        </p:sp>
        <p:sp>
          <p:nvSpPr>
            <p:cNvPr id="178180"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grpSp>
          <p:nvGrpSpPr>
            <p:cNvPr id="178181" name="Group 5"/>
            <p:cNvGrpSpPr>
              <a:grpSpLocks/>
            </p:cNvGrpSpPr>
            <p:nvPr/>
          </p:nvGrpSpPr>
          <p:grpSpPr bwMode="auto">
            <a:xfrm>
              <a:off x="0" y="672"/>
              <a:ext cx="1806" cy="1989"/>
              <a:chOff x="0" y="672"/>
              <a:chExt cx="1806" cy="1989"/>
            </a:xfrm>
          </p:grpSpPr>
          <p:sp>
            <p:nvSpPr>
              <p:cNvPr id="178182"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83"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4"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5"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8186"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87"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8"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8189"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90"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91"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grpSp>
      </p:grpSp>
      <p:sp>
        <p:nvSpPr>
          <p:cNvPr id="178192"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178193" name="Rectangle 17"/>
          <p:cNvSpPr>
            <a:spLocks noGrp="1" noChangeArrowheads="1"/>
          </p:cNvSpPr>
          <p:nvPr>
            <p:ph type="ftr" sz="quarter" idx="3"/>
          </p:nvPr>
        </p:nvSpPr>
        <p:spPr/>
        <p:txBody>
          <a:bodyPr/>
          <a:lstStyle>
            <a:lvl1pPr>
              <a:defRPr/>
            </a:lvl1pPr>
          </a:lstStyle>
          <a:p>
            <a:endParaRPr lang="en-US"/>
          </a:p>
        </p:txBody>
      </p:sp>
      <p:sp>
        <p:nvSpPr>
          <p:cNvPr id="178194" name="Rectangle 18"/>
          <p:cNvSpPr>
            <a:spLocks noGrp="1" noChangeArrowheads="1"/>
          </p:cNvSpPr>
          <p:nvPr>
            <p:ph type="sldNum" sz="quarter" idx="4"/>
          </p:nvPr>
        </p:nvSpPr>
        <p:spPr/>
        <p:txBody>
          <a:bodyPr/>
          <a:lstStyle>
            <a:lvl1pPr>
              <a:defRPr/>
            </a:lvl1pPr>
          </a:lstStyle>
          <a:p>
            <a:fld id="{01FBB97B-98D3-4C25-B24D-B0406E2A47F5}" type="slidenum">
              <a:rPr lang="x-none"/>
              <a:pPr/>
              <a:t>‹#›</a:t>
            </a:fld>
            <a:endParaRPr lang="en-US"/>
          </a:p>
        </p:txBody>
      </p:sp>
      <p:sp>
        <p:nvSpPr>
          <p:cNvPr id="17819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17819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F70A993-83BD-4CEA-8D3C-A154FEA3A9CD}"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2477947-1508-43F5-BBCB-EED8887EDA36}"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AA39DC73-0E0D-48A9-8AD5-2E508D6FE891}"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SmartArt Placeholder 2"/>
          <p:cNvSpPr>
            <a:spLocks noGrp="1"/>
          </p:cNvSpPr>
          <p:nvPr>
            <p:ph type="dgm" idx="1"/>
          </p:nvPr>
        </p:nvSpPr>
        <p:spPr>
          <a:xfrm>
            <a:off x="457200" y="1981200"/>
            <a:ext cx="8229600" cy="3886200"/>
          </a:xfrm>
        </p:spPr>
        <p:txBody>
          <a:bodyPr/>
          <a:lstStyle/>
          <a:p>
            <a:endParaRPr lang="x-none"/>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39AA803E-AC3C-4D83-BF5A-5E5E78D33B98}" type="slidenum">
              <a:rPr lang="x-none"/>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10"/>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57200"/>
          </a:xfrm>
        </p:spPr>
        <p:txBody>
          <a:bodyPr/>
          <a:lstStyle>
            <a:lvl1pPr>
              <a:defRPr/>
            </a:lvl1pPr>
          </a:lstStyle>
          <a:p>
            <a:fld id="{3BEB85D7-B950-4517-A213-1E7D0697493D}" type="slidenum">
              <a:rPr lang="x-none"/>
              <a:pPr/>
              <a:t>‹#›</a:t>
            </a:fld>
            <a:endParaRPr lang="en-US"/>
          </a:p>
        </p:txBody>
      </p:sp>
      <p:sp>
        <p:nvSpPr>
          <p:cNvPr id="8" name="Date Placeholder 7"/>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able Placeholder 2"/>
          <p:cNvSpPr>
            <a:spLocks noGrp="1"/>
          </p:cNvSpPr>
          <p:nvPr>
            <p:ph type="tbl" idx="1"/>
          </p:nvPr>
        </p:nvSpPr>
        <p:spPr>
          <a:xfrm>
            <a:off x="457200" y="1981200"/>
            <a:ext cx="8229600" cy="3886200"/>
          </a:xfrm>
        </p:spPr>
        <p:txBody>
          <a:bodyPr/>
          <a:lstStyle/>
          <a:p>
            <a:endParaRPr lang="x-none"/>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109E9795-1F7A-4EB3-8012-21318F5602E7}" type="slidenum">
              <a:rPr lang="x-none"/>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32681CC8-D7BB-4A79-BF2D-D2C1FB42158F}"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40005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3F0ACE76-6E69-41CF-BB34-2A76B851A5AD}"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DB4C770-56F3-437C-8B1D-11FA3C568893}"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158C0C5-F932-4E5F-83AB-FAA9E77223C4}"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80D2BEB3-F1DB-4A91-90AD-0BA110CC40B6}"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633E0996-8A22-4323-829D-23C2D76969EF}" type="slidenum">
              <a:rPr lang="x-none"/>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D330DBC2-C49C-45F4-A6A4-555AE8B6145A}" type="slidenum">
              <a:rPr lang="x-none"/>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10BD1FEA-C49D-468D-AB01-8AE430A35019}" type="slidenum">
              <a:rPr lang="x-none"/>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91AC4E2-FC2F-4B05-AF72-326CB8D98708}"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0F53BC1-027E-478F-9EA6-67FF2CA91898}"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715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200"/>
            </a:lvl1pPr>
          </a:lstStyle>
          <a:p>
            <a:endParaRPr lang="en-US"/>
          </a:p>
        </p:txBody>
      </p:sp>
      <p:sp>
        <p:nvSpPr>
          <p:cNvPr id="17715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atin typeface="Arial Black" pitchFamily="34" charset="0"/>
              </a:defRPr>
            </a:lvl1pPr>
          </a:lstStyle>
          <a:p>
            <a:fld id="{BCD08AC8-96E6-42B2-8F5C-308A6E285F9F}" type="slidenum">
              <a:rPr lang="x-none"/>
              <a:pPr/>
              <a:t>‹#›</a:t>
            </a:fld>
            <a:endParaRPr lang="en-US"/>
          </a:p>
        </p:txBody>
      </p:sp>
      <p:grpSp>
        <p:nvGrpSpPr>
          <p:cNvPr id="177156" name="Group 4"/>
          <p:cNvGrpSpPr>
            <a:grpSpLocks/>
          </p:cNvGrpSpPr>
          <p:nvPr/>
        </p:nvGrpSpPr>
        <p:grpSpPr bwMode="auto">
          <a:xfrm>
            <a:off x="0" y="0"/>
            <a:ext cx="9144000" cy="546100"/>
            <a:chOff x="0" y="0"/>
            <a:chExt cx="5760" cy="344"/>
          </a:xfrm>
        </p:grpSpPr>
        <p:sp>
          <p:nvSpPr>
            <p:cNvPr id="17715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a:endParaRPr lang="en-US" sz="2400">
                <a:latin typeface="Times New Roman" pitchFamily="18" charset="0"/>
              </a:endParaRPr>
            </a:p>
          </p:txBody>
        </p:sp>
        <p:sp>
          <p:nvSpPr>
            <p:cNvPr id="17715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lgn="l" rtl="0"/>
              <a:endParaRPr lang="en-US" sz="2400">
                <a:latin typeface="Times New Roman" pitchFamily="18" charset="0"/>
              </a:endParaRPr>
            </a:p>
          </p:txBody>
        </p:sp>
        <p:sp>
          <p:nvSpPr>
            <p:cNvPr id="177159"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0"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sp>
          <p:nvSpPr>
            <p:cNvPr id="177162"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3"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716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sp>
          <p:nvSpPr>
            <p:cNvPr id="17716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grpSp>
      <p:sp>
        <p:nvSpPr>
          <p:cNvPr id="177166"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7167"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716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endParaRPr lang="en-US"/>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Lst>
  <p:txStyles>
    <p:title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p:titleStyle>
    <p:body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txBox="1">
            <a:spLocks noChangeArrowheads="1"/>
          </p:cNvSpPr>
          <p:nvPr/>
        </p:nvSpPr>
        <p:spPr bwMode="auto">
          <a:xfrm>
            <a:off x="179512" y="6165304"/>
            <a:ext cx="60198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r" rtl="1" fontAlgn="base">
              <a:spcBef>
                <a:spcPct val="20000"/>
              </a:spcBef>
              <a:spcAft>
                <a:spcPct val="0"/>
              </a:spcAft>
              <a:buClr>
                <a:schemeClr val="bg2"/>
              </a:buClr>
              <a:buSzPct val="75000"/>
              <a:buFont typeface="Wingdings" pitchFamily="2" charset="2"/>
              <a:buNone/>
              <a:defRPr sz="34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l">
              <a:lnSpc>
                <a:spcPct val="80000"/>
              </a:lnSpc>
            </a:pPr>
            <a:r>
              <a:rPr lang="en-US" sz="2000" b="1" dirty="0" smtClean="0">
                <a:latin typeface="Times New Roman"/>
                <a:cs typeface="Times New Roman"/>
              </a:rPr>
              <a:t>Alhanouf </a:t>
            </a:r>
            <a:r>
              <a:rPr lang="en-US" sz="2000" b="1" dirty="0" err="1" smtClean="0">
                <a:latin typeface="Times New Roman"/>
                <a:cs typeface="Times New Roman"/>
              </a:rPr>
              <a:t>Alshedi</a:t>
            </a:r>
            <a:endParaRPr lang="en-US" sz="2000" b="1" dirty="0" smtClean="0">
              <a:latin typeface="Times New Roman"/>
              <a:cs typeface="Times New Roman"/>
            </a:endParaRPr>
          </a:p>
          <a:p>
            <a:pPr algn="l">
              <a:lnSpc>
                <a:spcPct val="80000"/>
              </a:lnSpc>
            </a:pPr>
            <a:r>
              <a:rPr lang="en-US" sz="2000" b="1" dirty="0" smtClean="0">
                <a:latin typeface="Times New Roman"/>
                <a:cs typeface="Times New Roman"/>
              </a:rPr>
              <a:t>Email: </a:t>
            </a:r>
            <a:r>
              <a:rPr lang="en-US" sz="2000" dirty="0" err="1" smtClean="0">
                <a:latin typeface="Times New Roman"/>
                <a:cs typeface="Times New Roman"/>
              </a:rPr>
              <a:t>aalshedi@ksu.edu.sa</a:t>
            </a:r>
            <a:endParaRPr lang="en-US" sz="2000" dirty="0">
              <a:latin typeface="Times New Roman"/>
              <a:cs typeface="Times New Roman"/>
            </a:endParaRPr>
          </a:p>
        </p:txBody>
      </p:sp>
      <p:sp>
        <p:nvSpPr>
          <p:cNvPr id="3" name="Title 2"/>
          <p:cNvSpPr>
            <a:spLocks noGrp="1"/>
          </p:cNvSpPr>
          <p:nvPr>
            <p:ph type="ctrTitle"/>
          </p:nvPr>
        </p:nvSpPr>
        <p:spPr>
          <a:xfrm>
            <a:off x="2267744" y="2083296"/>
            <a:ext cx="7011888" cy="2209800"/>
          </a:xfrm>
        </p:spPr>
        <p:txBody>
          <a:bodyPr/>
          <a:lstStyle/>
          <a:p>
            <a:pPr algn="ctr"/>
            <a:r>
              <a:rPr lang="en-US" sz="4000" dirty="0" smtClean="0">
                <a:latin typeface="Times New Roman"/>
                <a:cs typeface="Times New Roman"/>
              </a:rPr>
              <a:t>Radiation </a:t>
            </a:r>
            <a:r>
              <a:rPr lang="en-US" sz="4000" dirty="0">
                <a:latin typeface="Times New Roman"/>
                <a:cs typeface="Times New Roman"/>
              </a:rPr>
              <a:t>Units &amp; Quantities</a:t>
            </a:r>
            <a:r>
              <a:rPr lang="en-US" sz="4000" dirty="0"/>
              <a:t/>
            </a:r>
            <a:br>
              <a:rPr lang="en-US" sz="4000" dirty="0"/>
            </a:br>
            <a:endParaRPr lang="en-US" sz="4000" dirty="0">
              <a:latin typeface="Times New Roman"/>
              <a:cs typeface="Times New Roman"/>
            </a:endParaRPr>
          </a:p>
        </p:txBody>
      </p:sp>
      <p:sp>
        <p:nvSpPr>
          <p:cNvPr id="4" name="Subtitle 3"/>
          <p:cNvSpPr>
            <a:spLocks noGrp="1"/>
          </p:cNvSpPr>
          <p:nvPr>
            <p:ph type="subTitle" idx="1"/>
          </p:nvPr>
        </p:nvSpPr>
        <p:spPr/>
        <p:txBody>
          <a:bodyPr/>
          <a:lstStyle/>
          <a:p>
            <a:r>
              <a:rPr lang="en-GB" dirty="0" smtClean="0">
                <a:latin typeface="Times New Roman"/>
                <a:cs typeface="Times New Roman"/>
              </a:rPr>
              <a:t>3rd</a:t>
            </a:r>
            <a:r>
              <a:rPr lang="en-US" dirty="0" smtClean="0">
                <a:latin typeface="Times New Roman"/>
                <a:cs typeface="Times New Roman"/>
              </a:rPr>
              <a:t> Lecture</a:t>
            </a:r>
            <a:endParaRPr lang="en-US" dirty="0">
              <a:latin typeface="Times New Roman"/>
              <a:cs typeface="Times New Roman"/>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title"/>
          </p:nvPr>
        </p:nvSpPr>
        <p:spPr>
          <a:xfrm>
            <a:off x="430088" y="506760"/>
            <a:ext cx="8534400" cy="762000"/>
          </a:xfrm>
        </p:spPr>
        <p:txBody>
          <a:bodyPr/>
          <a:lstStyle/>
          <a:p>
            <a:pPr eaLnBrk="1" hangingPunct="1"/>
            <a:r>
              <a:rPr lang="en-US" sz="3600" dirty="0">
                <a:solidFill>
                  <a:schemeClr val="bg2"/>
                </a:solidFill>
                <a:latin typeface="Times New Roman"/>
                <a:cs typeface="Times New Roman"/>
              </a:rPr>
              <a:t>Patient dosimetry quantities</a:t>
            </a: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484784"/>
            <a:ext cx="3792538" cy="5105400"/>
          </a:xfrm>
          <a:prstGeom prst="rect">
            <a:avLst/>
          </a:prstGeom>
          <a:noFill/>
          <a:ln w="9525">
            <a:noFill/>
            <a:miter lim="800000"/>
            <a:headEnd/>
            <a:tailEnd/>
          </a:ln>
          <a:effectLst/>
          <a:extLst>
            <a:ext uri="{91240B29-F687-4f45-9708-019B960494DF}">
              <a14:hiddenLine xmlns:a14="http://schemas.microsoft.com/office/drawing/2010/main" w="12700" cap="flat" cmpd="sng">
                <a:solidFill>
                  <a:schemeClr val="tx1"/>
                </a:solidFill>
                <a:prstDash val="solid"/>
                <a:miter lim="800000"/>
                <a:headEnd type="none" w="sm" len="sm"/>
                <a:tailEnd type="none" w="sm" len="sm"/>
              </a14:hiddenLine>
            </a:ext>
          </a:extLst>
        </p:spPr>
      </p:pic>
    </p:spTree>
    <p:extLst>
      <p:ext uri="{BB962C8B-B14F-4D97-AF65-F5344CB8AC3E}">
        <p14:creationId xmlns:p14="http://schemas.microsoft.com/office/powerpoint/2010/main" val="3428942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60648"/>
            <a:ext cx="8229600" cy="1371600"/>
          </a:xfrm>
        </p:spPr>
        <p:txBody>
          <a:bodyPr/>
          <a:lstStyle/>
          <a:p>
            <a:r>
              <a:rPr lang="en-US" sz="3600" dirty="0" smtClean="0">
                <a:solidFill>
                  <a:srgbClr val="00007D"/>
                </a:solidFill>
                <a:latin typeface="Times New Roman"/>
                <a:cs typeface="Times New Roman"/>
              </a:rPr>
              <a:t>1- Absorbed Dose, D:</a:t>
            </a:r>
            <a:endParaRPr lang="en-US" sz="3600" dirty="0">
              <a:solidFill>
                <a:srgbClr val="00007D"/>
              </a:solidFill>
              <a:latin typeface="Times New Roman"/>
              <a:cs typeface="Times New Roman"/>
            </a:endParaRPr>
          </a:p>
        </p:txBody>
      </p:sp>
      <p:sp>
        <p:nvSpPr>
          <p:cNvPr id="5" name="Rectangle 3"/>
          <p:cNvSpPr txBox="1">
            <a:spLocks noChangeArrowheads="1"/>
          </p:cNvSpPr>
          <p:nvPr/>
        </p:nvSpPr>
        <p:spPr bwMode="auto">
          <a:xfrm>
            <a:off x="179512" y="1484784"/>
            <a:ext cx="8785225" cy="5832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609600" indent="-609600" algn="l"/>
            <a:r>
              <a:rPr lang="en-US" sz="2600" dirty="0" smtClean="0">
                <a:latin typeface="Times New Roman"/>
                <a:cs typeface="Times New Roman"/>
              </a:rPr>
              <a:t>It is the quantity of radiation energy deposited per </a:t>
            </a:r>
            <a:r>
              <a:rPr lang="en-US" sz="2600" dirty="0" smtClean="0">
                <a:latin typeface="Times New Roman"/>
                <a:cs typeface="Times New Roman"/>
              </a:rPr>
              <a:t>unit mass of </a:t>
            </a:r>
            <a:r>
              <a:rPr lang="en-US" sz="2600" dirty="0" smtClean="0">
                <a:latin typeface="Times New Roman"/>
                <a:cs typeface="Times New Roman"/>
              </a:rPr>
              <a:t>an absorber material.</a:t>
            </a:r>
          </a:p>
          <a:p>
            <a:pPr marL="609600" indent="-609600" algn="l"/>
            <a:endParaRPr lang="en-US" sz="2600" dirty="0">
              <a:latin typeface="Times New Roman"/>
              <a:cs typeface="Times New Roman"/>
            </a:endParaRPr>
          </a:p>
          <a:p>
            <a:pPr marL="609600" indent="-609600" algn="l"/>
            <a:endParaRPr lang="en-US" sz="2600" dirty="0" smtClean="0">
              <a:latin typeface="Times New Roman"/>
              <a:cs typeface="Times New Roman"/>
            </a:endParaRPr>
          </a:p>
          <a:p>
            <a:pPr marL="0" indent="0" algn="l">
              <a:buNone/>
            </a:pPr>
            <a:endParaRPr lang="en-US" sz="500" dirty="0" smtClean="0">
              <a:latin typeface="Times New Roman"/>
              <a:cs typeface="Times New Roman"/>
            </a:endParaRPr>
          </a:p>
          <a:p>
            <a:pPr marL="609600" indent="-609600" algn="l"/>
            <a:r>
              <a:rPr lang="en-US" sz="2600" dirty="0" smtClean="0">
                <a:latin typeface="Times New Roman"/>
                <a:cs typeface="Times New Roman"/>
              </a:rPr>
              <a:t>The SI </a:t>
            </a:r>
            <a:r>
              <a:rPr lang="en-US" sz="2600" dirty="0" smtClean="0">
                <a:latin typeface="Times New Roman"/>
                <a:cs typeface="Times New Roman"/>
              </a:rPr>
              <a:t>unit is the gray (</a:t>
            </a:r>
            <a:r>
              <a:rPr lang="en-US" sz="2600" dirty="0" err="1" smtClean="0">
                <a:latin typeface="Times New Roman"/>
                <a:cs typeface="Times New Roman"/>
              </a:rPr>
              <a:t>Gy</a:t>
            </a:r>
            <a:r>
              <a:rPr lang="en-US" sz="2600" dirty="0" smtClean="0">
                <a:latin typeface="Times New Roman"/>
                <a:cs typeface="Times New Roman"/>
              </a:rPr>
              <a:t>), which is defined as the absorbed dose of one joule per kilogram</a:t>
            </a:r>
            <a:r>
              <a:rPr lang="en-US" sz="2600" dirty="0" smtClean="0">
                <a:latin typeface="Times New Roman"/>
                <a:cs typeface="Times New Roman"/>
              </a:rPr>
              <a:t>. </a:t>
            </a:r>
          </a:p>
          <a:p>
            <a:pPr marL="609600" indent="-609600" algn="l"/>
            <a:endParaRPr lang="en-US" sz="2600" dirty="0">
              <a:latin typeface="Times New Roman"/>
              <a:cs typeface="Times New Roman"/>
            </a:endParaRPr>
          </a:p>
          <a:p>
            <a:pPr marL="609600" indent="-609600" algn="l"/>
            <a:endParaRPr lang="en-US" sz="2600" dirty="0" smtClean="0">
              <a:latin typeface="Times New Roman"/>
              <a:cs typeface="Times New Roman"/>
            </a:endParaRPr>
          </a:p>
          <a:p>
            <a:pPr marL="609600" indent="-609600" algn="l"/>
            <a:r>
              <a:rPr lang="en-US" sz="2600" dirty="0" smtClean="0">
                <a:latin typeface="Times New Roman"/>
                <a:cs typeface="Times New Roman"/>
              </a:rPr>
              <a:t>The former unit was (rad) </a:t>
            </a:r>
            <a:endParaRPr lang="en-US" sz="2600" dirty="0" smtClean="0">
              <a:latin typeface="Times New Roman"/>
              <a:cs typeface="Times New Roman"/>
            </a:endParaRPr>
          </a:p>
          <a:p>
            <a:pPr marL="609600" indent="-609600" algn="l"/>
            <a:endParaRPr lang="en-US" sz="2600" dirty="0">
              <a:latin typeface="Times New Roman"/>
              <a:cs typeface="Times New Roman"/>
            </a:endParaRPr>
          </a:p>
          <a:p>
            <a:pPr marL="609600" indent="-609600" algn="l"/>
            <a:endParaRPr lang="en-US" sz="2600" dirty="0" smtClean="0">
              <a:latin typeface="Times New Roman"/>
              <a:cs typeface="Times New Roman"/>
            </a:endParaRPr>
          </a:p>
          <a:p>
            <a:pPr marL="609600" indent="-609600" algn="l"/>
            <a:endParaRPr lang="en-US" sz="2600" dirty="0">
              <a:latin typeface="Times New Roman"/>
              <a:cs typeface="Times New Roman"/>
            </a:endParaRPr>
          </a:p>
          <a:p>
            <a:pPr marL="0" indent="0" algn="l">
              <a:buNone/>
            </a:pPr>
            <a:endParaRPr lang="en-US" sz="2600" dirty="0" smtClean="0">
              <a:latin typeface="Times New Roman"/>
              <a:cs typeface="Times New Roman"/>
            </a:endParaRPr>
          </a:p>
          <a:p>
            <a:pPr marL="609600" indent="-609600" algn="l">
              <a:buFont typeface="Wingdings" charset="0"/>
              <a:buNone/>
            </a:pPr>
            <a:endParaRPr lang="en-US" sz="2600" dirty="0" smtClean="0">
              <a:latin typeface="Times New Roman"/>
              <a:cs typeface="Times New Roman"/>
            </a:endParaRPr>
          </a:p>
          <a:p>
            <a:pPr marL="609600" indent="-609600" algn="l">
              <a:buFont typeface="Wingdings" charset="0"/>
              <a:buNone/>
            </a:pPr>
            <a:endParaRPr lang="en-US" sz="2600" dirty="0">
              <a:latin typeface="Times New Roman"/>
              <a:cs typeface="Times New Roman"/>
            </a:endParaRPr>
          </a:p>
        </p:txBody>
      </p:sp>
      <p:sp>
        <p:nvSpPr>
          <p:cNvPr id="6" name="Rectangle 4"/>
          <p:cNvSpPr>
            <a:spLocks noChangeArrowheads="1"/>
          </p:cNvSpPr>
          <p:nvPr/>
        </p:nvSpPr>
        <p:spPr bwMode="auto">
          <a:xfrm>
            <a:off x="1547664" y="2492896"/>
            <a:ext cx="6985645" cy="79208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600" dirty="0">
                <a:latin typeface="Times New Roman"/>
                <a:cs typeface="Times New Roman"/>
              </a:rPr>
              <a:t>Absorbed </a:t>
            </a:r>
            <a:r>
              <a:rPr lang="en-US" sz="2600" dirty="0" smtClean="0">
                <a:latin typeface="Times New Roman"/>
                <a:cs typeface="Times New Roman"/>
              </a:rPr>
              <a:t>dose, D </a:t>
            </a:r>
            <a:r>
              <a:rPr lang="en-US" sz="2600" dirty="0">
                <a:latin typeface="Times New Roman"/>
                <a:cs typeface="Times New Roman"/>
              </a:rPr>
              <a:t>(</a:t>
            </a:r>
            <a:r>
              <a:rPr lang="en-US" sz="2600" dirty="0" err="1">
                <a:latin typeface="Times New Roman"/>
                <a:cs typeface="Times New Roman"/>
              </a:rPr>
              <a:t>Gy</a:t>
            </a:r>
            <a:r>
              <a:rPr lang="en-US" sz="2600" dirty="0">
                <a:latin typeface="Times New Roman"/>
                <a:cs typeface="Times New Roman"/>
              </a:rPr>
              <a:t>) = </a:t>
            </a:r>
            <a:r>
              <a:rPr lang="en-US" sz="2600" dirty="0" err="1" smtClean="0">
                <a:latin typeface="Times New Roman"/>
                <a:cs typeface="Times New Roman"/>
              </a:rPr>
              <a:t>dE</a:t>
            </a:r>
            <a:r>
              <a:rPr lang="en-US" sz="2600" dirty="0" smtClean="0">
                <a:latin typeface="Times New Roman"/>
                <a:cs typeface="Times New Roman"/>
              </a:rPr>
              <a:t> </a:t>
            </a:r>
            <a:r>
              <a:rPr lang="en-US" sz="2600" dirty="0">
                <a:latin typeface="Times New Roman"/>
                <a:cs typeface="Times New Roman"/>
              </a:rPr>
              <a:t>(J) / </a:t>
            </a:r>
            <a:r>
              <a:rPr lang="en-US" sz="2600" dirty="0" err="1" smtClean="0">
                <a:latin typeface="Times New Roman"/>
                <a:cs typeface="Times New Roman"/>
              </a:rPr>
              <a:t>dm</a:t>
            </a:r>
            <a:r>
              <a:rPr lang="en-US" sz="2600" dirty="0" smtClean="0">
                <a:latin typeface="Times New Roman"/>
                <a:cs typeface="Times New Roman"/>
              </a:rPr>
              <a:t> </a:t>
            </a:r>
            <a:r>
              <a:rPr lang="en-US" sz="2600" dirty="0">
                <a:latin typeface="Times New Roman"/>
                <a:cs typeface="Times New Roman"/>
              </a:rPr>
              <a:t>(Kg)</a:t>
            </a:r>
          </a:p>
        </p:txBody>
      </p:sp>
      <p:sp>
        <p:nvSpPr>
          <p:cNvPr id="7" name="Rectangle 7"/>
          <p:cNvSpPr>
            <a:spLocks noChangeArrowheads="1"/>
          </p:cNvSpPr>
          <p:nvPr/>
        </p:nvSpPr>
        <p:spPr bwMode="auto">
          <a:xfrm>
            <a:off x="3491880" y="4437112"/>
            <a:ext cx="3168352" cy="6480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800" dirty="0">
                <a:latin typeface="Times New Roman"/>
                <a:cs typeface="Times New Roman"/>
              </a:rPr>
              <a:t>1 </a:t>
            </a:r>
            <a:r>
              <a:rPr lang="en-US" sz="2800" dirty="0" err="1">
                <a:latin typeface="Times New Roman"/>
                <a:cs typeface="Times New Roman"/>
              </a:rPr>
              <a:t>Gy</a:t>
            </a:r>
            <a:r>
              <a:rPr lang="en-US" sz="2800" dirty="0">
                <a:latin typeface="Times New Roman"/>
                <a:cs typeface="Times New Roman"/>
              </a:rPr>
              <a:t> = </a:t>
            </a:r>
            <a:r>
              <a:rPr lang="en-US" sz="2800" dirty="0" smtClean="0">
                <a:latin typeface="Times New Roman"/>
                <a:cs typeface="Times New Roman"/>
              </a:rPr>
              <a:t>1 J/kg</a:t>
            </a:r>
            <a:endParaRPr lang="en-US" dirty="0">
              <a:latin typeface="Times New Roman"/>
              <a:cs typeface="Times New Roman"/>
            </a:endParaRPr>
          </a:p>
        </p:txBody>
      </p:sp>
      <p:sp>
        <p:nvSpPr>
          <p:cNvPr id="8" name="Rectangle 7"/>
          <p:cNvSpPr>
            <a:spLocks noChangeArrowheads="1"/>
          </p:cNvSpPr>
          <p:nvPr/>
        </p:nvSpPr>
        <p:spPr bwMode="auto">
          <a:xfrm>
            <a:off x="3491880" y="5805264"/>
            <a:ext cx="3168352" cy="6480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800" dirty="0">
                <a:latin typeface="Times New Roman"/>
                <a:cs typeface="Times New Roman"/>
              </a:rPr>
              <a:t>1 </a:t>
            </a:r>
            <a:r>
              <a:rPr lang="en-US" sz="2800" dirty="0" err="1">
                <a:latin typeface="Times New Roman"/>
                <a:cs typeface="Times New Roman"/>
              </a:rPr>
              <a:t>Gy</a:t>
            </a:r>
            <a:r>
              <a:rPr lang="en-US" sz="2800" dirty="0">
                <a:latin typeface="Times New Roman"/>
                <a:cs typeface="Times New Roman"/>
              </a:rPr>
              <a:t> = </a:t>
            </a:r>
            <a:r>
              <a:rPr lang="en-US" sz="2800" dirty="0" smtClean="0">
                <a:latin typeface="Times New Roman"/>
                <a:cs typeface="Times New Roman"/>
              </a:rPr>
              <a:t>100 rad</a:t>
            </a:r>
            <a:endParaRPr lang="en-US" dirty="0">
              <a:latin typeface="Times New Roman"/>
              <a:cs typeface="Times New Roman"/>
            </a:endParaRPr>
          </a:p>
        </p:txBody>
      </p:sp>
    </p:spTree>
    <p:extLst>
      <p:ext uri="{BB962C8B-B14F-4D97-AF65-F5344CB8AC3E}">
        <p14:creationId xmlns:p14="http://schemas.microsoft.com/office/powerpoint/2010/main" val="183109812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2"/>
          <p:cNvSpPr>
            <a:spLocks noChangeArrowheads="1"/>
          </p:cNvSpPr>
          <p:nvPr/>
        </p:nvSpPr>
        <p:spPr bwMode="auto">
          <a:xfrm>
            <a:off x="395536" y="836712"/>
            <a:ext cx="317286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600" dirty="0">
                <a:solidFill>
                  <a:srgbClr val="00007D"/>
                </a:solidFill>
                <a:effectLst>
                  <a:outerShdw blurRad="38100" dist="38100" dir="2700000" algn="tl">
                    <a:srgbClr val="000000"/>
                  </a:outerShdw>
                </a:effectLst>
                <a:latin typeface="Times New Roman"/>
                <a:cs typeface="Times New Roman"/>
              </a:rPr>
              <a:t>Absorbed Dose</a:t>
            </a:r>
          </a:p>
        </p:txBody>
      </p:sp>
      <p:sp>
        <p:nvSpPr>
          <p:cNvPr id="7" name="AutoShape 5"/>
          <p:cNvSpPr>
            <a:spLocks noChangeArrowheads="1"/>
          </p:cNvSpPr>
          <p:nvPr/>
        </p:nvSpPr>
        <p:spPr bwMode="auto">
          <a:xfrm rot="16200000">
            <a:off x="2591084" y="153704"/>
            <a:ext cx="3240088" cy="6622030"/>
          </a:xfrm>
          <a:prstGeom prst="triangle">
            <a:avLst>
              <a:gd name="adj" fmla="val 49079"/>
            </a:avLst>
          </a:prstGeom>
          <a:gradFill rotWithShape="1">
            <a:gsLst>
              <a:gs pos="0">
                <a:srgbClr val="FF170B"/>
              </a:gs>
              <a:gs pos="100000">
                <a:srgbClr val="FF170B">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 name="AutoShape 6"/>
          <p:cNvSpPr>
            <a:spLocks noChangeArrowheads="1"/>
          </p:cNvSpPr>
          <p:nvPr/>
        </p:nvSpPr>
        <p:spPr bwMode="auto">
          <a:xfrm>
            <a:off x="5394751" y="2249686"/>
            <a:ext cx="2129999" cy="2296055"/>
          </a:xfrm>
          <a:prstGeom prst="cube">
            <a:avLst>
              <a:gd name="adj" fmla="val 25000"/>
            </a:avLst>
          </a:prstGeom>
          <a:solidFill>
            <a:srgbClr val="003366">
              <a:alpha val="77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 name="Line 7"/>
          <p:cNvSpPr>
            <a:spLocks noChangeShapeType="1"/>
          </p:cNvSpPr>
          <p:nvPr/>
        </p:nvSpPr>
        <p:spPr bwMode="auto">
          <a:xfrm flipV="1">
            <a:off x="900113" y="2562378"/>
            <a:ext cx="6622030" cy="902341"/>
          </a:xfrm>
          <a:prstGeom prst="line">
            <a:avLst/>
          </a:prstGeom>
          <a:noFill/>
          <a:ln w="9525">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0" name="Line 8"/>
          <p:cNvSpPr>
            <a:spLocks noChangeShapeType="1"/>
          </p:cNvSpPr>
          <p:nvPr/>
        </p:nvSpPr>
        <p:spPr bwMode="auto">
          <a:xfrm flipV="1">
            <a:off x="900113" y="3283060"/>
            <a:ext cx="6622030" cy="181659"/>
          </a:xfrm>
          <a:prstGeom prst="line">
            <a:avLst/>
          </a:prstGeom>
          <a:noFill/>
          <a:ln w="9525">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Line 9"/>
          <p:cNvSpPr>
            <a:spLocks noChangeShapeType="1"/>
          </p:cNvSpPr>
          <p:nvPr/>
        </p:nvSpPr>
        <p:spPr bwMode="auto">
          <a:xfrm>
            <a:off x="900113" y="3464719"/>
            <a:ext cx="6622030" cy="539022"/>
          </a:xfrm>
          <a:prstGeom prst="line">
            <a:avLst/>
          </a:prstGeom>
          <a:noFill/>
          <a:ln w="9525">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2" name="Line 10"/>
          <p:cNvSpPr>
            <a:spLocks noChangeShapeType="1"/>
          </p:cNvSpPr>
          <p:nvPr/>
        </p:nvSpPr>
        <p:spPr bwMode="auto">
          <a:xfrm>
            <a:off x="900113" y="3464719"/>
            <a:ext cx="6622030" cy="1259703"/>
          </a:xfrm>
          <a:prstGeom prst="line">
            <a:avLst/>
          </a:prstGeom>
          <a:noFill/>
          <a:ln w="9525">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extLst>
      <p:ext uri="{BB962C8B-B14F-4D97-AF65-F5344CB8AC3E}">
        <p14:creationId xmlns:p14="http://schemas.microsoft.com/office/powerpoint/2010/main" val="995926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79512" y="1413271"/>
            <a:ext cx="8425185" cy="54721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609600" indent="-609600" algn="just">
              <a:lnSpc>
                <a:spcPct val="80000"/>
              </a:lnSpc>
            </a:pPr>
            <a:r>
              <a:rPr lang="en-US" sz="2600" dirty="0" smtClean="0">
                <a:latin typeface="Times New Roman"/>
                <a:cs typeface="Times New Roman"/>
              </a:rPr>
              <a:t>Anatomical structures in the body posses different absorption properties; some structures have the ability to absorb more radiation energy than others.</a:t>
            </a:r>
          </a:p>
          <a:p>
            <a:pPr marL="609600" indent="-609600" algn="just">
              <a:lnSpc>
                <a:spcPct val="80000"/>
              </a:lnSpc>
              <a:buFont typeface="Wingdings" charset="0"/>
              <a:buNone/>
            </a:pPr>
            <a:endParaRPr lang="en-US" sz="1000" dirty="0" smtClean="0">
              <a:latin typeface="Times New Roman"/>
              <a:cs typeface="Times New Roman"/>
            </a:endParaRPr>
          </a:p>
          <a:p>
            <a:pPr marL="609600" indent="-609600" algn="just">
              <a:lnSpc>
                <a:spcPct val="80000"/>
              </a:lnSpc>
            </a:pPr>
            <a:r>
              <a:rPr lang="en-US" sz="2600" dirty="0" smtClean="0">
                <a:latin typeface="Times New Roman"/>
                <a:cs typeface="Times New Roman"/>
              </a:rPr>
              <a:t> The amount of energy absorbed by a structure  depends on </a:t>
            </a:r>
            <a:r>
              <a:rPr lang="en-US" sz="2600" dirty="0" smtClean="0">
                <a:solidFill>
                  <a:srgbClr val="FF0000"/>
                </a:solidFill>
                <a:latin typeface="Times New Roman"/>
                <a:cs typeface="Times New Roman"/>
              </a:rPr>
              <a:t>the atomic number of tissue composing the structure and the energy of the incident photon</a:t>
            </a:r>
            <a:r>
              <a:rPr lang="en-US" sz="2600" dirty="0" smtClean="0">
                <a:latin typeface="Times New Roman"/>
                <a:cs typeface="Times New Roman"/>
              </a:rPr>
              <a:t> ;absorption increases as the atomic number increases and photon energy decreases. </a:t>
            </a:r>
          </a:p>
          <a:p>
            <a:pPr marL="609600" indent="-609600" algn="just">
              <a:lnSpc>
                <a:spcPct val="80000"/>
              </a:lnSpc>
              <a:buFont typeface="Wingdings" charset="0"/>
              <a:buNone/>
            </a:pPr>
            <a:endParaRPr lang="en-US" sz="1000" dirty="0" smtClean="0">
              <a:latin typeface="Times New Roman"/>
              <a:cs typeface="Times New Roman"/>
            </a:endParaRPr>
          </a:p>
          <a:p>
            <a:pPr marL="609600" indent="-609600" algn="just">
              <a:lnSpc>
                <a:spcPct val="80000"/>
              </a:lnSpc>
            </a:pPr>
            <a:r>
              <a:rPr lang="en-US" sz="2600" dirty="0" smtClean="0">
                <a:latin typeface="Times New Roman"/>
                <a:cs typeface="Times New Roman"/>
              </a:rPr>
              <a:t>That's low-energy photons are in general more easily absorbed in material than are high-energy photons. The bone (atomic number =13.8) which is composed mainly of Calcium and Phosphor absorbs energy more than soft tissue (atomic number = 7.4) which is composed mainly of fat.</a:t>
            </a:r>
            <a:endParaRPr lang="en-US" sz="2600" dirty="0">
              <a:latin typeface="Times New Roman"/>
              <a:cs typeface="Times New Roman"/>
            </a:endParaRPr>
          </a:p>
        </p:txBody>
      </p:sp>
      <p:sp>
        <p:nvSpPr>
          <p:cNvPr id="6" name="Rectangle 2"/>
          <p:cNvSpPr>
            <a:spLocks noGrp="1" noChangeArrowheads="1"/>
          </p:cNvSpPr>
          <p:nvPr>
            <p:ph type="title"/>
          </p:nvPr>
        </p:nvSpPr>
        <p:spPr>
          <a:xfrm>
            <a:off x="684534" y="404664"/>
            <a:ext cx="8135938" cy="1196975"/>
          </a:xfrm>
        </p:spPr>
        <p:txBody>
          <a:bodyPr/>
          <a:lstStyle/>
          <a:p>
            <a:r>
              <a:rPr lang="en-US" sz="3600" dirty="0" smtClean="0">
                <a:solidFill>
                  <a:srgbClr val="00007D"/>
                </a:solidFill>
                <a:latin typeface="Times New Roman"/>
                <a:cs typeface="Times New Roman"/>
              </a:rPr>
              <a:t>Cont.</a:t>
            </a:r>
            <a:endParaRPr lang="en-US" sz="3600" dirty="0">
              <a:solidFill>
                <a:srgbClr val="00007D"/>
              </a:solidFill>
              <a:latin typeface="Times New Roman"/>
              <a:cs typeface="Times New Roman"/>
            </a:endParaRPr>
          </a:p>
        </p:txBody>
      </p:sp>
    </p:spTree>
    <p:extLst>
      <p:ext uri="{BB962C8B-B14F-4D97-AF65-F5344CB8AC3E}">
        <p14:creationId xmlns:p14="http://schemas.microsoft.com/office/powerpoint/2010/main" val="3201259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95536" y="476672"/>
            <a:ext cx="8229600" cy="113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r>
              <a:rPr lang="en-US" sz="3600" dirty="0" smtClean="0">
                <a:solidFill>
                  <a:srgbClr val="00007D"/>
                </a:solidFill>
                <a:latin typeface="Times New Roman"/>
                <a:cs typeface="Times New Roman"/>
              </a:rPr>
              <a:t>Factors Affecting Absorbed Dose</a:t>
            </a:r>
            <a:r>
              <a:rPr lang="en-US" sz="4000" dirty="0" smtClean="0">
                <a:solidFill>
                  <a:srgbClr val="00007D"/>
                </a:solidFill>
                <a:latin typeface="Times New Roman"/>
                <a:cs typeface="Times New Roman"/>
              </a:rPr>
              <a:t> </a:t>
            </a:r>
            <a:endParaRPr lang="en-US" sz="4000" dirty="0">
              <a:solidFill>
                <a:srgbClr val="00007D"/>
              </a:solidFill>
              <a:latin typeface="Times New Roman"/>
              <a:cs typeface="Times New Roman"/>
            </a:endParaRPr>
          </a:p>
        </p:txBody>
      </p:sp>
      <p:sp>
        <p:nvSpPr>
          <p:cNvPr id="5" name="Rectangle 3"/>
          <p:cNvSpPr txBox="1">
            <a:spLocks noChangeArrowheads="1"/>
          </p:cNvSpPr>
          <p:nvPr/>
        </p:nvSpPr>
        <p:spPr bwMode="auto">
          <a:xfrm>
            <a:off x="358775" y="1700808"/>
            <a:ext cx="8785225" cy="5616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l"/>
            <a:r>
              <a:rPr lang="en-US" sz="2600" dirty="0" smtClean="0">
                <a:latin typeface="Times New Roman"/>
                <a:cs typeface="Times New Roman"/>
              </a:rPr>
              <a:t>Although the relative risk of potential injury increases with increasing radiation doses.</a:t>
            </a:r>
          </a:p>
          <a:p>
            <a:pPr marL="0" indent="0" algn="l">
              <a:buNone/>
            </a:pPr>
            <a:endParaRPr lang="en-US" sz="1000" dirty="0" smtClean="0">
              <a:latin typeface="Times New Roman"/>
              <a:cs typeface="Times New Roman"/>
            </a:endParaRPr>
          </a:p>
          <a:p>
            <a:pPr algn="l"/>
            <a:r>
              <a:rPr lang="en-US" sz="2600" dirty="0" smtClean="0">
                <a:latin typeface="Times New Roman"/>
                <a:cs typeface="Times New Roman"/>
              </a:rPr>
              <a:t>The part of the body exposed.</a:t>
            </a:r>
          </a:p>
          <a:p>
            <a:pPr marL="0" indent="0" algn="l">
              <a:buNone/>
            </a:pPr>
            <a:endParaRPr lang="en-US" sz="1000" dirty="0" smtClean="0">
              <a:latin typeface="Times New Roman"/>
              <a:cs typeface="Times New Roman"/>
            </a:endParaRPr>
          </a:p>
          <a:p>
            <a:pPr algn="l"/>
            <a:r>
              <a:rPr lang="en-US" sz="2600" dirty="0" smtClean="0">
                <a:latin typeface="Times New Roman"/>
                <a:cs typeface="Times New Roman"/>
              </a:rPr>
              <a:t>The time period over which the radiation dose is delivered.</a:t>
            </a:r>
          </a:p>
          <a:p>
            <a:pPr algn="l">
              <a:buFont typeface="Wingdings" charset="0"/>
              <a:buNone/>
            </a:pPr>
            <a:endParaRPr lang="en-US" sz="2600" dirty="0" smtClean="0">
              <a:latin typeface="Times New Roman"/>
              <a:cs typeface="Times New Roman"/>
            </a:endParaRPr>
          </a:p>
          <a:p>
            <a:pPr algn="l"/>
            <a:r>
              <a:rPr lang="en-US" sz="2600" dirty="0" smtClean="0">
                <a:latin typeface="Times New Roman"/>
                <a:cs typeface="Times New Roman"/>
              </a:rPr>
              <a:t>The age of the exposed individual.</a:t>
            </a:r>
          </a:p>
          <a:p>
            <a:pPr algn="l">
              <a:buFont typeface="Wingdings" charset="0"/>
              <a:buNone/>
            </a:pPr>
            <a:endParaRPr lang="en-US" sz="2600" dirty="0" smtClean="0">
              <a:latin typeface="Times New Roman"/>
              <a:cs typeface="Times New Roman"/>
            </a:endParaRPr>
          </a:p>
          <a:p>
            <a:pPr algn="l"/>
            <a:r>
              <a:rPr lang="en-US" sz="2600" dirty="0" smtClean="0">
                <a:latin typeface="Times New Roman"/>
                <a:cs typeface="Times New Roman"/>
              </a:rPr>
              <a:t> The type of radiation involved.</a:t>
            </a:r>
          </a:p>
          <a:p>
            <a:pPr algn="l">
              <a:buFont typeface="Wingdings" charset="0"/>
              <a:buNone/>
            </a:pPr>
            <a:endParaRPr lang="en-US" sz="2600" dirty="0">
              <a:latin typeface="Times New Roman"/>
              <a:cs typeface="Times New Roman"/>
            </a:endParaRPr>
          </a:p>
        </p:txBody>
      </p:sp>
    </p:spTree>
    <p:extLst>
      <p:ext uri="{BB962C8B-B14F-4D97-AF65-F5344CB8AC3E}">
        <p14:creationId xmlns:p14="http://schemas.microsoft.com/office/powerpoint/2010/main" val="3467603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9"/>
          <p:cNvSpPr txBox="1">
            <a:spLocks noChangeArrowheads="1"/>
          </p:cNvSpPr>
          <p:nvPr/>
        </p:nvSpPr>
        <p:spPr bwMode="auto">
          <a:xfrm>
            <a:off x="323528" y="764704"/>
            <a:ext cx="8534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r>
              <a:rPr lang="en-GB" sz="3600" dirty="0" smtClean="0">
                <a:solidFill>
                  <a:schemeClr val="bg2"/>
                </a:solidFill>
                <a:latin typeface="Times New Roman"/>
                <a:cs typeface="Times New Roman"/>
              </a:rPr>
              <a:t>Absorbed dose, D and KERMA</a:t>
            </a:r>
            <a:endParaRPr lang="en-GB" sz="3600" dirty="0">
              <a:solidFill>
                <a:schemeClr val="bg2"/>
              </a:solidFill>
              <a:latin typeface="Times New Roman"/>
              <a:cs typeface="Times New Roman"/>
            </a:endParaRPr>
          </a:p>
        </p:txBody>
      </p:sp>
      <p:sp>
        <p:nvSpPr>
          <p:cNvPr id="5" name="Rectangle 1030"/>
          <p:cNvSpPr txBox="1">
            <a:spLocks noChangeArrowheads="1"/>
          </p:cNvSpPr>
          <p:nvPr/>
        </p:nvSpPr>
        <p:spPr bwMode="auto">
          <a:xfrm>
            <a:off x="395536" y="1737320"/>
            <a:ext cx="8424936"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l"/>
            <a:r>
              <a:rPr lang="en-GB" sz="2800" dirty="0" smtClean="0">
                <a:latin typeface="Times New Roman"/>
                <a:cs typeface="Times New Roman"/>
              </a:rPr>
              <a:t>The </a:t>
            </a:r>
            <a:r>
              <a:rPr lang="en-GB" sz="2800" dirty="0" smtClean="0">
                <a:solidFill>
                  <a:schemeClr val="bg2"/>
                </a:solidFill>
                <a:latin typeface="Times New Roman"/>
                <a:cs typeface="Times New Roman"/>
              </a:rPr>
              <a:t>KERMA</a:t>
            </a:r>
            <a:r>
              <a:rPr lang="en-GB" sz="2800" dirty="0" smtClean="0">
                <a:latin typeface="Times New Roman"/>
                <a:cs typeface="Times New Roman"/>
              </a:rPr>
              <a:t> (</a:t>
            </a:r>
            <a:r>
              <a:rPr lang="en-GB" sz="2800" dirty="0" smtClean="0">
                <a:solidFill>
                  <a:srgbClr val="00007D"/>
                </a:solidFill>
                <a:latin typeface="Times New Roman"/>
                <a:cs typeface="Times New Roman"/>
              </a:rPr>
              <a:t>k</a:t>
            </a:r>
            <a:r>
              <a:rPr lang="en-GB" sz="2800" dirty="0" smtClean="0">
                <a:latin typeface="Times New Roman"/>
                <a:cs typeface="Times New Roman"/>
              </a:rPr>
              <a:t>inetic </a:t>
            </a:r>
            <a:r>
              <a:rPr lang="en-GB" sz="2800" dirty="0" smtClean="0">
                <a:solidFill>
                  <a:srgbClr val="00007D"/>
                </a:solidFill>
                <a:latin typeface="Times New Roman"/>
                <a:cs typeface="Times New Roman"/>
              </a:rPr>
              <a:t>e</a:t>
            </a:r>
            <a:r>
              <a:rPr lang="en-GB" sz="2800" dirty="0" smtClean="0">
                <a:latin typeface="Times New Roman"/>
                <a:cs typeface="Times New Roman"/>
              </a:rPr>
              <a:t>nergy </a:t>
            </a:r>
            <a:r>
              <a:rPr lang="en-GB" sz="2800" dirty="0" smtClean="0">
                <a:solidFill>
                  <a:srgbClr val="00007D"/>
                </a:solidFill>
                <a:latin typeface="Times New Roman"/>
                <a:cs typeface="Times New Roman"/>
              </a:rPr>
              <a:t>r</a:t>
            </a:r>
            <a:r>
              <a:rPr lang="en-GB" sz="2800" dirty="0" smtClean="0">
                <a:latin typeface="Times New Roman"/>
                <a:cs typeface="Times New Roman"/>
              </a:rPr>
              <a:t>eleased in a mass)</a:t>
            </a:r>
          </a:p>
          <a:p>
            <a:pPr algn="l">
              <a:buFontTx/>
              <a:buNone/>
            </a:pPr>
            <a:r>
              <a:rPr lang="en-GB" sz="2800" dirty="0" smtClean="0">
                <a:latin typeface="Times New Roman"/>
                <a:cs typeface="Times New Roman"/>
              </a:rPr>
              <a:t>		K = </a:t>
            </a:r>
            <a:r>
              <a:rPr lang="en-GB" sz="2800" dirty="0" err="1" smtClean="0">
                <a:latin typeface="Times New Roman"/>
                <a:cs typeface="Times New Roman"/>
              </a:rPr>
              <a:t>dE</a:t>
            </a:r>
            <a:r>
              <a:rPr lang="en-GB" sz="2800" baseline="-25000" dirty="0" err="1" smtClean="0">
                <a:latin typeface="Times New Roman"/>
                <a:cs typeface="Times New Roman"/>
              </a:rPr>
              <a:t>trans</a:t>
            </a:r>
            <a:r>
              <a:rPr lang="en-GB" sz="2800" dirty="0" smtClean="0">
                <a:latin typeface="Times New Roman"/>
                <a:cs typeface="Times New Roman"/>
              </a:rPr>
              <a:t>/</a:t>
            </a:r>
            <a:r>
              <a:rPr lang="en-GB" sz="2800" dirty="0" err="1" smtClean="0">
                <a:latin typeface="Times New Roman"/>
                <a:cs typeface="Times New Roman"/>
              </a:rPr>
              <a:t>dm</a:t>
            </a:r>
            <a:r>
              <a:rPr lang="en-GB" sz="2800" dirty="0" smtClean="0">
                <a:latin typeface="Times New Roman"/>
                <a:cs typeface="Times New Roman"/>
              </a:rPr>
              <a:t>, </a:t>
            </a:r>
            <a:r>
              <a:rPr lang="en-GB" dirty="0" smtClean="0">
                <a:latin typeface="Times New Roman"/>
                <a:cs typeface="Times New Roman"/>
              </a:rPr>
              <a:t>where </a:t>
            </a:r>
            <a:r>
              <a:rPr lang="en-GB" dirty="0" err="1" smtClean="0">
                <a:solidFill>
                  <a:srgbClr val="00007D"/>
                </a:solidFill>
                <a:latin typeface="Times New Roman"/>
                <a:cs typeface="Times New Roman"/>
              </a:rPr>
              <a:t>dE</a:t>
            </a:r>
            <a:r>
              <a:rPr lang="en-GB" baseline="-25000" dirty="0" err="1" smtClean="0">
                <a:solidFill>
                  <a:srgbClr val="00007D"/>
                </a:solidFill>
                <a:latin typeface="Times New Roman"/>
                <a:cs typeface="Times New Roman"/>
              </a:rPr>
              <a:t>trans</a:t>
            </a:r>
            <a:r>
              <a:rPr lang="en-GB" dirty="0" smtClean="0">
                <a:latin typeface="Times New Roman"/>
                <a:cs typeface="Times New Roman"/>
              </a:rPr>
              <a:t> is the sum of the initial kinetic energies of all charged ionizing particles liberated by uncharged ionizing particles in a material of mass </a:t>
            </a:r>
            <a:r>
              <a:rPr lang="en-GB" dirty="0" err="1" smtClean="0">
                <a:solidFill>
                  <a:schemeClr val="bg2"/>
                </a:solidFill>
                <a:latin typeface="Times New Roman"/>
                <a:cs typeface="Times New Roman"/>
              </a:rPr>
              <a:t>dm</a:t>
            </a:r>
            <a:r>
              <a:rPr lang="en-GB" dirty="0" smtClean="0">
                <a:latin typeface="Times New Roman"/>
                <a:cs typeface="Times New Roman"/>
              </a:rPr>
              <a:t>  </a:t>
            </a:r>
          </a:p>
          <a:p>
            <a:pPr algn="l"/>
            <a:r>
              <a:rPr lang="en-GB" sz="2800" dirty="0" smtClean="0">
                <a:latin typeface="Times New Roman"/>
                <a:cs typeface="Times New Roman"/>
              </a:rPr>
              <a:t>The SI unit of  </a:t>
            </a:r>
            <a:r>
              <a:rPr lang="en-GB" sz="2800" dirty="0" err="1" smtClean="0">
                <a:latin typeface="Times New Roman"/>
                <a:cs typeface="Times New Roman"/>
              </a:rPr>
              <a:t>kerma</a:t>
            </a:r>
            <a:r>
              <a:rPr lang="en-GB" sz="2800" dirty="0" smtClean="0">
                <a:latin typeface="Times New Roman"/>
                <a:cs typeface="Times New Roman"/>
              </a:rPr>
              <a:t> is the joule per kilogram (J/kg), termed </a:t>
            </a:r>
            <a:r>
              <a:rPr lang="en-GB" sz="2800" dirty="0" err="1" smtClean="0">
                <a:latin typeface="Times New Roman"/>
                <a:cs typeface="Times New Roman"/>
              </a:rPr>
              <a:t>Gray</a:t>
            </a:r>
            <a:r>
              <a:rPr lang="en-GB" sz="2800" dirty="0" smtClean="0">
                <a:latin typeface="Times New Roman"/>
                <a:cs typeface="Times New Roman"/>
              </a:rPr>
              <a:t> (</a:t>
            </a:r>
            <a:r>
              <a:rPr lang="en-GB" sz="2800" dirty="0" err="1" smtClean="0">
                <a:latin typeface="Times New Roman"/>
                <a:cs typeface="Times New Roman"/>
              </a:rPr>
              <a:t>Gy</a:t>
            </a:r>
            <a:r>
              <a:rPr lang="en-GB" sz="2800" dirty="0" smtClean="0">
                <a:latin typeface="Times New Roman"/>
                <a:cs typeface="Times New Roman"/>
              </a:rPr>
              <a:t>).</a:t>
            </a:r>
          </a:p>
          <a:p>
            <a:pPr algn="l"/>
            <a:r>
              <a:rPr lang="en-GB" sz="2800" dirty="0" smtClean="0">
                <a:solidFill>
                  <a:srgbClr val="FF0000"/>
                </a:solidFill>
                <a:latin typeface="Times New Roman"/>
                <a:cs typeface="Times New Roman"/>
              </a:rPr>
              <a:t>In diagnostic radiology, </a:t>
            </a:r>
            <a:r>
              <a:rPr lang="en-GB" sz="2800" dirty="0" err="1" smtClean="0">
                <a:solidFill>
                  <a:srgbClr val="FF0000"/>
                </a:solidFill>
                <a:latin typeface="Times New Roman"/>
                <a:cs typeface="Times New Roman"/>
              </a:rPr>
              <a:t>Kerma</a:t>
            </a:r>
            <a:r>
              <a:rPr lang="en-GB" sz="2800" dirty="0" smtClean="0">
                <a:solidFill>
                  <a:srgbClr val="FF0000"/>
                </a:solidFill>
                <a:latin typeface="Times New Roman"/>
                <a:cs typeface="Times New Roman"/>
              </a:rPr>
              <a:t> and D are equal.</a:t>
            </a:r>
            <a:endParaRPr lang="en-GB" sz="2800" dirty="0">
              <a:solidFill>
                <a:srgbClr val="FF0000"/>
              </a:solidFill>
              <a:latin typeface="Times New Roman"/>
              <a:cs typeface="Times New Roman"/>
            </a:endParaRPr>
          </a:p>
        </p:txBody>
      </p:sp>
    </p:spTree>
    <p:extLst>
      <p:ext uri="{BB962C8B-B14F-4D97-AF65-F5344CB8AC3E}">
        <p14:creationId xmlns:p14="http://schemas.microsoft.com/office/powerpoint/2010/main" val="3503719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539552" y="632990"/>
            <a:ext cx="8229601" cy="11398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r>
              <a:rPr lang="en-US" sz="3600" dirty="0" smtClean="0">
                <a:solidFill>
                  <a:schemeClr val="bg2"/>
                </a:solidFill>
                <a:latin typeface="Times New Roman"/>
                <a:cs typeface="Times New Roman"/>
              </a:rPr>
              <a:t>2- Equivalent Dose, H</a:t>
            </a:r>
            <a:endParaRPr lang="en-US" dirty="0">
              <a:solidFill>
                <a:schemeClr val="bg2"/>
              </a:solidFill>
              <a:latin typeface="Times New Roman"/>
              <a:cs typeface="Times New Roman"/>
            </a:endParaRPr>
          </a:p>
        </p:txBody>
      </p:sp>
      <p:sp>
        <p:nvSpPr>
          <p:cNvPr id="5" name="Rectangle 3"/>
          <p:cNvSpPr txBox="1">
            <a:spLocks noChangeArrowheads="1"/>
          </p:cNvSpPr>
          <p:nvPr/>
        </p:nvSpPr>
        <p:spPr bwMode="auto">
          <a:xfrm>
            <a:off x="179512" y="1772816"/>
            <a:ext cx="8785225" cy="5832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0" indent="0" algn="l">
              <a:lnSpc>
                <a:spcPct val="90000"/>
              </a:lnSpc>
              <a:buNone/>
            </a:pPr>
            <a:endParaRPr lang="en-US" sz="500" dirty="0" smtClean="0">
              <a:latin typeface="Times New Roman"/>
              <a:cs typeface="Times New Roman"/>
            </a:endParaRPr>
          </a:p>
          <a:p>
            <a:pPr marL="609600" indent="-609600" algn="l">
              <a:lnSpc>
                <a:spcPct val="90000"/>
              </a:lnSpc>
            </a:pPr>
            <a:r>
              <a:rPr lang="en-US" sz="2600" dirty="0" smtClean="0">
                <a:latin typeface="Times New Roman"/>
                <a:cs typeface="Times New Roman"/>
              </a:rPr>
              <a:t>Dose </a:t>
            </a:r>
            <a:r>
              <a:rPr lang="en-US" sz="2600" dirty="0" smtClean="0">
                <a:latin typeface="Times New Roman"/>
                <a:cs typeface="Times New Roman"/>
              </a:rPr>
              <a:t>equivalent is the quantity commonly used to express the biological impact of radiation on persons receiving occupational or environmental exposures.</a:t>
            </a:r>
          </a:p>
          <a:p>
            <a:pPr marL="609600" indent="-609600" algn="l">
              <a:lnSpc>
                <a:spcPct val="90000"/>
              </a:lnSpc>
              <a:buFont typeface="Wingdings" charset="0"/>
              <a:buNone/>
            </a:pPr>
            <a:endParaRPr lang="en-US" sz="500" u="sng" dirty="0" smtClean="0">
              <a:latin typeface="Times New Roman"/>
              <a:cs typeface="Times New Roman"/>
            </a:endParaRPr>
          </a:p>
          <a:p>
            <a:pPr marL="609600" indent="-609600" algn="l">
              <a:lnSpc>
                <a:spcPct val="90000"/>
              </a:lnSpc>
            </a:pPr>
            <a:r>
              <a:rPr lang="en-US" sz="2600" dirty="0" smtClean="0">
                <a:latin typeface="Times New Roman"/>
                <a:cs typeface="Times New Roman"/>
              </a:rPr>
              <a:t>Dose </a:t>
            </a:r>
            <a:r>
              <a:rPr lang="en-US" sz="2600" dirty="0" smtClean="0">
                <a:latin typeface="Times New Roman"/>
                <a:cs typeface="Times New Roman"/>
              </a:rPr>
              <a:t>equivalent, H is </a:t>
            </a:r>
            <a:r>
              <a:rPr lang="en-US" sz="2600" dirty="0" smtClean="0">
                <a:latin typeface="Times New Roman"/>
                <a:cs typeface="Times New Roman"/>
              </a:rPr>
              <a:t>proportional to the absorbed dose (D) and the type of radiation</a:t>
            </a:r>
            <a:r>
              <a:rPr lang="en-US" sz="2600" dirty="0" smtClean="0">
                <a:latin typeface="Times New Roman"/>
                <a:cs typeface="Times New Roman"/>
              </a:rPr>
              <a:t>:</a:t>
            </a:r>
          </a:p>
          <a:p>
            <a:pPr marL="609600" indent="-609600" algn="l">
              <a:lnSpc>
                <a:spcPct val="90000"/>
              </a:lnSpc>
            </a:pPr>
            <a:endParaRPr lang="en-US" sz="2600" dirty="0" smtClean="0">
              <a:latin typeface="Times New Roman"/>
              <a:cs typeface="Times New Roman"/>
            </a:endParaRPr>
          </a:p>
          <a:p>
            <a:pPr marL="609600" indent="-609600" algn="l">
              <a:lnSpc>
                <a:spcPct val="90000"/>
              </a:lnSpc>
            </a:pPr>
            <a:endParaRPr lang="en-US" sz="2600" dirty="0" smtClean="0">
              <a:latin typeface="Times New Roman"/>
              <a:cs typeface="Times New Roman"/>
            </a:endParaRPr>
          </a:p>
          <a:p>
            <a:pPr marL="609600" indent="-609600" algn="l">
              <a:lnSpc>
                <a:spcPct val="90000"/>
              </a:lnSpc>
              <a:buFont typeface="Wingdings" charset="0"/>
              <a:buNone/>
            </a:pPr>
            <a:endParaRPr lang="en-US" sz="1000" dirty="0" smtClean="0">
              <a:latin typeface="Times New Roman"/>
              <a:cs typeface="Times New Roman"/>
            </a:endParaRPr>
          </a:p>
          <a:p>
            <a:pPr marL="609600" indent="-609600" algn="l">
              <a:lnSpc>
                <a:spcPct val="90000"/>
              </a:lnSpc>
            </a:pPr>
            <a:r>
              <a:rPr lang="en-US" sz="2600" dirty="0">
                <a:latin typeface="Times New Roman"/>
                <a:cs typeface="Times New Roman"/>
              </a:rPr>
              <a:t>W</a:t>
            </a:r>
            <a:r>
              <a:rPr lang="en-US" sz="2600" dirty="0" smtClean="0">
                <a:latin typeface="Times New Roman"/>
                <a:cs typeface="Times New Roman"/>
              </a:rPr>
              <a:t>here Q </a:t>
            </a:r>
            <a:r>
              <a:rPr lang="en-US" sz="2600" dirty="0" smtClean="0">
                <a:latin typeface="Times New Roman"/>
                <a:cs typeface="Times New Roman"/>
              </a:rPr>
              <a:t>is the quality factor for the particular type of radiation involved.</a:t>
            </a:r>
          </a:p>
          <a:p>
            <a:pPr marL="609600" indent="-609600" algn="l">
              <a:lnSpc>
                <a:spcPct val="90000"/>
              </a:lnSpc>
              <a:buFont typeface="Wingdings" charset="0"/>
              <a:buNone/>
            </a:pPr>
            <a:endParaRPr lang="en-US" sz="2600" dirty="0">
              <a:latin typeface="Times New Roman"/>
              <a:cs typeface="Times New Roman"/>
            </a:endParaRPr>
          </a:p>
        </p:txBody>
      </p:sp>
      <p:sp>
        <p:nvSpPr>
          <p:cNvPr id="6" name="Rectangle 4"/>
          <p:cNvSpPr>
            <a:spLocks noChangeArrowheads="1"/>
          </p:cNvSpPr>
          <p:nvPr/>
        </p:nvSpPr>
        <p:spPr bwMode="auto">
          <a:xfrm>
            <a:off x="2555776" y="4149080"/>
            <a:ext cx="4320480" cy="6480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600" dirty="0" smtClean="0">
                <a:latin typeface="Times New Roman"/>
                <a:cs typeface="Times New Roman"/>
              </a:rPr>
              <a:t>Dose Equivalent, H </a:t>
            </a:r>
            <a:r>
              <a:rPr lang="en-US" sz="2600" dirty="0">
                <a:latin typeface="Times New Roman"/>
                <a:cs typeface="Times New Roman"/>
              </a:rPr>
              <a:t>= </a:t>
            </a:r>
            <a:r>
              <a:rPr lang="en-US" sz="2600" dirty="0" smtClean="0">
                <a:latin typeface="Times New Roman"/>
                <a:cs typeface="Times New Roman"/>
              </a:rPr>
              <a:t>D</a:t>
            </a:r>
            <a:r>
              <a:rPr lang="en-US" sz="2600" dirty="0" smtClean="0">
                <a:latin typeface="Times New Roman"/>
                <a:cs typeface="Times New Roman"/>
                <a:sym typeface="Symbol" charset="0"/>
              </a:rPr>
              <a:t> x </a:t>
            </a:r>
            <a:r>
              <a:rPr lang="en-GB" sz="2600" dirty="0" smtClean="0">
                <a:latin typeface="Times New Roman"/>
                <a:cs typeface="Times New Roman"/>
              </a:rPr>
              <a:t>Q</a:t>
            </a:r>
            <a:endParaRPr lang="en-US" dirty="0">
              <a:latin typeface="Times New Roman"/>
              <a:cs typeface="Times New Roman"/>
            </a:endParaRPr>
          </a:p>
        </p:txBody>
      </p:sp>
    </p:spTree>
    <p:extLst>
      <p:ext uri="{BB962C8B-B14F-4D97-AF65-F5344CB8AC3E}">
        <p14:creationId xmlns:p14="http://schemas.microsoft.com/office/powerpoint/2010/main" val="1786400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sz="3600" dirty="0">
                <a:solidFill>
                  <a:srgbClr val="00007D"/>
                </a:solidFill>
                <a:latin typeface="Times New Roman"/>
                <a:cs typeface="Times New Roman"/>
              </a:rPr>
              <a:t>Quality </a:t>
            </a:r>
            <a:r>
              <a:rPr lang="en-US" sz="3600" dirty="0" smtClean="0">
                <a:solidFill>
                  <a:srgbClr val="00007D"/>
                </a:solidFill>
                <a:latin typeface="Times New Roman"/>
                <a:cs typeface="Times New Roman"/>
              </a:rPr>
              <a:t>Factor</a:t>
            </a:r>
            <a:endParaRPr lang="en-US" sz="3600" dirty="0">
              <a:solidFill>
                <a:srgbClr val="00007D"/>
              </a:solidFill>
              <a:latin typeface="Times New Roman"/>
              <a:cs typeface="Times New Roman"/>
            </a:endParaRPr>
          </a:p>
        </p:txBody>
      </p:sp>
      <p:sp>
        <p:nvSpPr>
          <p:cNvPr id="5" name="Rectangle 3"/>
          <p:cNvSpPr txBox="1">
            <a:spLocks noChangeArrowheads="1"/>
          </p:cNvSpPr>
          <p:nvPr/>
        </p:nvSpPr>
        <p:spPr bwMode="auto">
          <a:xfrm>
            <a:off x="251519" y="1772816"/>
            <a:ext cx="8496945" cy="57610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609600" indent="-609600" algn="l"/>
            <a:r>
              <a:rPr lang="en-US" sz="2600" dirty="0" smtClean="0">
                <a:latin typeface="Times New Roman"/>
                <a:cs typeface="Times New Roman"/>
              </a:rPr>
              <a:t>Quality values </a:t>
            </a:r>
            <a:r>
              <a:rPr lang="en-US" sz="2600" u="sng" dirty="0" smtClean="0">
                <a:latin typeface="Times New Roman"/>
                <a:cs typeface="Times New Roman"/>
              </a:rPr>
              <a:t>provide a means for evaluating the relative hazards of different types of radiation.</a:t>
            </a:r>
          </a:p>
          <a:p>
            <a:pPr marL="609600" indent="-609600" algn="l">
              <a:buFont typeface="Wingdings" charset="0"/>
              <a:buNone/>
            </a:pPr>
            <a:endParaRPr lang="en-US" sz="500" u="sng" dirty="0" smtClean="0">
              <a:latin typeface="Times New Roman"/>
              <a:cs typeface="Times New Roman"/>
            </a:endParaRPr>
          </a:p>
          <a:p>
            <a:pPr marL="609600" indent="-609600" algn="l"/>
            <a:r>
              <a:rPr lang="en-US" sz="2600" dirty="0" smtClean="0">
                <a:latin typeface="Times New Roman"/>
                <a:cs typeface="Times New Roman"/>
              </a:rPr>
              <a:t> Q values assigned to different types of radiation. For x -rays, </a:t>
            </a:r>
            <a:r>
              <a:rPr lang="en-US" sz="2600" dirty="0" smtClean="0">
                <a:latin typeface="Times New Roman"/>
                <a:cs typeface="Times New Roman"/>
                <a:sym typeface="Symbol" charset="0"/>
              </a:rPr>
              <a:t></a:t>
            </a:r>
            <a:r>
              <a:rPr lang="en-US" sz="2600" dirty="0" smtClean="0">
                <a:latin typeface="Times New Roman"/>
                <a:cs typeface="Times New Roman"/>
              </a:rPr>
              <a:t>-rays, and </a:t>
            </a:r>
            <a:r>
              <a:rPr lang="en-US" sz="2600" dirty="0" smtClean="0">
                <a:latin typeface="Times New Roman"/>
                <a:cs typeface="Times New Roman"/>
                <a:sym typeface="Symbol" charset="0"/>
              </a:rPr>
              <a:t></a:t>
            </a:r>
            <a:r>
              <a:rPr lang="en-US" sz="2600" dirty="0" smtClean="0">
                <a:latin typeface="Times New Roman"/>
                <a:cs typeface="Times New Roman"/>
              </a:rPr>
              <a:t> particles, Q = 1, and for </a:t>
            </a:r>
            <a:r>
              <a:rPr lang="en-US" sz="2600" dirty="0" smtClean="0">
                <a:latin typeface="Times New Roman"/>
                <a:cs typeface="Times New Roman"/>
                <a:sym typeface="Symbol" charset="0"/>
              </a:rPr>
              <a:t></a:t>
            </a:r>
            <a:r>
              <a:rPr lang="en-US" sz="2600" dirty="0" smtClean="0">
                <a:latin typeface="Times New Roman"/>
                <a:cs typeface="Times New Roman"/>
              </a:rPr>
              <a:t> particles, Q=20. </a:t>
            </a:r>
          </a:p>
          <a:p>
            <a:pPr marL="609600" indent="-609600" algn="l">
              <a:buFont typeface="Wingdings" charset="0"/>
              <a:buNone/>
            </a:pPr>
            <a:endParaRPr lang="en-US" sz="500" dirty="0" smtClean="0">
              <a:latin typeface="Times New Roman"/>
              <a:cs typeface="Times New Roman"/>
            </a:endParaRPr>
          </a:p>
          <a:p>
            <a:pPr algn="l">
              <a:lnSpc>
                <a:spcPct val="90000"/>
              </a:lnSpc>
            </a:pPr>
            <a:r>
              <a:rPr lang="en-GB" sz="2600" dirty="0" smtClean="0">
                <a:latin typeface="Times New Roman"/>
                <a:cs typeface="Times New Roman"/>
              </a:rPr>
              <a:t>   To </a:t>
            </a:r>
            <a:r>
              <a:rPr lang="en-GB" sz="2600" dirty="0">
                <a:latin typeface="Times New Roman"/>
                <a:cs typeface="Times New Roman"/>
              </a:rPr>
              <a:t>avoid confusion with the absorbed dose</a:t>
            </a:r>
            <a:r>
              <a:rPr lang="en-GB" sz="2600" dirty="0" smtClean="0">
                <a:latin typeface="Times New Roman"/>
                <a:cs typeface="Times New Roman"/>
              </a:rPr>
              <a:t>, the </a:t>
            </a:r>
            <a:r>
              <a:rPr lang="en-GB" sz="2600" dirty="0">
                <a:latin typeface="Times New Roman"/>
                <a:cs typeface="Times New Roman"/>
              </a:rPr>
              <a:t>SI unit of </a:t>
            </a:r>
            <a:r>
              <a:rPr lang="en-GB" sz="2600" dirty="0" smtClean="0">
                <a:latin typeface="Times New Roman"/>
                <a:cs typeface="Times New Roman"/>
              </a:rPr>
              <a:t>  equivalent </a:t>
            </a:r>
            <a:r>
              <a:rPr lang="en-GB" sz="2600" dirty="0">
                <a:latin typeface="Times New Roman"/>
                <a:cs typeface="Times New Roman"/>
              </a:rPr>
              <a:t>dose is called the </a:t>
            </a:r>
            <a:r>
              <a:rPr lang="en-GB" sz="2600" dirty="0" err="1">
                <a:latin typeface="Times New Roman"/>
                <a:cs typeface="Times New Roman"/>
              </a:rPr>
              <a:t>sievert</a:t>
            </a:r>
            <a:r>
              <a:rPr lang="en-GB" sz="2600" dirty="0">
                <a:latin typeface="Times New Roman"/>
                <a:cs typeface="Times New Roman"/>
              </a:rPr>
              <a:t> (</a:t>
            </a:r>
            <a:r>
              <a:rPr lang="en-GB" sz="2600" dirty="0" err="1">
                <a:latin typeface="Times New Roman"/>
                <a:cs typeface="Times New Roman"/>
              </a:rPr>
              <a:t>Sv</a:t>
            </a:r>
            <a:r>
              <a:rPr lang="en-GB" sz="2600" dirty="0">
                <a:latin typeface="Times New Roman"/>
                <a:cs typeface="Times New Roman"/>
              </a:rPr>
              <a:t>)</a:t>
            </a:r>
            <a:r>
              <a:rPr lang="en-GB" sz="2600" dirty="0" smtClean="0">
                <a:latin typeface="Times New Roman"/>
                <a:cs typeface="Times New Roman"/>
              </a:rPr>
              <a:t>.    </a:t>
            </a:r>
          </a:p>
          <a:p>
            <a:pPr marL="0" indent="0" algn="l" eaLnBrk="1" hangingPunct="1">
              <a:lnSpc>
                <a:spcPct val="90000"/>
              </a:lnSpc>
              <a:buNone/>
            </a:pPr>
            <a:endParaRPr lang="en-GB" sz="500" dirty="0" smtClean="0">
              <a:latin typeface="Times New Roman"/>
              <a:cs typeface="Times New Roman"/>
            </a:endParaRPr>
          </a:p>
          <a:p>
            <a:pPr algn="l" eaLnBrk="1" hangingPunct="1">
              <a:lnSpc>
                <a:spcPct val="90000"/>
              </a:lnSpc>
            </a:pPr>
            <a:r>
              <a:rPr lang="en-GB" sz="2600" dirty="0" smtClean="0">
                <a:latin typeface="Times New Roman"/>
                <a:cs typeface="Times New Roman"/>
              </a:rPr>
              <a:t>   The </a:t>
            </a:r>
            <a:r>
              <a:rPr lang="en-GB" sz="2600" dirty="0">
                <a:latin typeface="Times New Roman"/>
                <a:cs typeface="Times New Roman"/>
              </a:rPr>
              <a:t>old unit was the “rem” </a:t>
            </a:r>
          </a:p>
        </p:txBody>
      </p:sp>
      <p:sp>
        <p:nvSpPr>
          <p:cNvPr id="6" name="Rectangle 4"/>
          <p:cNvSpPr>
            <a:spLocks noChangeArrowheads="1"/>
          </p:cNvSpPr>
          <p:nvPr/>
        </p:nvSpPr>
        <p:spPr bwMode="auto">
          <a:xfrm>
            <a:off x="971600" y="5661248"/>
            <a:ext cx="7705725" cy="64757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342900" indent="-342900" algn="ctr"/>
            <a:r>
              <a:rPr lang="en-US" sz="2800" dirty="0">
                <a:latin typeface="Times New Roman"/>
                <a:cs typeface="Times New Roman"/>
              </a:rPr>
              <a:t>1 </a:t>
            </a:r>
            <a:r>
              <a:rPr lang="en-US" sz="2800" dirty="0" err="1">
                <a:latin typeface="Times New Roman"/>
                <a:cs typeface="Times New Roman"/>
              </a:rPr>
              <a:t>Sv</a:t>
            </a:r>
            <a:r>
              <a:rPr lang="en-US" sz="2800" dirty="0">
                <a:latin typeface="Times New Roman"/>
                <a:cs typeface="Times New Roman"/>
              </a:rPr>
              <a:t> = 100 rem     1 rem = 1 rad (1/100 )</a:t>
            </a:r>
          </a:p>
        </p:txBody>
      </p:sp>
    </p:spTree>
    <p:extLst>
      <p:ext uri="{BB962C8B-B14F-4D97-AF65-F5344CB8AC3E}">
        <p14:creationId xmlns:p14="http://schemas.microsoft.com/office/powerpoint/2010/main" val="4196795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R_Sieve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1484784"/>
            <a:ext cx="5113337" cy="468052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5"/>
          <p:cNvSpPr txBox="1">
            <a:spLocks noGrp="1" noChangeArrowheads="1"/>
          </p:cNvSpPr>
          <p:nvPr>
            <p:ph type="title"/>
          </p:nvPr>
        </p:nvSpPr>
        <p:spPr bwMode="auto">
          <a:xfrm>
            <a:off x="914400" y="2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u="sng" dirty="0"/>
              <a:t>Rolf Sievert in his laboratory</a:t>
            </a:r>
          </a:p>
        </p:txBody>
      </p:sp>
    </p:spTree>
    <p:extLst>
      <p:ext uri="{BB962C8B-B14F-4D97-AF65-F5344CB8AC3E}">
        <p14:creationId xmlns:p14="http://schemas.microsoft.com/office/powerpoint/2010/main" val="2190047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txBox="1">
            <a:spLocks noChangeArrowheads="1"/>
          </p:cNvSpPr>
          <p:nvPr/>
        </p:nvSpPr>
        <p:spPr bwMode="auto">
          <a:xfrm>
            <a:off x="550862" y="4572000"/>
            <a:ext cx="8593138"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0" indent="0" algn="l">
              <a:buNone/>
            </a:pPr>
            <a:endParaRPr lang="en-GB" dirty="0">
              <a:latin typeface="Times New Roman"/>
              <a:cs typeface="Times New Roman"/>
            </a:endParaRPr>
          </a:p>
        </p:txBody>
      </p:sp>
      <p:sp>
        <p:nvSpPr>
          <p:cNvPr id="7" name="Rectangle 9"/>
          <p:cNvSpPr>
            <a:spLocks noGrp="1" noChangeArrowheads="1"/>
          </p:cNvSpPr>
          <p:nvPr>
            <p:ph type="title"/>
          </p:nvPr>
        </p:nvSpPr>
        <p:spPr>
          <a:xfrm>
            <a:off x="457200" y="260648"/>
            <a:ext cx="8229600" cy="1371600"/>
          </a:xfrm>
        </p:spPr>
        <p:txBody>
          <a:bodyPr/>
          <a:lstStyle/>
          <a:p>
            <a:pPr eaLnBrk="1" hangingPunct="1"/>
            <a:r>
              <a:rPr lang="en-GB" sz="3600" dirty="0">
                <a:solidFill>
                  <a:srgbClr val="00007D"/>
                </a:solidFill>
                <a:latin typeface="Times New Roman"/>
                <a:cs typeface="Times New Roman"/>
              </a:rPr>
              <a:t>Effective dose, E</a:t>
            </a:r>
          </a:p>
        </p:txBody>
      </p:sp>
      <p:sp>
        <p:nvSpPr>
          <p:cNvPr id="9" name="Rectangle 4"/>
          <p:cNvSpPr>
            <a:spLocks noChangeArrowheads="1"/>
          </p:cNvSpPr>
          <p:nvPr/>
        </p:nvSpPr>
        <p:spPr bwMode="auto">
          <a:xfrm>
            <a:off x="2195736" y="3933056"/>
            <a:ext cx="4320480" cy="6480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l"/>
            <a:r>
              <a:rPr lang="en-US" sz="2600" dirty="0" smtClean="0">
                <a:latin typeface="Times New Roman"/>
                <a:cs typeface="Times New Roman"/>
              </a:rPr>
              <a:t>Effective dose, E= </a:t>
            </a:r>
            <a:r>
              <a:rPr lang="en-GB" sz="2800" dirty="0">
                <a:latin typeface="Times New Roman"/>
                <a:cs typeface="Times New Roman"/>
                <a:sym typeface="Symbol" charset="0"/>
              </a:rPr>
              <a:t>T </a:t>
            </a:r>
            <a:r>
              <a:rPr lang="en-GB" sz="2800" dirty="0" err="1" smtClean="0">
                <a:latin typeface="Times New Roman"/>
                <a:cs typeface="Times New Roman"/>
                <a:sym typeface="WP MathA" charset="0"/>
              </a:rPr>
              <a:t>w</a:t>
            </a:r>
            <a:r>
              <a:rPr lang="en-GB" sz="2800" baseline="-25000" dirty="0" err="1" smtClean="0">
                <a:latin typeface="Times New Roman"/>
                <a:cs typeface="Times New Roman"/>
                <a:sym typeface="WP MathA" charset="0"/>
              </a:rPr>
              <a:t>T</a:t>
            </a:r>
            <a:r>
              <a:rPr lang="en-GB" sz="2800" baseline="-25000" dirty="0" smtClean="0">
                <a:latin typeface="Times New Roman"/>
                <a:cs typeface="Times New Roman"/>
                <a:sym typeface="WP MathA" charset="0"/>
              </a:rPr>
              <a:t> </a:t>
            </a:r>
            <a:r>
              <a:rPr lang="en-GB" sz="2800" dirty="0" smtClean="0">
                <a:latin typeface="Times New Roman"/>
                <a:cs typeface="Times New Roman"/>
                <a:sym typeface="WP MathA" charset="0"/>
              </a:rPr>
              <a:t>x H</a:t>
            </a:r>
            <a:r>
              <a:rPr lang="en-GB" sz="2800" baseline="-25000" dirty="0" smtClean="0">
                <a:latin typeface="Times New Roman"/>
                <a:cs typeface="Times New Roman"/>
                <a:sym typeface="WP MathA" charset="0"/>
              </a:rPr>
              <a:t>T</a:t>
            </a:r>
            <a:endParaRPr lang="en-GB" sz="2800" baseline="-25000" dirty="0">
              <a:latin typeface="Times New Roman"/>
              <a:cs typeface="Times New Roman"/>
              <a:sym typeface="WP MathA" charset="0"/>
            </a:endParaRPr>
          </a:p>
        </p:txBody>
      </p:sp>
      <p:sp>
        <p:nvSpPr>
          <p:cNvPr id="10" name="Rectangle 10"/>
          <p:cNvSpPr txBox="1">
            <a:spLocks noChangeArrowheads="1"/>
          </p:cNvSpPr>
          <p:nvPr/>
        </p:nvSpPr>
        <p:spPr bwMode="auto">
          <a:xfrm>
            <a:off x="550862" y="4833664"/>
            <a:ext cx="8593138"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l"/>
            <a:r>
              <a:rPr lang="en-GB" sz="2800" dirty="0" smtClean="0">
                <a:latin typeface="Times New Roman"/>
                <a:cs typeface="Times New Roman"/>
              </a:rPr>
              <a:t>E: effective dose.</a:t>
            </a:r>
          </a:p>
          <a:p>
            <a:pPr algn="l"/>
            <a:r>
              <a:rPr lang="en-GB" sz="2800" dirty="0" err="1" smtClean="0">
                <a:latin typeface="Times New Roman"/>
                <a:cs typeface="Times New Roman"/>
              </a:rPr>
              <a:t>w</a:t>
            </a:r>
            <a:r>
              <a:rPr lang="en-GB" sz="2800" baseline="-25000" dirty="0" err="1" smtClean="0">
                <a:latin typeface="Times New Roman"/>
                <a:cs typeface="Times New Roman"/>
              </a:rPr>
              <a:t>T</a:t>
            </a:r>
            <a:r>
              <a:rPr lang="en-GB" sz="2800" dirty="0" smtClean="0">
                <a:latin typeface="Times New Roman"/>
                <a:cs typeface="Times New Roman"/>
              </a:rPr>
              <a:t>: weighting factor for organ or tissue T.</a:t>
            </a:r>
          </a:p>
          <a:p>
            <a:pPr algn="l"/>
            <a:r>
              <a:rPr lang="en-GB" sz="2800" dirty="0" smtClean="0">
                <a:latin typeface="Times New Roman"/>
                <a:cs typeface="Times New Roman"/>
              </a:rPr>
              <a:t>H</a:t>
            </a:r>
            <a:r>
              <a:rPr lang="en-GB" sz="2800" baseline="-25000" dirty="0" smtClean="0">
                <a:latin typeface="Times New Roman"/>
                <a:cs typeface="Times New Roman"/>
              </a:rPr>
              <a:t>T</a:t>
            </a:r>
            <a:r>
              <a:rPr lang="en-GB" sz="2800" dirty="0" smtClean="0">
                <a:latin typeface="Times New Roman"/>
                <a:cs typeface="Times New Roman"/>
              </a:rPr>
              <a:t>: equivalent dose in organ or tissue T.</a:t>
            </a:r>
            <a:endParaRPr lang="en-GB" sz="2800" dirty="0">
              <a:latin typeface="Times New Roman"/>
              <a:cs typeface="Times New Roman"/>
            </a:endParaRPr>
          </a:p>
        </p:txBody>
      </p:sp>
      <p:sp>
        <p:nvSpPr>
          <p:cNvPr id="11" name="Rectangle 10"/>
          <p:cNvSpPr/>
          <p:nvPr/>
        </p:nvSpPr>
        <p:spPr>
          <a:xfrm>
            <a:off x="323528" y="1484784"/>
            <a:ext cx="8280920" cy="2246769"/>
          </a:xfrm>
          <a:prstGeom prst="rect">
            <a:avLst/>
          </a:prstGeom>
        </p:spPr>
        <p:txBody>
          <a:bodyPr wrap="square">
            <a:spAutoFit/>
          </a:bodyPr>
          <a:lstStyle/>
          <a:p>
            <a:pPr algn="just"/>
            <a:r>
              <a:rPr lang="en-GB" sz="2800" dirty="0">
                <a:latin typeface="Times New Roman"/>
                <a:cs typeface="Times New Roman"/>
              </a:rPr>
              <a:t>Radiation exposure of the different organs and tissues in the body results in different probabilities of harm and different severity</a:t>
            </a:r>
          </a:p>
          <a:p>
            <a:pPr algn="just"/>
            <a:r>
              <a:rPr lang="en-GB" sz="2800" dirty="0">
                <a:latin typeface="Times New Roman"/>
                <a:cs typeface="Times New Roman"/>
              </a:rPr>
              <a:t>The combination of probability and severity of harm is called “detriment”.</a:t>
            </a:r>
            <a:endParaRPr lang="en-GB" sz="2800" dirty="0">
              <a:latin typeface="Times New Roman"/>
              <a:cs typeface="Times New Roman"/>
            </a:endParaRPr>
          </a:p>
        </p:txBody>
      </p:sp>
    </p:spTree>
    <p:extLst>
      <p:ext uri="{BB962C8B-B14F-4D97-AF65-F5344CB8AC3E}">
        <p14:creationId xmlns:p14="http://schemas.microsoft.com/office/powerpoint/2010/main" val="3809650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idx="1"/>
          </p:nvPr>
        </p:nvSpPr>
        <p:spPr>
          <a:xfrm>
            <a:off x="467544" y="2132856"/>
            <a:ext cx="8229600" cy="3886200"/>
          </a:xfrm>
        </p:spPr>
        <p:txBody>
          <a:bodyPr/>
          <a:lstStyle/>
          <a:p>
            <a:pPr algn="just" eaLnBrk="1" hangingPunct="1"/>
            <a:r>
              <a:rPr lang="en-US" sz="2800" dirty="0">
                <a:latin typeface="Times New Roman"/>
                <a:cs typeface="Times New Roman"/>
              </a:rPr>
              <a:t>Subject matter: the basic </a:t>
            </a:r>
            <a:r>
              <a:rPr lang="en-US" sz="2800" dirty="0" err="1">
                <a:latin typeface="Times New Roman"/>
                <a:cs typeface="Times New Roman"/>
              </a:rPr>
              <a:t>dosimetric</a:t>
            </a:r>
            <a:r>
              <a:rPr lang="en-US" sz="2800" dirty="0">
                <a:latin typeface="Times New Roman"/>
                <a:cs typeface="Times New Roman"/>
              </a:rPr>
              <a:t> quantities</a:t>
            </a:r>
          </a:p>
          <a:p>
            <a:pPr algn="just" eaLnBrk="1" hangingPunct="1"/>
            <a:r>
              <a:rPr lang="en-US" sz="2800" dirty="0">
                <a:latin typeface="Times New Roman"/>
                <a:cs typeface="Times New Roman"/>
              </a:rPr>
              <a:t>Several quantities and units are needed in the field of diagnostic radiology and related dosimetry</a:t>
            </a:r>
          </a:p>
          <a:p>
            <a:pPr algn="just" eaLnBrk="1" hangingPunct="1"/>
            <a:r>
              <a:rPr lang="en-US" sz="2800" dirty="0">
                <a:latin typeface="Times New Roman"/>
                <a:cs typeface="Times New Roman"/>
              </a:rPr>
              <a:t>Some can be measured directly while others can only be calculated</a:t>
            </a:r>
          </a:p>
        </p:txBody>
      </p:sp>
    </p:spTree>
    <p:extLst>
      <p:ext uri="{BB962C8B-B14F-4D97-AF65-F5344CB8AC3E}">
        <p14:creationId xmlns:p14="http://schemas.microsoft.com/office/powerpoint/2010/main" val="3172787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ChangeArrowheads="1"/>
          </p:cNvSpPr>
          <p:nvPr/>
        </p:nvSpPr>
        <p:spPr bwMode="auto">
          <a:xfrm>
            <a:off x="323528" y="2025352"/>
            <a:ext cx="8593138"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just"/>
            <a:r>
              <a:rPr lang="en-GB" sz="2800" dirty="0" smtClean="0">
                <a:latin typeface="Times New Roman"/>
                <a:cs typeface="Times New Roman"/>
              </a:rPr>
              <a:t>To reflect the combined detriment from stochastic effects due to the equivalent doses in all the organs and tissues of the body, the equivalent dose in each organ and tissue is multiplied by a tissue weighting factor, W</a:t>
            </a:r>
            <a:r>
              <a:rPr lang="en-GB" sz="2800" baseline="-25000" dirty="0" smtClean="0">
                <a:latin typeface="Times New Roman"/>
                <a:cs typeface="Times New Roman"/>
              </a:rPr>
              <a:t>T</a:t>
            </a:r>
            <a:r>
              <a:rPr lang="en-GB" sz="2800" dirty="0" smtClean="0">
                <a:latin typeface="Times New Roman"/>
                <a:cs typeface="Times New Roman"/>
              </a:rPr>
              <a:t>, and the results are summed over the whole body to give the effective dose E</a:t>
            </a:r>
            <a:endParaRPr lang="en-GB" sz="2800" dirty="0">
              <a:latin typeface="Times New Roman"/>
              <a:cs typeface="Times New Roman"/>
            </a:endParaRPr>
          </a:p>
        </p:txBody>
      </p:sp>
      <p:sp>
        <p:nvSpPr>
          <p:cNvPr id="8" name="Rectangle 9"/>
          <p:cNvSpPr>
            <a:spLocks noGrp="1" noChangeArrowheads="1"/>
          </p:cNvSpPr>
          <p:nvPr>
            <p:ph type="title"/>
          </p:nvPr>
        </p:nvSpPr>
        <p:spPr>
          <a:xfrm>
            <a:off x="467544" y="617240"/>
            <a:ext cx="8229600" cy="1371600"/>
          </a:xfrm>
        </p:spPr>
        <p:txBody>
          <a:bodyPr/>
          <a:lstStyle/>
          <a:p>
            <a:pPr eaLnBrk="1" hangingPunct="1"/>
            <a:r>
              <a:rPr lang="en-GB" sz="3600" dirty="0">
                <a:solidFill>
                  <a:schemeClr val="bg2"/>
                </a:solidFill>
                <a:latin typeface="Times New Roman"/>
                <a:cs typeface="Times New Roman"/>
              </a:rPr>
              <a:t>Tissue weighting factors, </a:t>
            </a:r>
            <a:r>
              <a:rPr lang="en-GB" sz="3600" dirty="0" err="1">
                <a:solidFill>
                  <a:schemeClr val="bg2"/>
                </a:solidFill>
                <a:latin typeface="Times New Roman"/>
                <a:cs typeface="Times New Roman"/>
              </a:rPr>
              <a:t>wT</a:t>
            </a:r>
            <a:endParaRPr lang="en-GB" sz="3600" dirty="0">
              <a:solidFill>
                <a:schemeClr val="bg2"/>
              </a:solidFill>
              <a:latin typeface="Times New Roman"/>
              <a:cs typeface="Times New Roman"/>
            </a:endParaRPr>
          </a:p>
        </p:txBody>
      </p:sp>
    </p:spTree>
    <p:extLst>
      <p:ext uri="{BB962C8B-B14F-4D97-AF65-F5344CB8AC3E}">
        <p14:creationId xmlns:p14="http://schemas.microsoft.com/office/powerpoint/2010/main" val="1145642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a:spLocks noGrp="1" noChangeArrowheads="1"/>
          </p:cNvSpPr>
          <p:nvPr>
            <p:ph type="title"/>
          </p:nvPr>
        </p:nvSpPr>
        <p:spPr>
          <a:xfrm>
            <a:off x="457200" y="332656"/>
            <a:ext cx="8229600" cy="1371600"/>
          </a:xfrm>
        </p:spPr>
        <p:txBody>
          <a:bodyPr/>
          <a:lstStyle/>
          <a:p>
            <a:pPr eaLnBrk="1" hangingPunct="1"/>
            <a:r>
              <a:rPr lang="en-GB" sz="3600" dirty="0">
                <a:solidFill>
                  <a:schemeClr val="bg2"/>
                </a:solidFill>
                <a:latin typeface="Times New Roman"/>
                <a:cs typeface="Times New Roman"/>
              </a:rPr>
              <a:t>Tissue weighting factors, </a:t>
            </a:r>
            <a:r>
              <a:rPr lang="en-GB" sz="3600" dirty="0" err="1">
                <a:solidFill>
                  <a:schemeClr val="bg2"/>
                </a:solidFill>
                <a:latin typeface="Times New Roman"/>
                <a:cs typeface="Times New Roman"/>
              </a:rPr>
              <a:t>wT</a:t>
            </a:r>
            <a:endParaRPr lang="en-GB" sz="3600" dirty="0">
              <a:solidFill>
                <a:schemeClr val="bg2"/>
              </a:solidFill>
              <a:latin typeface="Times New Roman"/>
              <a:cs typeface="Times New Roman"/>
            </a:endParaRPr>
          </a:p>
        </p:txBody>
      </p:sp>
      <p:graphicFrame>
        <p:nvGraphicFramePr>
          <p:cNvPr id="6" name="Group 110"/>
          <p:cNvGraphicFramePr>
            <a:graphicFrameLocks/>
          </p:cNvGraphicFramePr>
          <p:nvPr>
            <p:extLst>
              <p:ext uri="{D42A27DB-BD31-4B8C-83A1-F6EECF244321}">
                <p14:modId xmlns:p14="http://schemas.microsoft.com/office/powerpoint/2010/main" val="520303353"/>
              </p:ext>
            </p:extLst>
          </p:nvPr>
        </p:nvGraphicFramePr>
        <p:xfrm>
          <a:off x="1331640" y="1700808"/>
          <a:ext cx="6570663" cy="4729774"/>
        </p:xfrm>
        <a:graphic>
          <a:graphicData uri="http://schemas.openxmlformats.org/drawingml/2006/table">
            <a:tbl>
              <a:tblPr/>
              <a:tblGrid>
                <a:gridCol w="1960144"/>
                <a:gridCol w="1488308"/>
                <a:gridCol w="1811853"/>
                <a:gridCol w="1310358"/>
              </a:tblGrid>
              <a:tr h="706366">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bg2"/>
                          </a:solidFill>
                          <a:effectLst/>
                          <a:latin typeface="Times New Roman"/>
                          <a:cs typeface="Times New Roman"/>
                        </a:rPr>
                        <a:t>Organ/Tissue</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bg2"/>
                          </a:solidFill>
                          <a:effectLst/>
                          <a:latin typeface="Times New Roman"/>
                          <a:cs typeface="Times New Roman"/>
                        </a:rPr>
                        <a:t>W</a:t>
                      </a:r>
                      <a:r>
                        <a:rPr kumimoji="0" lang="en-GB" sz="2400" b="0" i="0" u="none" strike="noStrike" cap="none" normalizeH="0" baseline="-25000" dirty="0" smtClean="0">
                          <a:ln>
                            <a:noFill/>
                          </a:ln>
                          <a:solidFill>
                            <a:schemeClr val="bg2"/>
                          </a:solidFill>
                          <a:effectLst/>
                          <a:latin typeface="Times New Roman"/>
                          <a:cs typeface="Times New Roman"/>
                        </a:rPr>
                        <a:t>T</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bg2"/>
                          </a:solidFill>
                          <a:effectLst/>
                          <a:latin typeface="Times New Roman"/>
                          <a:cs typeface="Times New Roman"/>
                        </a:rPr>
                        <a:t>Organ/Tissue</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bg2"/>
                          </a:solidFill>
                          <a:effectLst/>
                          <a:latin typeface="Times New Roman"/>
                          <a:cs typeface="Times New Roman"/>
                        </a:rPr>
                        <a:t>W</a:t>
                      </a:r>
                      <a:r>
                        <a:rPr kumimoji="0" lang="en-GB" sz="2400" b="0" i="0" u="none" strike="noStrike" cap="none" normalizeH="0" baseline="-25000" dirty="0" smtClean="0">
                          <a:ln>
                            <a:noFill/>
                          </a:ln>
                          <a:solidFill>
                            <a:schemeClr val="bg2"/>
                          </a:solidFill>
                          <a:effectLst/>
                          <a:latin typeface="Times New Roman"/>
                          <a:cs typeface="Times New Roman"/>
                        </a:rPr>
                        <a:t>T</a:t>
                      </a:r>
                    </a:p>
                  </a:txBody>
                  <a:tcPr marL="91436" marR="91436" marT="45723" marB="45723"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chemeClr val="accent5"/>
                    </a:solidFill>
                  </a:tcPr>
                </a:tc>
              </a:tr>
              <a:tr h="443875">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Bone marrow</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0.12</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Lung</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0.12</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r>
              <a:tr h="443875">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Bladder</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0.04</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Liver</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0.04</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r>
              <a:tr h="399487">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Bone surface</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0.01</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Oesophagus</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0.04</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r>
              <a:tr h="706366">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Brain</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0.01</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Salivary Glands</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0.01</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r>
              <a:tr h="426613">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Breast</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0.12</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Skin</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0.01</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med" len="med"/>
                      <a:tailEnd type="none" w="med" len="med"/>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r>
              <a:tr h="443875">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Colon</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smtClean="0">
                          <a:ln>
                            <a:noFill/>
                          </a:ln>
                          <a:solidFill>
                            <a:schemeClr val="tx1"/>
                          </a:solidFill>
                          <a:effectLst/>
                          <a:latin typeface="Times New Roman"/>
                          <a:cs typeface="Times New Roman"/>
                        </a:rPr>
                        <a:t>0.12</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Stomach</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0.12</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r>
              <a:tr h="429079">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Gonads</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0.08</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Thyroid</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0.04</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sm" len="sm"/>
                      <a:tailEnd type="none" w="sm" len="sm"/>
                    </a:lnB>
                    <a:lnTlToBr>
                      <a:noFill/>
                    </a:lnTlToBr>
                    <a:lnBlToTr>
                      <a:noFill/>
                    </a:lnBlToTr>
                    <a:solidFill>
                      <a:srgbClr val="FFF0A8"/>
                    </a:solidFill>
                  </a:tcPr>
                </a:tc>
              </a:tr>
              <a:tr h="443875">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Liver</a:t>
                      </a:r>
                    </a:p>
                  </a:txBody>
                  <a:tcPr marL="91436" marR="91436" marT="45723" marB="45723" anchor="ctr"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smtClean="0">
                          <a:ln>
                            <a:noFill/>
                          </a:ln>
                          <a:solidFill>
                            <a:schemeClr val="tx1"/>
                          </a:solidFill>
                          <a:effectLst/>
                          <a:latin typeface="Times New Roman"/>
                          <a:cs typeface="Times New Roman"/>
                        </a:rPr>
                        <a:t>0.05</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sm" len="sm"/>
                      <a:tailEnd type="none" w="sm" len="sm"/>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rgbClr val="00007D"/>
                          </a:solidFill>
                          <a:effectLst/>
                          <a:latin typeface="Times New Roman"/>
                          <a:cs typeface="Times New Roman"/>
                        </a:rPr>
                        <a:t>Remainder</a:t>
                      </a:r>
                    </a:p>
                  </a:txBody>
                  <a:tcPr marL="91436" marR="91436" marT="45723" marB="45723" anchor="ctr" horzOverflow="overflow">
                    <a:lnL w="12700" cap="flat" cmpd="sng" algn="ctr">
                      <a:solidFill>
                        <a:schemeClr val="folHlink"/>
                      </a:solidFill>
                      <a:prstDash val="solid"/>
                      <a:round/>
                      <a:headEnd type="none" w="sm" len="sm"/>
                      <a:tailEnd type="none" w="sm" len="sm"/>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c>
                  <a:txBody>
                    <a:bodyPr/>
                    <a:lstStyle/>
                    <a:p>
                      <a:pPr marL="0" marR="0" lvl="0" indent="0" algn="ctr" defTabSz="914400" rtl="0" eaLnBrk="1" fontAlgn="base" latinLnBrk="0" hangingPunct="1">
                        <a:lnSpc>
                          <a:spcPct val="100000"/>
                        </a:lnSpc>
                        <a:spcBef>
                          <a:spcPct val="20000"/>
                        </a:spcBef>
                        <a:spcAft>
                          <a:spcPct val="0"/>
                        </a:spcAft>
                        <a:buClr>
                          <a:srgbClr val="99CCFF"/>
                        </a:buClr>
                        <a:buSzPct val="110000"/>
                        <a:buFontTx/>
                        <a:buNone/>
                        <a:tabLst/>
                      </a:pPr>
                      <a:r>
                        <a:rPr kumimoji="0" lang="en-GB" sz="2400" b="0" i="0" u="none" strike="noStrike" cap="none" normalizeH="0" baseline="0" dirty="0" smtClean="0">
                          <a:ln>
                            <a:noFill/>
                          </a:ln>
                          <a:solidFill>
                            <a:schemeClr val="tx1"/>
                          </a:solidFill>
                          <a:effectLst/>
                          <a:latin typeface="Times New Roman"/>
                          <a:cs typeface="Times New Roman"/>
                        </a:rPr>
                        <a:t>0.12</a:t>
                      </a:r>
                    </a:p>
                  </a:txBody>
                  <a:tcPr marL="91436" marR="91436" marT="45723" marB="45723" anchor="ctr" anchorCtr="1" horzOverflow="overflow">
                    <a:lnL w="12700" cap="flat" cmpd="sng" algn="ctr">
                      <a:solidFill>
                        <a:schemeClr val="folHlink"/>
                      </a:solidFill>
                      <a:prstDash val="solid"/>
                      <a:round/>
                      <a:headEnd type="none" w="med" len="med"/>
                      <a:tailEnd type="none" w="med" len="med"/>
                    </a:lnL>
                    <a:lnR w="12700" cap="flat" cmpd="sng" algn="ctr">
                      <a:solidFill>
                        <a:schemeClr val="folHlink"/>
                      </a:solidFill>
                      <a:prstDash val="solid"/>
                      <a:round/>
                      <a:headEnd type="none" w="med" len="med"/>
                      <a:tailEnd type="none" w="med" len="med"/>
                    </a:lnR>
                    <a:lnT w="12700" cap="flat" cmpd="sng" algn="ctr">
                      <a:solidFill>
                        <a:schemeClr val="folHlink"/>
                      </a:solidFill>
                      <a:prstDash val="solid"/>
                      <a:round/>
                      <a:headEnd type="none" w="sm" len="sm"/>
                      <a:tailEnd type="none" w="sm" len="sm"/>
                    </a:lnT>
                    <a:lnB w="12700" cap="flat" cmpd="sng" algn="ctr">
                      <a:solidFill>
                        <a:schemeClr val="folHlink"/>
                      </a:solidFill>
                      <a:prstDash val="solid"/>
                      <a:round/>
                      <a:headEnd type="none" w="med" len="med"/>
                      <a:tailEnd type="none" w="med" len="med"/>
                    </a:lnB>
                    <a:lnTlToBr>
                      <a:noFill/>
                    </a:lnTlToBr>
                    <a:lnBlToTr>
                      <a:noFill/>
                    </a:lnBlToTr>
                    <a:solidFill>
                      <a:srgbClr val="FFF0A8"/>
                    </a:solidFill>
                  </a:tcPr>
                </a:tc>
              </a:tr>
            </a:tbl>
          </a:graphicData>
        </a:graphic>
      </p:graphicFrame>
    </p:spTree>
    <p:extLst>
      <p:ext uri="{BB962C8B-B14F-4D97-AF65-F5344CB8AC3E}">
        <p14:creationId xmlns:p14="http://schemas.microsoft.com/office/powerpoint/2010/main" val="2494606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51520" y="692745"/>
            <a:ext cx="8713788" cy="10080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2600" dirty="0">
                <a:latin typeface="Times New Roman"/>
                <a:cs typeface="Times New Roman"/>
              </a:rPr>
              <a:t>Quality Factor for Different types of Ionizing Radiation</a:t>
            </a:r>
          </a:p>
        </p:txBody>
      </p:sp>
      <p:graphicFrame>
        <p:nvGraphicFramePr>
          <p:cNvPr id="5" name="Group 113"/>
          <p:cNvGraphicFramePr>
            <a:graphicFrameLocks/>
          </p:cNvGraphicFramePr>
          <p:nvPr>
            <p:extLst>
              <p:ext uri="{D42A27DB-BD31-4B8C-83A1-F6EECF244321}">
                <p14:modId xmlns:p14="http://schemas.microsoft.com/office/powerpoint/2010/main" val="3245578678"/>
              </p:ext>
            </p:extLst>
          </p:nvPr>
        </p:nvGraphicFramePr>
        <p:xfrm>
          <a:off x="469081" y="1916832"/>
          <a:ext cx="8207375" cy="558800"/>
        </p:xfrm>
        <a:graphic>
          <a:graphicData uri="http://schemas.openxmlformats.org/drawingml/2006/table">
            <a:tbl>
              <a:tblPr/>
              <a:tblGrid>
                <a:gridCol w="4103688"/>
                <a:gridCol w="4103687"/>
              </a:tblGrid>
              <a:tr h="5588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Types of Radiation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Quality Factor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115"/>
          <p:cNvSpPr txBox="1">
            <a:spLocks noChangeArrowheads="1"/>
          </p:cNvSpPr>
          <p:nvPr/>
        </p:nvSpPr>
        <p:spPr bwMode="auto">
          <a:xfrm>
            <a:off x="539552" y="2749183"/>
            <a:ext cx="4105275" cy="4832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40000"/>
              </a:lnSpc>
            </a:pPr>
            <a:r>
              <a:rPr lang="en-US" sz="2000" dirty="0"/>
              <a:t>X-ray </a:t>
            </a:r>
            <a:r>
              <a:rPr lang="en-US" sz="2000" dirty="0" smtClean="0"/>
              <a:t>photons</a:t>
            </a:r>
          </a:p>
          <a:p>
            <a:pPr algn="l">
              <a:lnSpc>
                <a:spcPct val="140000"/>
              </a:lnSpc>
            </a:pPr>
            <a:r>
              <a:rPr lang="en-US" sz="2000" dirty="0" smtClean="0"/>
              <a:t>Beta particles</a:t>
            </a:r>
            <a:endParaRPr lang="en-US" sz="2800" dirty="0" smtClean="0"/>
          </a:p>
          <a:p>
            <a:pPr algn="l">
              <a:lnSpc>
                <a:spcPct val="140000"/>
              </a:lnSpc>
            </a:pPr>
            <a:r>
              <a:rPr lang="en-US" sz="2000" dirty="0" smtClean="0"/>
              <a:t>Gamma </a:t>
            </a:r>
            <a:r>
              <a:rPr lang="en-US" sz="2000" dirty="0"/>
              <a:t>particles</a:t>
            </a:r>
          </a:p>
          <a:p>
            <a:pPr algn="l">
              <a:lnSpc>
                <a:spcPct val="140000"/>
              </a:lnSpc>
            </a:pPr>
            <a:r>
              <a:rPr lang="en-US" sz="2000" dirty="0" smtClean="0"/>
              <a:t>Thermal </a:t>
            </a:r>
            <a:r>
              <a:rPr lang="en-US" sz="2000" dirty="0"/>
              <a:t>neutrons</a:t>
            </a:r>
          </a:p>
          <a:p>
            <a:pPr algn="l">
              <a:lnSpc>
                <a:spcPct val="140000"/>
              </a:lnSpc>
            </a:pPr>
            <a:r>
              <a:rPr lang="en-US" sz="2000" dirty="0"/>
              <a:t>Fast neutrons</a:t>
            </a:r>
          </a:p>
          <a:p>
            <a:pPr algn="l">
              <a:lnSpc>
                <a:spcPct val="140000"/>
              </a:lnSpc>
            </a:pPr>
            <a:r>
              <a:rPr lang="en-US" sz="2000" dirty="0"/>
              <a:t>High-energy external </a:t>
            </a:r>
            <a:r>
              <a:rPr lang="en-US" sz="2000" dirty="0" smtClean="0"/>
              <a:t>photons</a:t>
            </a:r>
          </a:p>
          <a:p>
            <a:pPr algn="l">
              <a:lnSpc>
                <a:spcPct val="140000"/>
              </a:lnSpc>
            </a:pPr>
            <a:r>
              <a:rPr lang="en-US" sz="2000" dirty="0" smtClean="0"/>
              <a:t>Low</a:t>
            </a:r>
            <a:r>
              <a:rPr lang="en-US" sz="2000" dirty="0"/>
              <a:t>-energy internal photons</a:t>
            </a:r>
          </a:p>
          <a:p>
            <a:pPr algn="l">
              <a:lnSpc>
                <a:spcPct val="140000"/>
              </a:lnSpc>
            </a:pPr>
            <a:r>
              <a:rPr lang="en-US" sz="2000" dirty="0" smtClean="0"/>
              <a:t>Alpha </a:t>
            </a:r>
            <a:r>
              <a:rPr lang="en-US" sz="2000" dirty="0"/>
              <a:t>particles</a:t>
            </a:r>
          </a:p>
          <a:p>
            <a:pPr algn="l">
              <a:lnSpc>
                <a:spcPct val="140000"/>
              </a:lnSpc>
            </a:pPr>
            <a:r>
              <a:rPr lang="en-US" sz="2000" dirty="0" smtClean="0"/>
              <a:t>Multiple </a:t>
            </a:r>
            <a:r>
              <a:rPr lang="en-US" sz="2000" dirty="0"/>
              <a:t>charged particle </a:t>
            </a:r>
          </a:p>
          <a:p>
            <a:pPr algn="l"/>
            <a:r>
              <a:rPr lang="en-US" sz="2800" dirty="0"/>
              <a:t>  </a:t>
            </a:r>
          </a:p>
          <a:p>
            <a:pPr algn="l"/>
            <a:endParaRPr lang="en-US" sz="2800" dirty="0"/>
          </a:p>
        </p:txBody>
      </p:sp>
      <p:sp>
        <p:nvSpPr>
          <p:cNvPr id="9" name="Text Box 117"/>
          <p:cNvSpPr txBox="1">
            <a:spLocks noChangeArrowheads="1"/>
          </p:cNvSpPr>
          <p:nvPr/>
        </p:nvSpPr>
        <p:spPr bwMode="auto">
          <a:xfrm>
            <a:off x="6732240" y="2708920"/>
            <a:ext cx="441422" cy="380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50000"/>
              </a:lnSpc>
            </a:pPr>
            <a:r>
              <a:rPr lang="en-US" dirty="0" smtClean="0"/>
              <a:t>1</a:t>
            </a:r>
            <a:endParaRPr lang="en-US" dirty="0"/>
          </a:p>
          <a:p>
            <a:pPr>
              <a:lnSpc>
                <a:spcPct val="150000"/>
              </a:lnSpc>
            </a:pPr>
            <a:r>
              <a:rPr lang="en-US" dirty="0" smtClean="0"/>
              <a:t>1</a:t>
            </a:r>
            <a:endParaRPr lang="en-US" dirty="0"/>
          </a:p>
          <a:p>
            <a:pPr>
              <a:lnSpc>
                <a:spcPct val="150000"/>
              </a:lnSpc>
            </a:pPr>
            <a:r>
              <a:rPr lang="en-US" dirty="0" smtClean="0"/>
              <a:t>1</a:t>
            </a:r>
            <a:endParaRPr lang="en-US" dirty="0"/>
          </a:p>
          <a:p>
            <a:pPr>
              <a:lnSpc>
                <a:spcPct val="150000"/>
              </a:lnSpc>
            </a:pPr>
            <a:r>
              <a:rPr lang="en-US" dirty="0"/>
              <a:t>5</a:t>
            </a:r>
          </a:p>
          <a:p>
            <a:pPr>
              <a:lnSpc>
                <a:spcPct val="150000"/>
              </a:lnSpc>
            </a:pPr>
            <a:r>
              <a:rPr lang="en-US" dirty="0"/>
              <a:t>20</a:t>
            </a:r>
          </a:p>
          <a:p>
            <a:pPr>
              <a:lnSpc>
                <a:spcPct val="150000"/>
              </a:lnSpc>
            </a:pPr>
            <a:r>
              <a:rPr lang="en-US" dirty="0"/>
              <a:t>1</a:t>
            </a:r>
          </a:p>
          <a:p>
            <a:pPr>
              <a:lnSpc>
                <a:spcPct val="150000"/>
              </a:lnSpc>
            </a:pPr>
            <a:r>
              <a:rPr lang="en-US" dirty="0" smtClean="0"/>
              <a:t>20</a:t>
            </a:r>
            <a:endParaRPr lang="en-US" dirty="0"/>
          </a:p>
          <a:p>
            <a:pPr>
              <a:lnSpc>
                <a:spcPct val="150000"/>
              </a:lnSpc>
            </a:pPr>
            <a:r>
              <a:rPr lang="en-US" dirty="0" smtClean="0"/>
              <a:t>20</a:t>
            </a:r>
            <a:endParaRPr lang="en-US" dirty="0"/>
          </a:p>
          <a:p>
            <a:pPr>
              <a:lnSpc>
                <a:spcPct val="150000"/>
              </a:lnSpc>
            </a:pPr>
            <a:r>
              <a:rPr lang="en-US" dirty="0" smtClean="0"/>
              <a:t>20</a:t>
            </a:r>
            <a:endParaRPr lang="en-US" dirty="0"/>
          </a:p>
        </p:txBody>
      </p:sp>
    </p:spTree>
    <p:extLst>
      <p:ext uri="{BB962C8B-B14F-4D97-AF65-F5344CB8AC3E}">
        <p14:creationId xmlns:p14="http://schemas.microsoft.com/office/powerpoint/2010/main" val="3893362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6"/>
          <p:cNvGraphicFramePr>
            <a:graphicFrameLocks noGrp="1"/>
          </p:cNvGraphicFramePr>
          <p:nvPr>
            <p:ph idx="1"/>
            <p:extLst>
              <p:ext uri="{D42A27DB-BD31-4B8C-83A1-F6EECF244321}">
                <p14:modId xmlns:p14="http://schemas.microsoft.com/office/powerpoint/2010/main" val="2245951331"/>
              </p:ext>
            </p:extLst>
          </p:nvPr>
        </p:nvGraphicFramePr>
        <p:xfrm>
          <a:off x="611560" y="1268760"/>
          <a:ext cx="7921128" cy="4436446"/>
        </p:xfrm>
        <a:graphic>
          <a:graphicData uri="http://schemas.openxmlformats.org/drawingml/2006/table">
            <a:tbl>
              <a:tblPr/>
              <a:tblGrid>
                <a:gridCol w="2639883"/>
                <a:gridCol w="2641362"/>
                <a:gridCol w="2639883"/>
              </a:tblGrid>
              <a:tr h="1368152">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1" i="0" u="none" strike="noStrike" cap="none" normalizeH="0" baseline="0" dirty="0">
                          <a:ln>
                            <a:noFill/>
                          </a:ln>
                          <a:solidFill>
                            <a:schemeClr val="tx2"/>
                          </a:solidFill>
                          <a:effectLst>
                            <a:outerShdw blurRad="38100" dist="38100" dir="2700000" algn="tl">
                              <a:srgbClr val="000000"/>
                            </a:outerShdw>
                          </a:effectLst>
                          <a:latin typeface="Times New Roman"/>
                          <a:ea typeface="ＭＳ Ｐゴシック" charset="0"/>
                          <a:cs typeface="Times New Roman"/>
                        </a:rPr>
                        <a:t>Quantity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1" i="0" u="none" strike="noStrike" cap="none" normalizeH="0" baseline="0" dirty="0">
                          <a:ln>
                            <a:noFill/>
                          </a:ln>
                          <a:solidFill>
                            <a:schemeClr val="tx2"/>
                          </a:solidFill>
                          <a:effectLst>
                            <a:outerShdw blurRad="38100" dist="38100" dir="2700000" algn="tl">
                              <a:srgbClr val="000000"/>
                            </a:outerShdw>
                          </a:effectLst>
                          <a:latin typeface="Times New Roman"/>
                          <a:ea typeface="ＭＳ Ｐゴシック" charset="0"/>
                          <a:cs typeface="Times New Roman"/>
                        </a:rPr>
                        <a:t>S.I Units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1" i="0" u="none" strike="noStrike" cap="none" normalizeH="0" baseline="0" dirty="0">
                          <a:ln>
                            <a:noFill/>
                          </a:ln>
                          <a:solidFill>
                            <a:schemeClr val="tx2"/>
                          </a:solidFill>
                          <a:effectLst>
                            <a:outerShdw blurRad="38100" dist="38100" dir="2700000" algn="tl">
                              <a:srgbClr val="000000"/>
                            </a:outerShdw>
                          </a:effectLst>
                          <a:latin typeface="Times New Roman"/>
                          <a:ea typeface="ＭＳ Ｐゴシック" charset="0"/>
                          <a:cs typeface="Times New Roman"/>
                        </a:rPr>
                        <a:t>Traditional Units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073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rgbClr val="00007D"/>
                          </a:solidFill>
                          <a:effectLst>
                            <a:outerShdw blurRad="38100" dist="38100" dir="2700000" algn="tl">
                              <a:srgbClr val="000000"/>
                            </a:outerShdw>
                          </a:effectLst>
                          <a:latin typeface="Times New Roman"/>
                          <a:ea typeface="ＭＳ Ｐゴシック" charset="0"/>
                          <a:cs typeface="Times New Roman"/>
                        </a:rPr>
                        <a:t>Exposure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Coulomb/Kg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a:ln>
                            <a:noFill/>
                          </a:ln>
                          <a:solidFill>
                            <a:schemeClr val="tx1"/>
                          </a:solidFill>
                          <a:effectLst>
                            <a:outerShdw blurRad="38100" dist="38100" dir="2700000" algn="tl">
                              <a:srgbClr val="000000"/>
                            </a:outerShdw>
                          </a:effectLst>
                          <a:latin typeface="Times New Roman"/>
                          <a:ea typeface="ＭＳ Ｐゴシック" charset="0"/>
                          <a:cs typeface="Times New Roman"/>
                        </a:rPr>
                        <a:t>Roentgen (R)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6046">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rgbClr val="00007D"/>
                          </a:solidFill>
                          <a:effectLst>
                            <a:outerShdw blurRad="38100" dist="38100" dir="2700000" algn="tl">
                              <a:srgbClr val="000000"/>
                            </a:outerShdw>
                          </a:effectLst>
                          <a:latin typeface="Times New Roman"/>
                          <a:ea typeface="ＭＳ Ｐゴシック" charset="0"/>
                          <a:cs typeface="Times New Roman"/>
                        </a:rPr>
                        <a:t>Absorbed dose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Gray (</a:t>
                      </a:r>
                      <a:r>
                        <a:rPr kumimoji="0" lang="en-US" sz="2800" b="0" i="0" u="none" strike="noStrike" cap="none" normalizeH="0" baseline="0" dirty="0" err="1">
                          <a:ln>
                            <a:noFill/>
                          </a:ln>
                          <a:solidFill>
                            <a:schemeClr val="tx1"/>
                          </a:solidFill>
                          <a:effectLst>
                            <a:outerShdw blurRad="38100" dist="38100" dir="2700000" algn="tl">
                              <a:srgbClr val="000000"/>
                            </a:outerShdw>
                          </a:effectLst>
                          <a:latin typeface="Times New Roman"/>
                          <a:ea typeface="ＭＳ Ｐゴシック" charset="0"/>
                          <a:cs typeface="Times New Roman"/>
                        </a:rPr>
                        <a:t>Gy</a:t>
                      </a: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a:ln>
                            <a:noFill/>
                          </a:ln>
                          <a:solidFill>
                            <a:schemeClr val="tx1"/>
                          </a:solidFill>
                          <a:effectLst>
                            <a:outerShdw blurRad="38100" dist="38100" dir="2700000" algn="tl">
                              <a:srgbClr val="000000"/>
                            </a:outerShdw>
                          </a:effectLst>
                          <a:latin typeface="Times New Roman"/>
                          <a:ea typeface="ＭＳ Ｐゴシック" charset="0"/>
                          <a:cs typeface="Times New Roman"/>
                        </a:rPr>
                        <a:t>Rad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759">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smtClean="0">
                          <a:ln>
                            <a:noFill/>
                          </a:ln>
                          <a:solidFill>
                            <a:srgbClr val="00007D"/>
                          </a:solidFill>
                          <a:effectLst>
                            <a:outerShdw blurRad="38100" dist="38100" dir="2700000" algn="tl">
                              <a:srgbClr val="000000"/>
                            </a:outerShdw>
                          </a:effectLst>
                          <a:latin typeface="Times New Roman"/>
                          <a:ea typeface="ＭＳ Ｐゴシック" charset="0"/>
                          <a:cs typeface="Times New Roman"/>
                        </a:rPr>
                        <a:t>Equivalent dose</a:t>
                      </a:r>
                      <a:endParaRPr kumimoji="0" lang="en-US" sz="2800" b="0" i="0" u="none" strike="noStrike" cap="none" normalizeH="0" baseline="0" dirty="0">
                        <a:ln>
                          <a:noFill/>
                        </a:ln>
                        <a:solidFill>
                          <a:srgbClr val="00007D"/>
                        </a:solidFill>
                        <a:effectLst>
                          <a:outerShdw blurRad="38100" dist="38100" dir="2700000" algn="tl">
                            <a:srgbClr val="000000"/>
                          </a:outerShdw>
                        </a:effectLst>
                        <a:latin typeface="Times New Roman"/>
                        <a:ea typeface="ＭＳ Ｐゴシック" charset="0"/>
                        <a:cs typeface="Times New Roman"/>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Sievert (SV)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rPr>
                        <a:t>Rem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0759">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smtClean="0">
                          <a:ln>
                            <a:noFill/>
                          </a:ln>
                          <a:solidFill>
                            <a:srgbClr val="00007D"/>
                          </a:solidFill>
                          <a:effectLst>
                            <a:outerShdw blurRad="38100" dist="38100" dir="2700000" algn="tl">
                              <a:srgbClr val="000000"/>
                            </a:outerShdw>
                          </a:effectLst>
                          <a:latin typeface="Times New Roman"/>
                          <a:ea typeface="ＭＳ Ｐゴシック" charset="0"/>
                          <a:cs typeface="Times New Roman"/>
                        </a:rPr>
                        <a:t>Effective dose</a:t>
                      </a:r>
                      <a:endParaRPr kumimoji="0" lang="en-US" sz="2800" b="0" i="0" u="none" strike="noStrike" cap="none" normalizeH="0" baseline="0" dirty="0">
                        <a:ln>
                          <a:noFill/>
                        </a:ln>
                        <a:solidFill>
                          <a:srgbClr val="00007D"/>
                        </a:solidFill>
                        <a:effectLst>
                          <a:outerShdw blurRad="38100" dist="38100" dir="2700000" algn="tl">
                            <a:srgbClr val="000000"/>
                          </a:outerShdw>
                        </a:effectLst>
                        <a:latin typeface="Times New Roman"/>
                        <a:ea typeface="ＭＳ Ｐゴシック" charset="0"/>
                        <a:cs typeface="Times New Roman"/>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defRPr/>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imes New Roman"/>
                          <a:ea typeface="ＭＳ Ｐゴシック" charset="0"/>
                          <a:cs typeface="Times New Roman"/>
                        </a:rPr>
                        <a:t>Sievert (SV)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charset="0"/>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imes New Roman"/>
                          <a:ea typeface="ＭＳ Ｐゴシック" charset="0"/>
                          <a:cs typeface="Times New Roman"/>
                        </a:rPr>
                        <a:t>Rem</a:t>
                      </a:r>
                      <a:endParaRPr kumimoji="0" lang="en-US" sz="2800" b="0" i="0" u="none" strike="noStrike" cap="none" normalizeH="0" baseline="0" dirty="0">
                        <a:ln>
                          <a:noFill/>
                        </a:ln>
                        <a:solidFill>
                          <a:schemeClr val="tx1"/>
                        </a:solidFill>
                        <a:effectLst>
                          <a:outerShdw blurRad="38100" dist="38100" dir="2700000" algn="tl">
                            <a:srgbClr val="000000"/>
                          </a:outerShdw>
                        </a:effectLst>
                        <a:latin typeface="Times New Roman"/>
                        <a:ea typeface="ＭＳ Ｐゴシック" charset="0"/>
                        <a:cs typeface="Times New Roman"/>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0465663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371600"/>
          </a:xfrm>
        </p:spPr>
        <p:txBody>
          <a:bodyPr/>
          <a:lstStyle/>
          <a:p>
            <a:r>
              <a:rPr lang="en-US" sz="3600" dirty="0" smtClean="0">
                <a:solidFill>
                  <a:srgbClr val="00007D"/>
                </a:solidFill>
                <a:latin typeface="Times New Roman"/>
                <a:cs typeface="Times New Roman"/>
              </a:rPr>
              <a:t>Summary</a:t>
            </a:r>
            <a:endParaRPr lang="en-US" sz="3600" dirty="0">
              <a:solidFill>
                <a:srgbClr val="00007D"/>
              </a:solidFill>
              <a:latin typeface="Times New Roman"/>
              <a:cs typeface="Times New Roman"/>
            </a:endParaRPr>
          </a:p>
        </p:txBody>
      </p:sp>
      <p:sp>
        <p:nvSpPr>
          <p:cNvPr id="4" name="Rectangle 5"/>
          <p:cNvSpPr txBox="1">
            <a:spLocks noChangeArrowheads="1"/>
          </p:cNvSpPr>
          <p:nvPr/>
        </p:nvSpPr>
        <p:spPr bwMode="auto">
          <a:xfrm>
            <a:off x="251520" y="1988840"/>
            <a:ext cx="8593138"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just"/>
            <a:r>
              <a:rPr lang="sv-SE" sz="2800" dirty="0" err="1" smtClean="0">
                <a:latin typeface="Times New Roman"/>
                <a:cs typeface="Times New Roman"/>
              </a:rPr>
              <a:t>Dosimetric</a:t>
            </a:r>
            <a:r>
              <a:rPr lang="sv-SE" sz="2800" dirty="0" smtClean="0">
                <a:latin typeface="Times New Roman"/>
                <a:cs typeface="Times New Roman"/>
              </a:rPr>
              <a:t> </a:t>
            </a:r>
            <a:r>
              <a:rPr lang="sv-SE" sz="2800" dirty="0" err="1" smtClean="0">
                <a:latin typeface="Times New Roman"/>
                <a:cs typeface="Times New Roman"/>
              </a:rPr>
              <a:t>quantities</a:t>
            </a:r>
            <a:r>
              <a:rPr lang="sv-SE" sz="2800" dirty="0" smtClean="0">
                <a:latin typeface="Times New Roman"/>
                <a:cs typeface="Times New Roman"/>
              </a:rPr>
              <a:t> </a:t>
            </a:r>
            <a:r>
              <a:rPr lang="sv-SE" sz="2800" dirty="0" err="1" smtClean="0">
                <a:latin typeface="Times New Roman"/>
                <a:cs typeface="Times New Roman"/>
              </a:rPr>
              <a:t>are</a:t>
            </a:r>
            <a:r>
              <a:rPr lang="sv-SE" sz="2800" dirty="0" smtClean="0">
                <a:latin typeface="Times New Roman"/>
                <a:cs typeface="Times New Roman"/>
              </a:rPr>
              <a:t> </a:t>
            </a:r>
            <a:r>
              <a:rPr lang="sv-SE" sz="2800" dirty="0" err="1" smtClean="0">
                <a:latin typeface="Times New Roman"/>
                <a:cs typeface="Times New Roman"/>
              </a:rPr>
              <a:t>useful</a:t>
            </a:r>
            <a:r>
              <a:rPr lang="sv-SE" sz="2800" dirty="0" smtClean="0">
                <a:latin typeface="Times New Roman"/>
                <a:cs typeface="Times New Roman"/>
              </a:rPr>
              <a:t> </a:t>
            </a:r>
            <a:r>
              <a:rPr lang="sv-SE" sz="2800" dirty="0" err="1" smtClean="0">
                <a:latin typeface="Times New Roman"/>
                <a:cs typeface="Times New Roman"/>
              </a:rPr>
              <a:t>to</a:t>
            </a:r>
            <a:r>
              <a:rPr lang="sv-SE" sz="2800" dirty="0" smtClean="0">
                <a:latin typeface="Times New Roman"/>
                <a:cs typeface="Times New Roman"/>
              </a:rPr>
              <a:t> </a:t>
            </a:r>
            <a:r>
              <a:rPr lang="sv-SE" sz="2800" dirty="0" err="1" smtClean="0">
                <a:latin typeface="Times New Roman"/>
                <a:cs typeface="Times New Roman"/>
              </a:rPr>
              <a:t>know</a:t>
            </a:r>
            <a:r>
              <a:rPr lang="sv-SE" sz="2800" dirty="0" smtClean="0">
                <a:latin typeface="Times New Roman"/>
                <a:cs typeface="Times New Roman"/>
              </a:rPr>
              <a:t> the potential </a:t>
            </a:r>
            <a:r>
              <a:rPr lang="sv-SE" sz="2800" dirty="0" err="1" smtClean="0">
                <a:latin typeface="Times New Roman"/>
                <a:cs typeface="Times New Roman"/>
              </a:rPr>
              <a:t>hazard</a:t>
            </a:r>
            <a:r>
              <a:rPr lang="sv-SE" sz="2800" dirty="0" smtClean="0">
                <a:latin typeface="Times New Roman"/>
                <a:cs typeface="Times New Roman"/>
              </a:rPr>
              <a:t> from </a:t>
            </a:r>
            <a:r>
              <a:rPr lang="sv-SE" sz="2800" dirty="0" err="1" smtClean="0">
                <a:latin typeface="Times New Roman"/>
                <a:cs typeface="Times New Roman"/>
              </a:rPr>
              <a:t>radiation</a:t>
            </a:r>
            <a:r>
              <a:rPr lang="sv-SE" sz="2800" dirty="0" smtClean="0">
                <a:latin typeface="Times New Roman"/>
                <a:cs typeface="Times New Roman"/>
              </a:rPr>
              <a:t> and </a:t>
            </a:r>
            <a:r>
              <a:rPr lang="sv-SE" sz="2800" dirty="0" err="1" smtClean="0">
                <a:latin typeface="Times New Roman"/>
                <a:cs typeface="Times New Roman"/>
              </a:rPr>
              <a:t>to</a:t>
            </a:r>
            <a:r>
              <a:rPr lang="sv-SE" sz="2800" dirty="0" smtClean="0">
                <a:latin typeface="Times New Roman"/>
                <a:cs typeface="Times New Roman"/>
              </a:rPr>
              <a:t> </a:t>
            </a:r>
            <a:r>
              <a:rPr lang="sv-SE" sz="2800" dirty="0" err="1" smtClean="0">
                <a:latin typeface="Times New Roman"/>
                <a:cs typeface="Times New Roman"/>
              </a:rPr>
              <a:t>determine</a:t>
            </a:r>
            <a:r>
              <a:rPr lang="sv-SE" sz="2800" dirty="0" smtClean="0">
                <a:latin typeface="Times New Roman"/>
                <a:cs typeface="Times New Roman"/>
              </a:rPr>
              <a:t> </a:t>
            </a:r>
            <a:r>
              <a:rPr lang="sv-SE" sz="2800" dirty="0" err="1" smtClean="0">
                <a:latin typeface="Times New Roman"/>
                <a:cs typeface="Times New Roman"/>
              </a:rPr>
              <a:t>radiation</a:t>
            </a:r>
            <a:r>
              <a:rPr lang="sv-SE" sz="2800" dirty="0" smtClean="0">
                <a:latin typeface="Times New Roman"/>
                <a:cs typeface="Times New Roman"/>
              </a:rPr>
              <a:t> </a:t>
            </a:r>
            <a:r>
              <a:rPr lang="sv-SE" sz="2800" dirty="0" err="1" smtClean="0">
                <a:latin typeface="Times New Roman"/>
                <a:cs typeface="Times New Roman"/>
              </a:rPr>
              <a:t>protection</a:t>
            </a:r>
            <a:r>
              <a:rPr lang="sv-SE" sz="2800" dirty="0" smtClean="0">
                <a:latin typeface="Times New Roman"/>
                <a:cs typeface="Times New Roman"/>
              </a:rPr>
              <a:t> </a:t>
            </a:r>
            <a:r>
              <a:rPr lang="sv-SE" sz="2800" dirty="0" err="1" smtClean="0">
                <a:latin typeface="Times New Roman"/>
                <a:cs typeface="Times New Roman"/>
              </a:rPr>
              <a:t>measures</a:t>
            </a:r>
            <a:r>
              <a:rPr lang="sv-SE" sz="2800" dirty="0" smtClean="0">
                <a:latin typeface="Times New Roman"/>
                <a:cs typeface="Times New Roman"/>
              </a:rPr>
              <a:t> </a:t>
            </a:r>
            <a:r>
              <a:rPr lang="sv-SE" sz="2800" dirty="0" err="1" smtClean="0">
                <a:latin typeface="Times New Roman"/>
                <a:cs typeface="Times New Roman"/>
              </a:rPr>
              <a:t>to</a:t>
            </a:r>
            <a:r>
              <a:rPr lang="sv-SE" sz="2800" dirty="0" smtClean="0">
                <a:latin typeface="Times New Roman"/>
                <a:cs typeface="Times New Roman"/>
              </a:rPr>
              <a:t> be taken.</a:t>
            </a:r>
          </a:p>
          <a:p>
            <a:pPr algn="just"/>
            <a:r>
              <a:rPr lang="sv-SE" sz="2800" dirty="0" smtClean="0">
                <a:latin typeface="Times New Roman"/>
                <a:cs typeface="Times New Roman"/>
              </a:rPr>
              <a:t>The old, non-S.I. </a:t>
            </a:r>
            <a:r>
              <a:rPr lang="sv-SE" sz="2800" dirty="0" err="1" smtClean="0">
                <a:latin typeface="Times New Roman"/>
                <a:cs typeface="Times New Roman"/>
              </a:rPr>
              <a:t>quantities</a:t>
            </a:r>
            <a:r>
              <a:rPr lang="sv-SE" sz="2800" dirty="0" smtClean="0">
                <a:latin typeface="Times New Roman"/>
                <a:cs typeface="Times New Roman"/>
              </a:rPr>
              <a:t> and </a:t>
            </a:r>
            <a:r>
              <a:rPr lang="sv-SE" sz="2800" dirty="0" err="1" smtClean="0">
                <a:latin typeface="Times New Roman"/>
                <a:cs typeface="Times New Roman"/>
              </a:rPr>
              <a:t>units</a:t>
            </a:r>
            <a:r>
              <a:rPr lang="sv-SE" sz="2800" dirty="0" smtClean="0">
                <a:latin typeface="Times New Roman"/>
                <a:cs typeface="Times New Roman"/>
              </a:rPr>
              <a:t> </a:t>
            </a:r>
            <a:r>
              <a:rPr lang="sv-SE" sz="2800" dirty="0" err="1" smtClean="0">
                <a:latin typeface="Times New Roman"/>
                <a:cs typeface="Times New Roman"/>
              </a:rPr>
              <a:t>are</a:t>
            </a:r>
            <a:r>
              <a:rPr lang="sv-SE" sz="2800" dirty="0" smtClean="0">
                <a:latin typeface="Times New Roman"/>
                <a:cs typeface="Times New Roman"/>
              </a:rPr>
              <a:t> </a:t>
            </a:r>
            <a:r>
              <a:rPr lang="sv-SE" sz="2800" dirty="0" err="1" smtClean="0">
                <a:latin typeface="Times New Roman"/>
                <a:cs typeface="Times New Roman"/>
              </a:rPr>
              <a:t>mentioned</a:t>
            </a:r>
            <a:r>
              <a:rPr lang="sv-SE" sz="2800" dirty="0" smtClean="0">
                <a:latin typeface="Times New Roman"/>
                <a:cs typeface="Times New Roman"/>
              </a:rPr>
              <a:t>, </a:t>
            </a:r>
            <a:r>
              <a:rPr lang="sv-SE" sz="2800" dirty="0" err="1" smtClean="0">
                <a:latin typeface="Times New Roman"/>
                <a:cs typeface="Times New Roman"/>
              </a:rPr>
              <a:t>since</a:t>
            </a:r>
            <a:r>
              <a:rPr lang="sv-SE" sz="2800" dirty="0" smtClean="0">
                <a:latin typeface="Times New Roman"/>
                <a:cs typeface="Times New Roman"/>
              </a:rPr>
              <a:t> </a:t>
            </a:r>
            <a:r>
              <a:rPr lang="sv-SE" sz="2800" dirty="0" err="1" smtClean="0">
                <a:latin typeface="Times New Roman"/>
                <a:cs typeface="Times New Roman"/>
              </a:rPr>
              <a:t>these</a:t>
            </a:r>
            <a:r>
              <a:rPr lang="sv-SE" sz="2800" dirty="0" smtClean="0">
                <a:latin typeface="Times New Roman"/>
                <a:cs typeface="Times New Roman"/>
              </a:rPr>
              <a:t> </a:t>
            </a:r>
            <a:r>
              <a:rPr lang="sv-SE" sz="2800" dirty="0" err="1" smtClean="0">
                <a:latin typeface="Times New Roman"/>
                <a:cs typeface="Times New Roman"/>
              </a:rPr>
              <a:t>are</a:t>
            </a:r>
            <a:r>
              <a:rPr lang="sv-SE" sz="2800" dirty="0" smtClean="0">
                <a:latin typeface="Times New Roman"/>
                <a:cs typeface="Times New Roman"/>
              </a:rPr>
              <a:t> still </a:t>
            </a:r>
            <a:r>
              <a:rPr lang="sv-SE" sz="2800" dirty="0" err="1" smtClean="0">
                <a:latin typeface="Times New Roman"/>
                <a:cs typeface="Times New Roman"/>
              </a:rPr>
              <a:t>used</a:t>
            </a:r>
            <a:r>
              <a:rPr lang="sv-SE" sz="2800" dirty="0" smtClean="0">
                <a:latin typeface="Times New Roman"/>
                <a:cs typeface="Times New Roman"/>
              </a:rPr>
              <a:t> in </a:t>
            </a:r>
            <a:r>
              <a:rPr lang="sv-SE" sz="2800" dirty="0" err="1" smtClean="0">
                <a:latin typeface="Times New Roman"/>
                <a:cs typeface="Times New Roman"/>
              </a:rPr>
              <a:t>some</a:t>
            </a:r>
            <a:r>
              <a:rPr lang="sv-SE" sz="2800" dirty="0" smtClean="0">
                <a:latin typeface="Times New Roman"/>
                <a:cs typeface="Times New Roman"/>
              </a:rPr>
              <a:t> </a:t>
            </a:r>
            <a:r>
              <a:rPr lang="sv-SE" sz="2800" dirty="0" err="1" smtClean="0">
                <a:latin typeface="Times New Roman"/>
                <a:cs typeface="Times New Roman"/>
              </a:rPr>
              <a:t>countries</a:t>
            </a:r>
            <a:r>
              <a:rPr lang="sv-SE" sz="2800" dirty="0" smtClean="0">
                <a:latin typeface="Times New Roman"/>
                <a:cs typeface="Times New Roman"/>
              </a:rPr>
              <a:t>, </a:t>
            </a:r>
            <a:r>
              <a:rPr lang="sv-SE" sz="2800" dirty="0" err="1" smtClean="0">
                <a:latin typeface="Times New Roman"/>
                <a:cs typeface="Times New Roman"/>
              </a:rPr>
              <a:t>notably</a:t>
            </a:r>
            <a:r>
              <a:rPr lang="sv-SE" sz="2800" dirty="0" smtClean="0">
                <a:latin typeface="Times New Roman"/>
                <a:cs typeface="Times New Roman"/>
              </a:rPr>
              <a:t> the United States </a:t>
            </a:r>
            <a:r>
              <a:rPr lang="sv-SE" sz="2800" dirty="0" err="1" smtClean="0">
                <a:latin typeface="Times New Roman"/>
                <a:cs typeface="Times New Roman"/>
              </a:rPr>
              <a:t>of</a:t>
            </a:r>
            <a:r>
              <a:rPr lang="sv-SE" sz="2800" dirty="0" smtClean="0">
                <a:latin typeface="Times New Roman"/>
                <a:cs typeface="Times New Roman"/>
              </a:rPr>
              <a:t> </a:t>
            </a:r>
            <a:r>
              <a:rPr lang="sv-SE" sz="2800" dirty="0" err="1" smtClean="0">
                <a:latin typeface="Times New Roman"/>
                <a:cs typeface="Times New Roman"/>
              </a:rPr>
              <a:t>America</a:t>
            </a:r>
            <a:r>
              <a:rPr lang="sv-SE" sz="2800" dirty="0" smtClean="0">
                <a:latin typeface="Times New Roman"/>
                <a:cs typeface="Times New Roman"/>
              </a:rPr>
              <a:t>. </a:t>
            </a:r>
            <a:endParaRPr lang="en-US" sz="2800" dirty="0">
              <a:latin typeface="Times New Roman"/>
              <a:cs typeface="Times New Roman"/>
            </a:endParaRPr>
          </a:p>
        </p:txBody>
      </p:sp>
    </p:spTree>
    <p:extLst>
      <p:ext uri="{BB962C8B-B14F-4D97-AF65-F5344CB8AC3E}">
        <p14:creationId xmlns:p14="http://schemas.microsoft.com/office/powerpoint/2010/main" val="13577146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7D"/>
                </a:solidFill>
                <a:latin typeface="Times New Roman"/>
                <a:cs typeface="Times New Roman"/>
              </a:rPr>
              <a:t>Any Question?</a:t>
            </a:r>
            <a:endParaRPr lang="en-US" dirty="0">
              <a:solidFill>
                <a:srgbClr val="00007D"/>
              </a:solidFill>
              <a:latin typeface="Times New Roman"/>
              <a:cs typeface="Times New Roman"/>
            </a:endParaRPr>
          </a:p>
        </p:txBody>
      </p:sp>
      <p:sp>
        <p:nvSpPr>
          <p:cNvPr id="3" name="Content Placeholder 2"/>
          <p:cNvSpPr>
            <a:spLocks noGrp="1"/>
          </p:cNvSpPr>
          <p:nvPr>
            <p:ph idx="1"/>
          </p:nvPr>
        </p:nvSpPr>
        <p:spPr>
          <a:xfrm>
            <a:off x="-1404664" y="3215208"/>
            <a:ext cx="8229600" cy="3886200"/>
          </a:xfrm>
        </p:spPr>
        <p:txBody>
          <a:bodyPr/>
          <a:lstStyle/>
          <a:p>
            <a:pPr marL="0" indent="0">
              <a:buNone/>
            </a:pPr>
            <a:r>
              <a:rPr lang="en-US" sz="7200" dirty="0" smtClean="0"/>
              <a:t>Thank You </a:t>
            </a:r>
            <a:endParaRPr lang="en-US" sz="7200" dirty="0"/>
          </a:p>
        </p:txBody>
      </p:sp>
    </p:spTree>
    <p:extLst>
      <p:ext uri="{BB962C8B-B14F-4D97-AF65-F5344CB8AC3E}">
        <p14:creationId xmlns:p14="http://schemas.microsoft.com/office/powerpoint/2010/main" val="16563426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200"/>
            <a:ext cx="8229600" cy="1371600"/>
          </a:xfrm>
        </p:spPr>
        <p:txBody>
          <a:bodyPr/>
          <a:lstStyle/>
          <a:p>
            <a:r>
              <a:rPr lang="en-US" sz="4000" dirty="0" smtClean="0">
                <a:solidFill>
                  <a:schemeClr val="bg2"/>
                </a:solidFill>
                <a:latin typeface="Times New Roman"/>
                <a:cs typeface="Times New Roman"/>
              </a:rPr>
              <a:t>Introduction</a:t>
            </a:r>
            <a:endParaRPr lang="en-US" sz="4000" dirty="0">
              <a:solidFill>
                <a:schemeClr val="bg2"/>
              </a:solidFill>
            </a:endParaRPr>
          </a:p>
        </p:txBody>
      </p:sp>
      <p:sp>
        <p:nvSpPr>
          <p:cNvPr id="4" name="Rectangle 3"/>
          <p:cNvSpPr>
            <a:spLocks noGrp="1" noChangeArrowheads="1"/>
          </p:cNvSpPr>
          <p:nvPr>
            <p:ph idx="1"/>
          </p:nvPr>
        </p:nvSpPr>
        <p:spPr>
          <a:xfrm>
            <a:off x="251520" y="1988840"/>
            <a:ext cx="8507288" cy="4320480"/>
          </a:xfrm>
        </p:spPr>
        <p:txBody>
          <a:bodyPr/>
          <a:lstStyle/>
          <a:p>
            <a:pPr algn="just" eaLnBrk="1" hangingPunct="1">
              <a:buFontTx/>
              <a:buNone/>
              <a:defRPr/>
            </a:pPr>
            <a:endParaRPr lang="en-US" sz="3000" dirty="0" smtClean="0">
              <a:latin typeface="Times New Roman"/>
              <a:cs typeface="Times New Roman"/>
            </a:endParaRPr>
          </a:p>
          <a:p>
            <a:pPr algn="just" eaLnBrk="1" hangingPunct="1">
              <a:buFontTx/>
              <a:buNone/>
              <a:defRPr/>
            </a:pPr>
            <a:endParaRPr lang="en-US" sz="3000" dirty="0" smtClean="0">
              <a:latin typeface="Times New Roman"/>
              <a:cs typeface="Times New Roman"/>
            </a:endParaRPr>
          </a:p>
          <a:p>
            <a:pPr algn="just" eaLnBrk="1" hangingPunct="1">
              <a:buFontTx/>
              <a:buNone/>
              <a:defRPr/>
            </a:pPr>
            <a:endParaRPr lang="en-US" sz="3000" dirty="0" smtClean="0">
              <a:latin typeface="Times New Roman"/>
              <a:cs typeface="Times New Roman"/>
            </a:endParaRPr>
          </a:p>
          <a:p>
            <a:pPr algn="just" eaLnBrk="1" hangingPunct="1">
              <a:defRPr/>
            </a:pPr>
            <a:endParaRPr lang="en-US" sz="3000" dirty="0" smtClean="0">
              <a:latin typeface="Times New Roman"/>
              <a:cs typeface="Times New Roman"/>
            </a:endParaRPr>
          </a:p>
        </p:txBody>
      </p:sp>
      <p:sp>
        <p:nvSpPr>
          <p:cNvPr id="6" name="Rectangle 3"/>
          <p:cNvSpPr txBox="1">
            <a:spLocks noChangeArrowheads="1"/>
          </p:cNvSpPr>
          <p:nvPr/>
        </p:nvSpPr>
        <p:spPr bwMode="auto">
          <a:xfrm>
            <a:off x="251520" y="1557535"/>
            <a:ext cx="8568952" cy="59039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just">
              <a:lnSpc>
                <a:spcPct val="90000"/>
              </a:lnSpc>
            </a:pPr>
            <a:r>
              <a:rPr lang="en-US" sz="2400" dirty="0" smtClean="0">
                <a:latin typeface="Times New Roman"/>
                <a:cs typeface="Times New Roman"/>
              </a:rPr>
              <a:t>Alarmed by increasing number of radiation injuries reported, therefore the scientists try to minimize the radiation exposure &amp; use unit called it </a:t>
            </a:r>
            <a:r>
              <a:rPr lang="en-US" sz="2400" dirty="0" smtClean="0">
                <a:solidFill>
                  <a:schemeClr val="bg2"/>
                </a:solidFill>
                <a:latin typeface="Times New Roman"/>
                <a:cs typeface="Times New Roman"/>
              </a:rPr>
              <a:t>skin </a:t>
            </a:r>
            <a:r>
              <a:rPr lang="en-US" sz="2400" dirty="0" err="1" smtClean="0">
                <a:solidFill>
                  <a:schemeClr val="bg2"/>
                </a:solidFill>
                <a:latin typeface="Times New Roman"/>
                <a:cs typeface="Times New Roman"/>
              </a:rPr>
              <a:t>erethyma</a:t>
            </a:r>
            <a:r>
              <a:rPr lang="en-US" sz="2400" dirty="0" smtClean="0">
                <a:solidFill>
                  <a:schemeClr val="bg2"/>
                </a:solidFill>
                <a:latin typeface="Times New Roman"/>
                <a:cs typeface="Times New Roman"/>
              </a:rPr>
              <a:t> dose</a:t>
            </a:r>
            <a:r>
              <a:rPr lang="en-US" sz="2400" dirty="0" smtClean="0">
                <a:solidFill>
                  <a:srgbClr val="CC0099"/>
                </a:solidFill>
                <a:latin typeface="Times New Roman"/>
                <a:cs typeface="Times New Roman"/>
              </a:rPr>
              <a:t>.</a:t>
            </a:r>
          </a:p>
          <a:p>
            <a:pPr algn="just">
              <a:lnSpc>
                <a:spcPct val="90000"/>
              </a:lnSpc>
              <a:buFont typeface="Wingdings" charset="0"/>
              <a:buNone/>
            </a:pPr>
            <a:endParaRPr lang="en-US" sz="2400" dirty="0" smtClean="0">
              <a:solidFill>
                <a:srgbClr val="CC0099"/>
              </a:solidFill>
              <a:latin typeface="Times New Roman"/>
              <a:cs typeface="Times New Roman"/>
            </a:endParaRPr>
          </a:p>
          <a:p>
            <a:pPr algn="just">
              <a:lnSpc>
                <a:spcPct val="90000"/>
              </a:lnSpc>
            </a:pPr>
            <a:r>
              <a:rPr lang="en-US" sz="2400" dirty="0" smtClean="0">
                <a:latin typeface="Times New Roman"/>
                <a:cs typeface="Times New Roman"/>
              </a:rPr>
              <a:t>This unit was defined as dose of radiation that causes diffused redness over an area of skin after irradiation.</a:t>
            </a:r>
          </a:p>
          <a:p>
            <a:pPr algn="just">
              <a:lnSpc>
                <a:spcPct val="90000"/>
              </a:lnSpc>
              <a:buFont typeface="Wingdings" charset="0"/>
              <a:buNone/>
            </a:pPr>
            <a:endParaRPr lang="en-US" sz="2400" dirty="0" smtClean="0">
              <a:latin typeface="Times New Roman"/>
              <a:cs typeface="Times New Roman"/>
            </a:endParaRPr>
          </a:p>
          <a:p>
            <a:pPr algn="just">
              <a:lnSpc>
                <a:spcPct val="90000"/>
              </a:lnSpc>
            </a:pPr>
            <a:r>
              <a:rPr lang="en-US" sz="2400" dirty="0" smtClean="0">
                <a:latin typeface="Times New Roman"/>
                <a:cs typeface="Times New Roman"/>
              </a:rPr>
              <a:t>In 1937 ICRP has defined radiation unit which was Roentgen, although not accurately defined &amp; has several limitation.</a:t>
            </a:r>
          </a:p>
          <a:p>
            <a:pPr algn="just">
              <a:lnSpc>
                <a:spcPct val="90000"/>
              </a:lnSpc>
              <a:buFont typeface="Wingdings" charset="0"/>
              <a:buNone/>
            </a:pPr>
            <a:endParaRPr lang="en-US" sz="2400" dirty="0" smtClean="0">
              <a:latin typeface="Times New Roman"/>
              <a:cs typeface="Times New Roman"/>
            </a:endParaRPr>
          </a:p>
          <a:p>
            <a:pPr algn="just">
              <a:lnSpc>
                <a:spcPct val="90000"/>
              </a:lnSpc>
            </a:pPr>
            <a:r>
              <a:rPr lang="en-US" sz="2400" dirty="0" smtClean="0">
                <a:latin typeface="Times New Roman"/>
                <a:cs typeface="Times New Roman"/>
              </a:rPr>
              <a:t>In 1980 ICRP adapted SI units (international system of units) for use with ionizing radiation.</a:t>
            </a:r>
          </a:p>
          <a:p>
            <a:pPr algn="just">
              <a:lnSpc>
                <a:spcPct val="90000"/>
              </a:lnSpc>
              <a:buFont typeface="Wingdings" charset="0"/>
              <a:buNone/>
            </a:pPr>
            <a:endParaRPr lang="en-US" sz="2400" dirty="0" smtClean="0">
              <a:latin typeface="Times New Roman"/>
              <a:cs typeface="Times New Roman"/>
            </a:endParaRPr>
          </a:p>
          <a:p>
            <a:pPr algn="just">
              <a:lnSpc>
                <a:spcPct val="90000"/>
              </a:lnSpc>
              <a:buFont typeface="Wingdings" charset="0"/>
              <a:buNone/>
            </a:pPr>
            <a:endParaRPr lang="en-US" dirty="0">
              <a:latin typeface="Times New Roman"/>
              <a:cs typeface="Times New Roman"/>
            </a:endParaRPr>
          </a:p>
        </p:txBody>
      </p:sp>
    </p:spTree>
    <p:extLst>
      <p:ext uri="{BB962C8B-B14F-4D97-AF65-F5344CB8AC3E}">
        <p14:creationId xmlns:p14="http://schemas.microsoft.com/office/powerpoint/2010/main" val="37018687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sz="3600" dirty="0">
                <a:solidFill>
                  <a:srgbClr val="00007D"/>
                </a:solidFill>
                <a:latin typeface="Times New Roman"/>
                <a:cs typeface="Times New Roman"/>
              </a:rPr>
              <a:t>Effectiveness of Ionizing Radiation</a:t>
            </a:r>
          </a:p>
        </p:txBody>
      </p:sp>
      <p:sp>
        <p:nvSpPr>
          <p:cNvPr id="5" name="Rectangle 9"/>
          <p:cNvSpPr txBox="1">
            <a:spLocks noChangeArrowheads="1"/>
          </p:cNvSpPr>
          <p:nvPr/>
        </p:nvSpPr>
        <p:spPr bwMode="auto">
          <a:xfrm>
            <a:off x="137616" y="1772816"/>
            <a:ext cx="8610848" cy="5949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609600" indent="-609600" algn="just">
              <a:lnSpc>
                <a:spcPct val="90000"/>
              </a:lnSpc>
            </a:pPr>
            <a:r>
              <a:rPr lang="en-US" sz="2600" dirty="0" smtClean="0">
                <a:solidFill>
                  <a:srgbClr val="FF0000"/>
                </a:solidFill>
                <a:latin typeface="Times New Roman"/>
                <a:cs typeface="Times New Roman"/>
              </a:rPr>
              <a:t>Heat</a:t>
            </a:r>
            <a:r>
              <a:rPr lang="en-US" sz="2600" dirty="0" smtClean="0">
                <a:latin typeface="Times New Roman"/>
                <a:cs typeface="Times New Roman"/>
              </a:rPr>
              <a:t> and </a:t>
            </a:r>
            <a:r>
              <a:rPr lang="en-US" sz="2600" dirty="0" smtClean="0">
                <a:solidFill>
                  <a:srgbClr val="FF0000"/>
                </a:solidFill>
                <a:latin typeface="Times New Roman"/>
                <a:cs typeface="Times New Roman"/>
              </a:rPr>
              <a:t>light</a:t>
            </a:r>
            <a:r>
              <a:rPr lang="en-US" sz="2600" dirty="0" smtClean="0">
                <a:latin typeface="Times New Roman"/>
                <a:cs typeface="Times New Roman"/>
              </a:rPr>
              <a:t> are different forms of energy their effect appear as increasing in </a:t>
            </a:r>
            <a:r>
              <a:rPr lang="en-US" sz="2600" dirty="0" smtClean="0">
                <a:solidFill>
                  <a:srgbClr val="FF0000"/>
                </a:solidFill>
                <a:latin typeface="Times New Roman"/>
                <a:cs typeface="Times New Roman"/>
              </a:rPr>
              <a:t>temperature</a:t>
            </a:r>
            <a:r>
              <a:rPr lang="en-US" sz="2600" dirty="0" smtClean="0">
                <a:latin typeface="Times New Roman"/>
                <a:cs typeface="Times New Roman"/>
              </a:rPr>
              <a:t> which can be prevented by </a:t>
            </a:r>
            <a:r>
              <a:rPr lang="en-US" sz="2600" dirty="0" smtClean="0">
                <a:solidFill>
                  <a:srgbClr val="FF0000"/>
                </a:solidFill>
                <a:latin typeface="Times New Roman"/>
                <a:cs typeface="Times New Roman"/>
              </a:rPr>
              <a:t>shielding</a:t>
            </a:r>
            <a:r>
              <a:rPr lang="en-US" sz="2600" dirty="0" smtClean="0">
                <a:latin typeface="Times New Roman"/>
                <a:cs typeface="Times New Roman"/>
              </a:rPr>
              <a:t> or increasing the </a:t>
            </a:r>
            <a:r>
              <a:rPr lang="en-US" sz="2600" dirty="0" smtClean="0">
                <a:solidFill>
                  <a:srgbClr val="FF0000"/>
                </a:solidFill>
                <a:latin typeface="Times New Roman"/>
                <a:cs typeface="Times New Roman"/>
              </a:rPr>
              <a:t>distance</a:t>
            </a:r>
            <a:r>
              <a:rPr lang="en-US" sz="2600" dirty="0" smtClean="0">
                <a:latin typeface="Times New Roman"/>
                <a:cs typeface="Times New Roman"/>
              </a:rPr>
              <a:t>.</a:t>
            </a:r>
          </a:p>
          <a:p>
            <a:pPr marL="0" indent="0" algn="just">
              <a:lnSpc>
                <a:spcPct val="90000"/>
              </a:lnSpc>
              <a:buNone/>
            </a:pPr>
            <a:endParaRPr lang="en-US" sz="1000" dirty="0" smtClean="0">
              <a:latin typeface="Times New Roman"/>
              <a:cs typeface="Times New Roman"/>
            </a:endParaRPr>
          </a:p>
          <a:p>
            <a:pPr marL="609600" indent="-609600" algn="just">
              <a:lnSpc>
                <a:spcPct val="90000"/>
              </a:lnSpc>
            </a:pPr>
            <a:r>
              <a:rPr lang="en-US" sz="2600" dirty="0" smtClean="0">
                <a:latin typeface="Times New Roman"/>
                <a:cs typeface="Times New Roman"/>
              </a:rPr>
              <a:t> However the radiation differ in that the increasing in temperature is very small even with </a:t>
            </a:r>
            <a:r>
              <a:rPr lang="en-US" sz="2600" dirty="0" smtClean="0">
                <a:solidFill>
                  <a:srgbClr val="FF0000"/>
                </a:solidFill>
                <a:latin typeface="Times New Roman"/>
                <a:cs typeface="Times New Roman"/>
              </a:rPr>
              <a:t>lethal dose </a:t>
            </a:r>
            <a:r>
              <a:rPr lang="en-US" sz="2600" dirty="0" smtClean="0">
                <a:latin typeface="Times New Roman"/>
                <a:cs typeface="Times New Roman"/>
              </a:rPr>
              <a:t>of Gamma nuclear radiation the temperature will increase by 1/1000 of 1 C</a:t>
            </a:r>
            <a:r>
              <a:rPr lang="en-US" sz="2600" dirty="0" smtClean="0">
                <a:latin typeface="Times New Roman"/>
                <a:cs typeface="Times New Roman"/>
                <a:sym typeface="Symbol" charset="0"/>
              </a:rPr>
              <a:t></a:t>
            </a:r>
            <a:r>
              <a:rPr lang="en-US" sz="2600" dirty="0" smtClean="0">
                <a:latin typeface="Times New Roman"/>
                <a:cs typeface="Times New Roman"/>
              </a:rPr>
              <a:t> which the skin is unable to sense so radiation.</a:t>
            </a:r>
          </a:p>
          <a:p>
            <a:pPr marL="0" indent="0" algn="just">
              <a:lnSpc>
                <a:spcPct val="90000"/>
              </a:lnSpc>
              <a:buNone/>
            </a:pPr>
            <a:endParaRPr lang="en-US" sz="1000" dirty="0" smtClean="0">
              <a:latin typeface="Times New Roman"/>
              <a:cs typeface="Times New Roman"/>
            </a:endParaRPr>
          </a:p>
          <a:p>
            <a:pPr marL="609600" indent="-609600" algn="just">
              <a:lnSpc>
                <a:spcPct val="90000"/>
              </a:lnSpc>
            </a:pPr>
            <a:r>
              <a:rPr lang="en-US" sz="2600" dirty="0" smtClean="0">
                <a:latin typeface="Times New Roman"/>
                <a:cs typeface="Times New Roman"/>
              </a:rPr>
              <a:t>Radiation may cause a damage to the living tissue through a process of ionization ,which is a removal of an orbital electron from an atom to produce ion-pair as result of absorption of radiation energy.</a:t>
            </a:r>
            <a:endParaRPr lang="en-US" sz="2600" dirty="0">
              <a:latin typeface="Times New Roman"/>
              <a:cs typeface="Times New Roman"/>
            </a:endParaRPr>
          </a:p>
        </p:txBody>
      </p:sp>
    </p:spTree>
    <p:extLst>
      <p:ext uri="{BB962C8B-B14F-4D97-AF65-F5344CB8AC3E}">
        <p14:creationId xmlns:p14="http://schemas.microsoft.com/office/powerpoint/2010/main" val="1353514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79263" y="1700981"/>
            <a:ext cx="8785225" cy="5832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609600" indent="-609600" algn="just">
              <a:lnSpc>
                <a:spcPct val="90000"/>
              </a:lnSpc>
            </a:pPr>
            <a:r>
              <a:rPr lang="en-US" sz="2600" dirty="0" smtClean="0">
                <a:latin typeface="Times New Roman"/>
                <a:cs typeface="Times New Roman"/>
              </a:rPr>
              <a:t>Commonly the free electron will recombine with its atom but it can be prevented from recombination and that can be done by applying </a:t>
            </a:r>
            <a:r>
              <a:rPr lang="en-US" sz="2600" dirty="0" smtClean="0">
                <a:solidFill>
                  <a:srgbClr val="FF0000"/>
                </a:solidFill>
                <a:latin typeface="Times New Roman"/>
                <a:cs typeface="Times New Roman"/>
              </a:rPr>
              <a:t>potential difference</a:t>
            </a:r>
            <a:r>
              <a:rPr lang="en-US" sz="2600" dirty="0" smtClean="0">
                <a:latin typeface="Times New Roman"/>
                <a:cs typeface="Times New Roman"/>
              </a:rPr>
              <a:t> between two electrodes.</a:t>
            </a:r>
          </a:p>
          <a:p>
            <a:pPr marL="609600" indent="-609600" algn="just">
              <a:lnSpc>
                <a:spcPct val="90000"/>
              </a:lnSpc>
              <a:buFont typeface="Wingdings" charset="0"/>
              <a:buNone/>
            </a:pPr>
            <a:endParaRPr lang="en-US" sz="1500" dirty="0" smtClean="0">
              <a:latin typeface="Times New Roman"/>
              <a:cs typeface="Times New Roman"/>
            </a:endParaRPr>
          </a:p>
          <a:p>
            <a:pPr marL="609600" indent="-609600" algn="just">
              <a:lnSpc>
                <a:spcPct val="90000"/>
              </a:lnSpc>
            </a:pPr>
            <a:r>
              <a:rPr lang="en-US" sz="2600" dirty="0" smtClean="0">
                <a:latin typeface="Times New Roman"/>
                <a:cs typeface="Times New Roman"/>
              </a:rPr>
              <a:t>so the ion-pair will be attracted to either side which forms the basis of measurement of the amount of radiation .</a:t>
            </a:r>
          </a:p>
          <a:p>
            <a:pPr marL="609600" indent="-609600" algn="just">
              <a:lnSpc>
                <a:spcPct val="90000"/>
              </a:lnSpc>
              <a:buFont typeface="Wingdings" charset="0"/>
              <a:buNone/>
            </a:pPr>
            <a:endParaRPr lang="en-US" sz="1500" dirty="0" smtClean="0">
              <a:latin typeface="Times New Roman"/>
              <a:cs typeface="Times New Roman"/>
            </a:endParaRPr>
          </a:p>
          <a:p>
            <a:pPr marL="609600" indent="-609600" algn="just">
              <a:lnSpc>
                <a:spcPct val="90000"/>
              </a:lnSpc>
            </a:pPr>
            <a:r>
              <a:rPr lang="en-US" sz="2600" dirty="0" smtClean="0">
                <a:latin typeface="Times New Roman"/>
                <a:cs typeface="Times New Roman"/>
              </a:rPr>
              <a:t>To obtain a precise measurement of radiation exposure in medical radiography,  the total amount of ionization an x-ray beam produces in a known mass of air must be obtained . </a:t>
            </a:r>
            <a:endParaRPr lang="en-US" sz="2600" dirty="0">
              <a:latin typeface="Times New Roman"/>
              <a:cs typeface="Times New Roman"/>
            </a:endParaRPr>
          </a:p>
        </p:txBody>
      </p:sp>
      <p:sp>
        <p:nvSpPr>
          <p:cNvPr id="6" name="Rectangle 2"/>
          <p:cNvSpPr>
            <a:spLocks noGrp="1" noChangeArrowheads="1"/>
          </p:cNvSpPr>
          <p:nvPr>
            <p:ph type="title"/>
          </p:nvPr>
        </p:nvSpPr>
        <p:spPr>
          <a:xfrm>
            <a:off x="467544" y="494308"/>
            <a:ext cx="9144000" cy="1206500"/>
          </a:xfrm>
        </p:spPr>
        <p:txBody>
          <a:bodyPr/>
          <a:lstStyle/>
          <a:p>
            <a:r>
              <a:rPr lang="en-US" sz="3600" dirty="0">
                <a:solidFill>
                  <a:srgbClr val="00007D"/>
                </a:solidFill>
                <a:latin typeface="Times New Roman"/>
                <a:cs typeface="Times New Roman"/>
              </a:rPr>
              <a:t>Principles of Free Ionization </a:t>
            </a:r>
            <a:r>
              <a:rPr lang="en-US" sz="3600" dirty="0" smtClean="0">
                <a:solidFill>
                  <a:srgbClr val="00007D"/>
                </a:solidFill>
                <a:latin typeface="Times New Roman"/>
                <a:cs typeface="Times New Roman"/>
              </a:rPr>
              <a:t>Chamber</a:t>
            </a:r>
            <a:endParaRPr lang="en-US" sz="3600" dirty="0">
              <a:solidFill>
                <a:srgbClr val="00007D"/>
              </a:solidFill>
              <a:latin typeface="Times New Roman"/>
              <a:cs typeface="Times New Roman"/>
            </a:endParaRPr>
          </a:p>
        </p:txBody>
      </p:sp>
    </p:spTree>
    <p:extLst>
      <p:ext uri="{BB962C8B-B14F-4D97-AF65-F5344CB8AC3E}">
        <p14:creationId xmlns:p14="http://schemas.microsoft.com/office/powerpoint/2010/main" val="8948867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onchamb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196752"/>
            <a:ext cx="6193774" cy="4608512"/>
          </a:xfrm>
          <a:prstGeom prst="rect">
            <a:avLst/>
          </a:prstGeom>
        </p:spPr>
      </p:pic>
    </p:spTree>
    <p:extLst>
      <p:ext uri="{BB962C8B-B14F-4D97-AF65-F5344CB8AC3E}">
        <p14:creationId xmlns:p14="http://schemas.microsoft.com/office/powerpoint/2010/main" val="32272613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3206" y="1484263"/>
            <a:ext cx="8135218" cy="5545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609600" indent="-609600" algn="just">
              <a:lnSpc>
                <a:spcPct val="90000"/>
              </a:lnSpc>
            </a:pPr>
            <a:r>
              <a:rPr lang="en-US" sz="2600" dirty="0" smtClean="0">
                <a:latin typeface="Times New Roman"/>
                <a:cs typeface="Times New Roman"/>
              </a:rPr>
              <a:t>This device determines radiation exposure by measuring the amount of ionization an x-ray beam produces within its air collection volume. The instrument consists of a </a:t>
            </a:r>
            <a:r>
              <a:rPr lang="en-US" sz="2600" dirty="0" smtClean="0">
                <a:solidFill>
                  <a:srgbClr val="FF0000"/>
                </a:solidFill>
                <a:latin typeface="Times New Roman"/>
                <a:cs typeface="Times New Roman"/>
              </a:rPr>
              <a:t>box</a:t>
            </a:r>
            <a:r>
              <a:rPr lang="en-US" sz="2600" dirty="0" smtClean="0">
                <a:latin typeface="Times New Roman"/>
                <a:cs typeface="Times New Roman"/>
              </a:rPr>
              <a:t> containing a known quantity of </a:t>
            </a:r>
            <a:r>
              <a:rPr lang="en-US" sz="2600" dirty="0" smtClean="0">
                <a:solidFill>
                  <a:srgbClr val="FF0000"/>
                </a:solidFill>
                <a:latin typeface="Times New Roman"/>
                <a:cs typeface="Times New Roman"/>
              </a:rPr>
              <a:t>air, tow </a:t>
            </a:r>
            <a:r>
              <a:rPr lang="en-US" sz="2600" dirty="0" smtClean="0">
                <a:latin typeface="Times New Roman"/>
                <a:cs typeface="Times New Roman"/>
              </a:rPr>
              <a:t>appositely charged metal </a:t>
            </a:r>
            <a:r>
              <a:rPr lang="en-US" sz="2600" dirty="0" smtClean="0">
                <a:solidFill>
                  <a:srgbClr val="FF0000"/>
                </a:solidFill>
                <a:latin typeface="Times New Roman"/>
                <a:cs typeface="Times New Roman"/>
              </a:rPr>
              <a:t>plates</a:t>
            </a:r>
            <a:r>
              <a:rPr lang="en-US" sz="2600" dirty="0" smtClean="0">
                <a:latin typeface="Times New Roman"/>
                <a:cs typeface="Times New Roman"/>
              </a:rPr>
              <a:t>, and an </a:t>
            </a:r>
            <a:r>
              <a:rPr lang="en-US" sz="2600" dirty="0" smtClean="0">
                <a:solidFill>
                  <a:srgbClr val="FF0000"/>
                </a:solidFill>
                <a:latin typeface="Times New Roman"/>
                <a:cs typeface="Times New Roman"/>
              </a:rPr>
              <a:t>electrometer</a:t>
            </a:r>
            <a:r>
              <a:rPr lang="en-US" sz="2600" dirty="0" smtClean="0">
                <a:latin typeface="Times New Roman"/>
                <a:cs typeface="Times New Roman"/>
              </a:rPr>
              <a:t>.</a:t>
            </a:r>
          </a:p>
          <a:p>
            <a:pPr marL="609600" indent="-609600" algn="just">
              <a:lnSpc>
                <a:spcPct val="90000"/>
              </a:lnSpc>
              <a:buFont typeface="Wingdings" charset="0"/>
              <a:buNone/>
            </a:pPr>
            <a:endParaRPr lang="en-US" sz="2600" dirty="0" smtClean="0">
              <a:latin typeface="Times New Roman"/>
              <a:cs typeface="Times New Roman"/>
            </a:endParaRPr>
          </a:p>
          <a:p>
            <a:pPr marL="609600" indent="-609600" algn="just">
              <a:lnSpc>
                <a:spcPct val="90000"/>
              </a:lnSpc>
            </a:pPr>
            <a:r>
              <a:rPr lang="en-US" sz="2600" dirty="0" smtClean="0">
                <a:latin typeface="Times New Roman"/>
                <a:cs typeface="Times New Roman"/>
              </a:rPr>
              <a:t>An instrument that measure the total amount of charge collected on positively charged metal plate. The chamber measures the total amount of electrical charge of all the electrons produced during the ionization of a specific volume of air at standard </a:t>
            </a:r>
            <a:r>
              <a:rPr lang="en-US" sz="2600" dirty="0" smtClean="0">
                <a:solidFill>
                  <a:srgbClr val="FF0000"/>
                </a:solidFill>
                <a:latin typeface="Times New Roman"/>
                <a:cs typeface="Times New Roman"/>
              </a:rPr>
              <a:t>atmospheric pressure </a:t>
            </a:r>
            <a:r>
              <a:rPr lang="en-US" sz="2600" dirty="0" smtClean="0">
                <a:latin typeface="Times New Roman"/>
                <a:cs typeface="Times New Roman"/>
              </a:rPr>
              <a:t>and </a:t>
            </a:r>
            <a:r>
              <a:rPr lang="en-US" sz="2600" dirty="0" smtClean="0">
                <a:solidFill>
                  <a:srgbClr val="FF0000"/>
                </a:solidFill>
                <a:latin typeface="Times New Roman"/>
                <a:cs typeface="Times New Roman"/>
              </a:rPr>
              <a:t>temperature</a:t>
            </a:r>
            <a:r>
              <a:rPr lang="en-US" sz="2600" dirty="0" smtClean="0">
                <a:latin typeface="Times New Roman"/>
                <a:cs typeface="Times New Roman"/>
              </a:rPr>
              <a:t> . </a:t>
            </a:r>
            <a:endParaRPr lang="en-US" sz="2600" dirty="0">
              <a:latin typeface="Times New Roman"/>
              <a:cs typeface="Times New Roman"/>
            </a:endParaRPr>
          </a:p>
        </p:txBody>
      </p:sp>
      <p:sp>
        <p:nvSpPr>
          <p:cNvPr id="5" name="Rectangle 2"/>
          <p:cNvSpPr>
            <a:spLocks noGrp="1" noChangeArrowheads="1"/>
          </p:cNvSpPr>
          <p:nvPr>
            <p:ph type="title"/>
          </p:nvPr>
        </p:nvSpPr>
        <p:spPr>
          <a:xfrm>
            <a:off x="683568" y="332656"/>
            <a:ext cx="8229601" cy="1139825"/>
          </a:xfrm>
        </p:spPr>
        <p:txBody>
          <a:bodyPr/>
          <a:lstStyle/>
          <a:p>
            <a:r>
              <a:rPr lang="en-US" sz="3600" dirty="0" smtClean="0">
                <a:solidFill>
                  <a:srgbClr val="00007D"/>
                </a:solidFill>
                <a:latin typeface="Times New Roman"/>
                <a:cs typeface="Times New Roman"/>
              </a:rPr>
              <a:t>Cont</a:t>
            </a:r>
            <a:r>
              <a:rPr lang="en-US" sz="3600" dirty="0">
                <a:solidFill>
                  <a:srgbClr val="00007D"/>
                </a:solidFill>
                <a:latin typeface="Times New Roman"/>
                <a:cs typeface="Times New Roman"/>
              </a:rPr>
              <a:t>.</a:t>
            </a:r>
          </a:p>
        </p:txBody>
      </p:sp>
    </p:spTree>
    <p:extLst>
      <p:ext uri="{BB962C8B-B14F-4D97-AF65-F5344CB8AC3E}">
        <p14:creationId xmlns:p14="http://schemas.microsoft.com/office/powerpoint/2010/main" val="16077044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sz="3600" dirty="0" smtClean="0">
                <a:solidFill>
                  <a:srgbClr val="00007D"/>
                </a:solidFill>
                <a:latin typeface="Times New Roman"/>
                <a:cs typeface="Times New Roman"/>
              </a:rPr>
              <a:t>1- Exposure:</a:t>
            </a:r>
            <a:endParaRPr lang="en-US" sz="3600" dirty="0">
              <a:solidFill>
                <a:srgbClr val="00007D"/>
              </a:solidFill>
              <a:latin typeface="Times New Roman"/>
              <a:cs typeface="Times New Roman"/>
            </a:endParaRPr>
          </a:p>
        </p:txBody>
      </p:sp>
      <p:sp>
        <p:nvSpPr>
          <p:cNvPr id="5" name="Rectangle 6"/>
          <p:cNvSpPr txBox="1">
            <a:spLocks noChangeArrowheads="1"/>
          </p:cNvSpPr>
          <p:nvPr/>
        </p:nvSpPr>
        <p:spPr bwMode="auto">
          <a:xfrm>
            <a:off x="251520" y="1772817"/>
            <a:ext cx="8593138" cy="18722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just"/>
            <a:r>
              <a:rPr lang="en-GB" sz="2800" dirty="0" smtClean="0">
                <a:latin typeface="Times New Roman"/>
                <a:cs typeface="Times New Roman"/>
              </a:rPr>
              <a:t>The exposure is the absolute value of the total charge of the ions of one sign produced in air when all the electrons liberated by photons per unit mass of air are completely stopped in air.</a:t>
            </a:r>
          </a:p>
          <a:p>
            <a:pPr algn="just">
              <a:buFontTx/>
              <a:buNone/>
            </a:pPr>
            <a:endParaRPr lang="en-GB" sz="2800" dirty="0">
              <a:latin typeface="Times New Roman"/>
              <a:cs typeface="Times New Roman"/>
            </a:endParaRPr>
          </a:p>
        </p:txBody>
      </p:sp>
      <p:sp>
        <p:nvSpPr>
          <p:cNvPr id="7" name="Rectangle 2"/>
          <p:cNvSpPr>
            <a:spLocks noChangeArrowheads="1"/>
          </p:cNvSpPr>
          <p:nvPr/>
        </p:nvSpPr>
        <p:spPr bwMode="auto">
          <a:xfrm>
            <a:off x="3635896" y="4149080"/>
            <a:ext cx="2895600" cy="685800"/>
          </a:xfrm>
          <a:prstGeom prst="rect">
            <a:avLst/>
          </a:prstGeom>
          <a:solidFill>
            <a:schemeClr val="accent2"/>
          </a:solidFill>
          <a:ln w="3175" cmpd="sng">
            <a:solidFill>
              <a:schemeClr val="tx1"/>
            </a:solidFill>
          </a:ln>
          <a:effectLst/>
        </p:spPr>
        <p:txBody>
          <a:bodyPr wrap="none" anchor="ctr"/>
          <a:lstStyle/>
          <a:p>
            <a:pPr algn="ctr"/>
            <a:r>
              <a:rPr lang="en-GB" sz="3200" dirty="0">
                <a:latin typeface="Times New Roman"/>
                <a:cs typeface="Times New Roman"/>
              </a:rPr>
              <a:t>X = </a:t>
            </a:r>
            <a:r>
              <a:rPr lang="en-GB" sz="3200" dirty="0" err="1">
                <a:latin typeface="Times New Roman"/>
                <a:cs typeface="Times New Roman"/>
              </a:rPr>
              <a:t>dQ</a:t>
            </a:r>
            <a:r>
              <a:rPr lang="en-GB" sz="3200" dirty="0">
                <a:latin typeface="Times New Roman"/>
                <a:cs typeface="Times New Roman"/>
              </a:rPr>
              <a:t>/</a:t>
            </a:r>
            <a:r>
              <a:rPr lang="en-GB" sz="3200" dirty="0" err="1">
                <a:latin typeface="Times New Roman"/>
                <a:cs typeface="Times New Roman"/>
              </a:rPr>
              <a:t>dm</a:t>
            </a:r>
            <a:endParaRPr lang="en-GB" sz="3200" dirty="0">
              <a:latin typeface="Times New Roman"/>
              <a:cs typeface="Times New Roman"/>
            </a:endParaRPr>
          </a:p>
        </p:txBody>
      </p:sp>
    </p:spTree>
    <p:extLst>
      <p:ext uri="{BB962C8B-B14F-4D97-AF65-F5344CB8AC3E}">
        <p14:creationId xmlns:p14="http://schemas.microsoft.com/office/powerpoint/2010/main" val="2131024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251520" y="1700808"/>
            <a:ext cx="8496944"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l"/>
            <a:r>
              <a:rPr lang="en-GB" sz="2800" dirty="0" smtClean="0">
                <a:latin typeface="Times New Roman"/>
                <a:cs typeface="Times New Roman"/>
              </a:rPr>
              <a:t>The SI unit of exposure is Coulomb per kilogram [C kg</a:t>
            </a:r>
            <a:r>
              <a:rPr lang="en-GB" sz="2800" baseline="30000" dirty="0" smtClean="0">
                <a:latin typeface="Times New Roman"/>
                <a:cs typeface="Times New Roman"/>
              </a:rPr>
              <a:t>-1</a:t>
            </a:r>
            <a:r>
              <a:rPr lang="en-GB" sz="2800" dirty="0" smtClean="0">
                <a:latin typeface="Times New Roman"/>
                <a:cs typeface="Times New Roman"/>
              </a:rPr>
              <a:t>]</a:t>
            </a:r>
          </a:p>
          <a:p>
            <a:pPr algn="l"/>
            <a:r>
              <a:rPr lang="en-GB" sz="2800" dirty="0" smtClean="0">
                <a:latin typeface="Times New Roman"/>
                <a:cs typeface="Times New Roman"/>
              </a:rPr>
              <a:t>The former special unit of exposure was Roentgen [R].</a:t>
            </a:r>
          </a:p>
          <a:p>
            <a:pPr algn="l"/>
            <a:r>
              <a:rPr lang="en-GB" sz="2800" dirty="0" smtClean="0">
                <a:latin typeface="Times New Roman"/>
                <a:cs typeface="Times New Roman"/>
              </a:rPr>
              <a:t>1 R = 2.58 x 10-4 C kg</a:t>
            </a:r>
            <a:r>
              <a:rPr lang="en-GB" sz="2800" baseline="30000" dirty="0" smtClean="0">
                <a:latin typeface="Times New Roman"/>
                <a:cs typeface="Times New Roman"/>
              </a:rPr>
              <a:t>-1 </a:t>
            </a:r>
          </a:p>
          <a:p>
            <a:pPr algn="l"/>
            <a:r>
              <a:rPr lang="en-GB" sz="2800" dirty="0" smtClean="0">
                <a:latin typeface="Times New Roman"/>
                <a:cs typeface="Times New Roman"/>
              </a:rPr>
              <a:t>C kg</a:t>
            </a:r>
            <a:r>
              <a:rPr lang="en-GB" sz="2800" baseline="30000" dirty="0" smtClean="0">
                <a:latin typeface="Times New Roman"/>
                <a:cs typeface="Times New Roman"/>
              </a:rPr>
              <a:t>-1</a:t>
            </a:r>
            <a:r>
              <a:rPr lang="en-GB" sz="2800" dirty="0" smtClean="0">
                <a:latin typeface="Times New Roman"/>
                <a:cs typeface="Times New Roman"/>
              </a:rPr>
              <a:t> = 3876 R.</a:t>
            </a:r>
            <a:endParaRPr lang="en-GB" sz="2800" dirty="0">
              <a:latin typeface="Times New Roman"/>
              <a:cs typeface="Times New Roman"/>
            </a:endParaRPr>
          </a:p>
        </p:txBody>
      </p:sp>
    </p:spTree>
    <p:extLst>
      <p:ext uri="{BB962C8B-B14F-4D97-AF65-F5344CB8AC3E}">
        <p14:creationId xmlns:p14="http://schemas.microsoft.com/office/powerpoint/2010/main" val="1151362368"/>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5201</TotalTime>
  <Words>1291</Words>
  <Application>Microsoft Macintosh PowerPoint</Application>
  <PresentationFormat>On-screen Show (4:3)</PresentationFormat>
  <Paragraphs>188</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Pixel</vt:lpstr>
      <vt:lpstr>Radiation Units &amp; Quantities </vt:lpstr>
      <vt:lpstr>PowerPoint Presentation</vt:lpstr>
      <vt:lpstr>Introduction</vt:lpstr>
      <vt:lpstr>Effectiveness of Ionizing Radiation</vt:lpstr>
      <vt:lpstr>Principles of Free Ionization Chamber</vt:lpstr>
      <vt:lpstr>PowerPoint Presentation</vt:lpstr>
      <vt:lpstr>Cont.</vt:lpstr>
      <vt:lpstr>1- Exposure:</vt:lpstr>
      <vt:lpstr>PowerPoint Presentation</vt:lpstr>
      <vt:lpstr>Patient dosimetry quantities</vt:lpstr>
      <vt:lpstr>1- Absorbed Dose, D:</vt:lpstr>
      <vt:lpstr>PowerPoint Presentation</vt:lpstr>
      <vt:lpstr>Cont.</vt:lpstr>
      <vt:lpstr>PowerPoint Presentation</vt:lpstr>
      <vt:lpstr>PowerPoint Presentation</vt:lpstr>
      <vt:lpstr>PowerPoint Presentation</vt:lpstr>
      <vt:lpstr>Quality Factor</vt:lpstr>
      <vt:lpstr>Rolf Sievert in his laboratory</vt:lpstr>
      <vt:lpstr>Effective dose, E</vt:lpstr>
      <vt:lpstr>Tissue weighting factors, wT</vt:lpstr>
      <vt:lpstr>Tissue weighting factors, wT</vt:lpstr>
      <vt:lpstr>PowerPoint Presentation</vt:lpstr>
      <vt:lpstr>PowerPoint Presentation</vt:lpstr>
      <vt:lpstr>Summary</vt:lpstr>
      <vt:lpstr>Any Question?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Skeletal</dc:title>
  <dc:creator>Customer</dc:creator>
  <cp:lastModifiedBy>Alhanouf Fahad</cp:lastModifiedBy>
  <cp:revision>89</cp:revision>
  <dcterms:created xsi:type="dcterms:W3CDTF">2012-01-31T13:48:23Z</dcterms:created>
  <dcterms:modified xsi:type="dcterms:W3CDTF">2014-02-18T01:44:52Z</dcterms:modified>
</cp:coreProperties>
</file>