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17B3-C88D-4387-89B5-77F7EA762228}" type="datetimeFigureOut">
              <a:rPr lang="ar-SA" smtClean="0"/>
              <a:pPr/>
              <a:t>25/07/1436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0C85-398E-4602-AD31-AC452FB5087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Radioisotopes in Medicine</a:t>
            </a:r>
            <a:r>
              <a:rPr lang="en-US" i="1" dirty="0"/>
              <a:t/>
            </a:r>
            <a:br>
              <a:rPr lang="en-US" i="1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700862" cy="3495684"/>
          </a:xfrm>
        </p:spPr>
        <p:txBody>
          <a:bodyPr/>
          <a:lstStyle/>
          <a:p>
            <a:r>
              <a:rPr lang="en-US" b="1" i="1" dirty="0"/>
              <a:t>Nuclear medicine uses radiation to provide diagnostic information about the functioning of a person's specific organs, or to treat them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Diagnostic RN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i="1" dirty="0"/>
              <a:t>Myocardial Perfusion Imaging (MPI) uses thallium-201 chloride or technetium-99m and is important for detection and prognosis of coronary artery disease.</a:t>
            </a:r>
          </a:p>
          <a:p>
            <a:pPr algn="l" rtl="0"/>
            <a:r>
              <a:rPr lang="en-US" i="1" dirty="0" err="1"/>
              <a:t>Fluoro-deoxy</a:t>
            </a:r>
            <a:r>
              <a:rPr lang="en-US" i="1" dirty="0"/>
              <a:t> glucose (FDG) incorporating F-18 - with a half-life of just under two hours, as a tracer. The FDG is readily incorporated into the cell without being broken down, and is a good indicator of cell metabolism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/>
              <a:t>Therapeutic Radiopharmaceuticals </a:t>
            </a:r>
            <a:r>
              <a:rPr lang="en-US" i="1" dirty="0"/>
              <a:t/>
            </a:r>
            <a:br>
              <a:rPr lang="en-US" i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For some medical conditions, it is useful to destroy or weaken malfunctioning cells using radiation. </a:t>
            </a:r>
          </a:p>
          <a:p>
            <a:pPr algn="l" rtl="0"/>
            <a:r>
              <a:rPr lang="en-US" i="1" dirty="0"/>
              <a:t>In most cases, it is beta radiation which causes the destruction of the damaged cells. This is radionuclide therapy (RNT) or radiotherapy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Radionuclide therapy (RNT)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i="1" dirty="0"/>
              <a:t>Rapidly dividing cells are particularly sensitive to damage by radiation. For this reason, some cancerous growths can be controlled or eliminated by irradiating the area containing the growth. </a:t>
            </a:r>
            <a:endParaRPr lang="en-US" dirty="0"/>
          </a:p>
          <a:p>
            <a:pPr algn="l" rtl="0"/>
            <a:r>
              <a:rPr lang="en-US" i="1" dirty="0"/>
              <a:t>External irradiation (sometimes called </a:t>
            </a:r>
            <a:r>
              <a:rPr lang="en-US" i="1" dirty="0" err="1"/>
              <a:t>teletherapy</a:t>
            </a:r>
            <a:r>
              <a:rPr lang="en-US" i="1" dirty="0"/>
              <a:t>) can be carried out using a gamma beam from a radioactive cobalt-60 </a:t>
            </a:r>
            <a:r>
              <a:rPr lang="en-US" i="1" dirty="0" smtClean="0"/>
              <a:t>source.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Brachytherapy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Internal radionuclide therapy is by administering or planting a small radiation source. Short-range radiotherapy is known a</a:t>
            </a:r>
            <a:r>
              <a:rPr lang="en-US" b="1" i="1" dirty="0"/>
              <a:t>s brachytherapy,</a:t>
            </a:r>
            <a:r>
              <a:rPr lang="en-US" i="1" dirty="0"/>
              <a:t> and this is becoming the main means of treatment. Iodine-131 is commonly used to treat </a:t>
            </a:r>
            <a:r>
              <a:rPr lang="en-US" i="1" dirty="0" smtClean="0"/>
              <a:t>thyroid cancer.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. Iridium-192 implants are used especially in the head and breast. </a:t>
            </a:r>
            <a:endParaRPr lang="en-US" i="1" dirty="0" smtClean="0"/>
          </a:p>
          <a:p>
            <a:pPr algn="l" rtl="0"/>
            <a:endParaRPr lang="en-US" i="1" dirty="0"/>
          </a:p>
          <a:p>
            <a:pPr algn="l" rtl="0"/>
            <a:r>
              <a:rPr lang="en-US" i="1" dirty="0"/>
              <a:t>This brachytherapy (short-range) procedure gives less overall radiation to the body, is more </a:t>
            </a:r>
            <a:r>
              <a:rPr lang="en-US" i="1" dirty="0" smtClean="0"/>
              <a:t>localized </a:t>
            </a:r>
            <a:r>
              <a:rPr lang="en-US" i="1" dirty="0"/>
              <a:t>to the target </a:t>
            </a:r>
            <a:r>
              <a:rPr lang="en-US" i="1" dirty="0" smtClean="0"/>
              <a:t>tumor </a:t>
            </a:r>
            <a:r>
              <a:rPr lang="en-US" i="1" dirty="0"/>
              <a:t>and is cost effective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Systemic RN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An ideal therapeutic radioisotope is a strong beta emitter with just enough gamma to enable imaging, </a:t>
            </a:r>
            <a:r>
              <a:rPr lang="en-US" i="1" dirty="0" smtClean="0"/>
              <a:t>e.g. </a:t>
            </a:r>
            <a:r>
              <a:rPr lang="en-US" i="1" dirty="0"/>
              <a:t>lutetium-177. This is prepared from ytterbium-176 which is irradiated to become Yb-177 which decays rapidly to Lu-177.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Yttrium-90 is used for treatment of cancer, particularly non-Hodgkin's lymphoma, </a:t>
            </a:r>
            <a:r>
              <a:rPr lang="en-US" i="1" dirty="0" smtClean="0"/>
              <a:t>liver tumors and </a:t>
            </a:r>
            <a:r>
              <a:rPr lang="en-US" i="1" dirty="0"/>
              <a:t>its more widespread use is envisaged, including for arthritis treatment. Lu-177 and Y-90 are becoming the main RNT agents.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Iodine-131 is used to treat the thyroid for cancers and other abnormal conditions such as hyperthyroidism (over-active thyroid</a:t>
            </a:r>
            <a:r>
              <a:rPr lang="en-US" i="1" dirty="0" smtClean="0"/>
              <a:t>).</a:t>
            </a:r>
          </a:p>
          <a:p>
            <a:pPr algn="l" rtl="0"/>
            <a:r>
              <a:rPr lang="en-US" i="1" dirty="0" smtClean="0"/>
              <a:t> </a:t>
            </a:r>
            <a:r>
              <a:rPr lang="en-US" i="1" dirty="0"/>
              <a:t>In a disease called Polycythemia </a:t>
            </a:r>
            <a:r>
              <a:rPr lang="en-US" i="1" dirty="0" err="1" smtClean="0"/>
              <a:t>vera</a:t>
            </a:r>
            <a:r>
              <a:rPr lang="en-US" i="1" dirty="0" smtClean="0"/>
              <a:t>, an excess of red blood cells is produced in the bone marrow. Phosphorus-32 is used to control this excess.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Targeted Alpha Therapy (TAT)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New field of therapy is targeted alpha therapy ( Boron Neutron capture therapy) :</a:t>
            </a:r>
          </a:p>
          <a:p>
            <a:pPr algn="l" rtl="0"/>
            <a:r>
              <a:rPr lang="en-US" dirty="0" smtClean="0"/>
              <a:t>Used especially for the control of dispersed cancers.</a:t>
            </a:r>
          </a:p>
          <a:p>
            <a:pPr algn="l" rtl="0"/>
            <a:r>
              <a:rPr lang="en-US" dirty="0" smtClean="0"/>
              <a:t>The short range of very energetic alpha emissions in tissue means that a large fraction of that</a:t>
            </a:r>
          </a:p>
          <a:p>
            <a:pPr algn="l" rtl="0">
              <a:buNone/>
            </a:pPr>
            <a:r>
              <a:rPr lang="en-US" dirty="0" smtClean="0"/>
              <a:t>radioactive energy goes into targeted cancer cells , once the patient has taken up alpha- emitting</a:t>
            </a:r>
          </a:p>
          <a:p>
            <a:pPr algn="l" rtl="0">
              <a:buNone/>
            </a:pPr>
            <a:r>
              <a:rPr lang="en-US" dirty="0" smtClean="0"/>
              <a:t>radionuclide to exactly the right place.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Administration boron10 to the patient , will concentrates in the malignant brain tumors.</a:t>
            </a:r>
          </a:p>
          <a:p>
            <a:pPr algn="l" rtl="0"/>
            <a:r>
              <a:rPr lang="en-US" dirty="0" smtClean="0"/>
              <a:t>The patient is then irradiated with thermal neutrons which are strongly absorbed by the boron, producing high energy alpha- particles which will kill the cancer (B10 + n → Li+ α .. )</a:t>
            </a:r>
          </a:p>
          <a:p>
            <a:pPr algn="l" rtl="0"/>
            <a:r>
              <a:rPr lang="en-US" dirty="0" smtClean="0"/>
              <a:t>This requires the patient to be come to a nuclear reactor, rather than radioisotopes being taken to the patient 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Diagnostic techniques in nuclear medicine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Use of </a:t>
            </a:r>
            <a:r>
              <a:rPr lang="en-US" i="1" dirty="0"/>
              <a:t>radioactive tracers which emit gamma rays from within the body. The tracers can be given by injection, inhalation or orally. The first type is where single photons are detected by a gamma camera which can view organs from many different </a:t>
            </a:r>
            <a:r>
              <a:rPr lang="en-US" i="1" dirty="0" smtClean="0"/>
              <a:t>angles (SPECT)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Positron </a:t>
            </a:r>
            <a:r>
              <a:rPr lang="en-US" b="1" i="1" dirty="0"/>
              <a:t>Emission Tomography (PET)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It is most important clinical role </a:t>
            </a:r>
            <a:r>
              <a:rPr lang="en-US" i="1" dirty="0" smtClean="0"/>
              <a:t>in </a:t>
            </a:r>
            <a:r>
              <a:rPr lang="en-US" i="1" dirty="0"/>
              <a:t>oncology, with fluorine-18 as the tracer, since it has proven to be the most accurate non-invasive method of detecting and evaluating most cancers. It is also well used in cardiac and brain imaging.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PETCT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New procedures combine PET with computed X-ray tomography (CT) scans to give co-registration of the two images (PETCT), enabling 30% better diagnosis than with traditional gamma camera alone. It provides unique information on a wide variety of diseases from dementia to cardiovascular disease and cancer (</a:t>
            </a:r>
            <a:r>
              <a:rPr lang="en-US" i="1" dirty="0" smtClean="0"/>
              <a:t>oncology)</a:t>
            </a:r>
            <a:endParaRPr lang="en-US" i="1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A distinct advantage of nuclear imaging over x-ray techniques is that both bone and soft tissue can be imaged very successfully. The mean effective dose is 4.6 </a:t>
            </a:r>
            <a:r>
              <a:rPr lang="en-US" i="1" dirty="0" err="1"/>
              <a:t>mSv</a:t>
            </a:r>
            <a:r>
              <a:rPr lang="en-US" i="1" dirty="0"/>
              <a:t> per diagnostic procedure.</a:t>
            </a:r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/>
              <a:t>Diagnostic Radiopharmaceuticals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Diagnostic radiopharmaceuticals can be used to examine blood flow to the brain, functioning of the liver, lungs, heart or kidneys, to assess bone growth, and to confirm other diagnostic procedures. </a:t>
            </a:r>
          </a:p>
          <a:p>
            <a:pPr algn="l" rtl="0"/>
            <a:r>
              <a:rPr lang="en-US" i="1" dirty="0"/>
              <a:t>Another important use is to predict the effects of surgery and assess changes since treatment.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The non-invasive nature of this technology, together with the ability to observe an organ functioning from outside the body, makes this technique a powerful diagnostic tool</a:t>
            </a:r>
            <a:r>
              <a:rPr lang="en-US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technetium-99m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i="1" dirty="0"/>
              <a:t>The radioisotope most widely used in medicine is technetium-99m. It is an isotope of the artificially-produced element technetium and it has almost ideal characteristics for a nuclear medicine scan. These are:</a:t>
            </a:r>
          </a:p>
          <a:p>
            <a:pPr lvl="0" algn="l" rtl="0"/>
            <a:r>
              <a:rPr lang="en-US" i="1" dirty="0"/>
              <a:t>It has a half-life of six hours which is long enough to examine metabolic processes yet short enough to </a:t>
            </a:r>
            <a:r>
              <a:rPr lang="en-US" i="1" dirty="0" err="1"/>
              <a:t>minimise</a:t>
            </a:r>
            <a:r>
              <a:rPr lang="en-US" i="1" dirty="0"/>
              <a:t> the radiation dose to the patient.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i="1" dirty="0"/>
              <a:t>Technetium-99m decays by a process called "isomeric"; which emits gamma </a:t>
            </a:r>
            <a:r>
              <a:rPr lang="en-US" i="1" dirty="0" smtClean="0"/>
              <a:t>rays(140kev). </a:t>
            </a:r>
          </a:p>
          <a:p>
            <a:pPr lvl="0" algn="l" rtl="0"/>
            <a:r>
              <a:rPr lang="en-US" i="1" dirty="0" smtClean="0"/>
              <a:t>The </a:t>
            </a:r>
            <a:r>
              <a:rPr lang="en-US" i="1" dirty="0"/>
              <a:t>low energy gamma rays it emits easily escape the human body and are accurately detected by a gamma camera. </a:t>
            </a:r>
          </a:p>
          <a:p>
            <a:pPr lvl="0" algn="l" rtl="0"/>
            <a:r>
              <a:rPr lang="en-US" i="1" dirty="0"/>
              <a:t>The chemistry of technetium is so </a:t>
            </a:r>
            <a:r>
              <a:rPr lang="en-US" i="1" dirty="0" smtClean="0"/>
              <a:t>versatile, </a:t>
            </a:r>
            <a:r>
              <a:rPr lang="en-US" i="1" dirty="0"/>
              <a:t>it can form tracers by being incorporated into a range of biologically-active substances.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932</Words>
  <Application>Microsoft Office PowerPoint</Application>
  <PresentationFormat>On-screen Show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Radioisotopes in Medicine </vt:lpstr>
      <vt:lpstr>Diagnostic techniques in nuclear medicine</vt:lpstr>
      <vt:lpstr>Positron Emission Tomography (PET) </vt:lpstr>
      <vt:lpstr>PETCT</vt:lpstr>
      <vt:lpstr>PowerPoint Presentation</vt:lpstr>
      <vt:lpstr>Diagnostic Radiopharmaceuticals</vt:lpstr>
      <vt:lpstr>PowerPoint Presentation</vt:lpstr>
      <vt:lpstr>technetium-99m</vt:lpstr>
      <vt:lpstr>PowerPoint Presentation</vt:lpstr>
      <vt:lpstr>Other Diagnostic RN</vt:lpstr>
      <vt:lpstr>Therapeutic Radiopharmaceuticals  </vt:lpstr>
      <vt:lpstr>Radionuclide therapy (RNT) </vt:lpstr>
      <vt:lpstr>Brachytherapy</vt:lpstr>
      <vt:lpstr>PowerPoint Presentation</vt:lpstr>
      <vt:lpstr>Systemic RN</vt:lpstr>
      <vt:lpstr>PowerPoint Presentation</vt:lpstr>
      <vt:lpstr>PowerPoint Presentation</vt:lpstr>
      <vt:lpstr>Targeted Alpha Therapy (TAT)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Radioisotopes in Medicine </dc:title>
  <dc:creator>user</dc:creator>
  <cp:lastModifiedBy>User</cp:lastModifiedBy>
  <cp:revision>15</cp:revision>
  <dcterms:created xsi:type="dcterms:W3CDTF">2015-05-09T11:28:22Z</dcterms:created>
  <dcterms:modified xsi:type="dcterms:W3CDTF">2015-05-13T06:16:57Z</dcterms:modified>
</cp:coreProperties>
</file>