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4" r:id="rId1"/>
  </p:sldMasterIdLst>
  <p:notesMasterIdLst>
    <p:notesMasterId r:id="rId27"/>
  </p:notesMasterIdLst>
  <p:sldIdLst>
    <p:sldId id="256" r:id="rId2"/>
    <p:sldId id="257" r:id="rId3"/>
    <p:sldId id="258" r:id="rId4"/>
    <p:sldId id="263" r:id="rId5"/>
    <p:sldId id="264" r:id="rId6"/>
    <p:sldId id="289" r:id="rId7"/>
    <p:sldId id="290" r:id="rId8"/>
    <p:sldId id="265" r:id="rId9"/>
    <p:sldId id="266" r:id="rId10"/>
    <p:sldId id="292" r:id="rId11"/>
    <p:sldId id="291" r:id="rId12"/>
    <p:sldId id="261" r:id="rId13"/>
    <p:sldId id="262" r:id="rId14"/>
    <p:sldId id="267" r:id="rId15"/>
    <p:sldId id="268" r:id="rId16"/>
    <p:sldId id="269" r:id="rId17"/>
    <p:sldId id="270" r:id="rId18"/>
    <p:sldId id="293" r:id="rId19"/>
    <p:sldId id="294" r:id="rId20"/>
    <p:sldId id="284" r:id="rId21"/>
    <p:sldId id="285" r:id="rId22"/>
    <p:sldId id="288" r:id="rId23"/>
    <p:sldId id="287" r:id="rId24"/>
    <p:sldId id="286" r:id="rId25"/>
    <p:sldId id="260" r:id="rId2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36" d="100"/>
          <a:sy n="36" d="100"/>
        </p:scale>
        <p:origin x="-14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D901D0D-E994-4E22-8674-7E61E5DA6C09}" type="datetimeFigureOut">
              <a:rPr lang="ar-SA" smtClean="0"/>
              <a:pPr/>
              <a:t>20/12/35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1875865-8BE7-47FB-B75E-DA0BA8195E0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75865-8BE7-47FB-B75E-DA0BA8195E05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8566162-1E6A-4DE5-8043-8D5BCE588DA7}" type="datetimeFigureOut">
              <a:rPr lang="ar-SA" smtClean="0"/>
              <a:pPr/>
              <a:t>20/12/35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DAB25E4-4CD9-457B-874B-5F496740B9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6162-1E6A-4DE5-8043-8D5BCE588DA7}" type="datetimeFigureOut">
              <a:rPr lang="ar-SA" smtClean="0"/>
              <a:pPr/>
              <a:t>20/12/35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25E4-4CD9-457B-874B-5F496740B9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6162-1E6A-4DE5-8043-8D5BCE588DA7}" type="datetimeFigureOut">
              <a:rPr lang="ar-SA" smtClean="0"/>
              <a:pPr/>
              <a:t>20/12/35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25E4-4CD9-457B-874B-5F496740B9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8566162-1E6A-4DE5-8043-8D5BCE588DA7}" type="datetimeFigureOut">
              <a:rPr lang="ar-SA" smtClean="0"/>
              <a:pPr/>
              <a:t>20/12/35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DAB25E4-4CD9-457B-874B-5F496740B99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8566162-1E6A-4DE5-8043-8D5BCE588DA7}" type="datetimeFigureOut">
              <a:rPr lang="ar-SA" smtClean="0"/>
              <a:pPr/>
              <a:t>20/12/35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DAB25E4-4CD9-457B-874B-5F496740B9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6162-1E6A-4DE5-8043-8D5BCE588DA7}" type="datetimeFigureOut">
              <a:rPr lang="ar-SA" smtClean="0"/>
              <a:pPr/>
              <a:t>20/12/35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25E4-4CD9-457B-874B-5F496740B99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6162-1E6A-4DE5-8043-8D5BCE588DA7}" type="datetimeFigureOut">
              <a:rPr lang="ar-SA" smtClean="0"/>
              <a:pPr/>
              <a:t>20/12/35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25E4-4CD9-457B-874B-5F496740B99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8566162-1E6A-4DE5-8043-8D5BCE588DA7}" type="datetimeFigureOut">
              <a:rPr lang="ar-SA" smtClean="0"/>
              <a:pPr/>
              <a:t>20/12/35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DAB25E4-4CD9-457B-874B-5F496740B99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6162-1E6A-4DE5-8043-8D5BCE588DA7}" type="datetimeFigureOut">
              <a:rPr lang="ar-SA" smtClean="0"/>
              <a:pPr/>
              <a:t>20/12/35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25E4-4CD9-457B-874B-5F496740B9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8566162-1E6A-4DE5-8043-8D5BCE588DA7}" type="datetimeFigureOut">
              <a:rPr lang="ar-SA" smtClean="0"/>
              <a:pPr/>
              <a:t>20/12/35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DAB25E4-4CD9-457B-874B-5F496740B99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8566162-1E6A-4DE5-8043-8D5BCE588DA7}" type="datetimeFigureOut">
              <a:rPr lang="ar-SA" smtClean="0"/>
              <a:pPr/>
              <a:t>20/12/35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DAB25E4-4CD9-457B-874B-5F496740B99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8566162-1E6A-4DE5-8043-8D5BCE588DA7}" type="datetimeFigureOut">
              <a:rPr lang="ar-SA" smtClean="0"/>
              <a:pPr/>
              <a:t>20/12/35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DAB25E4-4CD9-457B-874B-5F496740B99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857356" y="285728"/>
            <a:ext cx="6672266" cy="6357982"/>
          </a:xfrm>
        </p:spPr>
        <p:txBody>
          <a:bodyPr>
            <a:noAutofit/>
          </a:bodyPr>
          <a:lstStyle/>
          <a:p>
            <a:pPr algn="ctr"/>
            <a:r>
              <a:rPr lang="ar-SA" sz="2800" dirty="0" smtClean="0">
                <a:solidFill>
                  <a:schemeClr val="tx1"/>
                </a:solidFill>
              </a:rPr>
              <a:t>عرب 103 </a:t>
            </a:r>
            <a:br>
              <a:rPr lang="ar-SA" sz="2800" dirty="0" smtClean="0">
                <a:solidFill>
                  <a:schemeClr val="tx1"/>
                </a:solidFill>
              </a:rPr>
            </a:br>
            <a:r>
              <a:rPr lang="ar-SA" sz="2800" dirty="0" smtClean="0">
                <a:solidFill>
                  <a:schemeClr val="tx1"/>
                </a:solidFill>
              </a:rPr>
              <a:t>هزة الوصل والقطع والهمزة المتطرفة </a:t>
            </a:r>
            <a:br>
              <a:rPr lang="ar-SA" sz="2800" dirty="0" smtClean="0">
                <a:solidFill>
                  <a:schemeClr val="tx1"/>
                </a:solidFill>
              </a:rPr>
            </a:br>
            <a:r>
              <a:rPr lang="ar-SA" sz="2800" dirty="0" err="1" smtClean="0">
                <a:solidFill>
                  <a:schemeClr val="tx1"/>
                </a:solidFill>
              </a:rPr>
              <a:t>أ</a:t>
            </a:r>
            <a:r>
              <a:rPr lang="ar-SA" sz="2800" dirty="0" smtClean="0">
                <a:solidFill>
                  <a:schemeClr val="tx1"/>
                </a:solidFill>
              </a:rPr>
              <a:t>/ </a:t>
            </a:r>
            <a:r>
              <a:rPr lang="ar-SA" sz="2800" dirty="0" err="1" smtClean="0">
                <a:solidFill>
                  <a:schemeClr val="tx1"/>
                </a:solidFill>
              </a:rPr>
              <a:t>أريج</a:t>
            </a:r>
            <a:r>
              <a:rPr lang="ar-SA" sz="2800" dirty="0" smtClean="0">
                <a:solidFill>
                  <a:schemeClr val="tx1"/>
                </a:solidFill>
              </a:rPr>
              <a:t> </a:t>
            </a:r>
            <a:r>
              <a:rPr lang="ar-SA" sz="2800" dirty="0" err="1" smtClean="0">
                <a:solidFill>
                  <a:schemeClr val="tx1"/>
                </a:solidFill>
              </a:rPr>
              <a:t>السويلم</a:t>
            </a:r>
            <a:r>
              <a:rPr lang="ar-SA" sz="2800" dirty="0" smtClean="0">
                <a:solidFill>
                  <a:schemeClr val="tx1"/>
                </a:solidFill>
              </a:rPr>
              <a:t> </a:t>
            </a:r>
            <a:r>
              <a:rPr lang="ar-SA" sz="2400" dirty="0" smtClean="0">
                <a:solidFill>
                  <a:schemeClr val="tx1"/>
                </a:solidFill>
              </a:rPr>
              <a:t/>
            </a:r>
            <a:br>
              <a:rPr lang="ar-SA" sz="2400" dirty="0" smtClean="0">
                <a:solidFill>
                  <a:schemeClr val="tx1"/>
                </a:solidFill>
              </a:rPr>
            </a:br>
            <a:r>
              <a:rPr lang="ar-SA" sz="2400" dirty="0" smtClean="0">
                <a:solidFill>
                  <a:srgbClr val="002060"/>
                </a:solidFill>
              </a:rPr>
              <a:t>الطالبات :</a:t>
            </a:r>
            <a:br>
              <a:rPr lang="ar-SA" sz="2400" dirty="0" smtClean="0">
                <a:solidFill>
                  <a:srgbClr val="002060"/>
                </a:solidFill>
              </a:rPr>
            </a:br>
            <a:r>
              <a:rPr lang="ar-SA" sz="2400" dirty="0" smtClean="0">
                <a:solidFill>
                  <a:srgbClr val="002060"/>
                </a:solidFill>
              </a:rPr>
              <a:t>بشرة الدخيل </a:t>
            </a:r>
            <a:br>
              <a:rPr lang="ar-SA" sz="2400" dirty="0" smtClean="0">
                <a:solidFill>
                  <a:srgbClr val="002060"/>
                </a:solidFill>
              </a:rPr>
            </a:br>
            <a:r>
              <a:rPr lang="ar-SA" sz="2400" dirty="0" smtClean="0">
                <a:solidFill>
                  <a:srgbClr val="002060"/>
                </a:solidFill>
              </a:rPr>
              <a:t>أسماء الحسن</a:t>
            </a:r>
            <a:br>
              <a:rPr lang="ar-SA" sz="2400" dirty="0" smtClean="0">
                <a:solidFill>
                  <a:srgbClr val="002060"/>
                </a:solidFill>
              </a:rPr>
            </a:br>
            <a:r>
              <a:rPr lang="ar-SA" sz="2400" dirty="0" smtClean="0">
                <a:solidFill>
                  <a:srgbClr val="002060"/>
                </a:solidFill>
              </a:rPr>
              <a:t>أمل </a:t>
            </a:r>
            <a:r>
              <a:rPr lang="ar-SA" sz="2400" dirty="0" err="1" smtClean="0">
                <a:solidFill>
                  <a:srgbClr val="002060"/>
                </a:solidFill>
              </a:rPr>
              <a:t>العوين</a:t>
            </a:r>
            <a:r>
              <a:rPr lang="ar-SA" sz="2400" dirty="0" smtClean="0">
                <a:solidFill>
                  <a:srgbClr val="002060"/>
                </a:solidFill>
              </a:rPr>
              <a:t> </a:t>
            </a:r>
            <a:br>
              <a:rPr lang="ar-SA" sz="2400" dirty="0" smtClean="0">
                <a:solidFill>
                  <a:srgbClr val="002060"/>
                </a:solidFill>
              </a:rPr>
            </a:br>
            <a:r>
              <a:rPr lang="ar-SA" sz="2400" dirty="0" err="1" smtClean="0">
                <a:solidFill>
                  <a:srgbClr val="002060"/>
                </a:solidFill>
              </a:rPr>
              <a:t>بشاير</a:t>
            </a:r>
            <a:r>
              <a:rPr lang="ar-SA" sz="2400" dirty="0" smtClean="0">
                <a:solidFill>
                  <a:srgbClr val="002060"/>
                </a:solidFill>
              </a:rPr>
              <a:t> </a:t>
            </a:r>
            <a:r>
              <a:rPr lang="ar-SA" sz="2400" dirty="0" err="1" smtClean="0">
                <a:solidFill>
                  <a:srgbClr val="002060"/>
                </a:solidFill>
              </a:rPr>
              <a:t>الأسمري</a:t>
            </a:r>
            <a:r>
              <a:rPr lang="ar-SA" sz="2400" dirty="0" smtClean="0">
                <a:solidFill>
                  <a:srgbClr val="002060"/>
                </a:solidFill>
              </a:rPr>
              <a:t> </a:t>
            </a:r>
            <a:br>
              <a:rPr lang="ar-SA" sz="2400" dirty="0" smtClean="0">
                <a:solidFill>
                  <a:srgbClr val="002060"/>
                </a:solidFill>
              </a:rPr>
            </a:br>
            <a:r>
              <a:rPr lang="ar-SA" sz="2400" dirty="0" smtClean="0">
                <a:solidFill>
                  <a:srgbClr val="002060"/>
                </a:solidFill>
              </a:rPr>
              <a:t>نورة العمري</a:t>
            </a:r>
            <a:br>
              <a:rPr lang="ar-SA" sz="2400" dirty="0" smtClean="0">
                <a:solidFill>
                  <a:srgbClr val="002060"/>
                </a:solidFill>
              </a:rPr>
            </a:br>
            <a:r>
              <a:rPr lang="ar-SA" sz="2400" dirty="0" smtClean="0">
                <a:solidFill>
                  <a:srgbClr val="002060"/>
                </a:solidFill>
              </a:rPr>
              <a:t>منيرة أبو خالد </a:t>
            </a:r>
            <a:br>
              <a:rPr lang="ar-SA" sz="2400" dirty="0" smtClean="0">
                <a:solidFill>
                  <a:srgbClr val="002060"/>
                </a:solidFill>
              </a:rPr>
            </a:br>
            <a:r>
              <a:rPr lang="ar-SA" sz="2400" dirty="0" smtClean="0">
                <a:solidFill>
                  <a:srgbClr val="002060"/>
                </a:solidFill>
              </a:rPr>
              <a:t>ندى </a:t>
            </a:r>
            <a:r>
              <a:rPr lang="ar-SA" sz="2400" dirty="0" err="1" smtClean="0">
                <a:solidFill>
                  <a:srgbClr val="002060"/>
                </a:solidFill>
              </a:rPr>
              <a:t>العريفي</a:t>
            </a:r>
            <a:r>
              <a:rPr lang="ar-SA" sz="2400" dirty="0" smtClean="0">
                <a:solidFill>
                  <a:srgbClr val="002060"/>
                </a:solidFill>
              </a:rPr>
              <a:t> </a:t>
            </a:r>
            <a:br>
              <a:rPr lang="ar-SA" sz="2400" dirty="0" smtClean="0">
                <a:solidFill>
                  <a:srgbClr val="002060"/>
                </a:solidFill>
              </a:rPr>
            </a:br>
            <a:r>
              <a:rPr lang="ar-SA" sz="2400" dirty="0" smtClean="0">
                <a:solidFill>
                  <a:srgbClr val="002060"/>
                </a:solidFill>
              </a:rPr>
              <a:t>مرام </a:t>
            </a:r>
            <a:r>
              <a:rPr lang="ar-SA" sz="2400" dirty="0" err="1" smtClean="0">
                <a:solidFill>
                  <a:srgbClr val="002060"/>
                </a:solidFill>
              </a:rPr>
              <a:t>الخضير</a:t>
            </a:r>
            <a:r>
              <a:rPr lang="ar-SA" sz="2400" dirty="0" smtClean="0">
                <a:solidFill>
                  <a:srgbClr val="002060"/>
                </a:solidFill>
              </a:rPr>
              <a:t> </a:t>
            </a:r>
            <a:br>
              <a:rPr lang="ar-SA" sz="2400" dirty="0" smtClean="0">
                <a:solidFill>
                  <a:srgbClr val="002060"/>
                </a:solidFill>
              </a:rPr>
            </a:br>
            <a:r>
              <a:rPr lang="ar-SA" sz="2400" dirty="0" err="1" smtClean="0">
                <a:solidFill>
                  <a:srgbClr val="002060"/>
                </a:solidFill>
              </a:rPr>
              <a:t>غيداء</a:t>
            </a:r>
            <a:r>
              <a:rPr lang="ar-SA" sz="2400" dirty="0" smtClean="0">
                <a:solidFill>
                  <a:srgbClr val="002060"/>
                </a:solidFill>
              </a:rPr>
              <a:t> </a:t>
            </a:r>
            <a:r>
              <a:rPr lang="ar-SA" sz="2400" dirty="0" err="1" smtClean="0">
                <a:solidFill>
                  <a:srgbClr val="002060"/>
                </a:solidFill>
              </a:rPr>
              <a:t>الخثلان</a:t>
            </a:r>
            <a:r>
              <a:rPr lang="ar-SA" sz="2400" dirty="0" smtClean="0">
                <a:solidFill>
                  <a:srgbClr val="002060"/>
                </a:solidFill>
              </a:rPr>
              <a:t> </a:t>
            </a:r>
            <a:br>
              <a:rPr lang="ar-SA" sz="2400" dirty="0" smtClean="0">
                <a:solidFill>
                  <a:srgbClr val="002060"/>
                </a:solidFill>
              </a:rPr>
            </a:br>
            <a:r>
              <a:rPr lang="ar-SA" sz="2400" dirty="0" err="1" smtClean="0">
                <a:solidFill>
                  <a:srgbClr val="002060"/>
                </a:solidFill>
              </a:rPr>
              <a:t>غيداء</a:t>
            </a:r>
            <a:r>
              <a:rPr lang="ar-SA" sz="2400" dirty="0" smtClean="0">
                <a:solidFill>
                  <a:srgbClr val="002060"/>
                </a:solidFill>
              </a:rPr>
              <a:t> الحسين</a:t>
            </a:r>
            <a:br>
              <a:rPr lang="ar-SA" sz="2400" dirty="0" smtClean="0">
                <a:solidFill>
                  <a:srgbClr val="002060"/>
                </a:solidFill>
              </a:rPr>
            </a:br>
            <a:r>
              <a:rPr lang="ar-SA" sz="2400" dirty="0" smtClean="0">
                <a:solidFill>
                  <a:srgbClr val="002060"/>
                </a:solidFill>
              </a:rPr>
              <a:t>رهف أل </a:t>
            </a:r>
            <a:r>
              <a:rPr lang="ar-SA" sz="2400" dirty="0" err="1" smtClean="0">
                <a:solidFill>
                  <a:srgbClr val="002060"/>
                </a:solidFill>
              </a:rPr>
              <a:t>مسهر</a:t>
            </a:r>
            <a:r>
              <a:rPr lang="ar-SA" sz="2400" dirty="0" smtClean="0">
                <a:solidFill>
                  <a:schemeClr val="tx1"/>
                </a:solidFill>
              </a:rPr>
              <a:t/>
            </a:r>
            <a:br>
              <a:rPr lang="ar-SA" sz="2400" dirty="0" smtClean="0">
                <a:solidFill>
                  <a:schemeClr val="tx1"/>
                </a:solidFill>
              </a:rPr>
            </a:br>
            <a:r>
              <a:rPr lang="ar-SA" sz="2400" dirty="0" smtClean="0">
                <a:solidFill>
                  <a:schemeClr val="tx1"/>
                </a:solidFill>
              </a:rPr>
              <a:t>1435هـ  - الفصل  الدراسي الأول </a:t>
            </a:r>
            <a:endParaRPr lang="ar-SA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4643446"/>
            <a:ext cx="7467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الخطأ : </a:t>
            </a:r>
            <a:r>
              <a:rPr lang="ar-SA" sz="27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ان</a:t>
            </a:r>
            <a:r>
              <a:rPr lang="ar-SA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br>
              <a:rPr lang="ar-SA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ar-SA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الصواب : أن</a:t>
            </a:r>
            <a:br>
              <a:rPr lang="ar-SA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ar-SA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السبب :أن همزة قطع لأنها من الحروف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2050" name="Picture 2" descr="IMG_34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85728"/>
            <a:ext cx="3994150" cy="313055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571472" y="6000768"/>
            <a:ext cx="2786082" cy="7143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err="1" smtClean="0"/>
              <a:t>غيداء</a:t>
            </a:r>
            <a:r>
              <a:rPr lang="ar-SA" sz="2000" b="1" dirty="0" smtClean="0"/>
              <a:t> الحسين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4348" y="4572008"/>
            <a:ext cx="7467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dirty="0" smtClean="0"/>
              <a:t/>
            </a:r>
            <a:br>
              <a:rPr lang="ar-SA" dirty="0" smtClean="0"/>
            </a:br>
            <a:r>
              <a:rPr lang="ar-SA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الخطأ :</a:t>
            </a:r>
            <a:r>
              <a:rPr lang="ar-SA" sz="27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إقتصاد</a:t>
            </a:r>
            <a:r>
              <a:rPr lang="ar-SA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br>
              <a:rPr lang="ar-SA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ar-SA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الصواب : اقتصاد </a:t>
            </a:r>
            <a:br>
              <a:rPr lang="ar-SA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ar-SA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السبب : همزة وصل-أمره ومصدره خماسي اقتصد/اقتصاد</a:t>
            </a:r>
          </a:p>
        </p:txBody>
      </p:sp>
      <p:pic>
        <p:nvPicPr>
          <p:cNvPr id="1026" name="Picture 2" descr="IMG_3497"/>
          <p:cNvPicPr>
            <a:picLocks noChangeAspect="1" noChangeArrowheads="1"/>
          </p:cNvPicPr>
          <p:nvPr/>
        </p:nvPicPr>
        <p:blipFill>
          <a:blip r:embed="rId2"/>
          <a:srcRect r="3375" b="14877"/>
          <a:stretch>
            <a:fillRect/>
          </a:stretch>
        </p:blipFill>
        <p:spPr bwMode="auto">
          <a:xfrm>
            <a:off x="785786" y="357166"/>
            <a:ext cx="4429156" cy="3571900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571472" y="6000768"/>
            <a:ext cx="2786082" cy="7143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err="1" smtClean="0"/>
              <a:t>غيداء</a:t>
            </a:r>
            <a:r>
              <a:rPr lang="ar-SA" sz="2000" b="1" dirty="0" smtClean="0"/>
              <a:t> الحسين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285728"/>
            <a:ext cx="3604390" cy="273630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3643306" y="500479"/>
            <a:ext cx="5000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dirty="0" smtClean="0"/>
              <a:t>الخطأ : الايداع</a:t>
            </a:r>
          </a:p>
          <a:p>
            <a:r>
              <a:rPr lang="ar-SA" sz="2400" dirty="0" smtClean="0"/>
              <a:t>الصواب : الإيداع</a:t>
            </a:r>
          </a:p>
          <a:p>
            <a:r>
              <a:rPr lang="ar-SA" sz="2400" dirty="0" smtClean="0"/>
              <a:t>السبب : «إيداع» مصدر للفعل الرباعي أودع</a:t>
            </a:r>
            <a:endParaRPr lang="en-US" sz="2800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38322"/>
            <a:ext cx="3461514" cy="252028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ربع نص 6"/>
          <p:cNvSpPr txBox="1"/>
          <p:nvPr/>
        </p:nvSpPr>
        <p:spPr>
          <a:xfrm>
            <a:off x="3347864" y="3573016"/>
            <a:ext cx="5184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dirty="0" smtClean="0"/>
              <a:t>الخطأ : اسبوع </a:t>
            </a:r>
          </a:p>
          <a:p>
            <a:r>
              <a:rPr lang="ar-SA" sz="2400" dirty="0" smtClean="0"/>
              <a:t>التصحيح : أسبوع</a:t>
            </a:r>
          </a:p>
          <a:p>
            <a:r>
              <a:rPr lang="ar-SA" sz="2400" dirty="0" smtClean="0"/>
              <a:t>السبب : لأنها مما لم يستثن من الأسماء</a:t>
            </a:r>
            <a:endParaRPr lang="en-US" sz="2400" dirty="0"/>
          </a:p>
        </p:txBody>
      </p:sp>
      <p:sp>
        <p:nvSpPr>
          <p:cNvPr id="8" name="مستطيل 7"/>
          <p:cNvSpPr/>
          <p:nvPr/>
        </p:nvSpPr>
        <p:spPr>
          <a:xfrm>
            <a:off x="571472" y="6000768"/>
            <a:ext cx="2786082" cy="7143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err="1" smtClean="0"/>
              <a:t>غيداء</a:t>
            </a:r>
            <a:r>
              <a:rPr lang="ar-SA" sz="2000" b="1" dirty="0" smtClean="0"/>
              <a:t> آل </a:t>
            </a:r>
            <a:r>
              <a:rPr lang="ar-SA" sz="2000" b="1" dirty="0" err="1" smtClean="0"/>
              <a:t>خثلان</a:t>
            </a:r>
            <a:endParaRPr lang="ar-SA" sz="2000" b="1" dirty="0"/>
          </a:p>
        </p:txBody>
      </p:sp>
    </p:spTree>
    <p:extLst>
      <p:ext uri="{BB962C8B-B14F-4D97-AF65-F5344CB8AC3E}">
        <p14:creationId xmlns="" xmlns:p14="http://schemas.microsoft.com/office/powerpoint/2010/main" val="27198710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3319778" cy="275764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2786050" y="57148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dirty="0" smtClean="0"/>
              <a:t>الخطأ : </a:t>
            </a:r>
            <a:r>
              <a:rPr lang="ar-SA" sz="2400" dirty="0" err="1" smtClean="0"/>
              <a:t>للإستفسار</a:t>
            </a:r>
            <a:endParaRPr lang="ar-SA" sz="2400" dirty="0" smtClean="0"/>
          </a:p>
          <a:p>
            <a:r>
              <a:rPr lang="ar-SA" sz="2400" dirty="0" smtClean="0"/>
              <a:t>الصواب : للاستفسار</a:t>
            </a:r>
          </a:p>
          <a:p>
            <a:r>
              <a:rPr lang="ar-SA" sz="2400" dirty="0" smtClean="0"/>
              <a:t>السبب : استفسار مصدر للفعل السداسي استفسر .</a:t>
            </a:r>
            <a:endParaRPr lang="en-US" sz="24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3571876"/>
            <a:ext cx="3319778" cy="271464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2786050" y="3500438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dirty="0" smtClean="0"/>
              <a:t>الخطأ : </a:t>
            </a:r>
            <a:r>
              <a:rPr lang="ar-SA" sz="2400" dirty="0" err="1" smtClean="0"/>
              <a:t>الأحتفال</a:t>
            </a:r>
            <a:endParaRPr lang="ar-SA" sz="2400" dirty="0" smtClean="0"/>
          </a:p>
          <a:p>
            <a:r>
              <a:rPr lang="ar-SA" sz="2400" dirty="0" smtClean="0"/>
              <a:t>الصواب : الاحتفال</a:t>
            </a:r>
          </a:p>
          <a:p>
            <a:r>
              <a:rPr lang="ar-SA" sz="2400" dirty="0" smtClean="0"/>
              <a:t>السبب : احتفال مصدر للفعل الخماسي احتفل .</a:t>
            </a:r>
            <a:endParaRPr lang="en-US" sz="2400" dirty="0"/>
          </a:p>
        </p:txBody>
      </p:sp>
      <p:sp>
        <p:nvSpPr>
          <p:cNvPr id="6" name="مستطيل 5"/>
          <p:cNvSpPr/>
          <p:nvPr/>
        </p:nvSpPr>
        <p:spPr>
          <a:xfrm>
            <a:off x="4572000" y="5929330"/>
            <a:ext cx="2786082" cy="7143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err="1" smtClean="0"/>
              <a:t>غيداء</a:t>
            </a:r>
            <a:r>
              <a:rPr lang="ar-SA" sz="2000" b="1" dirty="0" smtClean="0"/>
              <a:t> آل </a:t>
            </a:r>
            <a:r>
              <a:rPr lang="ar-SA" sz="2000" b="1" dirty="0" err="1" smtClean="0"/>
              <a:t>خثلان</a:t>
            </a:r>
            <a:endParaRPr lang="ar-SA" sz="2000" b="1" dirty="0"/>
          </a:p>
        </p:txBody>
      </p:sp>
    </p:spTree>
    <p:extLst>
      <p:ext uri="{BB962C8B-B14F-4D97-AF65-F5344CB8AC3E}">
        <p14:creationId xmlns="" xmlns:p14="http://schemas.microsoft.com/office/powerpoint/2010/main" val="2697004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28596" y="4429132"/>
            <a:ext cx="7768952" cy="1752600"/>
          </a:xfr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normAutofit/>
          </a:bodyPr>
          <a:lstStyle/>
          <a:p>
            <a:pPr algn="r"/>
            <a:r>
              <a:rPr lang="ar-SA" sz="2400" b="0" dirty="0" smtClean="0">
                <a:solidFill>
                  <a:schemeClr val="tx1"/>
                </a:solidFill>
              </a:rPr>
              <a:t>الخطأ: الانجاز </a:t>
            </a:r>
          </a:p>
          <a:p>
            <a:pPr algn="r"/>
            <a:r>
              <a:rPr lang="ar-SA" sz="2400" b="0" dirty="0" smtClean="0">
                <a:solidFill>
                  <a:schemeClr val="tx1"/>
                </a:solidFill>
              </a:rPr>
              <a:t>الصواب :الإنجاز</a:t>
            </a:r>
          </a:p>
          <a:p>
            <a:pPr algn="r"/>
            <a:r>
              <a:rPr lang="ar-SA" sz="2400" b="0" dirty="0" smtClean="0">
                <a:solidFill>
                  <a:schemeClr val="tx1"/>
                </a:solidFill>
              </a:rPr>
              <a:t>السبب : لأنها مصدر لفعل رباعي همزة قطع.</a:t>
            </a:r>
            <a:endParaRPr lang="ar-SA" sz="2400" b="0" dirty="0">
              <a:solidFill>
                <a:schemeClr val="tx1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2852"/>
            <a:ext cx="7848872" cy="403244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857224" y="5929330"/>
            <a:ext cx="2786082" cy="7143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منيرة أبو خالد</a:t>
            </a:r>
            <a:endParaRPr lang="ar-SA" sz="2000" b="1" dirty="0"/>
          </a:p>
        </p:txBody>
      </p:sp>
    </p:spTree>
    <p:extLst>
      <p:ext uri="{BB962C8B-B14F-4D97-AF65-F5344CB8AC3E}">
        <p14:creationId xmlns="" xmlns:p14="http://schemas.microsoft.com/office/powerpoint/2010/main" val="465057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3643314"/>
            <a:ext cx="8120743" cy="2214578"/>
          </a:xfrm>
        </p:spPr>
        <p:txBody>
          <a:bodyPr>
            <a:noAutofit/>
          </a:bodyPr>
          <a:lstStyle/>
          <a:p>
            <a:pPr algn="r"/>
            <a:r>
              <a:rPr lang="ar-SA" sz="2400" b="1" dirty="0" smtClean="0">
                <a:solidFill>
                  <a:schemeClr val="tx1"/>
                </a:solidFill>
              </a:rPr>
              <a:t>1- الخطأ: اعلان</a:t>
            </a:r>
            <a:br>
              <a:rPr lang="ar-SA" sz="2400" b="1" dirty="0" smtClean="0">
                <a:solidFill>
                  <a:schemeClr val="tx1"/>
                </a:solidFill>
              </a:rPr>
            </a:br>
            <a:r>
              <a:rPr lang="ar-SA" sz="2400" b="1" dirty="0" smtClean="0">
                <a:solidFill>
                  <a:schemeClr val="tx1"/>
                </a:solidFill>
              </a:rPr>
              <a:t>الصواب : إعلان </a:t>
            </a:r>
            <a:br>
              <a:rPr lang="ar-SA" sz="2400" b="1" dirty="0" smtClean="0">
                <a:solidFill>
                  <a:schemeClr val="tx1"/>
                </a:solidFill>
              </a:rPr>
            </a:br>
            <a:r>
              <a:rPr lang="ar-SA" sz="2400" b="1" dirty="0" smtClean="0">
                <a:solidFill>
                  <a:schemeClr val="tx1"/>
                </a:solidFill>
              </a:rPr>
              <a:t>السبب: لأنها مصدر لفعل رباعي  همزة قطع .</a:t>
            </a:r>
            <a:br>
              <a:rPr lang="ar-SA" sz="2400" b="1" dirty="0" smtClean="0">
                <a:solidFill>
                  <a:schemeClr val="tx1"/>
                </a:solidFill>
              </a:rPr>
            </a:br>
            <a:r>
              <a:rPr lang="ar-SA" sz="2400" b="1" dirty="0" smtClean="0">
                <a:solidFill>
                  <a:schemeClr val="tx1"/>
                </a:solidFill>
              </a:rPr>
              <a:t>2- الخطأ : ادارة </a:t>
            </a:r>
            <a:br>
              <a:rPr lang="ar-SA" sz="2400" b="1" dirty="0" smtClean="0">
                <a:solidFill>
                  <a:schemeClr val="tx1"/>
                </a:solidFill>
              </a:rPr>
            </a:br>
            <a:r>
              <a:rPr lang="ar-SA" sz="2400" b="1" dirty="0" smtClean="0">
                <a:solidFill>
                  <a:schemeClr val="tx1"/>
                </a:solidFill>
              </a:rPr>
              <a:t>الصواب : إدارة </a:t>
            </a:r>
            <a:br>
              <a:rPr lang="ar-SA" sz="2400" b="1" dirty="0" smtClean="0">
                <a:solidFill>
                  <a:schemeClr val="tx1"/>
                </a:solidFill>
              </a:rPr>
            </a:br>
            <a:r>
              <a:rPr lang="ar-SA" sz="2400" b="1" dirty="0" smtClean="0">
                <a:solidFill>
                  <a:schemeClr val="tx1"/>
                </a:solidFill>
              </a:rPr>
              <a:t>السبب : لأنها مصدر لفعل رباعي همزة قطع .</a:t>
            </a:r>
            <a:endParaRPr lang="ar-SA" sz="2400" b="1" dirty="0">
              <a:solidFill>
                <a:schemeClr val="tx1"/>
              </a:solidFill>
            </a:endParaRP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32" t="8800" r="6883" b="10687"/>
          <a:stretch>
            <a:fillRect/>
          </a:stretch>
        </p:blipFill>
        <p:spPr>
          <a:xfrm>
            <a:off x="571472" y="214291"/>
            <a:ext cx="6733993" cy="314327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428596" y="5857892"/>
            <a:ext cx="2786082" cy="7143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منيرة أبو خالد </a:t>
            </a:r>
            <a:endParaRPr lang="ar-SA" sz="2000" b="1" dirty="0"/>
          </a:p>
        </p:txBody>
      </p:sp>
      <p:cxnSp>
        <p:nvCxnSpPr>
          <p:cNvPr id="8" name="رابط مستقيم 7"/>
          <p:cNvCxnSpPr/>
          <p:nvPr/>
        </p:nvCxnSpPr>
        <p:spPr>
          <a:xfrm>
            <a:off x="4143372" y="714356"/>
            <a:ext cx="64294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6429388" y="1000108"/>
            <a:ext cx="71438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5400" dirty="0" smtClean="0">
                <a:solidFill>
                  <a:srgbClr val="FF0000"/>
                </a:solidFill>
              </a:rPr>
              <a:t>{</a:t>
            </a:r>
            <a:endParaRPr lang="ar-SA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197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صورة 9" descr="إلى.png"/>
          <p:cNvPicPr>
            <a:picLocks noChangeAspect="1"/>
          </p:cNvPicPr>
          <p:nvPr/>
        </p:nvPicPr>
        <p:blipFill>
          <a:blip r:embed="rId2"/>
          <a:srcRect r="30098" b="25767"/>
          <a:stretch>
            <a:fillRect/>
          </a:stretch>
        </p:blipFill>
        <p:spPr>
          <a:xfrm>
            <a:off x="500034" y="214290"/>
            <a:ext cx="5143504" cy="371477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مربع نص 10"/>
          <p:cNvSpPr txBox="1"/>
          <p:nvPr/>
        </p:nvSpPr>
        <p:spPr>
          <a:xfrm>
            <a:off x="1785918" y="4500570"/>
            <a:ext cx="6500858" cy="1200329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dirty="0" smtClean="0"/>
              <a:t>الخطأ : </a:t>
            </a:r>
            <a:r>
              <a:rPr lang="ar-SA" sz="2400" dirty="0" err="1" smtClean="0"/>
              <a:t>الى</a:t>
            </a:r>
            <a:endParaRPr lang="ar-SA" sz="2400" dirty="0" smtClean="0"/>
          </a:p>
          <a:p>
            <a:r>
              <a:rPr lang="ar-SA" sz="2400" dirty="0" smtClean="0"/>
              <a:t>الصواب : إلى</a:t>
            </a:r>
          </a:p>
          <a:p>
            <a:r>
              <a:rPr lang="ar-SA" sz="2400" dirty="0" smtClean="0"/>
              <a:t>السبب:  تكتب همزة قطع لأنها من الحروف .</a:t>
            </a:r>
            <a:endParaRPr lang="ar-SA" sz="2400" dirty="0"/>
          </a:p>
        </p:txBody>
      </p:sp>
      <p:sp>
        <p:nvSpPr>
          <p:cNvPr id="4" name="مستطيل 3"/>
          <p:cNvSpPr/>
          <p:nvPr/>
        </p:nvSpPr>
        <p:spPr>
          <a:xfrm>
            <a:off x="571472" y="5929330"/>
            <a:ext cx="2786082" cy="7143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مرام </a:t>
            </a:r>
            <a:r>
              <a:rPr lang="ar-SA" sz="2000" b="1" dirty="0" err="1" smtClean="0"/>
              <a:t>الخضير</a:t>
            </a: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ببب.jpg"/>
          <p:cNvPicPr>
            <a:picLocks noChangeAspect="1"/>
          </p:cNvPicPr>
          <p:nvPr/>
        </p:nvPicPr>
        <p:blipFill>
          <a:blip r:embed="rId2"/>
          <a:srcRect l="2812" t="2374" r="21250" b="6596"/>
          <a:stretch>
            <a:fillRect/>
          </a:stretch>
        </p:blipFill>
        <p:spPr>
          <a:xfrm>
            <a:off x="214282" y="142853"/>
            <a:ext cx="5072098" cy="3714775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357158" y="4071942"/>
            <a:ext cx="8072494" cy="1569660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dirty="0" smtClean="0"/>
              <a:t>الخطأ : </a:t>
            </a:r>
            <a:r>
              <a:rPr lang="ar-SA" sz="2400" dirty="0" err="1" smtClean="0"/>
              <a:t>الإجتماعية</a:t>
            </a:r>
            <a:r>
              <a:rPr lang="ar-SA" sz="2400" dirty="0" smtClean="0"/>
              <a:t> </a:t>
            </a:r>
          </a:p>
          <a:p>
            <a:r>
              <a:rPr lang="ar-SA" sz="2400" dirty="0" smtClean="0"/>
              <a:t>الصواب : الاجتماعية</a:t>
            </a:r>
          </a:p>
          <a:p>
            <a:r>
              <a:rPr lang="ar-SA" sz="2400" dirty="0" smtClean="0"/>
              <a:t>السبب : مصدر الفعل (اجتماع) وعدد حروفه ستة حروف لذلك لا نكتب الهمزة أي أنها همزة وصل .</a:t>
            </a:r>
            <a:endParaRPr lang="ar-SA" sz="2400" dirty="0"/>
          </a:p>
        </p:txBody>
      </p:sp>
      <p:sp>
        <p:nvSpPr>
          <p:cNvPr id="4" name="مستطيل 3"/>
          <p:cNvSpPr/>
          <p:nvPr/>
        </p:nvSpPr>
        <p:spPr>
          <a:xfrm>
            <a:off x="214282" y="5929330"/>
            <a:ext cx="2786082" cy="7143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tx1"/>
                </a:solidFill>
              </a:rPr>
              <a:t>مرام </a:t>
            </a:r>
            <a:r>
              <a:rPr lang="ar-SA" sz="2000" b="1" dirty="0" err="1" smtClean="0">
                <a:solidFill>
                  <a:schemeClr val="tx1"/>
                </a:solidFill>
              </a:rPr>
              <a:t>الخضير</a:t>
            </a:r>
            <a:r>
              <a:rPr lang="ar-SA" sz="2000" b="1" dirty="0" smtClean="0">
                <a:solidFill>
                  <a:schemeClr val="tx1"/>
                </a:solidFill>
              </a:rPr>
              <a:t> </a:t>
            </a:r>
            <a:endParaRPr lang="ar-SA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214291"/>
            <a:ext cx="6500858" cy="487564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ستطيل 2"/>
          <p:cNvSpPr/>
          <p:nvPr/>
        </p:nvSpPr>
        <p:spPr>
          <a:xfrm>
            <a:off x="214282" y="5929330"/>
            <a:ext cx="2786082" cy="7143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tx1"/>
                </a:solidFill>
              </a:rPr>
              <a:t>رهف آل </a:t>
            </a:r>
            <a:r>
              <a:rPr lang="ar-SA" sz="2000" b="1" dirty="0" err="1" smtClean="0">
                <a:solidFill>
                  <a:schemeClr val="tx1"/>
                </a:solidFill>
              </a:rPr>
              <a:t>مسهر</a:t>
            </a:r>
            <a:endParaRPr lang="ar-SA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عنصر نائب للمحتوى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142852"/>
            <a:ext cx="7461158" cy="550070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ستطيل 2"/>
          <p:cNvSpPr/>
          <p:nvPr/>
        </p:nvSpPr>
        <p:spPr>
          <a:xfrm>
            <a:off x="214282" y="5929330"/>
            <a:ext cx="2786082" cy="7143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tx1"/>
                </a:solidFill>
              </a:rPr>
              <a:t>رهف آل </a:t>
            </a:r>
            <a:r>
              <a:rPr lang="ar-SA" sz="2000" b="1" dirty="0" err="1" smtClean="0">
                <a:solidFill>
                  <a:schemeClr val="tx1"/>
                </a:solidFill>
              </a:rPr>
              <a:t>مسهر</a:t>
            </a:r>
            <a:endParaRPr lang="ar-SA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00034" y="4071942"/>
            <a:ext cx="7467600" cy="13573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ar-SA" dirty="0" smtClean="0"/>
              <a:t>الخطأ : أستغفر</a:t>
            </a:r>
          </a:p>
          <a:p>
            <a:pPr>
              <a:buNone/>
            </a:pPr>
            <a:r>
              <a:rPr lang="ar-SA" dirty="0" smtClean="0"/>
              <a:t>الصواب: استغفر</a:t>
            </a:r>
            <a:endParaRPr lang="en-US" dirty="0" smtClean="0"/>
          </a:p>
          <a:p>
            <a:pPr>
              <a:buNone/>
            </a:pPr>
            <a:r>
              <a:rPr lang="ar-SA" dirty="0" smtClean="0"/>
              <a:t>السبب : لأن وقعت همزة قطع في ماضي فعل ثلاثي .</a:t>
            </a:r>
            <a:endParaRPr lang="en-US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4" name="Picture 1"/>
          <p:cNvPicPr/>
          <p:nvPr/>
        </p:nvPicPr>
        <p:blipFill rotWithShape="1"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7643" t="55109" b="26847"/>
          <a:stretch/>
        </p:blipFill>
        <p:spPr bwMode="auto">
          <a:xfrm>
            <a:off x="1214414" y="428604"/>
            <a:ext cx="6298646" cy="321471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357158" y="5715016"/>
            <a:ext cx="2786082" cy="7143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نورة العمري</a:t>
            </a:r>
            <a:endParaRPr lang="ar-SA" sz="20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٢٠١٤-٠٩-٢٦ ١٢.٢٦.٥٨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04"/>
            <a:ext cx="7786742" cy="350046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ربع نص 5"/>
          <p:cNvSpPr txBox="1"/>
          <p:nvPr/>
        </p:nvSpPr>
        <p:spPr>
          <a:xfrm>
            <a:off x="1000100" y="4572008"/>
            <a:ext cx="7286676" cy="15081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chemeClr val="dk1"/>
                </a:solidFill>
              </a:rPr>
              <a:t>الخطأ :</a:t>
            </a:r>
            <a:r>
              <a:rPr lang="ar-SA" sz="2400" b="1" dirty="0" err="1" smtClean="0">
                <a:solidFill>
                  <a:schemeClr val="dk1"/>
                </a:solidFill>
              </a:rPr>
              <a:t>فليبداء</a:t>
            </a:r>
            <a:r>
              <a:rPr lang="ar-SA" sz="2400" b="1" dirty="0" smtClean="0">
                <a:solidFill>
                  <a:schemeClr val="dk1"/>
                </a:solidFill>
              </a:rPr>
              <a:t> رسمت الهمزة على السطر </a:t>
            </a:r>
          </a:p>
          <a:p>
            <a:r>
              <a:rPr lang="ar-SA" sz="2400" b="1" dirty="0" smtClean="0">
                <a:solidFill>
                  <a:schemeClr val="dk1"/>
                </a:solidFill>
              </a:rPr>
              <a:t>الصواب : فليبدأ </a:t>
            </a:r>
          </a:p>
          <a:p>
            <a:r>
              <a:rPr lang="ar-SA" sz="2400" b="1" dirty="0" smtClean="0">
                <a:solidFill>
                  <a:schemeClr val="dk1"/>
                </a:solidFill>
              </a:rPr>
              <a:t>السبب: ترسم الهمزة على الألف لأن ما قبلها مفتوح .</a:t>
            </a:r>
          </a:p>
          <a:p>
            <a:endParaRPr lang="ar-SA" sz="2000" dirty="0"/>
          </a:p>
        </p:txBody>
      </p:sp>
      <p:sp>
        <p:nvSpPr>
          <p:cNvPr id="5" name="مستطيل 4"/>
          <p:cNvSpPr/>
          <p:nvPr/>
        </p:nvSpPr>
        <p:spPr>
          <a:xfrm>
            <a:off x="357158" y="5857892"/>
            <a:ext cx="2786082" cy="7143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أسماء الحسن</a:t>
            </a:r>
            <a:endParaRPr lang="ar-SA" sz="20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٢٠١٤-٠٩-٢٦ ١٢.٢٨.٢٣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857232"/>
            <a:ext cx="7000924" cy="314327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1357290" y="4572008"/>
            <a:ext cx="7000924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latin typeface="Tahoma" pitchFamily="34" charset="0"/>
                <a:ea typeface="Tahoma" pitchFamily="34" charset="0"/>
                <a:cs typeface="+mj-cs"/>
              </a:rPr>
              <a:t>الخطأ : </a:t>
            </a:r>
            <a:r>
              <a:rPr lang="ar-SA" sz="2400" b="1" dirty="0" err="1" smtClean="0">
                <a:latin typeface="Tahoma" pitchFamily="34" charset="0"/>
                <a:ea typeface="Tahoma" pitchFamily="34" charset="0"/>
                <a:cs typeface="+mj-cs"/>
              </a:rPr>
              <a:t>المرؤ</a:t>
            </a:r>
            <a:r>
              <a:rPr lang="ar-SA" sz="2400" b="1" dirty="0" smtClean="0">
                <a:latin typeface="Tahoma" pitchFamily="34" charset="0"/>
                <a:ea typeface="Tahoma" pitchFamily="34" charset="0"/>
                <a:cs typeface="+mj-cs"/>
              </a:rPr>
              <a:t>  رسمت الهمزة على الواو </a:t>
            </a:r>
          </a:p>
          <a:p>
            <a:r>
              <a:rPr lang="ar-SA" sz="2400" b="1" dirty="0" smtClean="0">
                <a:latin typeface="Tahoma" pitchFamily="34" charset="0"/>
                <a:ea typeface="Tahoma" pitchFamily="34" charset="0"/>
                <a:cs typeface="+mj-cs"/>
              </a:rPr>
              <a:t>الصواب: المرء</a:t>
            </a:r>
          </a:p>
          <a:p>
            <a:r>
              <a:rPr lang="ar-SA" sz="2400" b="1" dirty="0" smtClean="0">
                <a:latin typeface="Tahoma" pitchFamily="34" charset="0"/>
                <a:ea typeface="Tahoma" pitchFamily="34" charset="0"/>
                <a:cs typeface="+mj-cs"/>
              </a:rPr>
              <a:t>السبب : ترسم الهمزة على السطر لأن ما قبلها ساكن . </a:t>
            </a:r>
          </a:p>
          <a:p>
            <a:endParaRPr lang="ar-SA" sz="2800" b="1" dirty="0">
              <a:cs typeface="+mj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00034" y="5857892"/>
            <a:ext cx="2786082" cy="7143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أسماء الحسن</a:t>
            </a:r>
            <a:endParaRPr lang="ar-SA" sz="20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4071942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ar-SA" sz="24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</a:rPr>
              <a:t>الصواب : و املأ </a:t>
            </a:r>
            <a:br>
              <a:rPr lang="ar-SA" sz="24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</a:rPr>
            </a:br>
            <a:r>
              <a:rPr lang="ar-SA" sz="24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</a:rPr>
              <a:t>السبب : كتبت الهمزة على ألف لأن حركة ما قبلها فتحة </a:t>
            </a:r>
            <a:endParaRPr lang="ar-SA" sz="2400" b="1" dirty="0">
              <a:solidFill>
                <a:schemeClr val="tx1"/>
              </a:solidFill>
              <a:latin typeface="Tahoma" pitchFamily="34" charset="0"/>
              <a:ea typeface="Tahoma" pitchFamily="34" charset="0"/>
            </a:endParaRP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8313" y="679745"/>
            <a:ext cx="6175389" cy="298361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ستطيل 5"/>
          <p:cNvSpPr/>
          <p:nvPr/>
        </p:nvSpPr>
        <p:spPr>
          <a:xfrm>
            <a:off x="214282" y="5929330"/>
            <a:ext cx="2786082" cy="7143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أمل </a:t>
            </a:r>
            <a:r>
              <a:rPr lang="ar-SA" sz="2000" b="1" dirty="0" err="1" smtClean="0"/>
              <a:t>العوين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xmlns="" val="101857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>
          <a:xfrm>
            <a:off x="428596" y="4286256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ar-SA" sz="24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</a:rPr>
              <a:t>الصواب : تضيء </a:t>
            </a:r>
            <a:br>
              <a:rPr lang="ar-SA" sz="24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</a:rPr>
            </a:br>
            <a:r>
              <a:rPr lang="ar-SA" sz="24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</a:rPr>
              <a:t>السبب : تكتب الهمزة على السطر لأن ما قبلها ساكن</a:t>
            </a:r>
            <a:endParaRPr lang="ar-SA" sz="2400" b="1" dirty="0">
              <a:solidFill>
                <a:schemeClr val="tx1"/>
              </a:solidFill>
              <a:latin typeface="Tahoma" pitchFamily="34" charset="0"/>
              <a:ea typeface="Tahoma" pitchFamily="34" charset="0"/>
            </a:endParaRPr>
          </a:p>
        </p:txBody>
      </p:sp>
      <p:pic>
        <p:nvPicPr>
          <p:cNvPr id="9" name="عنصر نائب للمحتوى 8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260649"/>
            <a:ext cx="6140612" cy="366841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214282" y="5929330"/>
            <a:ext cx="2786082" cy="7143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أمل </a:t>
            </a:r>
            <a:r>
              <a:rPr lang="ar-SA" sz="2000" b="1" dirty="0" err="1" smtClean="0"/>
              <a:t>العوين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xmlns="" val="18226333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214282" y="450057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ar-SA" sz="24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</a:rPr>
              <a:t>الصواب : و أبتدأ </a:t>
            </a:r>
            <a:br>
              <a:rPr lang="ar-SA" sz="24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</a:rPr>
            </a:br>
            <a:r>
              <a:rPr lang="ar-SA" sz="24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</a:rPr>
              <a:t>السبب : تكتب الهمزة على الألف لأن ما قبلها مفتوح </a:t>
            </a:r>
            <a:endParaRPr lang="ar-SA" sz="2400" b="1" dirty="0">
              <a:solidFill>
                <a:schemeClr val="tx1"/>
              </a:solidFill>
              <a:latin typeface="Tahoma" pitchFamily="34" charset="0"/>
              <a:ea typeface="Tahoma" pitchFamily="34" charset="0"/>
            </a:endParaRPr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288" y="571480"/>
            <a:ext cx="6748480" cy="3468143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285720" y="5929330"/>
            <a:ext cx="2786082" cy="7143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أمل </a:t>
            </a:r>
            <a:r>
              <a:rPr lang="ar-SA" sz="2000" b="1" dirty="0" err="1" smtClean="0"/>
              <a:t>العوين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xmlns="" val="33709296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85786" y="3000372"/>
            <a:ext cx="7467600" cy="31146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3600" b="1" dirty="0" smtClean="0">
                <a:cs typeface="DecoType Naskh Special" pitchFamily="2" charset="-78"/>
              </a:rPr>
              <a:t>شكراً لحسن استماعكم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 rotWithShape="1"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7702" t="1596" b="84409"/>
          <a:stretch/>
        </p:blipFill>
        <p:spPr bwMode="auto">
          <a:xfrm>
            <a:off x="428596" y="214290"/>
            <a:ext cx="6715172" cy="307156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  <p:sp>
        <p:nvSpPr>
          <p:cNvPr id="25601" name="Rectangle 1"/>
          <p:cNvSpPr>
            <a:spLocks noGrp="1" noChangeArrowheads="1"/>
          </p:cNvSpPr>
          <p:nvPr>
            <p:ph sz="quarter" idx="1"/>
          </p:nvPr>
        </p:nvSpPr>
        <p:spPr bwMode="auto">
          <a:xfrm>
            <a:off x="357158" y="3571876"/>
            <a:ext cx="831349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81425" algn="l"/>
              </a:tabLst>
            </a:pPr>
            <a:r>
              <a:rPr lang="ar-SA" dirty="0" smtClean="0"/>
              <a:t>الخطأ : أمراه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81425" algn="l"/>
              </a:tabLst>
            </a:pPr>
            <a:r>
              <a:rPr lang="ar-SA" dirty="0" smtClean="0"/>
              <a:t>الصواب : </a:t>
            </a:r>
            <a:r>
              <a:rPr lang="ar-SA" dirty="0" err="1" smtClean="0"/>
              <a:t>امرأه</a:t>
            </a:r>
            <a:endParaRPr lang="en-US" dirty="0" smtClean="0"/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81425" algn="l"/>
              </a:tabLst>
            </a:pPr>
            <a:r>
              <a:rPr lang="ar-SA" dirty="0" smtClean="0"/>
              <a:t>السبب: وقعت همزة وصل في أسماء معدودة مسموعة عن العرب في مفردها ومثناها.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428596" y="5857892"/>
            <a:ext cx="2786082" cy="7143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نورة العمري</a:t>
            </a:r>
            <a:endParaRPr lang="ar-SA" sz="2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285720" y="3929066"/>
            <a:ext cx="8229600" cy="928686"/>
          </a:xfrm>
        </p:spPr>
        <p:txBody>
          <a:bodyPr>
            <a:noAutofit/>
          </a:bodyPr>
          <a:lstStyle/>
          <a:p>
            <a:pPr algn="r"/>
            <a:r>
              <a:rPr lang="ar-S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الصواب: اصنع</a:t>
            </a:r>
            <a:br>
              <a:rPr lang="ar-S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ar-S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السبب : أمر الفعل الثلاثي فيكون همزه وصل</a:t>
            </a:r>
            <a:endParaRPr lang="ar-SA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8" name="عنصر نائب للمحتوى 7" descr="ffff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b="45139"/>
          <a:stretch>
            <a:fillRect/>
          </a:stretch>
        </p:blipFill>
        <p:spPr>
          <a:xfrm>
            <a:off x="285720" y="214290"/>
            <a:ext cx="6357982" cy="350046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571472" y="5857892"/>
            <a:ext cx="2786082" cy="7143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err="1" smtClean="0"/>
              <a:t>بشاير</a:t>
            </a:r>
            <a:r>
              <a:rPr lang="ar-SA" sz="2000" b="1" dirty="0" smtClean="0"/>
              <a:t> </a:t>
            </a:r>
            <a:r>
              <a:rPr lang="ar-SA" sz="2000" b="1" dirty="0" err="1" smtClean="0"/>
              <a:t>الأسمري</a:t>
            </a: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4000504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ar-S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الصواب: أن</a:t>
            </a:r>
            <a:br>
              <a:rPr lang="ar-S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ar-S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السبب : توضع همزه القطع في جميع الحروف  ماعدا (ال)التعريف</a:t>
            </a:r>
            <a:endParaRPr lang="ar-SA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عنصر نائب للمحتوى 3" descr="kkkk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b="46108"/>
          <a:stretch>
            <a:fillRect/>
          </a:stretch>
        </p:blipFill>
        <p:spPr>
          <a:xfrm>
            <a:off x="642910" y="428604"/>
            <a:ext cx="6297100" cy="378621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500034" y="5857892"/>
            <a:ext cx="2786082" cy="7143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err="1" smtClean="0"/>
              <a:t>بشاير</a:t>
            </a:r>
            <a:r>
              <a:rPr lang="ar-SA" sz="2000" b="1" dirty="0" smtClean="0"/>
              <a:t> </a:t>
            </a:r>
            <a:r>
              <a:rPr lang="ar-SA" sz="2000" b="1" dirty="0" err="1" smtClean="0"/>
              <a:t>الأسمري</a:t>
            </a: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2910" y="4286256"/>
            <a:ext cx="7467600" cy="1143000"/>
          </a:xfrm>
        </p:spPr>
        <p:txBody>
          <a:bodyPr>
            <a:noAutofit/>
          </a:bodyPr>
          <a:lstStyle/>
          <a:p>
            <a:pPr algn="r"/>
            <a:r>
              <a:rPr lang="ar-SA" sz="2400" b="1" dirty="0" smtClean="0">
                <a:solidFill>
                  <a:schemeClr val="tx1"/>
                </a:solidFill>
              </a:rPr>
              <a:t>الخطأ : </a:t>
            </a:r>
            <a:r>
              <a:rPr lang="ar-SA" sz="2400" b="1" dirty="0" err="1" smtClean="0">
                <a:solidFill>
                  <a:schemeClr val="tx1"/>
                </a:solidFill>
              </a:rPr>
              <a:t>ابراهيم</a:t>
            </a:r>
            <a:r>
              <a:rPr lang="ar-SA" sz="2400" b="1" dirty="0" smtClean="0">
                <a:solidFill>
                  <a:schemeClr val="tx1"/>
                </a:solidFill>
              </a:rPr>
              <a:t/>
            </a:r>
            <a:br>
              <a:rPr lang="ar-SA" sz="2400" b="1" dirty="0" smtClean="0">
                <a:solidFill>
                  <a:schemeClr val="tx1"/>
                </a:solidFill>
              </a:rPr>
            </a:br>
            <a:r>
              <a:rPr lang="ar-SA" sz="2400" b="1" dirty="0" smtClean="0">
                <a:solidFill>
                  <a:schemeClr val="tx1"/>
                </a:solidFill>
              </a:rPr>
              <a:t>الصواب : إبراهيم</a:t>
            </a:r>
            <a:br>
              <a:rPr lang="ar-SA" sz="2400" b="1" dirty="0" smtClean="0">
                <a:solidFill>
                  <a:schemeClr val="tx1"/>
                </a:solidFill>
              </a:rPr>
            </a:br>
            <a:r>
              <a:rPr lang="ar-SA" sz="2400" b="1" dirty="0" smtClean="0">
                <a:solidFill>
                  <a:schemeClr val="tx1"/>
                </a:solidFill>
              </a:rPr>
              <a:t>السبب : لأنها من الأسماء الأعجمية</a:t>
            </a:r>
            <a:endParaRPr lang="ar-SA" sz="2400" b="1" dirty="0">
              <a:solidFill>
                <a:schemeClr val="tx1"/>
              </a:solidFill>
            </a:endParaRPr>
          </a:p>
        </p:txBody>
      </p:sp>
      <p:pic>
        <p:nvPicPr>
          <p:cNvPr id="4" name="عنصر نائب للمحتوى 3" descr="hk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1214422"/>
            <a:ext cx="8052622" cy="255597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357158" y="5857892"/>
            <a:ext cx="2786082" cy="7143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بشرى الدخيل</a:t>
            </a:r>
            <a:endParaRPr lang="ar-SA" sz="2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1472" y="3929066"/>
            <a:ext cx="7467600" cy="1143000"/>
          </a:xfrm>
        </p:spPr>
        <p:txBody>
          <a:bodyPr>
            <a:noAutofit/>
          </a:bodyPr>
          <a:lstStyle/>
          <a:p>
            <a:pPr algn="r"/>
            <a:r>
              <a:rPr lang="ar-SA" sz="2400" b="1" dirty="0" smtClean="0">
                <a:solidFill>
                  <a:schemeClr val="tx1"/>
                </a:solidFill>
              </a:rPr>
              <a:t>الخطأ: </a:t>
            </a:r>
            <a:r>
              <a:rPr lang="ar-SA" sz="2400" b="1" dirty="0" err="1" smtClean="0">
                <a:solidFill>
                  <a:schemeClr val="tx1"/>
                </a:solidFill>
              </a:rPr>
              <a:t>إثنتان</a:t>
            </a:r>
            <a:r>
              <a:rPr lang="ar-SA" sz="2400" b="1" dirty="0" smtClean="0">
                <a:solidFill>
                  <a:schemeClr val="tx1"/>
                </a:solidFill>
              </a:rPr>
              <a:t/>
            </a:r>
            <a:br>
              <a:rPr lang="ar-SA" sz="2400" b="1" dirty="0" smtClean="0">
                <a:solidFill>
                  <a:schemeClr val="tx1"/>
                </a:solidFill>
              </a:rPr>
            </a:br>
            <a:r>
              <a:rPr lang="ar-SA" sz="2400" b="1" dirty="0" smtClean="0">
                <a:solidFill>
                  <a:schemeClr val="tx1"/>
                </a:solidFill>
              </a:rPr>
              <a:t>الصواب : اثنتان</a:t>
            </a:r>
            <a:br>
              <a:rPr lang="ar-SA" sz="2400" b="1" dirty="0" smtClean="0">
                <a:solidFill>
                  <a:schemeClr val="tx1"/>
                </a:solidFill>
              </a:rPr>
            </a:br>
            <a:r>
              <a:rPr lang="ar-SA" sz="2400" b="1" dirty="0" smtClean="0">
                <a:solidFill>
                  <a:schemeClr val="tx1"/>
                </a:solidFill>
              </a:rPr>
              <a:t>السبب : لأنها اسم مثنى من الأسماء المسموعة عن العرب</a:t>
            </a:r>
            <a:endParaRPr lang="ar-SA" sz="2400" b="1" dirty="0">
              <a:solidFill>
                <a:schemeClr val="tx1"/>
              </a:solidFill>
            </a:endParaRPr>
          </a:p>
        </p:txBody>
      </p:sp>
      <p:pic>
        <p:nvPicPr>
          <p:cNvPr id="4" name="عنصر نائب للمحتوى 3" descr="بدون عنوان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42910" y="857232"/>
            <a:ext cx="7239053" cy="271464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357158" y="5857892"/>
            <a:ext cx="2786082" cy="7143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بشرى الدخيل</a:t>
            </a:r>
            <a:endParaRPr lang="ar-SA" sz="2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481" r="2372" b="22696"/>
          <a:stretch>
            <a:fillRect/>
          </a:stretch>
        </p:blipFill>
        <p:spPr>
          <a:xfrm>
            <a:off x="357158" y="285728"/>
            <a:ext cx="6643734" cy="345125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25607657"/>
              </p:ext>
            </p:extLst>
          </p:nvPr>
        </p:nvGraphicFramePr>
        <p:xfrm>
          <a:off x="1500166" y="4071942"/>
          <a:ext cx="6681077" cy="1177280"/>
        </p:xfrm>
        <a:graphic>
          <a:graphicData uri="http://schemas.openxmlformats.org/drawingml/2006/table">
            <a:tbl>
              <a:tblPr rtl="1" firstRow="1" bandRow="1">
                <a:tableStyleId>{616DA210-FB5B-4158-B5E0-FEB733F419BA}</a:tableStyleId>
              </a:tblPr>
              <a:tblGrid>
                <a:gridCol w="1954941"/>
                <a:gridCol w="1954941"/>
                <a:gridCol w="2771195"/>
              </a:tblGrid>
              <a:tr h="72008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cs typeface="Akhbar MT" pitchFamily="2" charset="-78"/>
                        </a:rPr>
                        <a:t>الخطأ</a:t>
                      </a:r>
                      <a:endParaRPr lang="ar-SA" sz="2400" b="1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cs typeface="Akhbar MT" pitchFamily="2" charset="-78"/>
                        </a:rPr>
                        <a:t>الصواب</a:t>
                      </a:r>
                      <a:endParaRPr lang="ar-SA" sz="2400" b="1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cs typeface="Akhbar MT" pitchFamily="2" charset="-78"/>
                        </a:rPr>
                        <a:t>السبب</a:t>
                      </a:r>
                      <a:endParaRPr lang="ar-SA" sz="2400" b="1" dirty="0">
                        <a:cs typeface="Akhbar MT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cs typeface="Akhbar MT" pitchFamily="2" charset="-78"/>
                        </a:rPr>
                        <a:t>أبن</a:t>
                      </a:r>
                      <a:endParaRPr lang="ar-SA" sz="2400" b="1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cs typeface="Akhbar MT" pitchFamily="2" charset="-78"/>
                        </a:rPr>
                        <a:t>ابن </a:t>
                      </a:r>
                      <a:endParaRPr lang="ar-SA" sz="2400" b="1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>
                          <a:cs typeface="Akhbar MT" pitchFamily="2" charset="-78"/>
                        </a:rPr>
                        <a:t>لأنها اسم وهمزتها همزة وصل.</a:t>
                      </a:r>
                      <a:endParaRPr lang="ar-SA" sz="2400" b="1" dirty="0">
                        <a:cs typeface="Akhbar MT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500034" y="5929330"/>
            <a:ext cx="2786082" cy="7143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ندى </a:t>
            </a:r>
            <a:r>
              <a:rPr lang="ar-SA" sz="2000" b="1" dirty="0" err="1" smtClean="0"/>
              <a:t>العريفي</a:t>
            </a:r>
            <a:endParaRPr lang="ar-SA" sz="2000" b="1" dirty="0"/>
          </a:p>
        </p:txBody>
      </p:sp>
    </p:spTree>
    <p:extLst>
      <p:ext uri="{BB962C8B-B14F-4D97-AF65-F5344CB8AC3E}">
        <p14:creationId xmlns="" xmlns:p14="http://schemas.microsoft.com/office/powerpoint/2010/main" val="367569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481" r="3384" b="20473"/>
          <a:stretch>
            <a:fillRect/>
          </a:stretch>
        </p:blipFill>
        <p:spPr>
          <a:xfrm>
            <a:off x="285720" y="285728"/>
            <a:ext cx="6572296" cy="366499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62007816"/>
              </p:ext>
            </p:extLst>
          </p:nvPr>
        </p:nvGraphicFramePr>
        <p:xfrm>
          <a:off x="2071670" y="4286256"/>
          <a:ext cx="6336705" cy="1152128"/>
        </p:xfrm>
        <a:graphic>
          <a:graphicData uri="http://schemas.openxmlformats.org/drawingml/2006/table">
            <a:tbl>
              <a:tblPr rtl="1" firstRow="1" bandRow="1">
                <a:tableStyleId>{616DA210-FB5B-4158-B5E0-FEB733F419BA}</a:tableStyleId>
              </a:tblPr>
              <a:tblGrid>
                <a:gridCol w="2112235"/>
                <a:gridCol w="2112235"/>
                <a:gridCol w="2112235"/>
              </a:tblGrid>
              <a:tr h="61023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cs typeface="Akhbar MT" pitchFamily="2" charset="-78"/>
                        </a:rPr>
                        <a:t>الخطأ</a:t>
                      </a:r>
                      <a:endParaRPr lang="ar-SA" sz="2400" b="1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cs typeface="Akhbar MT" pitchFamily="2" charset="-78"/>
                        </a:rPr>
                        <a:t>الصواب</a:t>
                      </a:r>
                      <a:endParaRPr lang="ar-SA" sz="2400" b="1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cs typeface="Akhbar MT" pitchFamily="2" charset="-78"/>
                        </a:rPr>
                        <a:t>السبب</a:t>
                      </a:r>
                      <a:endParaRPr lang="ar-SA" sz="2400" b="1" dirty="0">
                        <a:cs typeface="Akhbar MT" pitchFamily="2" charset="-78"/>
                      </a:endParaRPr>
                    </a:p>
                  </a:txBody>
                  <a:tcPr/>
                </a:tc>
              </a:tr>
              <a:tr h="541896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cs typeface="Akhbar MT" pitchFamily="2" charset="-78"/>
                        </a:rPr>
                        <a:t>الارهابيين </a:t>
                      </a:r>
                      <a:endParaRPr lang="ar-SA" sz="2400" b="1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cs typeface="Akhbar MT" pitchFamily="2" charset="-78"/>
                        </a:rPr>
                        <a:t>الإرهابيين</a:t>
                      </a:r>
                      <a:endParaRPr lang="ar-SA" sz="2400" b="1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>
                          <a:cs typeface="Akhbar MT" pitchFamily="2" charset="-78"/>
                        </a:rPr>
                        <a:t>لأن</a:t>
                      </a:r>
                      <a:r>
                        <a:rPr lang="ar-SA" sz="2400" b="1" baseline="0" dirty="0" smtClean="0">
                          <a:cs typeface="Akhbar MT" pitchFamily="2" charset="-78"/>
                        </a:rPr>
                        <a:t> همزتها همزة قطع.</a:t>
                      </a:r>
                      <a:endParaRPr lang="ar-SA" sz="2400" b="1" dirty="0">
                        <a:cs typeface="Akhbar MT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مستطيل 5"/>
          <p:cNvSpPr/>
          <p:nvPr/>
        </p:nvSpPr>
        <p:spPr>
          <a:xfrm>
            <a:off x="428596" y="5857892"/>
            <a:ext cx="2786082" cy="7143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ندى </a:t>
            </a:r>
            <a:r>
              <a:rPr lang="ar-SA" sz="2000" b="1" dirty="0" err="1" smtClean="0"/>
              <a:t>العريفي</a:t>
            </a:r>
            <a:endParaRPr lang="ar-SA" sz="2000" b="1" dirty="0"/>
          </a:p>
        </p:txBody>
      </p:sp>
    </p:spTree>
    <p:extLst>
      <p:ext uri="{BB962C8B-B14F-4D97-AF65-F5344CB8AC3E}">
        <p14:creationId xmlns="" xmlns:p14="http://schemas.microsoft.com/office/powerpoint/2010/main" val="79102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عرب103">
  <a:themeElements>
    <a:clrScheme name="مخصص 10">
      <a:dk1>
        <a:srgbClr val="0070C0"/>
      </a:dk1>
      <a:lt1>
        <a:sysClr val="window" lastClr="FFFFFF"/>
      </a:lt1>
      <a:dk2>
        <a:srgbClr val="575F6D"/>
      </a:dk2>
      <a:lt2>
        <a:srgbClr val="FFF39D"/>
      </a:lt2>
      <a:accent1>
        <a:srgbClr val="0070C0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عرب103</Template>
  <TotalTime>1</TotalTime>
  <Words>303</Words>
  <Application>Microsoft Office PowerPoint</Application>
  <PresentationFormat>عرض على الشاشة (3:4)‏</PresentationFormat>
  <Paragraphs>82</Paragraphs>
  <Slides>25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25</vt:i4>
      </vt:variant>
    </vt:vector>
  </HeadingPairs>
  <TitlesOfParts>
    <vt:vector size="26" baseType="lpstr">
      <vt:lpstr>عرب103</vt:lpstr>
      <vt:lpstr>عرب 103  هزة الوصل والقطع والهمزة المتطرفة  أ/ أريج السويلم  الطالبات : بشرة الدخيل  أسماء الحسن أمل العوين  بشاير الأسمري  نورة العمري منيرة أبو خالد  ندى العريفي  مرام الخضير  غيداء الخثلان  غيداء الحسين رهف أل مسهر 1435هـ  - الفصل  الدراسي الأول </vt:lpstr>
      <vt:lpstr>الشريحة 2</vt:lpstr>
      <vt:lpstr>الشريحة 3</vt:lpstr>
      <vt:lpstr>الصواب: اصنع السبب : أمر الفعل الثلاثي فيكون همزه وصل</vt:lpstr>
      <vt:lpstr>الصواب: أن السبب : توضع همزه القطع في جميع الحروف  ماعدا (ال)التعريف</vt:lpstr>
      <vt:lpstr>الخطأ : ابراهيم الصواب : إبراهيم السبب : لأنها من الأسماء الأعجمية</vt:lpstr>
      <vt:lpstr>الخطأ: إثنتان الصواب : اثنتان السبب : لأنها اسم مثنى من الأسماء المسموعة عن العرب</vt:lpstr>
      <vt:lpstr>الشريحة 8</vt:lpstr>
      <vt:lpstr>الشريحة 9</vt:lpstr>
      <vt:lpstr>الخطأ : ان  الصواب : أن السبب :أن همزة قطع لأنها من الحروف  </vt:lpstr>
      <vt:lpstr> الخطأ :إقتصاد  الصواب : اقتصاد  السبب : همزة وصل-أمره ومصدره خماسي اقتصد/اقتصاد</vt:lpstr>
      <vt:lpstr>الشريحة 12</vt:lpstr>
      <vt:lpstr>الشريحة 13</vt:lpstr>
      <vt:lpstr>الشريحة 14</vt:lpstr>
      <vt:lpstr>1- الخطأ: اعلان الصواب : إعلان  السبب: لأنها مصدر لفعل رباعي  همزة قطع . 2- الخطأ : ادارة  الصواب : إدارة  السبب : لأنها مصدر لفعل رباعي همزة قطع .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الصواب : و املأ  السبب : كتبت الهمزة على ألف لأن حركة ما قبلها فتحة </vt:lpstr>
      <vt:lpstr>الصواب : تضيء  السبب : تكتب الهمزة على السطر لأن ما قبلها ساكن</vt:lpstr>
      <vt:lpstr>الصواب : و أبتدأ  السبب : تكتب الهمزة على الألف لأن ما قبلها مفتوح </vt:lpstr>
      <vt:lpstr>الشريحة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عرب 103  هزة الوصل والقطع والهمزة المتطرفة  أ/ أريج السويلم  الطالبات : بشرة الدخيل  أسماء الحسن أمل العوين  بشاير الأسمري  نورة العمري منيرة أبو خالد  ندى العريفي  مرام الخضير  غيداء الخثلان  غيداء الحسين رهف أل مسهر 1435هـ  - الفصل  الدراسي الأول</dc:title>
  <dc:creator>SONY</dc:creator>
  <cp:lastModifiedBy>user44</cp:lastModifiedBy>
  <cp:revision>1</cp:revision>
  <dcterms:created xsi:type="dcterms:W3CDTF">2014-10-13T09:55:36Z</dcterms:created>
  <dcterms:modified xsi:type="dcterms:W3CDTF">2014-10-14T18:18:00Z</dcterms:modified>
</cp:coreProperties>
</file>