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44" r:id="rId1"/>
  </p:sldMasterIdLst>
  <p:notesMasterIdLst>
    <p:notesMasterId r:id="rId26"/>
  </p:notesMasterIdLst>
  <p:sldIdLst>
    <p:sldId id="256" r:id="rId2"/>
    <p:sldId id="257" r:id="rId3"/>
    <p:sldId id="258" r:id="rId4"/>
    <p:sldId id="279" r:id="rId5"/>
    <p:sldId id="259" r:id="rId6"/>
    <p:sldId id="260" r:id="rId7"/>
    <p:sldId id="261" r:id="rId8"/>
    <p:sldId id="262" r:id="rId9"/>
    <p:sldId id="263" r:id="rId10"/>
    <p:sldId id="264" r:id="rId11"/>
    <p:sldId id="265" r:id="rId12"/>
    <p:sldId id="266" r:id="rId13"/>
    <p:sldId id="267" r:id="rId14"/>
    <p:sldId id="268" r:id="rId15"/>
    <p:sldId id="271" r:id="rId16"/>
    <p:sldId id="270" r:id="rId17"/>
    <p:sldId id="269" r:id="rId18"/>
    <p:sldId id="272" r:id="rId19"/>
    <p:sldId id="273" r:id="rId20"/>
    <p:sldId id="274" r:id="rId21"/>
    <p:sldId id="275" r:id="rId22"/>
    <p:sldId id="276" r:id="rId23"/>
    <p:sldId id="277" r:id="rId24"/>
    <p:sldId id="278"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994" autoAdjust="0"/>
    <p:restoredTop sz="85424" autoAdjust="0"/>
  </p:normalViewPr>
  <p:slideViewPr>
    <p:cSldViewPr snapToGrid="0">
      <p:cViewPr>
        <p:scale>
          <a:sx n="53" d="100"/>
          <a:sy n="53" d="100"/>
        </p:scale>
        <p:origin x="-1536" y="-14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F42102-333A-4456-8D7D-AA7F76B1B4F1}" type="doc">
      <dgm:prSet loTypeId="urn:microsoft.com/office/officeart/2005/8/layout/hProcess7" loCatId="list" qsTypeId="urn:microsoft.com/office/officeart/2005/8/quickstyle/simple3" qsCatId="simple" csTypeId="urn:microsoft.com/office/officeart/2005/8/colors/accent1_3" csCatId="accent1" phldr="1"/>
      <dgm:spPr/>
      <dgm:t>
        <a:bodyPr/>
        <a:lstStyle/>
        <a:p>
          <a:pPr rtl="1"/>
          <a:endParaRPr lang="ar-SA"/>
        </a:p>
      </dgm:t>
    </dgm:pt>
    <dgm:pt modelId="{7FB4737E-3BAB-41C9-A390-EBC1FCDB51EC}">
      <dgm:prSet phldrT="[Text]" phldr="1"/>
      <dgm:spPr/>
      <dgm:t>
        <a:bodyPr/>
        <a:lstStyle/>
        <a:p>
          <a:pPr rtl="1"/>
          <a:endParaRPr lang="ar-SA"/>
        </a:p>
      </dgm:t>
    </dgm:pt>
    <dgm:pt modelId="{052AA353-6539-4248-9AD5-F9B271FBF75A}" type="parTrans" cxnId="{3F272502-40AF-4CFA-9FC7-3611A475E021}">
      <dgm:prSet/>
      <dgm:spPr/>
      <dgm:t>
        <a:bodyPr/>
        <a:lstStyle/>
        <a:p>
          <a:pPr rtl="1"/>
          <a:endParaRPr lang="ar-SA"/>
        </a:p>
      </dgm:t>
    </dgm:pt>
    <dgm:pt modelId="{7F81A79D-9C93-4D06-B789-CE3CC27FC12E}" type="sibTrans" cxnId="{3F272502-40AF-4CFA-9FC7-3611A475E021}">
      <dgm:prSet/>
      <dgm:spPr/>
      <dgm:t>
        <a:bodyPr/>
        <a:lstStyle/>
        <a:p>
          <a:pPr rtl="1"/>
          <a:endParaRPr lang="ar-SA"/>
        </a:p>
      </dgm:t>
    </dgm:pt>
    <dgm:pt modelId="{E3742F9D-F1C2-46FE-B570-35E0436C331A}">
      <dgm:prSet phldrT="[Text]" custT="1">
        <dgm:style>
          <a:lnRef idx="2">
            <a:schemeClr val="accent5"/>
          </a:lnRef>
          <a:fillRef idx="1">
            <a:schemeClr val="lt1"/>
          </a:fillRef>
          <a:effectRef idx="0">
            <a:schemeClr val="accent5"/>
          </a:effectRef>
          <a:fontRef idx="minor">
            <a:schemeClr val="dk1"/>
          </a:fontRef>
        </dgm:style>
      </dgm:prSet>
      <dgm:spPr>
        <a:noFill/>
      </dgm:spPr>
      <dgm:t>
        <a:bodyPr/>
        <a:lstStyle/>
        <a:p>
          <a:pPr algn="ctr" rtl="1"/>
          <a:r>
            <a:rPr lang="ar-SA" sz="1800" b="1" dirty="0">
              <a:solidFill>
                <a:schemeClr val="bg1">
                  <a:lumMod val="65000"/>
                </a:schemeClr>
              </a:solidFill>
            </a:rPr>
            <a:t>يقومون بحفظ موجودات الاشخاص من اموال في الخزائن </a:t>
          </a:r>
        </a:p>
      </dgm:t>
    </dgm:pt>
    <dgm:pt modelId="{5CD97B1B-CE3C-4EAB-BDF0-37F04407F055}" type="parTrans" cxnId="{331AEBE9-6337-4C19-9D45-9D8357C9A004}">
      <dgm:prSet/>
      <dgm:spPr/>
      <dgm:t>
        <a:bodyPr/>
        <a:lstStyle/>
        <a:p>
          <a:pPr rtl="1"/>
          <a:endParaRPr lang="ar-SA"/>
        </a:p>
      </dgm:t>
    </dgm:pt>
    <dgm:pt modelId="{E399FA50-72AD-46D1-A58B-D1A845EBE567}" type="sibTrans" cxnId="{331AEBE9-6337-4C19-9D45-9D8357C9A004}">
      <dgm:prSet/>
      <dgm:spPr/>
      <dgm:t>
        <a:bodyPr/>
        <a:lstStyle/>
        <a:p>
          <a:pPr rtl="1"/>
          <a:endParaRPr lang="ar-SA"/>
        </a:p>
      </dgm:t>
    </dgm:pt>
    <dgm:pt modelId="{13E858E9-813F-423D-AD40-EF6FDFFFE16C}">
      <dgm:prSet phldrT="[Text]" phldr="1"/>
      <dgm:spPr/>
      <dgm:t>
        <a:bodyPr/>
        <a:lstStyle/>
        <a:p>
          <a:pPr rtl="1"/>
          <a:endParaRPr lang="ar-SA"/>
        </a:p>
      </dgm:t>
    </dgm:pt>
    <dgm:pt modelId="{B851511D-A534-4D5A-B637-9883A86F6F6C}" type="parTrans" cxnId="{867C0FE2-B0E7-49F3-B64F-7C244A9188A0}">
      <dgm:prSet/>
      <dgm:spPr/>
      <dgm:t>
        <a:bodyPr/>
        <a:lstStyle/>
        <a:p>
          <a:pPr rtl="1"/>
          <a:endParaRPr lang="ar-SA"/>
        </a:p>
      </dgm:t>
    </dgm:pt>
    <dgm:pt modelId="{58B0A151-073D-4A9F-907A-8C9B22E714DA}" type="sibTrans" cxnId="{867C0FE2-B0E7-49F3-B64F-7C244A9188A0}">
      <dgm:prSet/>
      <dgm:spPr/>
      <dgm:t>
        <a:bodyPr/>
        <a:lstStyle/>
        <a:p>
          <a:pPr rtl="1"/>
          <a:endParaRPr lang="ar-SA"/>
        </a:p>
      </dgm:t>
    </dgm:pt>
    <dgm:pt modelId="{37CE315D-2995-45D7-861D-31E0A7F897FB}">
      <dgm:prSet phldrT="[Text]" custT="1"/>
      <dgm:spPr/>
      <dgm:t>
        <a:bodyPr/>
        <a:lstStyle/>
        <a:p>
          <a:pPr algn="ctr" rtl="1"/>
          <a:r>
            <a:rPr lang="ar-SA" sz="1800" b="1" dirty="0">
              <a:solidFill>
                <a:schemeClr val="bg1">
                  <a:lumMod val="65000"/>
                </a:schemeClr>
              </a:solidFill>
            </a:rPr>
            <a:t>وجدوا ان الذين يودعون اموالهم يتركونها ولا يطلبونها لوقت طويل </a:t>
          </a:r>
        </a:p>
      </dgm:t>
    </dgm:pt>
    <dgm:pt modelId="{B5FC6A3F-ADB8-44C3-B28F-7ED27D8E5AE1}" type="parTrans" cxnId="{7BEA3799-AC47-458B-810F-AEBA16E01871}">
      <dgm:prSet/>
      <dgm:spPr/>
      <dgm:t>
        <a:bodyPr/>
        <a:lstStyle/>
        <a:p>
          <a:pPr rtl="1"/>
          <a:endParaRPr lang="ar-SA"/>
        </a:p>
      </dgm:t>
    </dgm:pt>
    <dgm:pt modelId="{EBFE7750-D90E-438A-9150-D91E54BD50A2}" type="sibTrans" cxnId="{7BEA3799-AC47-458B-810F-AEBA16E01871}">
      <dgm:prSet/>
      <dgm:spPr/>
      <dgm:t>
        <a:bodyPr/>
        <a:lstStyle/>
        <a:p>
          <a:pPr rtl="1"/>
          <a:endParaRPr lang="ar-SA"/>
        </a:p>
      </dgm:t>
    </dgm:pt>
    <dgm:pt modelId="{EA017127-5382-4877-8DD4-FDE7E31E6EB5}">
      <dgm:prSet phldrT="[Text]" phldr="1"/>
      <dgm:spPr/>
      <dgm:t>
        <a:bodyPr/>
        <a:lstStyle/>
        <a:p>
          <a:pPr rtl="1"/>
          <a:endParaRPr lang="ar-SA"/>
        </a:p>
      </dgm:t>
    </dgm:pt>
    <dgm:pt modelId="{BDED337C-8180-446B-A1DF-C0DB12072938}" type="parTrans" cxnId="{25A0E234-FED9-4DE2-B287-D93A8206354A}">
      <dgm:prSet/>
      <dgm:spPr/>
      <dgm:t>
        <a:bodyPr/>
        <a:lstStyle/>
        <a:p>
          <a:pPr rtl="1"/>
          <a:endParaRPr lang="ar-SA"/>
        </a:p>
      </dgm:t>
    </dgm:pt>
    <dgm:pt modelId="{5D9943DF-5F66-4DD8-961C-C103333DCD48}" type="sibTrans" cxnId="{25A0E234-FED9-4DE2-B287-D93A8206354A}">
      <dgm:prSet/>
      <dgm:spPr/>
      <dgm:t>
        <a:bodyPr/>
        <a:lstStyle/>
        <a:p>
          <a:pPr rtl="1"/>
          <a:endParaRPr lang="ar-SA"/>
        </a:p>
      </dgm:t>
    </dgm:pt>
    <dgm:pt modelId="{B43B14C3-3BF8-46AF-86F8-8E29E2EFE4E3}">
      <dgm:prSet phldrT="[Text]" custT="1"/>
      <dgm:spPr/>
      <dgm:t>
        <a:bodyPr/>
        <a:lstStyle/>
        <a:p>
          <a:pPr algn="ctr" rtl="1"/>
          <a:r>
            <a:rPr lang="ar-SA" sz="1800" b="1" dirty="0">
              <a:solidFill>
                <a:schemeClr val="bg1">
                  <a:lumMod val="65000"/>
                </a:schemeClr>
              </a:solidFill>
            </a:rPr>
            <a:t>لاحظوا ان الودائع تزداد سنة بعد اخرى </a:t>
          </a:r>
        </a:p>
      </dgm:t>
    </dgm:pt>
    <dgm:pt modelId="{A1393211-820E-479F-8433-7F30CC1AD50E}" type="parTrans" cxnId="{1D2519AB-13B3-4FCE-BB5C-CD81150D84BC}">
      <dgm:prSet/>
      <dgm:spPr/>
      <dgm:t>
        <a:bodyPr/>
        <a:lstStyle/>
        <a:p>
          <a:pPr rtl="1"/>
          <a:endParaRPr lang="ar-SA"/>
        </a:p>
      </dgm:t>
    </dgm:pt>
    <dgm:pt modelId="{FA3D6D98-DC8D-4BF8-BDC8-01B2D4EA5BB8}" type="sibTrans" cxnId="{1D2519AB-13B3-4FCE-BB5C-CD81150D84BC}">
      <dgm:prSet/>
      <dgm:spPr/>
      <dgm:t>
        <a:bodyPr/>
        <a:lstStyle/>
        <a:p>
          <a:pPr rtl="1"/>
          <a:endParaRPr lang="ar-SA"/>
        </a:p>
      </dgm:t>
    </dgm:pt>
    <dgm:pt modelId="{60C101B6-D96D-4435-9598-F0F77A85252D}">
      <dgm:prSet custT="1"/>
      <dgm:spPr/>
      <dgm:t>
        <a:bodyPr/>
        <a:lstStyle/>
        <a:p>
          <a:pPr algn="ctr" rtl="1"/>
          <a:r>
            <a:rPr lang="ar-SA" sz="1800" b="1" dirty="0">
              <a:solidFill>
                <a:schemeClr val="bg1">
                  <a:lumMod val="65000"/>
                </a:schemeClr>
              </a:solidFill>
            </a:rPr>
            <a:t>بدأو باستثمار الودائع مع الاحتفاظ بجزء احتياطي </a:t>
          </a:r>
        </a:p>
      </dgm:t>
    </dgm:pt>
    <dgm:pt modelId="{71C7A9B8-47A2-4EE4-BBDF-B14233FF0C29}" type="parTrans" cxnId="{76268ED2-177A-45BE-9FD4-EEF2A480EE75}">
      <dgm:prSet/>
      <dgm:spPr/>
      <dgm:t>
        <a:bodyPr/>
        <a:lstStyle/>
        <a:p>
          <a:pPr rtl="1"/>
          <a:endParaRPr lang="ar-SA"/>
        </a:p>
      </dgm:t>
    </dgm:pt>
    <dgm:pt modelId="{60BC7D4D-934C-4798-AA85-2A7D2E51DAB7}" type="sibTrans" cxnId="{76268ED2-177A-45BE-9FD4-EEF2A480EE75}">
      <dgm:prSet/>
      <dgm:spPr/>
      <dgm:t>
        <a:bodyPr/>
        <a:lstStyle/>
        <a:p>
          <a:pPr rtl="1"/>
          <a:endParaRPr lang="ar-SA"/>
        </a:p>
      </dgm:t>
    </dgm:pt>
    <dgm:pt modelId="{D857929E-FB75-4D97-83A0-40B4A3F2061C}">
      <dgm:prSet/>
      <dgm:spPr/>
      <dgm:t>
        <a:bodyPr/>
        <a:lstStyle/>
        <a:p>
          <a:pPr rtl="1"/>
          <a:endParaRPr lang="ar-SA"/>
        </a:p>
      </dgm:t>
    </dgm:pt>
    <dgm:pt modelId="{699649B3-C4FF-406E-B3CE-B1A85CBD7DB3}" type="parTrans" cxnId="{AF425BA3-35E2-46A8-8A4A-1A9CC55110B4}">
      <dgm:prSet/>
      <dgm:spPr/>
      <dgm:t>
        <a:bodyPr/>
        <a:lstStyle/>
        <a:p>
          <a:pPr rtl="1"/>
          <a:endParaRPr lang="ar-SA"/>
        </a:p>
      </dgm:t>
    </dgm:pt>
    <dgm:pt modelId="{8466E55C-2454-4BD6-9367-AE4C8C0F09B1}" type="sibTrans" cxnId="{AF425BA3-35E2-46A8-8A4A-1A9CC55110B4}">
      <dgm:prSet/>
      <dgm:spPr/>
      <dgm:t>
        <a:bodyPr/>
        <a:lstStyle/>
        <a:p>
          <a:pPr rtl="1"/>
          <a:endParaRPr lang="ar-SA"/>
        </a:p>
      </dgm:t>
    </dgm:pt>
    <dgm:pt modelId="{BDF12316-ED9E-4F65-A955-996254CFC468}">
      <dgm:prSet/>
      <dgm:spPr/>
      <dgm:t>
        <a:bodyPr/>
        <a:lstStyle/>
        <a:p>
          <a:pPr rtl="1"/>
          <a:endParaRPr lang="ar-SA" dirty="0"/>
        </a:p>
      </dgm:t>
    </dgm:pt>
    <dgm:pt modelId="{BC1EAA45-276F-4191-A73C-DB7762C9F804}" type="parTrans" cxnId="{90EF3725-8529-4C0A-8921-02E18DBF4915}">
      <dgm:prSet/>
      <dgm:spPr/>
      <dgm:t>
        <a:bodyPr/>
        <a:lstStyle/>
        <a:p>
          <a:pPr rtl="1"/>
          <a:endParaRPr lang="ar-SA"/>
        </a:p>
      </dgm:t>
    </dgm:pt>
    <dgm:pt modelId="{0809D0CE-44DE-4FE5-94E8-7F07B2C0F164}" type="sibTrans" cxnId="{90EF3725-8529-4C0A-8921-02E18DBF4915}">
      <dgm:prSet/>
      <dgm:spPr/>
      <dgm:t>
        <a:bodyPr/>
        <a:lstStyle/>
        <a:p>
          <a:pPr rtl="1"/>
          <a:endParaRPr lang="ar-SA"/>
        </a:p>
      </dgm:t>
    </dgm:pt>
    <dgm:pt modelId="{5C937D83-0AC3-4D54-905D-A3C874B37497}">
      <dgm:prSet custT="1"/>
      <dgm:spPr/>
      <dgm:t>
        <a:bodyPr/>
        <a:lstStyle/>
        <a:p>
          <a:pPr algn="ctr" rtl="1"/>
          <a:r>
            <a:rPr lang="ar-SA" sz="1800" b="1" dirty="0">
              <a:solidFill>
                <a:schemeClr val="bg1">
                  <a:lumMod val="65000"/>
                </a:schemeClr>
              </a:solidFill>
            </a:rPr>
            <a:t>استطاعوا تحقيق ارباح كبيرة </a:t>
          </a:r>
        </a:p>
      </dgm:t>
    </dgm:pt>
    <dgm:pt modelId="{807F0680-4025-4C27-AC32-0D245032D152}" type="parTrans" cxnId="{F6952C4B-2A63-4A2A-9869-7DFCCA2ABE9C}">
      <dgm:prSet/>
      <dgm:spPr/>
      <dgm:t>
        <a:bodyPr/>
        <a:lstStyle/>
        <a:p>
          <a:pPr rtl="1"/>
          <a:endParaRPr lang="ar-SA"/>
        </a:p>
      </dgm:t>
    </dgm:pt>
    <dgm:pt modelId="{6FFE9F0A-C872-451E-A349-E73A6EE2C1C2}" type="sibTrans" cxnId="{F6952C4B-2A63-4A2A-9869-7DFCCA2ABE9C}">
      <dgm:prSet/>
      <dgm:spPr/>
      <dgm:t>
        <a:bodyPr/>
        <a:lstStyle/>
        <a:p>
          <a:pPr rtl="1"/>
          <a:endParaRPr lang="ar-SA"/>
        </a:p>
      </dgm:t>
    </dgm:pt>
    <dgm:pt modelId="{7AA6B52D-CC98-43B2-857E-B849BB9E6FFE}" type="pres">
      <dgm:prSet presAssocID="{B2F42102-333A-4456-8D7D-AA7F76B1B4F1}" presName="Name0" presStyleCnt="0">
        <dgm:presLayoutVars>
          <dgm:dir/>
          <dgm:animLvl val="lvl"/>
          <dgm:resizeHandles val="exact"/>
        </dgm:presLayoutVars>
      </dgm:prSet>
      <dgm:spPr/>
      <dgm:t>
        <a:bodyPr/>
        <a:lstStyle/>
        <a:p>
          <a:endParaRPr lang="en-US"/>
        </a:p>
      </dgm:t>
    </dgm:pt>
    <dgm:pt modelId="{D8F9BCC3-79D2-4F36-B531-3FEE7151BDAA}" type="pres">
      <dgm:prSet presAssocID="{7FB4737E-3BAB-41C9-A390-EBC1FCDB51EC}" presName="compositeNode" presStyleCnt="0">
        <dgm:presLayoutVars>
          <dgm:bulletEnabled val="1"/>
        </dgm:presLayoutVars>
      </dgm:prSet>
      <dgm:spPr/>
    </dgm:pt>
    <dgm:pt modelId="{74FF5FC1-4478-458C-BC52-68E4F80BA9DC}" type="pres">
      <dgm:prSet presAssocID="{7FB4737E-3BAB-41C9-A390-EBC1FCDB51EC}" presName="bgRect" presStyleLbl="node1" presStyleIdx="0" presStyleCnt="5" custScaleX="104061" custLinFactNeighborX="5385" custLinFactNeighborY="-2136"/>
      <dgm:spPr/>
      <dgm:t>
        <a:bodyPr/>
        <a:lstStyle/>
        <a:p>
          <a:endParaRPr lang="en-US"/>
        </a:p>
      </dgm:t>
    </dgm:pt>
    <dgm:pt modelId="{879091E9-3C35-4744-9A36-BBF845638BBF}" type="pres">
      <dgm:prSet presAssocID="{7FB4737E-3BAB-41C9-A390-EBC1FCDB51EC}" presName="parentNode" presStyleLbl="node1" presStyleIdx="0" presStyleCnt="5">
        <dgm:presLayoutVars>
          <dgm:chMax val="0"/>
          <dgm:bulletEnabled val="1"/>
        </dgm:presLayoutVars>
      </dgm:prSet>
      <dgm:spPr/>
      <dgm:t>
        <a:bodyPr/>
        <a:lstStyle/>
        <a:p>
          <a:endParaRPr lang="en-US"/>
        </a:p>
      </dgm:t>
    </dgm:pt>
    <dgm:pt modelId="{46136A84-630C-44F7-A35E-D50DAB3AAC9F}" type="pres">
      <dgm:prSet presAssocID="{7FB4737E-3BAB-41C9-A390-EBC1FCDB51EC}" presName="childNode" presStyleLbl="node1" presStyleIdx="0" presStyleCnt="5">
        <dgm:presLayoutVars>
          <dgm:bulletEnabled val="1"/>
        </dgm:presLayoutVars>
      </dgm:prSet>
      <dgm:spPr/>
      <dgm:t>
        <a:bodyPr/>
        <a:lstStyle/>
        <a:p>
          <a:endParaRPr lang="en-US"/>
        </a:p>
      </dgm:t>
    </dgm:pt>
    <dgm:pt modelId="{2DFB5BEB-154A-42CD-9D7F-A1356240BC51}" type="pres">
      <dgm:prSet presAssocID="{7F81A79D-9C93-4D06-B789-CE3CC27FC12E}" presName="hSp" presStyleCnt="0"/>
      <dgm:spPr/>
    </dgm:pt>
    <dgm:pt modelId="{4C03D86A-C442-4130-9A7B-84F379D34B34}" type="pres">
      <dgm:prSet presAssocID="{7F81A79D-9C93-4D06-B789-CE3CC27FC12E}" presName="vProcSp" presStyleCnt="0"/>
      <dgm:spPr/>
    </dgm:pt>
    <dgm:pt modelId="{A36F1A67-2C52-48E3-961F-DD6154E56B58}" type="pres">
      <dgm:prSet presAssocID="{7F81A79D-9C93-4D06-B789-CE3CC27FC12E}" presName="vSp1" presStyleCnt="0"/>
      <dgm:spPr/>
    </dgm:pt>
    <dgm:pt modelId="{387E6ED2-7C02-444F-9068-5D71E0F131D9}" type="pres">
      <dgm:prSet presAssocID="{7F81A79D-9C93-4D06-B789-CE3CC27FC12E}" presName="simulatedConn" presStyleLbl="solidFgAcc1" presStyleIdx="0" presStyleCnt="4"/>
      <dgm:spPr/>
    </dgm:pt>
    <dgm:pt modelId="{DEA3A323-5C75-4F66-AC10-E59F9C91BD17}" type="pres">
      <dgm:prSet presAssocID="{7F81A79D-9C93-4D06-B789-CE3CC27FC12E}" presName="vSp2" presStyleCnt="0"/>
      <dgm:spPr/>
    </dgm:pt>
    <dgm:pt modelId="{32326305-F667-4ED6-BEF1-91627FD40B22}" type="pres">
      <dgm:prSet presAssocID="{7F81A79D-9C93-4D06-B789-CE3CC27FC12E}" presName="sibTrans" presStyleCnt="0"/>
      <dgm:spPr/>
    </dgm:pt>
    <dgm:pt modelId="{E22B40E9-1C31-4183-AE44-37F9781573D1}" type="pres">
      <dgm:prSet presAssocID="{13E858E9-813F-423D-AD40-EF6FDFFFE16C}" presName="compositeNode" presStyleCnt="0">
        <dgm:presLayoutVars>
          <dgm:bulletEnabled val="1"/>
        </dgm:presLayoutVars>
      </dgm:prSet>
      <dgm:spPr/>
    </dgm:pt>
    <dgm:pt modelId="{8F6CB473-1AE2-4AFE-A017-766D24968620}" type="pres">
      <dgm:prSet presAssocID="{13E858E9-813F-423D-AD40-EF6FDFFFE16C}" presName="bgRect" presStyleLbl="node1" presStyleIdx="1" presStyleCnt="5" custScaleY="100000" custLinFactNeighborX="4400" custLinFactNeighborY="-2136"/>
      <dgm:spPr/>
      <dgm:t>
        <a:bodyPr/>
        <a:lstStyle/>
        <a:p>
          <a:endParaRPr lang="en-US"/>
        </a:p>
      </dgm:t>
    </dgm:pt>
    <dgm:pt modelId="{6F8293B0-6691-4286-A307-6BEDC8C8948B}" type="pres">
      <dgm:prSet presAssocID="{13E858E9-813F-423D-AD40-EF6FDFFFE16C}" presName="parentNode" presStyleLbl="node1" presStyleIdx="1" presStyleCnt="5">
        <dgm:presLayoutVars>
          <dgm:chMax val="0"/>
          <dgm:bulletEnabled val="1"/>
        </dgm:presLayoutVars>
      </dgm:prSet>
      <dgm:spPr/>
      <dgm:t>
        <a:bodyPr/>
        <a:lstStyle/>
        <a:p>
          <a:endParaRPr lang="en-US"/>
        </a:p>
      </dgm:t>
    </dgm:pt>
    <dgm:pt modelId="{71472DD3-7D22-4027-AD04-054FAB8FF949}" type="pres">
      <dgm:prSet presAssocID="{13E858E9-813F-423D-AD40-EF6FDFFFE16C}" presName="childNode" presStyleLbl="node1" presStyleIdx="1" presStyleCnt="5">
        <dgm:presLayoutVars>
          <dgm:bulletEnabled val="1"/>
        </dgm:presLayoutVars>
      </dgm:prSet>
      <dgm:spPr/>
      <dgm:t>
        <a:bodyPr/>
        <a:lstStyle/>
        <a:p>
          <a:endParaRPr lang="en-US"/>
        </a:p>
      </dgm:t>
    </dgm:pt>
    <dgm:pt modelId="{A849A298-26F5-4B85-BC1F-28D4B20913B1}" type="pres">
      <dgm:prSet presAssocID="{58B0A151-073D-4A9F-907A-8C9B22E714DA}" presName="hSp" presStyleCnt="0"/>
      <dgm:spPr/>
    </dgm:pt>
    <dgm:pt modelId="{E6C3A645-3020-4C27-8613-1048FE3DB5F4}" type="pres">
      <dgm:prSet presAssocID="{58B0A151-073D-4A9F-907A-8C9B22E714DA}" presName="vProcSp" presStyleCnt="0"/>
      <dgm:spPr/>
    </dgm:pt>
    <dgm:pt modelId="{90570D3F-B736-40CC-B5A2-F1595F43307B}" type="pres">
      <dgm:prSet presAssocID="{58B0A151-073D-4A9F-907A-8C9B22E714DA}" presName="vSp1" presStyleCnt="0"/>
      <dgm:spPr/>
    </dgm:pt>
    <dgm:pt modelId="{C77C44D4-E120-49DA-B70A-1B36B35BF36A}" type="pres">
      <dgm:prSet presAssocID="{58B0A151-073D-4A9F-907A-8C9B22E714DA}" presName="simulatedConn" presStyleLbl="solidFgAcc1" presStyleIdx="1" presStyleCnt="4"/>
      <dgm:spPr/>
    </dgm:pt>
    <dgm:pt modelId="{057362D2-6B18-479B-8184-58C1C55BE9F7}" type="pres">
      <dgm:prSet presAssocID="{58B0A151-073D-4A9F-907A-8C9B22E714DA}" presName="vSp2" presStyleCnt="0"/>
      <dgm:spPr/>
    </dgm:pt>
    <dgm:pt modelId="{A68C7BC7-A02D-477D-9E48-A6C216B340DC}" type="pres">
      <dgm:prSet presAssocID="{58B0A151-073D-4A9F-907A-8C9B22E714DA}" presName="sibTrans" presStyleCnt="0"/>
      <dgm:spPr/>
    </dgm:pt>
    <dgm:pt modelId="{C8CE5799-AFB7-433A-A609-095C54173063}" type="pres">
      <dgm:prSet presAssocID="{EA017127-5382-4877-8DD4-FDE7E31E6EB5}" presName="compositeNode" presStyleCnt="0">
        <dgm:presLayoutVars>
          <dgm:bulletEnabled val="1"/>
        </dgm:presLayoutVars>
      </dgm:prSet>
      <dgm:spPr/>
    </dgm:pt>
    <dgm:pt modelId="{331381D6-ED14-4D8E-BAFB-B2D1D6682A53}" type="pres">
      <dgm:prSet presAssocID="{EA017127-5382-4877-8DD4-FDE7E31E6EB5}" presName="bgRect" presStyleLbl="node1" presStyleIdx="2" presStyleCnt="5" custLinFactNeighborX="4983" custLinFactNeighborY="-2136"/>
      <dgm:spPr/>
      <dgm:t>
        <a:bodyPr/>
        <a:lstStyle/>
        <a:p>
          <a:endParaRPr lang="en-US"/>
        </a:p>
      </dgm:t>
    </dgm:pt>
    <dgm:pt modelId="{04B48A5B-676A-41DD-BA16-A0DEC1BFC1FC}" type="pres">
      <dgm:prSet presAssocID="{EA017127-5382-4877-8DD4-FDE7E31E6EB5}" presName="parentNode" presStyleLbl="node1" presStyleIdx="2" presStyleCnt="5">
        <dgm:presLayoutVars>
          <dgm:chMax val="0"/>
          <dgm:bulletEnabled val="1"/>
        </dgm:presLayoutVars>
      </dgm:prSet>
      <dgm:spPr/>
      <dgm:t>
        <a:bodyPr/>
        <a:lstStyle/>
        <a:p>
          <a:endParaRPr lang="en-US"/>
        </a:p>
      </dgm:t>
    </dgm:pt>
    <dgm:pt modelId="{EA008565-7457-4943-A510-9071D62D0BF9}" type="pres">
      <dgm:prSet presAssocID="{EA017127-5382-4877-8DD4-FDE7E31E6EB5}" presName="childNode" presStyleLbl="node1" presStyleIdx="2" presStyleCnt="5">
        <dgm:presLayoutVars>
          <dgm:bulletEnabled val="1"/>
        </dgm:presLayoutVars>
      </dgm:prSet>
      <dgm:spPr/>
      <dgm:t>
        <a:bodyPr/>
        <a:lstStyle/>
        <a:p>
          <a:endParaRPr lang="en-US"/>
        </a:p>
      </dgm:t>
    </dgm:pt>
    <dgm:pt modelId="{33A74D4E-4A59-45D8-B290-E89881EEAAFE}" type="pres">
      <dgm:prSet presAssocID="{5D9943DF-5F66-4DD8-961C-C103333DCD48}" presName="hSp" presStyleCnt="0"/>
      <dgm:spPr/>
    </dgm:pt>
    <dgm:pt modelId="{9FAA6AA6-5E64-47A0-A07B-51284CF7FEA5}" type="pres">
      <dgm:prSet presAssocID="{5D9943DF-5F66-4DD8-961C-C103333DCD48}" presName="vProcSp" presStyleCnt="0"/>
      <dgm:spPr/>
    </dgm:pt>
    <dgm:pt modelId="{C2B92BCA-0D0D-42BF-95C6-026099CC7BA1}" type="pres">
      <dgm:prSet presAssocID="{5D9943DF-5F66-4DD8-961C-C103333DCD48}" presName="vSp1" presStyleCnt="0"/>
      <dgm:spPr/>
    </dgm:pt>
    <dgm:pt modelId="{B3F1D958-4300-4AD1-BC84-C425001FBCA0}" type="pres">
      <dgm:prSet presAssocID="{5D9943DF-5F66-4DD8-961C-C103333DCD48}" presName="simulatedConn" presStyleLbl="solidFgAcc1" presStyleIdx="2" presStyleCnt="4"/>
      <dgm:spPr/>
    </dgm:pt>
    <dgm:pt modelId="{B8CF71CE-7FEA-4A14-8043-9E4B2F8DE98C}" type="pres">
      <dgm:prSet presAssocID="{5D9943DF-5F66-4DD8-961C-C103333DCD48}" presName="vSp2" presStyleCnt="0"/>
      <dgm:spPr/>
    </dgm:pt>
    <dgm:pt modelId="{7342566D-4D4A-42DA-9934-0DE4914F2D1A}" type="pres">
      <dgm:prSet presAssocID="{5D9943DF-5F66-4DD8-961C-C103333DCD48}" presName="sibTrans" presStyleCnt="0"/>
      <dgm:spPr/>
    </dgm:pt>
    <dgm:pt modelId="{A0246426-0A86-4BCD-9116-F3BB03F696CF}" type="pres">
      <dgm:prSet presAssocID="{60C101B6-D96D-4435-9598-F0F77A85252D}" presName="compositeNode" presStyleCnt="0">
        <dgm:presLayoutVars>
          <dgm:bulletEnabled val="1"/>
        </dgm:presLayoutVars>
      </dgm:prSet>
      <dgm:spPr/>
    </dgm:pt>
    <dgm:pt modelId="{0DEC4F38-C4A5-4FC3-8120-4BA4F3308CAD}" type="pres">
      <dgm:prSet presAssocID="{60C101B6-D96D-4435-9598-F0F77A85252D}" presName="bgRect" presStyleLbl="node1" presStyleIdx="3" presStyleCnt="5" custAng="5400000" custScaleX="118532" custScaleY="77103" custLinFactNeighborX="-6525" custLinFactNeighborY="9769"/>
      <dgm:spPr/>
      <dgm:t>
        <a:bodyPr/>
        <a:lstStyle/>
        <a:p>
          <a:endParaRPr lang="en-US"/>
        </a:p>
      </dgm:t>
    </dgm:pt>
    <dgm:pt modelId="{6AD528FC-CD87-4994-8B59-E43A5349E61F}" type="pres">
      <dgm:prSet presAssocID="{60C101B6-D96D-4435-9598-F0F77A85252D}" presName="parentNode" presStyleLbl="node1" presStyleIdx="3" presStyleCnt="5">
        <dgm:presLayoutVars>
          <dgm:chMax val="0"/>
          <dgm:bulletEnabled val="1"/>
        </dgm:presLayoutVars>
      </dgm:prSet>
      <dgm:spPr/>
      <dgm:t>
        <a:bodyPr/>
        <a:lstStyle/>
        <a:p>
          <a:endParaRPr lang="en-US"/>
        </a:p>
      </dgm:t>
    </dgm:pt>
    <dgm:pt modelId="{5210B413-EF5B-4D76-B6AF-09E910EC3D65}" type="pres">
      <dgm:prSet presAssocID="{60C101B6-D96D-4435-9598-F0F77A85252D}" presName="childNode" presStyleLbl="node1" presStyleIdx="3" presStyleCnt="5">
        <dgm:presLayoutVars>
          <dgm:bulletEnabled val="1"/>
        </dgm:presLayoutVars>
      </dgm:prSet>
      <dgm:spPr/>
      <dgm:t>
        <a:bodyPr/>
        <a:lstStyle/>
        <a:p>
          <a:endParaRPr lang="en-US"/>
        </a:p>
      </dgm:t>
    </dgm:pt>
    <dgm:pt modelId="{7FB1583F-3E69-48B9-8B44-EDD01C802BB9}" type="pres">
      <dgm:prSet presAssocID="{60BC7D4D-934C-4798-AA85-2A7D2E51DAB7}" presName="hSp" presStyleCnt="0"/>
      <dgm:spPr/>
    </dgm:pt>
    <dgm:pt modelId="{1E7E5902-B77A-4FE4-B281-EAE08D086B40}" type="pres">
      <dgm:prSet presAssocID="{60BC7D4D-934C-4798-AA85-2A7D2E51DAB7}" presName="vProcSp" presStyleCnt="0"/>
      <dgm:spPr/>
    </dgm:pt>
    <dgm:pt modelId="{CECE474C-46A9-4C33-88E8-FF6A2EAA86D4}" type="pres">
      <dgm:prSet presAssocID="{60BC7D4D-934C-4798-AA85-2A7D2E51DAB7}" presName="vSp1" presStyleCnt="0"/>
      <dgm:spPr/>
    </dgm:pt>
    <dgm:pt modelId="{1E6237E8-1E04-4CC9-A069-2F73AAC3C463}" type="pres">
      <dgm:prSet presAssocID="{60BC7D4D-934C-4798-AA85-2A7D2E51DAB7}" presName="simulatedConn" presStyleLbl="solidFgAcc1" presStyleIdx="3" presStyleCnt="4"/>
      <dgm:spPr/>
    </dgm:pt>
    <dgm:pt modelId="{D86A1582-153A-4FE3-9ECF-D6D350D80B2B}" type="pres">
      <dgm:prSet presAssocID="{60BC7D4D-934C-4798-AA85-2A7D2E51DAB7}" presName="vSp2" presStyleCnt="0"/>
      <dgm:spPr/>
    </dgm:pt>
    <dgm:pt modelId="{A3FA57CB-D454-4108-B7F1-9771B4B13335}" type="pres">
      <dgm:prSet presAssocID="{60BC7D4D-934C-4798-AA85-2A7D2E51DAB7}" presName="sibTrans" presStyleCnt="0"/>
      <dgm:spPr/>
    </dgm:pt>
    <dgm:pt modelId="{C2FA3B07-B921-490B-A141-D8836EE22D51}" type="pres">
      <dgm:prSet presAssocID="{BDF12316-ED9E-4F65-A955-996254CFC468}" presName="compositeNode" presStyleCnt="0">
        <dgm:presLayoutVars>
          <dgm:bulletEnabled val="1"/>
        </dgm:presLayoutVars>
      </dgm:prSet>
      <dgm:spPr/>
    </dgm:pt>
    <dgm:pt modelId="{28184EC7-0C69-4111-8493-27796B7F4A26}" type="pres">
      <dgm:prSet presAssocID="{BDF12316-ED9E-4F65-A955-996254CFC468}" presName="bgRect" presStyleLbl="node1" presStyleIdx="4" presStyleCnt="5" custScaleX="88546" custLinFactNeighborX="-16991" custLinFactNeighborY="-2138"/>
      <dgm:spPr/>
      <dgm:t>
        <a:bodyPr/>
        <a:lstStyle/>
        <a:p>
          <a:endParaRPr lang="en-US"/>
        </a:p>
      </dgm:t>
    </dgm:pt>
    <dgm:pt modelId="{63DC71DF-17BD-4015-BAD2-2246C2103691}" type="pres">
      <dgm:prSet presAssocID="{BDF12316-ED9E-4F65-A955-996254CFC468}" presName="parentNode" presStyleLbl="node1" presStyleIdx="4" presStyleCnt="5">
        <dgm:presLayoutVars>
          <dgm:chMax val="0"/>
          <dgm:bulletEnabled val="1"/>
        </dgm:presLayoutVars>
      </dgm:prSet>
      <dgm:spPr/>
      <dgm:t>
        <a:bodyPr/>
        <a:lstStyle/>
        <a:p>
          <a:endParaRPr lang="en-US"/>
        </a:p>
      </dgm:t>
    </dgm:pt>
    <dgm:pt modelId="{184AB3D9-B96D-442E-8505-BE996EE636B1}" type="pres">
      <dgm:prSet presAssocID="{BDF12316-ED9E-4F65-A955-996254CFC468}" presName="childNode" presStyleLbl="node1" presStyleIdx="4" presStyleCnt="5">
        <dgm:presLayoutVars>
          <dgm:bulletEnabled val="1"/>
        </dgm:presLayoutVars>
      </dgm:prSet>
      <dgm:spPr/>
      <dgm:t>
        <a:bodyPr/>
        <a:lstStyle/>
        <a:p>
          <a:endParaRPr lang="en-US"/>
        </a:p>
      </dgm:t>
    </dgm:pt>
  </dgm:ptLst>
  <dgm:cxnLst>
    <dgm:cxn modelId="{D31FB41C-B989-8F4F-A046-0581AE0C2B75}" type="presOf" srcId="{BDF12316-ED9E-4F65-A955-996254CFC468}" destId="{63DC71DF-17BD-4015-BAD2-2246C2103691}" srcOrd="1" destOrd="0" presId="urn:microsoft.com/office/officeart/2005/8/layout/hProcess7"/>
    <dgm:cxn modelId="{FBF651BB-FCE2-1F48-81FE-C6B8336FA660}" type="presOf" srcId="{BDF12316-ED9E-4F65-A955-996254CFC468}" destId="{28184EC7-0C69-4111-8493-27796B7F4A26}" srcOrd="0" destOrd="0" presId="urn:microsoft.com/office/officeart/2005/8/layout/hProcess7"/>
    <dgm:cxn modelId="{AF425BA3-35E2-46A8-8A4A-1A9CC55110B4}" srcId="{60C101B6-D96D-4435-9598-F0F77A85252D}" destId="{D857929E-FB75-4D97-83A0-40B4A3F2061C}" srcOrd="0" destOrd="0" parTransId="{699649B3-C4FF-406E-B3CE-B1A85CBD7DB3}" sibTransId="{8466E55C-2454-4BD6-9367-AE4C8C0F09B1}"/>
    <dgm:cxn modelId="{BB7B6FE0-97AA-DD41-ABFE-1ADCB2D32933}" type="presOf" srcId="{B43B14C3-3BF8-46AF-86F8-8E29E2EFE4E3}" destId="{EA008565-7457-4943-A510-9071D62D0BF9}" srcOrd="0" destOrd="0" presId="urn:microsoft.com/office/officeart/2005/8/layout/hProcess7"/>
    <dgm:cxn modelId="{331AEBE9-6337-4C19-9D45-9D8357C9A004}" srcId="{7FB4737E-3BAB-41C9-A390-EBC1FCDB51EC}" destId="{E3742F9D-F1C2-46FE-B570-35E0436C331A}" srcOrd="0" destOrd="0" parTransId="{5CD97B1B-CE3C-4EAB-BDF0-37F04407F055}" sibTransId="{E399FA50-72AD-46D1-A58B-D1A845EBE567}"/>
    <dgm:cxn modelId="{8D170C8B-9BC3-C74D-B2B8-DD87BF475008}" type="presOf" srcId="{5C937D83-0AC3-4D54-905D-A3C874B37497}" destId="{184AB3D9-B96D-442E-8505-BE996EE636B1}" srcOrd="0" destOrd="0" presId="urn:microsoft.com/office/officeart/2005/8/layout/hProcess7"/>
    <dgm:cxn modelId="{8B80E889-6628-DE4E-8CFA-E114931407E3}" type="presOf" srcId="{37CE315D-2995-45D7-861D-31E0A7F897FB}" destId="{71472DD3-7D22-4027-AD04-054FAB8FF949}" srcOrd="0" destOrd="0" presId="urn:microsoft.com/office/officeart/2005/8/layout/hProcess7"/>
    <dgm:cxn modelId="{AC47497F-8362-BF40-A4E3-ED54479D959B}" type="presOf" srcId="{13E858E9-813F-423D-AD40-EF6FDFFFE16C}" destId="{8F6CB473-1AE2-4AFE-A017-766D24968620}" srcOrd="0" destOrd="0" presId="urn:microsoft.com/office/officeart/2005/8/layout/hProcess7"/>
    <dgm:cxn modelId="{949558D8-D78B-0A43-A761-74E5F14321FE}" type="presOf" srcId="{D857929E-FB75-4D97-83A0-40B4A3F2061C}" destId="{5210B413-EF5B-4D76-B6AF-09E910EC3D65}" srcOrd="0" destOrd="0" presId="urn:microsoft.com/office/officeart/2005/8/layout/hProcess7"/>
    <dgm:cxn modelId="{938B153E-187F-0A4C-8FDA-A71839269F88}" type="presOf" srcId="{7FB4737E-3BAB-41C9-A390-EBC1FCDB51EC}" destId="{879091E9-3C35-4744-9A36-BBF845638BBF}" srcOrd="1" destOrd="0" presId="urn:microsoft.com/office/officeart/2005/8/layout/hProcess7"/>
    <dgm:cxn modelId="{3F272502-40AF-4CFA-9FC7-3611A475E021}" srcId="{B2F42102-333A-4456-8D7D-AA7F76B1B4F1}" destId="{7FB4737E-3BAB-41C9-A390-EBC1FCDB51EC}" srcOrd="0" destOrd="0" parTransId="{052AA353-6539-4248-9AD5-F9B271FBF75A}" sibTransId="{7F81A79D-9C93-4D06-B789-CE3CC27FC12E}"/>
    <dgm:cxn modelId="{90EF3725-8529-4C0A-8921-02E18DBF4915}" srcId="{B2F42102-333A-4456-8D7D-AA7F76B1B4F1}" destId="{BDF12316-ED9E-4F65-A955-996254CFC468}" srcOrd="4" destOrd="0" parTransId="{BC1EAA45-276F-4191-A73C-DB7762C9F804}" sibTransId="{0809D0CE-44DE-4FE5-94E8-7F07B2C0F164}"/>
    <dgm:cxn modelId="{25A0E234-FED9-4DE2-B287-D93A8206354A}" srcId="{B2F42102-333A-4456-8D7D-AA7F76B1B4F1}" destId="{EA017127-5382-4877-8DD4-FDE7E31E6EB5}" srcOrd="2" destOrd="0" parTransId="{BDED337C-8180-446B-A1DF-C0DB12072938}" sibTransId="{5D9943DF-5F66-4DD8-961C-C103333DCD48}"/>
    <dgm:cxn modelId="{6A7B4D15-3714-2845-8874-86FF0D780E0B}" type="presOf" srcId="{60C101B6-D96D-4435-9598-F0F77A85252D}" destId="{0DEC4F38-C4A5-4FC3-8120-4BA4F3308CAD}" srcOrd="0" destOrd="0" presId="urn:microsoft.com/office/officeart/2005/8/layout/hProcess7"/>
    <dgm:cxn modelId="{B2C41D6A-1963-4043-AAF4-7F0F8B65A559}" type="presOf" srcId="{60C101B6-D96D-4435-9598-F0F77A85252D}" destId="{6AD528FC-CD87-4994-8B59-E43A5349E61F}" srcOrd="1" destOrd="0" presId="urn:microsoft.com/office/officeart/2005/8/layout/hProcess7"/>
    <dgm:cxn modelId="{8033590A-E699-2D42-AA1A-842008FCF6AD}" type="presOf" srcId="{B2F42102-333A-4456-8D7D-AA7F76B1B4F1}" destId="{7AA6B52D-CC98-43B2-857E-B849BB9E6FFE}" srcOrd="0" destOrd="0" presId="urn:microsoft.com/office/officeart/2005/8/layout/hProcess7"/>
    <dgm:cxn modelId="{10E466EB-9286-414C-9A33-D9FE7F2E778A}" type="presOf" srcId="{7FB4737E-3BAB-41C9-A390-EBC1FCDB51EC}" destId="{74FF5FC1-4478-458C-BC52-68E4F80BA9DC}" srcOrd="0" destOrd="0" presId="urn:microsoft.com/office/officeart/2005/8/layout/hProcess7"/>
    <dgm:cxn modelId="{1D2519AB-13B3-4FCE-BB5C-CD81150D84BC}" srcId="{EA017127-5382-4877-8DD4-FDE7E31E6EB5}" destId="{B43B14C3-3BF8-46AF-86F8-8E29E2EFE4E3}" srcOrd="0" destOrd="0" parTransId="{A1393211-820E-479F-8433-7F30CC1AD50E}" sibTransId="{FA3D6D98-DC8D-4BF8-BDC8-01B2D4EA5BB8}"/>
    <dgm:cxn modelId="{7BEA3799-AC47-458B-810F-AEBA16E01871}" srcId="{13E858E9-813F-423D-AD40-EF6FDFFFE16C}" destId="{37CE315D-2995-45D7-861D-31E0A7F897FB}" srcOrd="0" destOrd="0" parTransId="{B5FC6A3F-ADB8-44C3-B28F-7ED27D8E5AE1}" sibTransId="{EBFE7750-D90E-438A-9150-D91E54BD50A2}"/>
    <dgm:cxn modelId="{59C94421-5EE2-E040-9A04-57283D75A122}" type="presOf" srcId="{13E858E9-813F-423D-AD40-EF6FDFFFE16C}" destId="{6F8293B0-6691-4286-A307-6BEDC8C8948B}" srcOrd="1" destOrd="0" presId="urn:microsoft.com/office/officeart/2005/8/layout/hProcess7"/>
    <dgm:cxn modelId="{9FA780F3-6149-B74F-90A8-1EB7F3EA317A}" type="presOf" srcId="{EA017127-5382-4877-8DD4-FDE7E31E6EB5}" destId="{04B48A5B-676A-41DD-BA16-A0DEC1BFC1FC}" srcOrd="1" destOrd="0" presId="urn:microsoft.com/office/officeart/2005/8/layout/hProcess7"/>
    <dgm:cxn modelId="{3028DB1D-7DB1-8347-8DCD-DEA78C499362}" type="presOf" srcId="{E3742F9D-F1C2-46FE-B570-35E0436C331A}" destId="{46136A84-630C-44F7-A35E-D50DAB3AAC9F}" srcOrd="0" destOrd="0" presId="urn:microsoft.com/office/officeart/2005/8/layout/hProcess7"/>
    <dgm:cxn modelId="{F6952C4B-2A63-4A2A-9869-7DFCCA2ABE9C}" srcId="{BDF12316-ED9E-4F65-A955-996254CFC468}" destId="{5C937D83-0AC3-4D54-905D-A3C874B37497}" srcOrd="0" destOrd="0" parTransId="{807F0680-4025-4C27-AC32-0D245032D152}" sibTransId="{6FFE9F0A-C872-451E-A349-E73A6EE2C1C2}"/>
    <dgm:cxn modelId="{76268ED2-177A-45BE-9FD4-EEF2A480EE75}" srcId="{B2F42102-333A-4456-8D7D-AA7F76B1B4F1}" destId="{60C101B6-D96D-4435-9598-F0F77A85252D}" srcOrd="3" destOrd="0" parTransId="{71C7A9B8-47A2-4EE4-BBDF-B14233FF0C29}" sibTransId="{60BC7D4D-934C-4798-AA85-2A7D2E51DAB7}"/>
    <dgm:cxn modelId="{867C0FE2-B0E7-49F3-B64F-7C244A9188A0}" srcId="{B2F42102-333A-4456-8D7D-AA7F76B1B4F1}" destId="{13E858E9-813F-423D-AD40-EF6FDFFFE16C}" srcOrd="1" destOrd="0" parTransId="{B851511D-A534-4D5A-B637-9883A86F6F6C}" sibTransId="{58B0A151-073D-4A9F-907A-8C9B22E714DA}"/>
    <dgm:cxn modelId="{3E260C20-C0A2-044E-B4AA-F404C3604A52}" type="presOf" srcId="{EA017127-5382-4877-8DD4-FDE7E31E6EB5}" destId="{331381D6-ED14-4D8E-BAFB-B2D1D6682A53}" srcOrd="0" destOrd="0" presId="urn:microsoft.com/office/officeart/2005/8/layout/hProcess7"/>
    <dgm:cxn modelId="{EF4D4CC5-629D-FC4B-9AE3-FB3E32C798D5}" type="presParOf" srcId="{7AA6B52D-CC98-43B2-857E-B849BB9E6FFE}" destId="{D8F9BCC3-79D2-4F36-B531-3FEE7151BDAA}" srcOrd="0" destOrd="0" presId="urn:microsoft.com/office/officeart/2005/8/layout/hProcess7"/>
    <dgm:cxn modelId="{F2220202-6BF4-8847-957C-C6487E52BE8D}" type="presParOf" srcId="{D8F9BCC3-79D2-4F36-B531-3FEE7151BDAA}" destId="{74FF5FC1-4478-458C-BC52-68E4F80BA9DC}" srcOrd="0" destOrd="0" presId="urn:microsoft.com/office/officeart/2005/8/layout/hProcess7"/>
    <dgm:cxn modelId="{036F9C7F-A9AC-9942-8A1E-B4FE1A103D4E}" type="presParOf" srcId="{D8F9BCC3-79D2-4F36-B531-3FEE7151BDAA}" destId="{879091E9-3C35-4744-9A36-BBF845638BBF}" srcOrd="1" destOrd="0" presId="urn:microsoft.com/office/officeart/2005/8/layout/hProcess7"/>
    <dgm:cxn modelId="{5897363A-993A-4F44-A239-5F5AECF692C4}" type="presParOf" srcId="{D8F9BCC3-79D2-4F36-B531-3FEE7151BDAA}" destId="{46136A84-630C-44F7-A35E-D50DAB3AAC9F}" srcOrd="2" destOrd="0" presId="urn:microsoft.com/office/officeart/2005/8/layout/hProcess7"/>
    <dgm:cxn modelId="{50A744AF-FCA3-C24B-BFDE-2124654D14BD}" type="presParOf" srcId="{7AA6B52D-CC98-43B2-857E-B849BB9E6FFE}" destId="{2DFB5BEB-154A-42CD-9D7F-A1356240BC51}" srcOrd="1" destOrd="0" presId="urn:microsoft.com/office/officeart/2005/8/layout/hProcess7"/>
    <dgm:cxn modelId="{C5AC783F-FBF3-AA46-B8E1-2C5BD40BCEFF}" type="presParOf" srcId="{7AA6B52D-CC98-43B2-857E-B849BB9E6FFE}" destId="{4C03D86A-C442-4130-9A7B-84F379D34B34}" srcOrd="2" destOrd="0" presId="urn:microsoft.com/office/officeart/2005/8/layout/hProcess7"/>
    <dgm:cxn modelId="{B268C592-6199-4646-B8C1-78674DD23EEC}" type="presParOf" srcId="{4C03D86A-C442-4130-9A7B-84F379D34B34}" destId="{A36F1A67-2C52-48E3-961F-DD6154E56B58}" srcOrd="0" destOrd="0" presId="urn:microsoft.com/office/officeart/2005/8/layout/hProcess7"/>
    <dgm:cxn modelId="{6AE61B2C-0871-4347-A609-C64BF0B64749}" type="presParOf" srcId="{4C03D86A-C442-4130-9A7B-84F379D34B34}" destId="{387E6ED2-7C02-444F-9068-5D71E0F131D9}" srcOrd="1" destOrd="0" presId="urn:microsoft.com/office/officeart/2005/8/layout/hProcess7"/>
    <dgm:cxn modelId="{F514E04A-A6BE-CA4F-8802-E9411593F3AC}" type="presParOf" srcId="{4C03D86A-C442-4130-9A7B-84F379D34B34}" destId="{DEA3A323-5C75-4F66-AC10-E59F9C91BD17}" srcOrd="2" destOrd="0" presId="urn:microsoft.com/office/officeart/2005/8/layout/hProcess7"/>
    <dgm:cxn modelId="{7BDFD2DA-9DC9-014D-8953-6B14A49238BA}" type="presParOf" srcId="{7AA6B52D-CC98-43B2-857E-B849BB9E6FFE}" destId="{32326305-F667-4ED6-BEF1-91627FD40B22}" srcOrd="3" destOrd="0" presId="urn:microsoft.com/office/officeart/2005/8/layout/hProcess7"/>
    <dgm:cxn modelId="{4DD7C97B-3E52-EF44-B5BA-841E18156526}" type="presParOf" srcId="{7AA6B52D-CC98-43B2-857E-B849BB9E6FFE}" destId="{E22B40E9-1C31-4183-AE44-37F9781573D1}" srcOrd="4" destOrd="0" presId="urn:microsoft.com/office/officeart/2005/8/layout/hProcess7"/>
    <dgm:cxn modelId="{79DCC0FD-EE29-6E43-A1C2-E229166AD2EF}" type="presParOf" srcId="{E22B40E9-1C31-4183-AE44-37F9781573D1}" destId="{8F6CB473-1AE2-4AFE-A017-766D24968620}" srcOrd="0" destOrd="0" presId="urn:microsoft.com/office/officeart/2005/8/layout/hProcess7"/>
    <dgm:cxn modelId="{D7C70267-7603-DB4A-B4F5-19FD31D5B69B}" type="presParOf" srcId="{E22B40E9-1C31-4183-AE44-37F9781573D1}" destId="{6F8293B0-6691-4286-A307-6BEDC8C8948B}" srcOrd="1" destOrd="0" presId="urn:microsoft.com/office/officeart/2005/8/layout/hProcess7"/>
    <dgm:cxn modelId="{8B6F94FC-4822-C94C-A65F-0B5B4A5F8283}" type="presParOf" srcId="{E22B40E9-1C31-4183-AE44-37F9781573D1}" destId="{71472DD3-7D22-4027-AD04-054FAB8FF949}" srcOrd="2" destOrd="0" presId="urn:microsoft.com/office/officeart/2005/8/layout/hProcess7"/>
    <dgm:cxn modelId="{3AF47A6D-FAA5-B04B-AAEB-DD032038029A}" type="presParOf" srcId="{7AA6B52D-CC98-43B2-857E-B849BB9E6FFE}" destId="{A849A298-26F5-4B85-BC1F-28D4B20913B1}" srcOrd="5" destOrd="0" presId="urn:microsoft.com/office/officeart/2005/8/layout/hProcess7"/>
    <dgm:cxn modelId="{642BC62C-05F3-6245-89C1-E05E3B797F16}" type="presParOf" srcId="{7AA6B52D-CC98-43B2-857E-B849BB9E6FFE}" destId="{E6C3A645-3020-4C27-8613-1048FE3DB5F4}" srcOrd="6" destOrd="0" presId="urn:microsoft.com/office/officeart/2005/8/layout/hProcess7"/>
    <dgm:cxn modelId="{51D4A255-897E-6242-A0C2-1D3624A58D42}" type="presParOf" srcId="{E6C3A645-3020-4C27-8613-1048FE3DB5F4}" destId="{90570D3F-B736-40CC-B5A2-F1595F43307B}" srcOrd="0" destOrd="0" presId="urn:microsoft.com/office/officeart/2005/8/layout/hProcess7"/>
    <dgm:cxn modelId="{3D5B820C-C6F2-BE47-B5CF-E2F565CBDE51}" type="presParOf" srcId="{E6C3A645-3020-4C27-8613-1048FE3DB5F4}" destId="{C77C44D4-E120-49DA-B70A-1B36B35BF36A}" srcOrd="1" destOrd="0" presId="urn:microsoft.com/office/officeart/2005/8/layout/hProcess7"/>
    <dgm:cxn modelId="{498F4295-89DC-234D-8B81-CA46B78750A4}" type="presParOf" srcId="{E6C3A645-3020-4C27-8613-1048FE3DB5F4}" destId="{057362D2-6B18-479B-8184-58C1C55BE9F7}" srcOrd="2" destOrd="0" presId="urn:microsoft.com/office/officeart/2005/8/layout/hProcess7"/>
    <dgm:cxn modelId="{863B937F-F3BC-AE4F-9F9F-02571354749C}" type="presParOf" srcId="{7AA6B52D-CC98-43B2-857E-B849BB9E6FFE}" destId="{A68C7BC7-A02D-477D-9E48-A6C216B340DC}" srcOrd="7" destOrd="0" presId="urn:microsoft.com/office/officeart/2005/8/layout/hProcess7"/>
    <dgm:cxn modelId="{73FC5CEC-52A0-8D48-9768-C03F68ED8543}" type="presParOf" srcId="{7AA6B52D-CC98-43B2-857E-B849BB9E6FFE}" destId="{C8CE5799-AFB7-433A-A609-095C54173063}" srcOrd="8" destOrd="0" presId="urn:microsoft.com/office/officeart/2005/8/layout/hProcess7"/>
    <dgm:cxn modelId="{4DA2B1FF-8640-2C46-A749-6441FE100BE6}" type="presParOf" srcId="{C8CE5799-AFB7-433A-A609-095C54173063}" destId="{331381D6-ED14-4D8E-BAFB-B2D1D6682A53}" srcOrd="0" destOrd="0" presId="urn:microsoft.com/office/officeart/2005/8/layout/hProcess7"/>
    <dgm:cxn modelId="{6B1A15F1-8AA7-D642-AF5A-A9D085FA34D9}" type="presParOf" srcId="{C8CE5799-AFB7-433A-A609-095C54173063}" destId="{04B48A5B-676A-41DD-BA16-A0DEC1BFC1FC}" srcOrd="1" destOrd="0" presId="urn:microsoft.com/office/officeart/2005/8/layout/hProcess7"/>
    <dgm:cxn modelId="{C8ABE3C9-97DE-3747-9A62-56DC16156A2C}" type="presParOf" srcId="{C8CE5799-AFB7-433A-A609-095C54173063}" destId="{EA008565-7457-4943-A510-9071D62D0BF9}" srcOrd="2" destOrd="0" presId="urn:microsoft.com/office/officeart/2005/8/layout/hProcess7"/>
    <dgm:cxn modelId="{BD635D4D-6EEE-1344-8F97-E7EA242BCBA5}" type="presParOf" srcId="{7AA6B52D-CC98-43B2-857E-B849BB9E6FFE}" destId="{33A74D4E-4A59-45D8-B290-E89881EEAAFE}" srcOrd="9" destOrd="0" presId="urn:microsoft.com/office/officeart/2005/8/layout/hProcess7"/>
    <dgm:cxn modelId="{4144EA50-8144-834D-A6C4-D51DD64D71DB}" type="presParOf" srcId="{7AA6B52D-CC98-43B2-857E-B849BB9E6FFE}" destId="{9FAA6AA6-5E64-47A0-A07B-51284CF7FEA5}" srcOrd="10" destOrd="0" presId="urn:microsoft.com/office/officeart/2005/8/layout/hProcess7"/>
    <dgm:cxn modelId="{DF8EECD9-B7EC-6E4B-8074-2354382919CF}" type="presParOf" srcId="{9FAA6AA6-5E64-47A0-A07B-51284CF7FEA5}" destId="{C2B92BCA-0D0D-42BF-95C6-026099CC7BA1}" srcOrd="0" destOrd="0" presId="urn:microsoft.com/office/officeart/2005/8/layout/hProcess7"/>
    <dgm:cxn modelId="{0C1CB97A-6EE0-B344-932A-E4F07C57F974}" type="presParOf" srcId="{9FAA6AA6-5E64-47A0-A07B-51284CF7FEA5}" destId="{B3F1D958-4300-4AD1-BC84-C425001FBCA0}" srcOrd="1" destOrd="0" presId="urn:microsoft.com/office/officeart/2005/8/layout/hProcess7"/>
    <dgm:cxn modelId="{7AF733D8-7190-2B49-8D98-DD96D5078282}" type="presParOf" srcId="{9FAA6AA6-5E64-47A0-A07B-51284CF7FEA5}" destId="{B8CF71CE-7FEA-4A14-8043-9E4B2F8DE98C}" srcOrd="2" destOrd="0" presId="urn:microsoft.com/office/officeart/2005/8/layout/hProcess7"/>
    <dgm:cxn modelId="{AE38219D-DB7E-1249-A844-AB7EA215C2F6}" type="presParOf" srcId="{7AA6B52D-CC98-43B2-857E-B849BB9E6FFE}" destId="{7342566D-4D4A-42DA-9934-0DE4914F2D1A}" srcOrd="11" destOrd="0" presId="urn:microsoft.com/office/officeart/2005/8/layout/hProcess7"/>
    <dgm:cxn modelId="{8AE19690-ECE9-2747-BF7F-70C802FB95B4}" type="presParOf" srcId="{7AA6B52D-CC98-43B2-857E-B849BB9E6FFE}" destId="{A0246426-0A86-4BCD-9116-F3BB03F696CF}" srcOrd="12" destOrd="0" presId="urn:microsoft.com/office/officeart/2005/8/layout/hProcess7"/>
    <dgm:cxn modelId="{8552F058-0F73-F840-A62F-FC9EFC02050E}" type="presParOf" srcId="{A0246426-0A86-4BCD-9116-F3BB03F696CF}" destId="{0DEC4F38-C4A5-4FC3-8120-4BA4F3308CAD}" srcOrd="0" destOrd="0" presId="urn:microsoft.com/office/officeart/2005/8/layout/hProcess7"/>
    <dgm:cxn modelId="{47458D58-80AD-7147-B4E0-965CE2072A59}" type="presParOf" srcId="{A0246426-0A86-4BCD-9116-F3BB03F696CF}" destId="{6AD528FC-CD87-4994-8B59-E43A5349E61F}" srcOrd="1" destOrd="0" presId="urn:microsoft.com/office/officeart/2005/8/layout/hProcess7"/>
    <dgm:cxn modelId="{25209416-FD6C-2A42-81EB-D709C914B9CC}" type="presParOf" srcId="{A0246426-0A86-4BCD-9116-F3BB03F696CF}" destId="{5210B413-EF5B-4D76-B6AF-09E910EC3D65}" srcOrd="2" destOrd="0" presId="urn:microsoft.com/office/officeart/2005/8/layout/hProcess7"/>
    <dgm:cxn modelId="{06949451-2DE3-884C-9068-61D873D70E6D}" type="presParOf" srcId="{7AA6B52D-CC98-43B2-857E-B849BB9E6FFE}" destId="{7FB1583F-3E69-48B9-8B44-EDD01C802BB9}" srcOrd="13" destOrd="0" presId="urn:microsoft.com/office/officeart/2005/8/layout/hProcess7"/>
    <dgm:cxn modelId="{0CC95EFB-BC5B-6C45-9FFB-4604BFA801CE}" type="presParOf" srcId="{7AA6B52D-CC98-43B2-857E-B849BB9E6FFE}" destId="{1E7E5902-B77A-4FE4-B281-EAE08D086B40}" srcOrd="14" destOrd="0" presId="urn:microsoft.com/office/officeart/2005/8/layout/hProcess7"/>
    <dgm:cxn modelId="{D607A681-9DB0-334F-8122-C838286609B4}" type="presParOf" srcId="{1E7E5902-B77A-4FE4-B281-EAE08D086B40}" destId="{CECE474C-46A9-4C33-88E8-FF6A2EAA86D4}" srcOrd="0" destOrd="0" presId="urn:microsoft.com/office/officeart/2005/8/layout/hProcess7"/>
    <dgm:cxn modelId="{1B630D02-4105-034D-A3D3-19A878A898CC}" type="presParOf" srcId="{1E7E5902-B77A-4FE4-B281-EAE08D086B40}" destId="{1E6237E8-1E04-4CC9-A069-2F73AAC3C463}" srcOrd="1" destOrd="0" presId="urn:microsoft.com/office/officeart/2005/8/layout/hProcess7"/>
    <dgm:cxn modelId="{29FD2F5D-10F3-B14C-A818-2721E512FA59}" type="presParOf" srcId="{1E7E5902-B77A-4FE4-B281-EAE08D086B40}" destId="{D86A1582-153A-4FE3-9ECF-D6D350D80B2B}" srcOrd="2" destOrd="0" presId="urn:microsoft.com/office/officeart/2005/8/layout/hProcess7"/>
    <dgm:cxn modelId="{35A1E986-A2D5-2248-8AA9-D57F6B70ECFE}" type="presParOf" srcId="{7AA6B52D-CC98-43B2-857E-B849BB9E6FFE}" destId="{A3FA57CB-D454-4108-B7F1-9771B4B13335}" srcOrd="15" destOrd="0" presId="urn:microsoft.com/office/officeart/2005/8/layout/hProcess7"/>
    <dgm:cxn modelId="{88FD0777-32DF-8F4C-BF4F-87AE5D949904}" type="presParOf" srcId="{7AA6B52D-CC98-43B2-857E-B849BB9E6FFE}" destId="{C2FA3B07-B921-490B-A141-D8836EE22D51}" srcOrd="16" destOrd="0" presId="urn:microsoft.com/office/officeart/2005/8/layout/hProcess7"/>
    <dgm:cxn modelId="{244F225B-F660-E248-8A95-89FD222CA1A9}" type="presParOf" srcId="{C2FA3B07-B921-490B-A141-D8836EE22D51}" destId="{28184EC7-0C69-4111-8493-27796B7F4A26}" srcOrd="0" destOrd="0" presId="urn:microsoft.com/office/officeart/2005/8/layout/hProcess7"/>
    <dgm:cxn modelId="{AF38074B-5709-2446-A9C7-6A6B878F9214}" type="presParOf" srcId="{C2FA3B07-B921-490B-A141-D8836EE22D51}" destId="{63DC71DF-17BD-4015-BAD2-2246C2103691}" srcOrd="1" destOrd="0" presId="urn:microsoft.com/office/officeart/2005/8/layout/hProcess7"/>
    <dgm:cxn modelId="{61530A75-7AF8-2649-861F-F6F0B737FB4F}" type="presParOf" srcId="{C2FA3B07-B921-490B-A141-D8836EE22D51}" destId="{184AB3D9-B96D-442E-8505-BE996EE636B1}" srcOrd="2" destOrd="0" presId="urn:microsoft.com/office/officeart/2005/8/layout/hProcess7"/>
  </dgm:cxnLst>
  <dgm:bg>
    <a:noFill/>
  </dgm:bg>
  <dgm:whole>
    <a:ln w="3175"/>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52E826-846B-4073-AC63-1FE269C23005}" type="doc">
      <dgm:prSet loTypeId="urn:microsoft.com/office/officeart/2005/8/layout/hierarchy1" loCatId="hierarchy" qsTypeId="urn:microsoft.com/office/officeart/2005/8/quickstyle/3d1" qsCatId="3D" csTypeId="urn:microsoft.com/office/officeart/2005/8/colors/accent1_2" csCatId="accent1" phldr="1"/>
      <dgm:spPr/>
      <dgm:t>
        <a:bodyPr/>
        <a:lstStyle/>
        <a:p>
          <a:pPr rtl="1"/>
          <a:endParaRPr lang="ar-SA"/>
        </a:p>
      </dgm:t>
    </dgm:pt>
    <dgm:pt modelId="{C51B7254-4A46-4C07-8F7B-412BB41C73E9}">
      <dgm:prSet phldrT="[Text]" custT="1"/>
      <dgm:spPr/>
      <dgm:t>
        <a:bodyPr/>
        <a:lstStyle/>
        <a:p>
          <a:pPr rtl="1"/>
          <a:r>
            <a:rPr lang="ar-SA" sz="1800" b="1" dirty="0">
              <a:solidFill>
                <a:schemeClr val="bg1">
                  <a:lumMod val="65000"/>
                </a:schemeClr>
              </a:solidFill>
            </a:rPr>
            <a:t>السياسة النقدية </a:t>
          </a:r>
        </a:p>
      </dgm:t>
    </dgm:pt>
    <dgm:pt modelId="{6432DAB4-8F3F-4092-BAC6-49D37DDB042C}" type="parTrans" cxnId="{F59830BE-3F39-40CB-A284-E4427284B045}">
      <dgm:prSet/>
      <dgm:spPr/>
      <dgm:t>
        <a:bodyPr/>
        <a:lstStyle/>
        <a:p>
          <a:pPr rtl="1"/>
          <a:endParaRPr lang="ar-SA"/>
        </a:p>
      </dgm:t>
    </dgm:pt>
    <dgm:pt modelId="{4E3803EA-7A14-47EC-9359-474F4863907F}" type="sibTrans" cxnId="{F59830BE-3F39-40CB-A284-E4427284B045}">
      <dgm:prSet/>
      <dgm:spPr/>
      <dgm:t>
        <a:bodyPr/>
        <a:lstStyle/>
        <a:p>
          <a:pPr rtl="1"/>
          <a:endParaRPr lang="ar-SA"/>
        </a:p>
      </dgm:t>
    </dgm:pt>
    <dgm:pt modelId="{F596882D-93E0-418F-A711-087B89DDAB8D}">
      <dgm:prSet phldrT="[Text]"/>
      <dgm:spPr/>
      <dgm:t>
        <a:bodyPr/>
        <a:lstStyle/>
        <a:p>
          <a:pPr rtl="1"/>
          <a:r>
            <a:rPr lang="ar-SA" b="1" dirty="0">
              <a:solidFill>
                <a:schemeClr val="bg1">
                  <a:lumMod val="65000"/>
                </a:schemeClr>
              </a:solidFill>
            </a:rPr>
            <a:t>سياسة نقدية انكماشية </a:t>
          </a:r>
        </a:p>
      </dgm:t>
    </dgm:pt>
    <dgm:pt modelId="{4B246661-6698-4E19-8978-7A57882EB541}" type="parTrans" cxnId="{8110D4B1-D174-4FC9-82E8-04DFCC074A95}">
      <dgm:prSet/>
      <dgm:spPr/>
      <dgm:t>
        <a:bodyPr/>
        <a:lstStyle/>
        <a:p>
          <a:pPr rtl="1"/>
          <a:endParaRPr lang="ar-SA"/>
        </a:p>
      </dgm:t>
    </dgm:pt>
    <dgm:pt modelId="{C990B7FD-3E9A-4759-9F90-A8FD19D151C5}" type="sibTrans" cxnId="{8110D4B1-D174-4FC9-82E8-04DFCC074A95}">
      <dgm:prSet/>
      <dgm:spPr/>
      <dgm:t>
        <a:bodyPr/>
        <a:lstStyle/>
        <a:p>
          <a:pPr rtl="1"/>
          <a:endParaRPr lang="ar-SA"/>
        </a:p>
      </dgm:t>
    </dgm:pt>
    <dgm:pt modelId="{8AB6C027-C41D-4AEA-ACFE-72F308A19B0B}">
      <dgm:prSet phldrT="[Text]"/>
      <dgm:spPr/>
      <dgm:t>
        <a:bodyPr/>
        <a:lstStyle/>
        <a:p>
          <a:pPr rtl="1"/>
          <a:r>
            <a:rPr lang="ar-SA" b="1" dirty="0">
              <a:solidFill>
                <a:schemeClr val="bg1">
                  <a:lumMod val="65000"/>
                </a:schemeClr>
              </a:solidFill>
            </a:rPr>
            <a:t>رفع سعر الخصم</a:t>
          </a:r>
        </a:p>
      </dgm:t>
    </dgm:pt>
    <dgm:pt modelId="{168FC274-5F85-4951-A2DB-DAA318322F02}" type="parTrans" cxnId="{1842C557-A50F-45B7-87C8-3E5616123509}">
      <dgm:prSet/>
      <dgm:spPr/>
      <dgm:t>
        <a:bodyPr/>
        <a:lstStyle/>
        <a:p>
          <a:pPr rtl="1"/>
          <a:endParaRPr lang="ar-SA"/>
        </a:p>
      </dgm:t>
    </dgm:pt>
    <dgm:pt modelId="{2691E416-310F-4FDE-BC30-910B19F6D963}" type="sibTrans" cxnId="{1842C557-A50F-45B7-87C8-3E5616123509}">
      <dgm:prSet/>
      <dgm:spPr/>
      <dgm:t>
        <a:bodyPr/>
        <a:lstStyle/>
        <a:p>
          <a:pPr rtl="1"/>
          <a:endParaRPr lang="ar-SA"/>
        </a:p>
      </dgm:t>
    </dgm:pt>
    <dgm:pt modelId="{0545CB2D-13A2-4A3F-A8B2-1FFD37C953F9}">
      <dgm:prSet phldrT="[Text]"/>
      <dgm:spPr/>
      <dgm:t>
        <a:bodyPr/>
        <a:lstStyle/>
        <a:p>
          <a:pPr rtl="1"/>
          <a:r>
            <a:rPr lang="ar-SA" b="1" dirty="0">
              <a:solidFill>
                <a:schemeClr val="bg1">
                  <a:lumMod val="65000"/>
                </a:schemeClr>
              </a:solidFill>
            </a:rPr>
            <a:t>رفع نسبة الاحتياطي النظامي</a:t>
          </a:r>
        </a:p>
      </dgm:t>
    </dgm:pt>
    <dgm:pt modelId="{6BC7A97E-B2E2-4BC9-9CB8-84FBC9869799}" type="parTrans" cxnId="{2D85AD98-D6F1-41C2-83A7-B2FA308EEAA9}">
      <dgm:prSet/>
      <dgm:spPr/>
      <dgm:t>
        <a:bodyPr/>
        <a:lstStyle/>
        <a:p>
          <a:pPr rtl="1"/>
          <a:endParaRPr lang="ar-SA"/>
        </a:p>
      </dgm:t>
    </dgm:pt>
    <dgm:pt modelId="{A7726305-6FDF-46CA-8427-370C4FB1700A}" type="sibTrans" cxnId="{2D85AD98-D6F1-41C2-83A7-B2FA308EEAA9}">
      <dgm:prSet/>
      <dgm:spPr/>
      <dgm:t>
        <a:bodyPr/>
        <a:lstStyle/>
        <a:p>
          <a:pPr rtl="1"/>
          <a:endParaRPr lang="ar-SA"/>
        </a:p>
      </dgm:t>
    </dgm:pt>
    <dgm:pt modelId="{C174921D-C6DD-4FB8-86BD-645BF71C71EB}">
      <dgm:prSet phldrT="[Text]"/>
      <dgm:spPr/>
      <dgm:t>
        <a:bodyPr/>
        <a:lstStyle/>
        <a:p>
          <a:pPr rtl="1"/>
          <a:r>
            <a:rPr lang="ar-SA" b="1" dirty="0">
              <a:solidFill>
                <a:schemeClr val="bg1">
                  <a:lumMod val="65000"/>
                </a:schemeClr>
              </a:solidFill>
            </a:rPr>
            <a:t>سياسة نقدية توسعية</a:t>
          </a:r>
        </a:p>
      </dgm:t>
    </dgm:pt>
    <dgm:pt modelId="{EB63662B-97BD-4B4E-8502-A83EA3DAED1C}" type="parTrans" cxnId="{EC3FBCDF-64E5-4172-88A5-C724501A9C63}">
      <dgm:prSet/>
      <dgm:spPr/>
      <dgm:t>
        <a:bodyPr/>
        <a:lstStyle/>
        <a:p>
          <a:pPr rtl="1"/>
          <a:endParaRPr lang="ar-SA"/>
        </a:p>
      </dgm:t>
    </dgm:pt>
    <dgm:pt modelId="{E7694296-883C-4ABD-A698-DD5AC067E1B4}" type="sibTrans" cxnId="{EC3FBCDF-64E5-4172-88A5-C724501A9C63}">
      <dgm:prSet/>
      <dgm:spPr/>
      <dgm:t>
        <a:bodyPr/>
        <a:lstStyle/>
        <a:p>
          <a:pPr rtl="1"/>
          <a:endParaRPr lang="ar-SA"/>
        </a:p>
      </dgm:t>
    </dgm:pt>
    <dgm:pt modelId="{4AB5AB48-3483-435D-BD09-38186CAAD79A}">
      <dgm:prSet phldrT="[Text]"/>
      <dgm:spPr/>
      <dgm:t>
        <a:bodyPr/>
        <a:lstStyle/>
        <a:p>
          <a:pPr rtl="1"/>
          <a:r>
            <a:rPr lang="ar-SA" b="1" dirty="0">
              <a:solidFill>
                <a:schemeClr val="bg1">
                  <a:lumMod val="65000"/>
                </a:schemeClr>
              </a:solidFill>
            </a:rPr>
            <a:t>خفض سعر الخصم </a:t>
          </a:r>
        </a:p>
      </dgm:t>
    </dgm:pt>
    <dgm:pt modelId="{10F1433D-2D96-4D6C-B43B-529E37C69A44}" type="parTrans" cxnId="{0E790FAC-58AC-458D-A347-192F6ABC13F8}">
      <dgm:prSet/>
      <dgm:spPr/>
      <dgm:t>
        <a:bodyPr/>
        <a:lstStyle/>
        <a:p>
          <a:pPr rtl="1"/>
          <a:endParaRPr lang="ar-SA"/>
        </a:p>
      </dgm:t>
    </dgm:pt>
    <dgm:pt modelId="{32810F91-A2AF-4530-BAA7-B0783BB7A227}" type="sibTrans" cxnId="{0E790FAC-58AC-458D-A347-192F6ABC13F8}">
      <dgm:prSet/>
      <dgm:spPr/>
      <dgm:t>
        <a:bodyPr/>
        <a:lstStyle/>
        <a:p>
          <a:pPr rtl="1"/>
          <a:endParaRPr lang="ar-SA"/>
        </a:p>
      </dgm:t>
    </dgm:pt>
    <dgm:pt modelId="{37C2FED7-DEEA-4D68-A765-E270B04D8E14}">
      <dgm:prSet/>
      <dgm:spPr/>
      <dgm:t>
        <a:bodyPr/>
        <a:lstStyle/>
        <a:p>
          <a:pPr rtl="1"/>
          <a:r>
            <a:rPr lang="ar-SA" b="1" dirty="0">
              <a:solidFill>
                <a:schemeClr val="bg1">
                  <a:lumMod val="65000"/>
                </a:schemeClr>
              </a:solidFill>
            </a:rPr>
            <a:t>خفض نسبة الاحتياطي النظامي</a:t>
          </a:r>
        </a:p>
      </dgm:t>
    </dgm:pt>
    <dgm:pt modelId="{44D3EB5F-E1C0-4FB2-AA9F-746C8733DFBC}" type="parTrans" cxnId="{E4F9462E-C414-405B-BE99-9D1C9DC27C09}">
      <dgm:prSet/>
      <dgm:spPr/>
      <dgm:t>
        <a:bodyPr/>
        <a:lstStyle/>
        <a:p>
          <a:pPr rtl="1"/>
          <a:endParaRPr lang="ar-SA"/>
        </a:p>
      </dgm:t>
    </dgm:pt>
    <dgm:pt modelId="{5FA0F7A8-F037-4328-9D8C-8D30B2BA4BC5}" type="sibTrans" cxnId="{E4F9462E-C414-405B-BE99-9D1C9DC27C09}">
      <dgm:prSet/>
      <dgm:spPr/>
      <dgm:t>
        <a:bodyPr/>
        <a:lstStyle/>
        <a:p>
          <a:pPr rtl="1"/>
          <a:endParaRPr lang="ar-SA"/>
        </a:p>
      </dgm:t>
    </dgm:pt>
    <dgm:pt modelId="{81D846DB-C9E9-4FB5-B737-EF58CBD1EE70}">
      <dgm:prSet/>
      <dgm:spPr/>
      <dgm:t>
        <a:bodyPr/>
        <a:lstStyle/>
        <a:p>
          <a:pPr rtl="1"/>
          <a:r>
            <a:rPr lang="ar-SA" b="1" dirty="0">
              <a:solidFill>
                <a:schemeClr val="bg1">
                  <a:lumMod val="65000"/>
                </a:schemeClr>
              </a:solidFill>
            </a:rPr>
            <a:t>شراء السندات الحكومية </a:t>
          </a:r>
        </a:p>
      </dgm:t>
    </dgm:pt>
    <dgm:pt modelId="{EA397D8C-EBB4-4DB8-97CC-7B6735F0484F}" type="parTrans" cxnId="{841504D5-02EB-4171-8F39-1CDD03F2A5EF}">
      <dgm:prSet/>
      <dgm:spPr/>
      <dgm:t>
        <a:bodyPr/>
        <a:lstStyle/>
        <a:p>
          <a:pPr rtl="1"/>
          <a:endParaRPr lang="ar-SA"/>
        </a:p>
      </dgm:t>
    </dgm:pt>
    <dgm:pt modelId="{4C089741-2C80-44D2-B299-6AD9A83EB4CD}" type="sibTrans" cxnId="{841504D5-02EB-4171-8F39-1CDD03F2A5EF}">
      <dgm:prSet/>
      <dgm:spPr/>
      <dgm:t>
        <a:bodyPr/>
        <a:lstStyle/>
        <a:p>
          <a:pPr rtl="1"/>
          <a:endParaRPr lang="ar-SA"/>
        </a:p>
      </dgm:t>
    </dgm:pt>
    <dgm:pt modelId="{53B4FDFB-C03C-477B-9AE0-32F4AF0D3045}">
      <dgm:prSet/>
      <dgm:spPr/>
      <dgm:t>
        <a:bodyPr/>
        <a:lstStyle/>
        <a:p>
          <a:pPr rtl="1"/>
          <a:r>
            <a:rPr lang="ar-SA" b="1" dirty="0">
              <a:solidFill>
                <a:schemeClr val="bg1">
                  <a:lumMod val="65000"/>
                </a:schemeClr>
              </a:solidFill>
            </a:rPr>
            <a:t>بيع السندات الحكومية</a:t>
          </a:r>
        </a:p>
      </dgm:t>
    </dgm:pt>
    <dgm:pt modelId="{6E6D2FFA-5151-4B3A-97F5-9D94A5366F65}" type="parTrans" cxnId="{F392C84F-F65F-4B59-AC67-91376765F454}">
      <dgm:prSet/>
      <dgm:spPr/>
      <dgm:t>
        <a:bodyPr/>
        <a:lstStyle/>
        <a:p>
          <a:pPr rtl="1"/>
          <a:endParaRPr lang="ar-SA"/>
        </a:p>
      </dgm:t>
    </dgm:pt>
    <dgm:pt modelId="{AFB81B20-D9BA-4BE4-BA47-E95A2108043C}" type="sibTrans" cxnId="{F392C84F-F65F-4B59-AC67-91376765F454}">
      <dgm:prSet/>
      <dgm:spPr/>
      <dgm:t>
        <a:bodyPr/>
        <a:lstStyle/>
        <a:p>
          <a:pPr rtl="1"/>
          <a:endParaRPr lang="ar-SA"/>
        </a:p>
      </dgm:t>
    </dgm:pt>
    <dgm:pt modelId="{F190FCD1-56CD-47AE-B88D-EF5F130C454D}" type="pres">
      <dgm:prSet presAssocID="{1652E826-846B-4073-AC63-1FE269C23005}" presName="hierChild1" presStyleCnt="0">
        <dgm:presLayoutVars>
          <dgm:chPref val="1"/>
          <dgm:dir/>
          <dgm:animOne val="branch"/>
          <dgm:animLvl val="lvl"/>
          <dgm:resizeHandles/>
        </dgm:presLayoutVars>
      </dgm:prSet>
      <dgm:spPr/>
      <dgm:t>
        <a:bodyPr/>
        <a:lstStyle/>
        <a:p>
          <a:endParaRPr lang="en-US"/>
        </a:p>
      </dgm:t>
    </dgm:pt>
    <dgm:pt modelId="{6807DCBC-95F9-4706-99EA-6D08671BD877}" type="pres">
      <dgm:prSet presAssocID="{C51B7254-4A46-4C07-8F7B-412BB41C73E9}" presName="hierRoot1" presStyleCnt="0"/>
      <dgm:spPr/>
    </dgm:pt>
    <dgm:pt modelId="{4A0B987A-0800-4015-BCCF-3942A30F8190}" type="pres">
      <dgm:prSet presAssocID="{C51B7254-4A46-4C07-8F7B-412BB41C73E9}" presName="composite" presStyleCnt="0"/>
      <dgm:spPr/>
    </dgm:pt>
    <dgm:pt modelId="{96A668D4-94AB-4A71-B8FF-DA6ADE765908}" type="pres">
      <dgm:prSet presAssocID="{C51B7254-4A46-4C07-8F7B-412BB41C73E9}" presName="background" presStyleLbl="node0" presStyleIdx="0" presStyleCnt="1"/>
      <dgm:spPr/>
    </dgm:pt>
    <dgm:pt modelId="{22F6C39E-225E-48FE-AB39-B5028785544E}" type="pres">
      <dgm:prSet presAssocID="{C51B7254-4A46-4C07-8F7B-412BB41C73E9}" presName="text" presStyleLbl="fgAcc0" presStyleIdx="0" presStyleCnt="1" custScaleX="195873">
        <dgm:presLayoutVars>
          <dgm:chPref val="3"/>
        </dgm:presLayoutVars>
      </dgm:prSet>
      <dgm:spPr/>
      <dgm:t>
        <a:bodyPr/>
        <a:lstStyle/>
        <a:p>
          <a:endParaRPr lang="en-US"/>
        </a:p>
      </dgm:t>
    </dgm:pt>
    <dgm:pt modelId="{A2E4778B-46D3-4BFB-8B89-2E65907F2EE2}" type="pres">
      <dgm:prSet presAssocID="{C51B7254-4A46-4C07-8F7B-412BB41C73E9}" presName="hierChild2" presStyleCnt="0"/>
      <dgm:spPr/>
    </dgm:pt>
    <dgm:pt modelId="{F5A17966-6FA3-4245-8D10-BC3C29E7BC7B}" type="pres">
      <dgm:prSet presAssocID="{4B246661-6698-4E19-8978-7A57882EB541}" presName="Name10" presStyleLbl="parChTrans1D2" presStyleIdx="0" presStyleCnt="2"/>
      <dgm:spPr/>
      <dgm:t>
        <a:bodyPr/>
        <a:lstStyle/>
        <a:p>
          <a:endParaRPr lang="en-US"/>
        </a:p>
      </dgm:t>
    </dgm:pt>
    <dgm:pt modelId="{25F2B0DC-A08A-4463-B538-9B19BDB7675B}" type="pres">
      <dgm:prSet presAssocID="{F596882D-93E0-418F-A711-087B89DDAB8D}" presName="hierRoot2" presStyleCnt="0"/>
      <dgm:spPr/>
    </dgm:pt>
    <dgm:pt modelId="{B64ACE84-76D5-47A7-95F4-E095E01423AC}" type="pres">
      <dgm:prSet presAssocID="{F596882D-93E0-418F-A711-087B89DDAB8D}" presName="composite2" presStyleCnt="0"/>
      <dgm:spPr/>
    </dgm:pt>
    <dgm:pt modelId="{EFF9C57D-3EB0-4B49-917D-47E1B525D50E}" type="pres">
      <dgm:prSet presAssocID="{F596882D-93E0-418F-A711-087B89DDAB8D}" presName="background2" presStyleLbl="node2" presStyleIdx="0" presStyleCnt="2"/>
      <dgm:spPr/>
    </dgm:pt>
    <dgm:pt modelId="{2378CF8D-A0CD-41F4-90DF-5AFDDA3363E2}" type="pres">
      <dgm:prSet presAssocID="{F596882D-93E0-418F-A711-087B89DDAB8D}" presName="text2" presStyleLbl="fgAcc2" presStyleIdx="0" presStyleCnt="2">
        <dgm:presLayoutVars>
          <dgm:chPref val="3"/>
        </dgm:presLayoutVars>
      </dgm:prSet>
      <dgm:spPr/>
      <dgm:t>
        <a:bodyPr/>
        <a:lstStyle/>
        <a:p>
          <a:endParaRPr lang="en-US"/>
        </a:p>
      </dgm:t>
    </dgm:pt>
    <dgm:pt modelId="{7090F3DA-0558-48AA-BB2F-1A944160DFC7}" type="pres">
      <dgm:prSet presAssocID="{F596882D-93E0-418F-A711-087B89DDAB8D}" presName="hierChild3" presStyleCnt="0"/>
      <dgm:spPr/>
    </dgm:pt>
    <dgm:pt modelId="{702F4BC5-694C-4A0B-9B3B-D05741CD89E9}" type="pres">
      <dgm:prSet presAssocID="{168FC274-5F85-4951-A2DB-DAA318322F02}" presName="Name17" presStyleLbl="parChTrans1D3" presStyleIdx="0" presStyleCnt="6"/>
      <dgm:spPr/>
      <dgm:t>
        <a:bodyPr/>
        <a:lstStyle/>
        <a:p>
          <a:endParaRPr lang="en-US"/>
        </a:p>
      </dgm:t>
    </dgm:pt>
    <dgm:pt modelId="{3F5A0007-19BD-4D04-825B-25998916514D}" type="pres">
      <dgm:prSet presAssocID="{8AB6C027-C41D-4AEA-ACFE-72F308A19B0B}" presName="hierRoot3" presStyleCnt="0"/>
      <dgm:spPr/>
    </dgm:pt>
    <dgm:pt modelId="{E62574E6-5B92-421B-BAC2-8B43051295D8}" type="pres">
      <dgm:prSet presAssocID="{8AB6C027-C41D-4AEA-ACFE-72F308A19B0B}" presName="composite3" presStyleCnt="0"/>
      <dgm:spPr/>
    </dgm:pt>
    <dgm:pt modelId="{BA075235-7753-4D3E-857B-C63B5B5D2C32}" type="pres">
      <dgm:prSet presAssocID="{8AB6C027-C41D-4AEA-ACFE-72F308A19B0B}" presName="background3" presStyleLbl="node3" presStyleIdx="0" presStyleCnt="6"/>
      <dgm:spPr/>
    </dgm:pt>
    <dgm:pt modelId="{E5821594-B9C6-406C-A2CA-0D6C584BC385}" type="pres">
      <dgm:prSet presAssocID="{8AB6C027-C41D-4AEA-ACFE-72F308A19B0B}" presName="text3" presStyleLbl="fgAcc3" presStyleIdx="0" presStyleCnt="6">
        <dgm:presLayoutVars>
          <dgm:chPref val="3"/>
        </dgm:presLayoutVars>
      </dgm:prSet>
      <dgm:spPr/>
      <dgm:t>
        <a:bodyPr/>
        <a:lstStyle/>
        <a:p>
          <a:endParaRPr lang="en-US"/>
        </a:p>
      </dgm:t>
    </dgm:pt>
    <dgm:pt modelId="{9EA3107F-2736-4D03-9AE0-347C124C3B03}" type="pres">
      <dgm:prSet presAssocID="{8AB6C027-C41D-4AEA-ACFE-72F308A19B0B}" presName="hierChild4" presStyleCnt="0"/>
      <dgm:spPr/>
    </dgm:pt>
    <dgm:pt modelId="{4DE5BB0E-1C64-476B-872E-0E5FE4F3EB28}" type="pres">
      <dgm:prSet presAssocID="{6BC7A97E-B2E2-4BC9-9CB8-84FBC9869799}" presName="Name17" presStyleLbl="parChTrans1D3" presStyleIdx="1" presStyleCnt="6"/>
      <dgm:spPr/>
      <dgm:t>
        <a:bodyPr/>
        <a:lstStyle/>
        <a:p>
          <a:endParaRPr lang="en-US"/>
        </a:p>
      </dgm:t>
    </dgm:pt>
    <dgm:pt modelId="{B6FF1917-ED04-4A3D-B52F-FB8844FA9968}" type="pres">
      <dgm:prSet presAssocID="{0545CB2D-13A2-4A3F-A8B2-1FFD37C953F9}" presName="hierRoot3" presStyleCnt="0"/>
      <dgm:spPr/>
    </dgm:pt>
    <dgm:pt modelId="{F71A4244-1425-4935-A73D-6D680E47CFED}" type="pres">
      <dgm:prSet presAssocID="{0545CB2D-13A2-4A3F-A8B2-1FFD37C953F9}" presName="composite3" presStyleCnt="0"/>
      <dgm:spPr/>
    </dgm:pt>
    <dgm:pt modelId="{BD855730-F68C-4E61-99EB-795A061DAFE4}" type="pres">
      <dgm:prSet presAssocID="{0545CB2D-13A2-4A3F-A8B2-1FFD37C953F9}" presName="background3" presStyleLbl="node3" presStyleIdx="1" presStyleCnt="6"/>
      <dgm:spPr/>
    </dgm:pt>
    <dgm:pt modelId="{93C7F58C-CA06-4E1F-B949-3D2961D0B298}" type="pres">
      <dgm:prSet presAssocID="{0545CB2D-13A2-4A3F-A8B2-1FFD37C953F9}" presName="text3" presStyleLbl="fgAcc3" presStyleIdx="1" presStyleCnt="6">
        <dgm:presLayoutVars>
          <dgm:chPref val="3"/>
        </dgm:presLayoutVars>
      </dgm:prSet>
      <dgm:spPr/>
      <dgm:t>
        <a:bodyPr/>
        <a:lstStyle/>
        <a:p>
          <a:endParaRPr lang="en-US"/>
        </a:p>
      </dgm:t>
    </dgm:pt>
    <dgm:pt modelId="{03105E03-C17C-4A74-B050-F9178DAD48AA}" type="pres">
      <dgm:prSet presAssocID="{0545CB2D-13A2-4A3F-A8B2-1FFD37C953F9}" presName="hierChild4" presStyleCnt="0"/>
      <dgm:spPr/>
    </dgm:pt>
    <dgm:pt modelId="{EDB2B171-A655-4E86-82F6-71F8A29641A4}" type="pres">
      <dgm:prSet presAssocID="{6E6D2FFA-5151-4B3A-97F5-9D94A5366F65}" presName="Name17" presStyleLbl="parChTrans1D3" presStyleIdx="2" presStyleCnt="6"/>
      <dgm:spPr/>
      <dgm:t>
        <a:bodyPr/>
        <a:lstStyle/>
        <a:p>
          <a:endParaRPr lang="en-US"/>
        </a:p>
      </dgm:t>
    </dgm:pt>
    <dgm:pt modelId="{6DFE01FB-179F-4C29-96E8-EBAFA98534C9}" type="pres">
      <dgm:prSet presAssocID="{53B4FDFB-C03C-477B-9AE0-32F4AF0D3045}" presName="hierRoot3" presStyleCnt="0"/>
      <dgm:spPr/>
    </dgm:pt>
    <dgm:pt modelId="{D4CDC759-7AFA-4456-9E01-BD46255AC91A}" type="pres">
      <dgm:prSet presAssocID="{53B4FDFB-C03C-477B-9AE0-32F4AF0D3045}" presName="composite3" presStyleCnt="0"/>
      <dgm:spPr/>
    </dgm:pt>
    <dgm:pt modelId="{67939BD7-B9B5-4BD8-A948-D6A214931909}" type="pres">
      <dgm:prSet presAssocID="{53B4FDFB-C03C-477B-9AE0-32F4AF0D3045}" presName="background3" presStyleLbl="node3" presStyleIdx="2" presStyleCnt="6"/>
      <dgm:spPr/>
    </dgm:pt>
    <dgm:pt modelId="{0D6F4898-3D43-428D-8189-E0797169F206}" type="pres">
      <dgm:prSet presAssocID="{53B4FDFB-C03C-477B-9AE0-32F4AF0D3045}" presName="text3" presStyleLbl="fgAcc3" presStyleIdx="2" presStyleCnt="6">
        <dgm:presLayoutVars>
          <dgm:chPref val="3"/>
        </dgm:presLayoutVars>
      </dgm:prSet>
      <dgm:spPr/>
      <dgm:t>
        <a:bodyPr/>
        <a:lstStyle/>
        <a:p>
          <a:endParaRPr lang="en-US"/>
        </a:p>
      </dgm:t>
    </dgm:pt>
    <dgm:pt modelId="{2CBC37D1-A811-4A65-A9A4-E7F24583526A}" type="pres">
      <dgm:prSet presAssocID="{53B4FDFB-C03C-477B-9AE0-32F4AF0D3045}" presName="hierChild4" presStyleCnt="0"/>
      <dgm:spPr/>
    </dgm:pt>
    <dgm:pt modelId="{14D5ABA6-DF74-46B0-8AE7-A38B8448DCE3}" type="pres">
      <dgm:prSet presAssocID="{EB63662B-97BD-4B4E-8502-A83EA3DAED1C}" presName="Name10" presStyleLbl="parChTrans1D2" presStyleIdx="1" presStyleCnt="2"/>
      <dgm:spPr/>
      <dgm:t>
        <a:bodyPr/>
        <a:lstStyle/>
        <a:p>
          <a:endParaRPr lang="en-US"/>
        </a:p>
      </dgm:t>
    </dgm:pt>
    <dgm:pt modelId="{E69AF092-381B-46C5-9982-647D0CE03CF5}" type="pres">
      <dgm:prSet presAssocID="{C174921D-C6DD-4FB8-86BD-645BF71C71EB}" presName="hierRoot2" presStyleCnt="0"/>
      <dgm:spPr/>
    </dgm:pt>
    <dgm:pt modelId="{72A0A55B-4377-4159-8A19-460492599303}" type="pres">
      <dgm:prSet presAssocID="{C174921D-C6DD-4FB8-86BD-645BF71C71EB}" presName="composite2" presStyleCnt="0"/>
      <dgm:spPr/>
    </dgm:pt>
    <dgm:pt modelId="{8C3BE345-0AF5-4D71-BA37-9F52A8852453}" type="pres">
      <dgm:prSet presAssocID="{C174921D-C6DD-4FB8-86BD-645BF71C71EB}" presName="background2" presStyleLbl="node2" presStyleIdx="1" presStyleCnt="2"/>
      <dgm:spPr/>
    </dgm:pt>
    <dgm:pt modelId="{1CB30618-3A7C-49EA-A7DE-1B4110539290}" type="pres">
      <dgm:prSet presAssocID="{C174921D-C6DD-4FB8-86BD-645BF71C71EB}" presName="text2" presStyleLbl="fgAcc2" presStyleIdx="1" presStyleCnt="2">
        <dgm:presLayoutVars>
          <dgm:chPref val="3"/>
        </dgm:presLayoutVars>
      </dgm:prSet>
      <dgm:spPr/>
      <dgm:t>
        <a:bodyPr/>
        <a:lstStyle/>
        <a:p>
          <a:endParaRPr lang="en-US"/>
        </a:p>
      </dgm:t>
    </dgm:pt>
    <dgm:pt modelId="{CCC27C3F-2543-4790-9A3D-1CD55C9878B8}" type="pres">
      <dgm:prSet presAssocID="{C174921D-C6DD-4FB8-86BD-645BF71C71EB}" presName="hierChild3" presStyleCnt="0"/>
      <dgm:spPr/>
    </dgm:pt>
    <dgm:pt modelId="{EAD45728-BE30-4B75-BD81-5132BEF691BA}" type="pres">
      <dgm:prSet presAssocID="{10F1433D-2D96-4D6C-B43B-529E37C69A44}" presName="Name17" presStyleLbl="parChTrans1D3" presStyleIdx="3" presStyleCnt="6"/>
      <dgm:spPr/>
      <dgm:t>
        <a:bodyPr/>
        <a:lstStyle/>
        <a:p>
          <a:endParaRPr lang="en-US"/>
        </a:p>
      </dgm:t>
    </dgm:pt>
    <dgm:pt modelId="{9DD83DF4-4153-4B86-AEA0-52DE1264688B}" type="pres">
      <dgm:prSet presAssocID="{4AB5AB48-3483-435D-BD09-38186CAAD79A}" presName="hierRoot3" presStyleCnt="0"/>
      <dgm:spPr/>
    </dgm:pt>
    <dgm:pt modelId="{5D04E6A3-28F9-43A6-8C95-FD35F3F80BDE}" type="pres">
      <dgm:prSet presAssocID="{4AB5AB48-3483-435D-BD09-38186CAAD79A}" presName="composite3" presStyleCnt="0"/>
      <dgm:spPr/>
    </dgm:pt>
    <dgm:pt modelId="{6B415D1F-C000-47DC-96A6-1A0DF5279429}" type="pres">
      <dgm:prSet presAssocID="{4AB5AB48-3483-435D-BD09-38186CAAD79A}" presName="background3" presStyleLbl="node3" presStyleIdx="3" presStyleCnt="6"/>
      <dgm:spPr/>
    </dgm:pt>
    <dgm:pt modelId="{F22A1D3E-01A6-4E9B-AD43-13FC903CB285}" type="pres">
      <dgm:prSet presAssocID="{4AB5AB48-3483-435D-BD09-38186CAAD79A}" presName="text3" presStyleLbl="fgAcc3" presStyleIdx="3" presStyleCnt="6">
        <dgm:presLayoutVars>
          <dgm:chPref val="3"/>
        </dgm:presLayoutVars>
      </dgm:prSet>
      <dgm:spPr/>
      <dgm:t>
        <a:bodyPr/>
        <a:lstStyle/>
        <a:p>
          <a:endParaRPr lang="en-US"/>
        </a:p>
      </dgm:t>
    </dgm:pt>
    <dgm:pt modelId="{B3519681-6A03-4D8E-BAEA-71BC6C0B2748}" type="pres">
      <dgm:prSet presAssocID="{4AB5AB48-3483-435D-BD09-38186CAAD79A}" presName="hierChild4" presStyleCnt="0"/>
      <dgm:spPr/>
    </dgm:pt>
    <dgm:pt modelId="{0B27A140-7571-46E5-9B33-D9A04580057D}" type="pres">
      <dgm:prSet presAssocID="{44D3EB5F-E1C0-4FB2-AA9F-746C8733DFBC}" presName="Name17" presStyleLbl="parChTrans1D3" presStyleIdx="4" presStyleCnt="6"/>
      <dgm:spPr/>
      <dgm:t>
        <a:bodyPr/>
        <a:lstStyle/>
        <a:p>
          <a:endParaRPr lang="en-US"/>
        </a:p>
      </dgm:t>
    </dgm:pt>
    <dgm:pt modelId="{8897920F-3511-4585-88A3-1FEEC8DF43D7}" type="pres">
      <dgm:prSet presAssocID="{37C2FED7-DEEA-4D68-A765-E270B04D8E14}" presName="hierRoot3" presStyleCnt="0"/>
      <dgm:spPr/>
    </dgm:pt>
    <dgm:pt modelId="{0CCCAA95-FFBB-460B-814A-AF9817D94A9F}" type="pres">
      <dgm:prSet presAssocID="{37C2FED7-DEEA-4D68-A765-E270B04D8E14}" presName="composite3" presStyleCnt="0"/>
      <dgm:spPr/>
    </dgm:pt>
    <dgm:pt modelId="{E1319FBD-0913-41BE-AC12-87589E88C48B}" type="pres">
      <dgm:prSet presAssocID="{37C2FED7-DEEA-4D68-A765-E270B04D8E14}" presName="background3" presStyleLbl="node3" presStyleIdx="4" presStyleCnt="6"/>
      <dgm:spPr/>
    </dgm:pt>
    <dgm:pt modelId="{932E4C63-7238-44DD-890A-682C369F6741}" type="pres">
      <dgm:prSet presAssocID="{37C2FED7-DEEA-4D68-A765-E270B04D8E14}" presName="text3" presStyleLbl="fgAcc3" presStyleIdx="4" presStyleCnt="6">
        <dgm:presLayoutVars>
          <dgm:chPref val="3"/>
        </dgm:presLayoutVars>
      </dgm:prSet>
      <dgm:spPr/>
      <dgm:t>
        <a:bodyPr/>
        <a:lstStyle/>
        <a:p>
          <a:endParaRPr lang="en-US"/>
        </a:p>
      </dgm:t>
    </dgm:pt>
    <dgm:pt modelId="{5C77B4B6-67D7-4977-8711-E22CCFDE1546}" type="pres">
      <dgm:prSet presAssocID="{37C2FED7-DEEA-4D68-A765-E270B04D8E14}" presName="hierChild4" presStyleCnt="0"/>
      <dgm:spPr/>
    </dgm:pt>
    <dgm:pt modelId="{A3EAF922-10F3-4CEF-A07B-CFD7296FCB7B}" type="pres">
      <dgm:prSet presAssocID="{EA397D8C-EBB4-4DB8-97CC-7B6735F0484F}" presName="Name17" presStyleLbl="parChTrans1D3" presStyleIdx="5" presStyleCnt="6"/>
      <dgm:spPr/>
      <dgm:t>
        <a:bodyPr/>
        <a:lstStyle/>
        <a:p>
          <a:endParaRPr lang="en-US"/>
        </a:p>
      </dgm:t>
    </dgm:pt>
    <dgm:pt modelId="{4F21AB3D-3932-4BF4-92C9-2AF1D69B9C81}" type="pres">
      <dgm:prSet presAssocID="{81D846DB-C9E9-4FB5-B737-EF58CBD1EE70}" presName="hierRoot3" presStyleCnt="0"/>
      <dgm:spPr/>
    </dgm:pt>
    <dgm:pt modelId="{29F9A376-8975-4020-AFF8-B9CBB33C025E}" type="pres">
      <dgm:prSet presAssocID="{81D846DB-C9E9-4FB5-B737-EF58CBD1EE70}" presName="composite3" presStyleCnt="0"/>
      <dgm:spPr/>
    </dgm:pt>
    <dgm:pt modelId="{3D08CD1C-C00C-4DD6-994A-FFEEBB0CE6C6}" type="pres">
      <dgm:prSet presAssocID="{81D846DB-C9E9-4FB5-B737-EF58CBD1EE70}" presName="background3" presStyleLbl="node3" presStyleIdx="5" presStyleCnt="6"/>
      <dgm:spPr/>
    </dgm:pt>
    <dgm:pt modelId="{2ACE646C-7839-40B8-8C27-8CBF6E8ED685}" type="pres">
      <dgm:prSet presAssocID="{81D846DB-C9E9-4FB5-B737-EF58CBD1EE70}" presName="text3" presStyleLbl="fgAcc3" presStyleIdx="5" presStyleCnt="6">
        <dgm:presLayoutVars>
          <dgm:chPref val="3"/>
        </dgm:presLayoutVars>
      </dgm:prSet>
      <dgm:spPr/>
      <dgm:t>
        <a:bodyPr/>
        <a:lstStyle/>
        <a:p>
          <a:endParaRPr lang="en-US"/>
        </a:p>
      </dgm:t>
    </dgm:pt>
    <dgm:pt modelId="{1AECEFE4-C284-440A-B6C6-814651E28CB9}" type="pres">
      <dgm:prSet presAssocID="{81D846DB-C9E9-4FB5-B737-EF58CBD1EE70}" presName="hierChild4" presStyleCnt="0"/>
      <dgm:spPr/>
    </dgm:pt>
  </dgm:ptLst>
  <dgm:cxnLst>
    <dgm:cxn modelId="{CE2572AB-780F-0A4C-A86A-722423E5C803}" type="presOf" srcId="{37C2FED7-DEEA-4D68-A765-E270B04D8E14}" destId="{932E4C63-7238-44DD-890A-682C369F6741}" srcOrd="0" destOrd="0" presId="urn:microsoft.com/office/officeart/2005/8/layout/hierarchy1"/>
    <dgm:cxn modelId="{841504D5-02EB-4171-8F39-1CDD03F2A5EF}" srcId="{C174921D-C6DD-4FB8-86BD-645BF71C71EB}" destId="{81D846DB-C9E9-4FB5-B737-EF58CBD1EE70}" srcOrd="2" destOrd="0" parTransId="{EA397D8C-EBB4-4DB8-97CC-7B6735F0484F}" sibTransId="{4C089741-2C80-44D2-B299-6AD9A83EB4CD}"/>
    <dgm:cxn modelId="{0E790FAC-58AC-458D-A347-192F6ABC13F8}" srcId="{C174921D-C6DD-4FB8-86BD-645BF71C71EB}" destId="{4AB5AB48-3483-435D-BD09-38186CAAD79A}" srcOrd="0" destOrd="0" parTransId="{10F1433D-2D96-4D6C-B43B-529E37C69A44}" sibTransId="{32810F91-A2AF-4530-BAA7-B0783BB7A227}"/>
    <dgm:cxn modelId="{1842C557-A50F-45B7-87C8-3E5616123509}" srcId="{F596882D-93E0-418F-A711-087B89DDAB8D}" destId="{8AB6C027-C41D-4AEA-ACFE-72F308A19B0B}" srcOrd="0" destOrd="0" parTransId="{168FC274-5F85-4951-A2DB-DAA318322F02}" sibTransId="{2691E416-310F-4FDE-BC30-910B19F6D963}"/>
    <dgm:cxn modelId="{F392C84F-F65F-4B59-AC67-91376765F454}" srcId="{F596882D-93E0-418F-A711-087B89DDAB8D}" destId="{53B4FDFB-C03C-477B-9AE0-32F4AF0D3045}" srcOrd="2" destOrd="0" parTransId="{6E6D2FFA-5151-4B3A-97F5-9D94A5366F65}" sibTransId="{AFB81B20-D9BA-4BE4-BA47-E95A2108043C}"/>
    <dgm:cxn modelId="{EC339C08-929C-AB4D-9E7E-25AA7CC2D6DE}" type="presOf" srcId="{8AB6C027-C41D-4AEA-ACFE-72F308A19B0B}" destId="{E5821594-B9C6-406C-A2CA-0D6C584BC385}" srcOrd="0" destOrd="0" presId="urn:microsoft.com/office/officeart/2005/8/layout/hierarchy1"/>
    <dgm:cxn modelId="{94BBD848-4930-884F-A4DB-CA2436CE04A6}" type="presOf" srcId="{6BC7A97E-B2E2-4BC9-9CB8-84FBC9869799}" destId="{4DE5BB0E-1C64-476B-872E-0E5FE4F3EB28}" srcOrd="0" destOrd="0" presId="urn:microsoft.com/office/officeart/2005/8/layout/hierarchy1"/>
    <dgm:cxn modelId="{EB53F8CC-4923-E24B-96E7-EEBF6E106377}" type="presOf" srcId="{EB63662B-97BD-4B4E-8502-A83EA3DAED1C}" destId="{14D5ABA6-DF74-46B0-8AE7-A38B8448DCE3}" srcOrd="0" destOrd="0" presId="urn:microsoft.com/office/officeart/2005/8/layout/hierarchy1"/>
    <dgm:cxn modelId="{F59830BE-3F39-40CB-A284-E4427284B045}" srcId="{1652E826-846B-4073-AC63-1FE269C23005}" destId="{C51B7254-4A46-4C07-8F7B-412BB41C73E9}" srcOrd="0" destOrd="0" parTransId="{6432DAB4-8F3F-4092-BAC6-49D37DDB042C}" sibTransId="{4E3803EA-7A14-47EC-9359-474F4863907F}"/>
    <dgm:cxn modelId="{F7B3EFCA-BEC0-B841-81F2-E14A2081FFE5}" type="presOf" srcId="{EA397D8C-EBB4-4DB8-97CC-7B6735F0484F}" destId="{A3EAF922-10F3-4CEF-A07B-CFD7296FCB7B}" srcOrd="0" destOrd="0" presId="urn:microsoft.com/office/officeart/2005/8/layout/hierarchy1"/>
    <dgm:cxn modelId="{B1FCF99B-AD58-3844-BDAB-6AE38B120F45}" type="presOf" srcId="{F596882D-93E0-418F-A711-087B89DDAB8D}" destId="{2378CF8D-A0CD-41F4-90DF-5AFDDA3363E2}" srcOrd="0" destOrd="0" presId="urn:microsoft.com/office/officeart/2005/8/layout/hierarchy1"/>
    <dgm:cxn modelId="{2D85AD98-D6F1-41C2-83A7-B2FA308EEAA9}" srcId="{F596882D-93E0-418F-A711-087B89DDAB8D}" destId="{0545CB2D-13A2-4A3F-A8B2-1FFD37C953F9}" srcOrd="1" destOrd="0" parTransId="{6BC7A97E-B2E2-4BC9-9CB8-84FBC9869799}" sibTransId="{A7726305-6FDF-46CA-8427-370C4FB1700A}"/>
    <dgm:cxn modelId="{7DA977EF-F3B9-B347-ADEA-E1C4CD01338D}" type="presOf" srcId="{C51B7254-4A46-4C07-8F7B-412BB41C73E9}" destId="{22F6C39E-225E-48FE-AB39-B5028785544E}" srcOrd="0" destOrd="0" presId="urn:microsoft.com/office/officeart/2005/8/layout/hierarchy1"/>
    <dgm:cxn modelId="{246F49DF-8B3A-424E-9545-83E386B98E04}" type="presOf" srcId="{10F1433D-2D96-4D6C-B43B-529E37C69A44}" destId="{EAD45728-BE30-4B75-BD81-5132BEF691BA}" srcOrd="0" destOrd="0" presId="urn:microsoft.com/office/officeart/2005/8/layout/hierarchy1"/>
    <dgm:cxn modelId="{2902DF7B-746B-0348-9B7E-1A67686AD429}" type="presOf" srcId="{C174921D-C6DD-4FB8-86BD-645BF71C71EB}" destId="{1CB30618-3A7C-49EA-A7DE-1B4110539290}" srcOrd="0" destOrd="0" presId="urn:microsoft.com/office/officeart/2005/8/layout/hierarchy1"/>
    <dgm:cxn modelId="{EC3FBCDF-64E5-4172-88A5-C724501A9C63}" srcId="{C51B7254-4A46-4C07-8F7B-412BB41C73E9}" destId="{C174921D-C6DD-4FB8-86BD-645BF71C71EB}" srcOrd="1" destOrd="0" parTransId="{EB63662B-97BD-4B4E-8502-A83EA3DAED1C}" sibTransId="{E7694296-883C-4ABD-A698-DD5AC067E1B4}"/>
    <dgm:cxn modelId="{35E92E33-9D1A-7047-9FA2-02B68F8F7600}" type="presOf" srcId="{53B4FDFB-C03C-477B-9AE0-32F4AF0D3045}" destId="{0D6F4898-3D43-428D-8189-E0797169F206}" srcOrd="0" destOrd="0" presId="urn:microsoft.com/office/officeart/2005/8/layout/hierarchy1"/>
    <dgm:cxn modelId="{A656FB00-E9DA-EB4C-970B-8FCB27ABD71E}" type="presOf" srcId="{0545CB2D-13A2-4A3F-A8B2-1FFD37C953F9}" destId="{93C7F58C-CA06-4E1F-B949-3D2961D0B298}" srcOrd="0" destOrd="0" presId="urn:microsoft.com/office/officeart/2005/8/layout/hierarchy1"/>
    <dgm:cxn modelId="{12770C4B-1AC1-B240-9A5D-D0E837D6CFDF}" type="presOf" srcId="{168FC274-5F85-4951-A2DB-DAA318322F02}" destId="{702F4BC5-694C-4A0B-9B3B-D05741CD89E9}" srcOrd="0" destOrd="0" presId="urn:microsoft.com/office/officeart/2005/8/layout/hierarchy1"/>
    <dgm:cxn modelId="{E4F9462E-C414-405B-BE99-9D1C9DC27C09}" srcId="{C174921D-C6DD-4FB8-86BD-645BF71C71EB}" destId="{37C2FED7-DEEA-4D68-A765-E270B04D8E14}" srcOrd="1" destOrd="0" parTransId="{44D3EB5F-E1C0-4FB2-AA9F-746C8733DFBC}" sibTransId="{5FA0F7A8-F037-4328-9D8C-8D30B2BA4BC5}"/>
    <dgm:cxn modelId="{FB954FDB-3274-BE42-A607-5AE81B5D1923}" type="presOf" srcId="{4B246661-6698-4E19-8978-7A57882EB541}" destId="{F5A17966-6FA3-4245-8D10-BC3C29E7BC7B}" srcOrd="0" destOrd="0" presId="urn:microsoft.com/office/officeart/2005/8/layout/hierarchy1"/>
    <dgm:cxn modelId="{8110D4B1-D174-4FC9-82E8-04DFCC074A95}" srcId="{C51B7254-4A46-4C07-8F7B-412BB41C73E9}" destId="{F596882D-93E0-418F-A711-087B89DDAB8D}" srcOrd="0" destOrd="0" parTransId="{4B246661-6698-4E19-8978-7A57882EB541}" sibTransId="{C990B7FD-3E9A-4759-9F90-A8FD19D151C5}"/>
    <dgm:cxn modelId="{44FCCB44-6B11-A144-A198-7B16752B4305}" type="presOf" srcId="{81D846DB-C9E9-4FB5-B737-EF58CBD1EE70}" destId="{2ACE646C-7839-40B8-8C27-8CBF6E8ED685}" srcOrd="0" destOrd="0" presId="urn:microsoft.com/office/officeart/2005/8/layout/hierarchy1"/>
    <dgm:cxn modelId="{BD35B584-1299-D744-967B-0191E2595E4D}" type="presOf" srcId="{44D3EB5F-E1C0-4FB2-AA9F-746C8733DFBC}" destId="{0B27A140-7571-46E5-9B33-D9A04580057D}" srcOrd="0" destOrd="0" presId="urn:microsoft.com/office/officeart/2005/8/layout/hierarchy1"/>
    <dgm:cxn modelId="{AA474450-58D1-E948-A545-335199D6B118}" type="presOf" srcId="{1652E826-846B-4073-AC63-1FE269C23005}" destId="{F190FCD1-56CD-47AE-B88D-EF5F130C454D}" srcOrd="0" destOrd="0" presId="urn:microsoft.com/office/officeart/2005/8/layout/hierarchy1"/>
    <dgm:cxn modelId="{851EAD4F-7D5C-3C41-BA29-BBD269909019}" type="presOf" srcId="{4AB5AB48-3483-435D-BD09-38186CAAD79A}" destId="{F22A1D3E-01A6-4E9B-AD43-13FC903CB285}" srcOrd="0" destOrd="0" presId="urn:microsoft.com/office/officeart/2005/8/layout/hierarchy1"/>
    <dgm:cxn modelId="{F4DB38EA-5219-DE4F-9946-9D828977BCCC}" type="presOf" srcId="{6E6D2FFA-5151-4B3A-97F5-9D94A5366F65}" destId="{EDB2B171-A655-4E86-82F6-71F8A29641A4}" srcOrd="0" destOrd="0" presId="urn:microsoft.com/office/officeart/2005/8/layout/hierarchy1"/>
    <dgm:cxn modelId="{48F08DD1-B326-BC43-8DD9-A9C841827A04}" type="presParOf" srcId="{F190FCD1-56CD-47AE-B88D-EF5F130C454D}" destId="{6807DCBC-95F9-4706-99EA-6D08671BD877}" srcOrd="0" destOrd="0" presId="urn:microsoft.com/office/officeart/2005/8/layout/hierarchy1"/>
    <dgm:cxn modelId="{6630DECD-F171-BE49-9DBB-FBD235933C81}" type="presParOf" srcId="{6807DCBC-95F9-4706-99EA-6D08671BD877}" destId="{4A0B987A-0800-4015-BCCF-3942A30F8190}" srcOrd="0" destOrd="0" presId="urn:microsoft.com/office/officeart/2005/8/layout/hierarchy1"/>
    <dgm:cxn modelId="{15195B21-21B9-7444-BBEA-20CC21B8748A}" type="presParOf" srcId="{4A0B987A-0800-4015-BCCF-3942A30F8190}" destId="{96A668D4-94AB-4A71-B8FF-DA6ADE765908}" srcOrd="0" destOrd="0" presId="urn:microsoft.com/office/officeart/2005/8/layout/hierarchy1"/>
    <dgm:cxn modelId="{F2D4606E-1B7E-934B-9E6F-9342D737DA1B}" type="presParOf" srcId="{4A0B987A-0800-4015-BCCF-3942A30F8190}" destId="{22F6C39E-225E-48FE-AB39-B5028785544E}" srcOrd="1" destOrd="0" presId="urn:microsoft.com/office/officeart/2005/8/layout/hierarchy1"/>
    <dgm:cxn modelId="{2B4D1192-6D00-5849-82CF-E6F9D9F5818C}" type="presParOf" srcId="{6807DCBC-95F9-4706-99EA-6D08671BD877}" destId="{A2E4778B-46D3-4BFB-8B89-2E65907F2EE2}" srcOrd="1" destOrd="0" presId="urn:microsoft.com/office/officeart/2005/8/layout/hierarchy1"/>
    <dgm:cxn modelId="{5B1075DF-5E15-E540-A98C-9DE7317F52AF}" type="presParOf" srcId="{A2E4778B-46D3-4BFB-8B89-2E65907F2EE2}" destId="{F5A17966-6FA3-4245-8D10-BC3C29E7BC7B}" srcOrd="0" destOrd="0" presId="urn:microsoft.com/office/officeart/2005/8/layout/hierarchy1"/>
    <dgm:cxn modelId="{C60013C9-B606-A14A-8DAC-A3F89A7F361A}" type="presParOf" srcId="{A2E4778B-46D3-4BFB-8B89-2E65907F2EE2}" destId="{25F2B0DC-A08A-4463-B538-9B19BDB7675B}" srcOrd="1" destOrd="0" presId="urn:microsoft.com/office/officeart/2005/8/layout/hierarchy1"/>
    <dgm:cxn modelId="{AC7E2F21-1353-E449-A65F-36D345022F1E}" type="presParOf" srcId="{25F2B0DC-A08A-4463-B538-9B19BDB7675B}" destId="{B64ACE84-76D5-47A7-95F4-E095E01423AC}" srcOrd="0" destOrd="0" presId="urn:microsoft.com/office/officeart/2005/8/layout/hierarchy1"/>
    <dgm:cxn modelId="{D300D4F8-E1AB-354A-A46E-E3BDE34448BE}" type="presParOf" srcId="{B64ACE84-76D5-47A7-95F4-E095E01423AC}" destId="{EFF9C57D-3EB0-4B49-917D-47E1B525D50E}" srcOrd="0" destOrd="0" presId="urn:microsoft.com/office/officeart/2005/8/layout/hierarchy1"/>
    <dgm:cxn modelId="{599AB26F-E81C-BB49-835A-2AD69E83B3D2}" type="presParOf" srcId="{B64ACE84-76D5-47A7-95F4-E095E01423AC}" destId="{2378CF8D-A0CD-41F4-90DF-5AFDDA3363E2}" srcOrd="1" destOrd="0" presId="urn:microsoft.com/office/officeart/2005/8/layout/hierarchy1"/>
    <dgm:cxn modelId="{9183B62C-8144-7E44-9660-0AD0B43BCE2E}" type="presParOf" srcId="{25F2B0DC-A08A-4463-B538-9B19BDB7675B}" destId="{7090F3DA-0558-48AA-BB2F-1A944160DFC7}" srcOrd="1" destOrd="0" presId="urn:microsoft.com/office/officeart/2005/8/layout/hierarchy1"/>
    <dgm:cxn modelId="{0E4DDFFD-AE86-6549-B3F0-17B2A971B99C}" type="presParOf" srcId="{7090F3DA-0558-48AA-BB2F-1A944160DFC7}" destId="{702F4BC5-694C-4A0B-9B3B-D05741CD89E9}" srcOrd="0" destOrd="0" presId="urn:microsoft.com/office/officeart/2005/8/layout/hierarchy1"/>
    <dgm:cxn modelId="{AD28D608-62D0-164E-ADAE-41F1F0E1B964}" type="presParOf" srcId="{7090F3DA-0558-48AA-BB2F-1A944160DFC7}" destId="{3F5A0007-19BD-4D04-825B-25998916514D}" srcOrd="1" destOrd="0" presId="urn:microsoft.com/office/officeart/2005/8/layout/hierarchy1"/>
    <dgm:cxn modelId="{F279924E-8C08-A54E-9520-7B143B76C05F}" type="presParOf" srcId="{3F5A0007-19BD-4D04-825B-25998916514D}" destId="{E62574E6-5B92-421B-BAC2-8B43051295D8}" srcOrd="0" destOrd="0" presId="urn:microsoft.com/office/officeart/2005/8/layout/hierarchy1"/>
    <dgm:cxn modelId="{3BE33CEE-DA8A-654C-BDE2-0461A1D0632C}" type="presParOf" srcId="{E62574E6-5B92-421B-BAC2-8B43051295D8}" destId="{BA075235-7753-4D3E-857B-C63B5B5D2C32}" srcOrd="0" destOrd="0" presId="urn:microsoft.com/office/officeart/2005/8/layout/hierarchy1"/>
    <dgm:cxn modelId="{813A3C97-0192-0D45-A05B-961F2F867564}" type="presParOf" srcId="{E62574E6-5B92-421B-BAC2-8B43051295D8}" destId="{E5821594-B9C6-406C-A2CA-0D6C584BC385}" srcOrd="1" destOrd="0" presId="urn:microsoft.com/office/officeart/2005/8/layout/hierarchy1"/>
    <dgm:cxn modelId="{4F27C688-F71C-B84A-AB47-B4099D5ABDE0}" type="presParOf" srcId="{3F5A0007-19BD-4D04-825B-25998916514D}" destId="{9EA3107F-2736-4D03-9AE0-347C124C3B03}" srcOrd="1" destOrd="0" presId="urn:microsoft.com/office/officeart/2005/8/layout/hierarchy1"/>
    <dgm:cxn modelId="{CFAED183-C6AE-9C44-A644-F0416E21BEC7}" type="presParOf" srcId="{7090F3DA-0558-48AA-BB2F-1A944160DFC7}" destId="{4DE5BB0E-1C64-476B-872E-0E5FE4F3EB28}" srcOrd="2" destOrd="0" presId="urn:microsoft.com/office/officeart/2005/8/layout/hierarchy1"/>
    <dgm:cxn modelId="{360CDAC6-DA1C-844A-BDA5-2EA73958786A}" type="presParOf" srcId="{7090F3DA-0558-48AA-BB2F-1A944160DFC7}" destId="{B6FF1917-ED04-4A3D-B52F-FB8844FA9968}" srcOrd="3" destOrd="0" presId="urn:microsoft.com/office/officeart/2005/8/layout/hierarchy1"/>
    <dgm:cxn modelId="{4BD33101-66B6-D54D-B1CE-703C821E0E64}" type="presParOf" srcId="{B6FF1917-ED04-4A3D-B52F-FB8844FA9968}" destId="{F71A4244-1425-4935-A73D-6D680E47CFED}" srcOrd="0" destOrd="0" presId="urn:microsoft.com/office/officeart/2005/8/layout/hierarchy1"/>
    <dgm:cxn modelId="{62F6EEB0-CAD7-0243-AB79-8682E8BD2BE9}" type="presParOf" srcId="{F71A4244-1425-4935-A73D-6D680E47CFED}" destId="{BD855730-F68C-4E61-99EB-795A061DAFE4}" srcOrd="0" destOrd="0" presId="urn:microsoft.com/office/officeart/2005/8/layout/hierarchy1"/>
    <dgm:cxn modelId="{9E07E9AA-EC31-0847-81E2-FA42408FD251}" type="presParOf" srcId="{F71A4244-1425-4935-A73D-6D680E47CFED}" destId="{93C7F58C-CA06-4E1F-B949-3D2961D0B298}" srcOrd="1" destOrd="0" presId="urn:microsoft.com/office/officeart/2005/8/layout/hierarchy1"/>
    <dgm:cxn modelId="{3AC9DE68-D3A8-9448-AA9C-E22E5AADFE80}" type="presParOf" srcId="{B6FF1917-ED04-4A3D-B52F-FB8844FA9968}" destId="{03105E03-C17C-4A74-B050-F9178DAD48AA}" srcOrd="1" destOrd="0" presId="urn:microsoft.com/office/officeart/2005/8/layout/hierarchy1"/>
    <dgm:cxn modelId="{AB4DDEDF-ED35-194E-8860-FBE7F8993989}" type="presParOf" srcId="{7090F3DA-0558-48AA-BB2F-1A944160DFC7}" destId="{EDB2B171-A655-4E86-82F6-71F8A29641A4}" srcOrd="4" destOrd="0" presId="urn:microsoft.com/office/officeart/2005/8/layout/hierarchy1"/>
    <dgm:cxn modelId="{E6B115EB-8DED-C844-AC3A-A64D779F1128}" type="presParOf" srcId="{7090F3DA-0558-48AA-BB2F-1A944160DFC7}" destId="{6DFE01FB-179F-4C29-96E8-EBAFA98534C9}" srcOrd="5" destOrd="0" presId="urn:microsoft.com/office/officeart/2005/8/layout/hierarchy1"/>
    <dgm:cxn modelId="{75694C49-58E1-794D-A238-9029CA27C646}" type="presParOf" srcId="{6DFE01FB-179F-4C29-96E8-EBAFA98534C9}" destId="{D4CDC759-7AFA-4456-9E01-BD46255AC91A}" srcOrd="0" destOrd="0" presId="urn:microsoft.com/office/officeart/2005/8/layout/hierarchy1"/>
    <dgm:cxn modelId="{43943738-8961-5C44-8163-AB7CBE71F674}" type="presParOf" srcId="{D4CDC759-7AFA-4456-9E01-BD46255AC91A}" destId="{67939BD7-B9B5-4BD8-A948-D6A214931909}" srcOrd="0" destOrd="0" presId="urn:microsoft.com/office/officeart/2005/8/layout/hierarchy1"/>
    <dgm:cxn modelId="{0E0FA775-A199-E342-90C9-65E9DDAEA2DD}" type="presParOf" srcId="{D4CDC759-7AFA-4456-9E01-BD46255AC91A}" destId="{0D6F4898-3D43-428D-8189-E0797169F206}" srcOrd="1" destOrd="0" presId="urn:microsoft.com/office/officeart/2005/8/layout/hierarchy1"/>
    <dgm:cxn modelId="{EFB808D3-6BAD-7843-8D8D-C77C25B73CE3}" type="presParOf" srcId="{6DFE01FB-179F-4C29-96E8-EBAFA98534C9}" destId="{2CBC37D1-A811-4A65-A9A4-E7F24583526A}" srcOrd="1" destOrd="0" presId="urn:microsoft.com/office/officeart/2005/8/layout/hierarchy1"/>
    <dgm:cxn modelId="{7745313D-1643-7D43-9975-8770F479AC70}" type="presParOf" srcId="{A2E4778B-46D3-4BFB-8B89-2E65907F2EE2}" destId="{14D5ABA6-DF74-46B0-8AE7-A38B8448DCE3}" srcOrd="2" destOrd="0" presId="urn:microsoft.com/office/officeart/2005/8/layout/hierarchy1"/>
    <dgm:cxn modelId="{489D6B90-84AF-6549-AAA9-34E79BCB37CC}" type="presParOf" srcId="{A2E4778B-46D3-4BFB-8B89-2E65907F2EE2}" destId="{E69AF092-381B-46C5-9982-647D0CE03CF5}" srcOrd="3" destOrd="0" presId="urn:microsoft.com/office/officeart/2005/8/layout/hierarchy1"/>
    <dgm:cxn modelId="{FD436234-9121-F045-84EF-7B537AD7E17F}" type="presParOf" srcId="{E69AF092-381B-46C5-9982-647D0CE03CF5}" destId="{72A0A55B-4377-4159-8A19-460492599303}" srcOrd="0" destOrd="0" presId="urn:microsoft.com/office/officeart/2005/8/layout/hierarchy1"/>
    <dgm:cxn modelId="{7C7DE313-91F6-D84B-9500-6B8B30F22C93}" type="presParOf" srcId="{72A0A55B-4377-4159-8A19-460492599303}" destId="{8C3BE345-0AF5-4D71-BA37-9F52A8852453}" srcOrd="0" destOrd="0" presId="urn:microsoft.com/office/officeart/2005/8/layout/hierarchy1"/>
    <dgm:cxn modelId="{39B4742C-CC07-8041-80EC-8D68BE398DAE}" type="presParOf" srcId="{72A0A55B-4377-4159-8A19-460492599303}" destId="{1CB30618-3A7C-49EA-A7DE-1B4110539290}" srcOrd="1" destOrd="0" presId="urn:microsoft.com/office/officeart/2005/8/layout/hierarchy1"/>
    <dgm:cxn modelId="{D4435BF3-5230-6742-A15F-5D5280B08C9B}" type="presParOf" srcId="{E69AF092-381B-46C5-9982-647D0CE03CF5}" destId="{CCC27C3F-2543-4790-9A3D-1CD55C9878B8}" srcOrd="1" destOrd="0" presId="urn:microsoft.com/office/officeart/2005/8/layout/hierarchy1"/>
    <dgm:cxn modelId="{20465272-6FB2-3D4E-9754-ABC7094C22E1}" type="presParOf" srcId="{CCC27C3F-2543-4790-9A3D-1CD55C9878B8}" destId="{EAD45728-BE30-4B75-BD81-5132BEF691BA}" srcOrd="0" destOrd="0" presId="urn:microsoft.com/office/officeart/2005/8/layout/hierarchy1"/>
    <dgm:cxn modelId="{ECCCD400-DB87-1540-B1D8-A103ECF6E8DA}" type="presParOf" srcId="{CCC27C3F-2543-4790-9A3D-1CD55C9878B8}" destId="{9DD83DF4-4153-4B86-AEA0-52DE1264688B}" srcOrd="1" destOrd="0" presId="urn:microsoft.com/office/officeart/2005/8/layout/hierarchy1"/>
    <dgm:cxn modelId="{47B0390B-15C6-1247-BBEA-74DAF29FABEC}" type="presParOf" srcId="{9DD83DF4-4153-4B86-AEA0-52DE1264688B}" destId="{5D04E6A3-28F9-43A6-8C95-FD35F3F80BDE}" srcOrd="0" destOrd="0" presId="urn:microsoft.com/office/officeart/2005/8/layout/hierarchy1"/>
    <dgm:cxn modelId="{5F8D6287-9494-3F46-9261-C2A25828878A}" type="presParOf" srcId="{5D04E6A3-28F9-43A6-8C95-FD35F3F80BDE}" destId="{6B415D1F-C000-47DC-96A6-1A0DF5279429}" srcOrd="0" destOrd="0" presId="urn:microsoft.com/office/officeart/2005/8/layout/hierarchy1"/>
    <dgm:cxn modelId="{17429E4C-BC8A-794A-B02E-3707A12D38AA}" type="presParOf" srcId="{5D04E6A3-28F9-43A6-8C95-FD35F3F80BDE}" destId="{F22A1D3E-01A6-4E9B-AD43-13FC903CB285}" srcOrd="1" destOrd="0" presId="urn:microsoft.com/office/officeart/2005/8/layout/hierarchy1"/>
    <dgm:cxn modelId="{EF14D8AB-F5B8-0C42-89D3-A8219D9246CD}" type="presParOf" srcId="{9DD83DF4-4153-4B86-AEA0-52DE1264688B}" destId="{B3519681-6A03-4D8E-BAEA-71BC6C0B2748}" srcOrd="1" destOrd="0" presId="urn:microsoft.com/office/officeart/2005/8/layout/hierarchy1"/>
    <dgm:cxn modelId="{E9A2F328-A63F-484D-91A9-A942AC324116}" type="presParOf" srcId="{CCC27C3F-2543-4790-9A3D-1CD55C9878B8}" destId="{0B27A140-7571-46E5-9B33-D9A04580057D}" srcOrd="2" destOrd="0" presId="urn:microsoft.com/office/officeart/2005/8/layout/hierarchy1"/>
    <dgm:cxn modelId="{66FF7F5D-CBBC-F34D-BC2C-8218BF03DBAB}" type="presParOf" srcId="{CCC27C3F-2543-4790-9A3D-1CD55C9878B8}" destId="{8897920F-3511-4585-88A3-1FEEC8DF43D7}" srcOrd="3" destOrd="0" presId="urn:microsoft.com/office/officeart/2005/8/layout/hierarchy1"/>
    <dgm:cxn modelId="{F515AC45-E075-EB46-B8E5-FC2E0FB9BA8F}" type="presParOf" srcId="{8897920F-3511-4585-88A3-1FEEC8DF43D7}" destId="{0CCCAA95-FFBB-460B-814A-AF9817D94A9F}" srcOrd="0" destOrd="0" presId="urn:microsoft.com/office/officeart/2005/8/layout/hierarchy1"/>
    <dgm:cxn modelId="{64BD7F75-4751-BB47-BA5F-6830C3561D3F}" type="presParOf" srcId="{0CCCAA95-FFBB-460B-814A-AF9817D94A9F}" destId="{E1319FBD-0913-41BE-AC12-87589E88C48B}" srcOrd="0" destOrd="0" presId="urn:microsoft.com/office/officeart/2005/8/layout/hierarchy1"/>
    <dgm:cxn modelId="{27B7DEAD-3C5A-5F41-8085-5969AE7A6C62}" type="presParOf" srcId="{0CCCAA95-FFBB-460B-814A-AF9817D94A9F}" destId="{932E4C63-7238-44DD-890A-682C369F6741}" srcOrd="1" destOrd="0" presId="urn:microsoft.com/office/officeart/2005/8/layout/hierarchy1"/>
    <dgm:cxn modelId="{07FE1C82-CB7C-7648-B56F-E457A61DA2FD}" type="presParOf" srcId="{8897920F-3511-4585-88A3-1FEEC8DF43D7}" destId="{5C77B4B6-67D7-4977-8711-E22CCFDE1546}" srcOrd="1" destOrd="0" presId="urn:microsoft.com/office/officeart/2005/8/layout/hierarchy1"/>
    <dgm:cxn modelId="{59B3A91A-7480-254C-90E3-488C19795D10}" type="presParOf" srcId="{CCC27C3F-2543-4790-9A3D-1CD55C9878B8}" destId="{A3EAF922-10F3-4CEF-A07B-CFD7296FCB7B}" srcOrd="4" destOrd="0" presId="urn:microsoft.com/office/officeart/2005/8/layout/hierarchy1"/>
    <dgm:cxn modelId="{00FB4277-D9C3-8B4F-9CFA-5A821F9355E8}" type="presParOf" srcId="{CCC27C3F-2543-4790-9A3D-1CD55C9878B8}" destId="{4F21AB3D-3932-4BF4-92C9-2AF1D69B9C81}" srcOrd="5" destOrd="0" presId="urn:microsoft.com/office/officeart/2005/8/layout/hierarchy1"/>
    <dgm:cxn modelId="{A5A02561-D137-CC4D-B30F-5DDF3C60DE20}" type="presParOf" srcId="{4F21AB3D-3932-4BF4-92C9-2AF1D69B9C81}" destId="{29F9A376-8975-4020-AFF8-B9CBB33C025E}" srcOrd="0" destOrd="0" presId="urn:microsoft.com/office/officeart/2005/8/layout/hierarchy1"/>
    <dgm:cxn modelId="{D4753CA8-59A2-8942-B233-3175A10C0A6A}" type="presParOf" srcId="{29F9A376-8975-4020-AFF8-B9CBB33C025E}" destId="{3D08CD1C-C00C-4DD6-994A-FFEEBB0CE6C6}" srcOrd="0" destOrd="0" presId="urn:microsoft.com/office/officeart/2005/8/layout/hierarchy1"/>
    <dgm:cxn modelId="{54236213-0B6B-8D42-A5C2-6E5D111D1317}" type="presParOf" srcId="{29F9A376-8975-4020-AFF8-B9CBB33C025E}" destId="{2ACE646C-7839-40B8-8C27-8CBF6E8ED685}" srcOrd="1" destOrd="0" presId="urn:microsoft.com/office/officeart/2005/8/layout/hierarchy1"/>
    <dgm:cxn modelId="{2F95EFEE-2ABC-534A-9340-CFA0D69A1AB2}" type="presParOf" srcId="{4F21AB3D-3932-4BF4-92C9-2AF1D69B9C81}" destId="{1AECEFE4-C284-440A-B6C6-814651E28CB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F5FC1-4478-458C-BC52-68E4F80BA9DC}">
      <dsp:nvSpPr>
        <dsp:cNvPr id="0" name=""/>
        <dsp:cNvSpPr/>
      </dsp:nvSpPr>
      <dsp:spPr>
        <a:xfrm>
          <a:off x="104905" y="1561240"/>
          <a:ext cx="1909617" cy="2202112"/>
        </a:xfrm>
        <a:prstGeom prst="roundRect">
          <a:avLst>
            <a:gd name="adj" fmla="val 5000"/>
          </a:avLst>
        </a:prstGeom>
        <a:gradFill rotWithShape="0">
          <a:gsLst>
            <a:gs pos="0">
              <a:schemeClr val="accent1">
                <a:shade val="80000"/>
                <a:hueOff val="0"/>
                <a:satOff val="0"/>
                <a:lumOff val="0"/>
                <a:alphaOff val="0"/>
                <a:tint val="65000"/>
                <a:lumMod val="110000"/>
              </a:schemeClr>
            </a:gs>
            <a:gs pos="88000">
              <a:schemeClr val="accent1">
                <a:shade val="80000"/>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72009" rIns="93345" bIns="0" numCol="1" spcCol="1270" anchor="t" anchorCtr="0">
          <a:noAutofit/>
        </a:bodyPr>
        <a:lstStyle/>
        <a:p>
          <a:pPr lvl="0" algn="r" defTabSz="933450" rtl="1">
            <a:lnSpc>
              <a:spcPct val="90000"/>
            </a:lnSpc>
            <a:spcBef>
              <a:spcPct val="0"/>
            </a:spcBef>
            <a:spcAft>
              <a:spcPct val="35000"/>
            </a:spcAft>
          </a:pPr>
          <a:endParaRPr lang="ar-SA" sz="2100" kern="1200"/>
        </a:p>
      </dsp:txBody>
      <dsp:txXfrm rot="16200000">
        <a:off x="-606998" y="2273144"/>
        <a:ext cx="1805732" cy="381923"/>
      </dsp:txXfrm>
    </dsp:sp>
    <dsp:sp modelId="{46136A84-630C-44F7-A35E-D50DAB3AAC9F}">
      <dsp:nvSpPr>
        <dsp:cNvPr id="0" name=""/>
        <dsp:cNvSpPr/>
      </dsp:nvSpPr>
      <dsp:spPr>
        <a:xfrm>
          <a:off x="481426" y="1561240"/>
          <a:ext cx="1422664" cy="2202112"/>
        </a:xfrm>
        <a:prstGeom prst="rect">
          <a:avLst/>
        </a:prstGeom>
        <a:noFill/>
        <a:ln w="19050" cap="rnd" cmpd="sng" algn="ctr">
          <a:noFill/>
          <a:prstDash val="solid"/>
        </a:ln>
        <a:effectLst/>
        <a:scene3d>
          <a:camera prst="orthographicFront"/>
          <a:lightRig rig="flat" dir="t"/>
        </a:scene3d>
        <a:sp3d/>
      </dsp:spPr>
      <dsp:style>
        <a:lnRef idx="2">
          <a:schemeClr val="accent5"/>
        </a:lnRef>
        <a:fillRef idx="1">
          <a:schemeClr val="lt1"/>
        </a:fillRef>
        <a:effectRef idx="0">
          <a:schemeClr val="accent5"/>
        </a:effectRef>
        <a:fontRef idx="minor">
          <a:schemeClr val="dk1"/>
        </a:fontRef>
      </dsp:style>
      <dsp:txBody>
        <a:bodyPr spcFirstLastPara="0" vert="horz" wrap="square" lIns="0" tIns="61722" rIns="0" bIns="0" numCol="1" spcCol="1270" anchor="t"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يقومون بحفظ موجودات الاشخاص من اموال في الخزائن </a:t>
          </a:r>
        </a:p>
      </dsp:txBody>
      <dsp:txXfrm>
        <a:off x="481426" y="1561240"/>
        <a:ext cx="1422664" cy="2202112"/>
      </dsp:txXfrm>
    </dsp:sp>
    <dsp:sp modelId="{8F6CB473-1AE2-4AFE-A017-766D24968620}">
      <dsp:nvSpPr>
        <dsp:cNvPr id="0" name=""/>
        <dsp:cNvSpPr/>
      </dsp:nvSpPr>
      <dsp:spPr>
        <a:xfrm>
          <a:off x="2060675" y="1561240"/>
          <a:ext cx="1835093" cy="2202112"/>
        </a:xfrm>
        <a:prstGeom prst="roundRect">
          <a:avLst>
            <a:gd name="adj" fmla="val 5000"/>
          </a:avLst>
        </a:prstGeom>
        <a:gradFill rotWithShape="0">
          <a:gsLst>
            <a:gs pos="0">
              <a:schemeClr val="accent1">
                <a:shade val="80000"/>
                <a:hueOff val="112972"/>
                <a:satOff val="-6057"/>
                <a:lumOff val="7732"/>
                <a:alphaOff val="0"/>
                <a:tint val="65000"/>
                <a:lumMod val="110000"/>
              </a:schemeClr>
            </a:gs>
            <a:gs pos="88000">
              <a:schemeClr val="accent1">
                <a:shade val="80000"/>
                <a:hueOff val="112972"/>
                <a:satOff val="-6057"/>
                <a:lumOff val="7732"/>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72009" rIns="93345" bIns="0" numCol="1" spcCol="1270" anchor="t" anchorCtr="0">
          <a:noAutofit/>
        </a:bodyPr>
        <a:lstStyle/>
        <a:p>
          <a:pPr lvl="0" algn="r" defTabSz="933450" rtl="1">
            <a:lnSpc>
              <a:spcPct val="90000"/>
            </a:lnSpc>
            <a:spcBef>
              <a:spcPct val="0"/>
            </a:spcBef>
            <a:spcAft>
              <a:spcPct val="35000"/>
            </a:spcAft>
          </a:pPr>
          <a:endParaRPr lang="ar-SA" sz="2100" kern="1200"/>
        </a:p>
      </dsp:txBody>
      <dsp:txXfrm rot="16200000">
        <a:off x="1341318" y="2280596"/>
        <a:ext cx="1805732" cy="367018"/>
      </dsp:txXfrm>
    </dsp:sp>
    <dsp:sp modelId="{387E6ED2-7C02-444F-9068-5D71E0F131D9}">
      <dsp:nvSpPr>
        <dsp:cNvPr id="0" name=""/>
        <dsp:cNvSpPr/>
      </dsp:nvSpPr>
      <dsp:spPr>
        <a:xfrm rot="5400000">
          <a:off x="1827274" y="3358690"/>
          <a:ext cx="323664" cy="275264"/>
        </a:xfrm>
        <a:prstGeom prst="flowChartExtract">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1">
              <a:shade val="80000"/>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1472DD3-7D22-4027-AD04-054FAB8FF949}">
      <dsp:nvSpPr>
        <dsp:cNvPr id="0" name=""/>
        <dsp:cNvSpPr/>
      </dsp:nvSpPr>
      <dsp:spPr>
        <a:xfrm>
          <a:off x="2427694" y="1561240"/>
          <a:ext cx="1367144" cy="2202112"/>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وجدوا ان الذين يودعون اموالهم يتركونها ولا يطلبونها لوقت طويل </a:t>
          </a:r>
        </a:p>
      </dsp:txBody>
      <dsp:txXfrm>
        <a:off x="2427694" y="1561240"/>
        <a:ext cx="1367144" cy="2202112"/>
      </dsp:txXfrm>
    </dsp:sp>
    <dsp:sp modelId="{331381D6-ED14-4D8E-BAFB-B2D1D6682A53}">
      <dsp:nvSpPr>
        <dsp:cNvPr id="0" name=""/>
        <dsp:cNvSpPr/>
      </dsp:nvSpPr>
      <dsp:spPr>
        <a:xfrm>
          <a:off x="3970696" y="1561240"/>
          <a:ext cx="1835093" cy="2202112"/>
        </a:xfrm>
        <a:prstGeom prst="roundRect">
          <a:avLst>
            <a:gd name="adj" fmla="val 5000"/>
          </a:avLst>
        </a:prstGeom>
        <a:gradFill rotWithShape="0">
          <a:gsLst>
            <a:gs pos="0">
              <a:schemeClr val="accent1">
                <a:shade val="80000"/>
                <a:hueOff val="225944"/>
                <a:satOff val="-12113"/>
                <a:lumOff val="15465"/>
                <a:alphaOff val="0"/>
                <a:tint val="65000"/>
                <a:lumMod val="110000"/>
              </a:schemeClr>
            </a:gs>
            <a:gs pos="88000">
              <a:schemeClr val="accent1">
                <a:shade val="80000"/>
                <a:hueOff val="225944"/>
                <a:satOff val="-12113"/>
                <a:lumOff val="15465"/>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72009" rIns="93345" bIns="0" numCol="1" spcCol="1270" anchor="t" anchorCtr="0">
          <a:noAutofit/>
        </a:bodyPr>
        <a:lstStyle/>
        <a:p>
          <a:pPr lvl="0" algn="r" defTabSz="933450" rtl="1">
            <a:lnSpc>
              <a:spcPct val="90000"/>
            </a:lnSpc>
            <a:spcBef>
              <a:spcPct val="0"/>
            </a:spcBef>
            <a:spcAft>
              <a:spcPct val="35000"/>
            </a:spcAft>
          </a:pPr>
          <a:endParaRPr lang="ar-SA" sz="2100" kern="1200"/>
        </a:p>
      </dsp:txBody>
      <dsp:txXfrm rot="16200000">
        <a:off x="3251339" y="2280596"/>
        <a:ext cx="1805732" cy="367018"/>
      </dsp:txXfrm>
    </dsp:sp>
    <dsp:sp modelId="{C77C44D4-E120-49DA-B70A-1B36B35BF36A}">
      <dsp:nvSpPr>
        <dsp:cNvPr id="0" name=""/>
        <dsp:cNvSpPr/>
      </dsp:nvSpPr>
      <dsp:spPr>
        <a:xfrm rot="5400000">
          <a:off x="3726596" y="3358690"/>
          <a:ext cx="323664" cy="275264"/>
        </a:xfrm>
        <a:prstGeom prst="flowChartExtract">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1">
              <a:shade val="80000"/>
              <a:hueOff val="150630"/>
              <a:satOff val="-8075"/>
              <a:lumOff val="10310"/>
              <a:alphaOff val="0"/>
            </a:schemeClr>
          </a:solidFill>
          <a:prstDash val="solid"/>
        </a:ln>
        <a:effectLst/>
      </dsp:spPr>
      <dsp:style>
        <a:lnRef idx="1">
          <a:scrgbClr r="0" g="0" b="0"/>
        </a:lnRef>
        <a:fillRef idx="2">
          <a:scrgbClr r="0" g="0" b="0"/>
        </a:fillRef>
        <a:effectRef idx="0">
          <a:scrgbClr r="0" g="0" b="0"/>
        </a:effectRef>
        <a:fontRef idx="minor"/>
      </dsp:style>
    </dsp:sp>
    <dsp:sp modelId="{EA008565-7457-4943-A510-9071D62D0BF9}">
      <dsp:nvSpPr>
        <dsp:cNvPr id="0" name=""/>
        <dsp:cNvSpPr/>
      </dsp:nvSpPr>
      <dsp:spPr>
        <a:xfrm>
          <a:off x="4337715" y="1561240"/>
          <a:ext cx="1367144" cy="2202112"/>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لاحظوا ان الودائع تزداد سنة بعد اخرى </a:t>
          </a:r>
        </a:p>
      </dsp:txBody>
      <dsp:txXfrm>
        <a:off x="4337715" y="1561240"/>
        <a:ext cx="1367144" cy="2202112"/>
      </dsp:txXfrm>
    </dsp:sp>
    <dsp:sp modelId="{0DEC4F38-C4A5-4FC3-8120-4BA4F3308CAD}">
      <dsp:nvSpPr>
        <dsp:cNvPr id="0" name=""/>
        <dsp:cNvSpPr/>
      </dsp:nvSpPr>
      <dsp:spPr>
        <a:xfrm rot="5400000">
          <a:off x="5658835" y="1823401"/>
          <a:ext cx="2175173" cy="1697894"/>
        </a:xfrm>
        <a:prstGeom prst="roundRect">
          <a:avLst>
            <a:gd name="adj" fmla="val 5000"/>
          </a:avLst>
        </a:prstGeom>
        <a:gradFill rotWithShape="0">
          <a:gsLst>
            <a:gs pos="0">
              <a:schemeClr val="accent1">
                <a:shade val="80000"/>
                <a:hueOff val="338917"/>
                <a:satOff val="-18170"/>
                <a:lumOff val="23197"/>
                <a:alphaOff val="0"/>
                <a:tint val="65000"/>
                <a:lumMod val="110000"/>
              </a:schemeClr>
            </a:gs>
            <a:gs pos="88000">
              <a:schemeClr val="accent1">
                <a:shade val="80000"/>
                <a:hueOff val="338917"/>
                <a:satOff val="-18170"/>
                <a:lumOff val="2319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80010" bIns="0" numCol="1" spcCol="1270" anchor="t"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بدأو باستثمار الودائع مع الاحتفاظ بجزء احتياطي </a:t>
          </a:r>
        </a:p>
      </dsp:txBody>
      <dsp:txXfrm rot="-5400000">
        <a:off x="6203095" y="1584762"/>
        <a:ext cx="1392273" cy="435034"/>
      </dsp:txXfrm>
    </dsp:sp>
    <dsp:sp modelId="{B3F1D958-4300-4AD1-BC84-C425001FBCA0}">
      <dsp:nvSpPr>
        <dsp:cNvPr id="0" name=""/>
        <dsp:cNvSpPr/>
      </dsp:nvSpPr>
      <dsp:spPr>
        <a:xfrm rot="5400000">
          <a:off x="5625918" y="3358690"/>
          <a:ext cx="323664" cy="275264"/>
        </a:xfrm>
        <a:prstGeom prst="flowChartExtract">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1">
              <a:shade val="80000"/>
              <a:hueOff val="301259"/>
              <a:satOff val="-16151"/>
              <a:lumOff val="20619"/>
              <a:alphaOff val="0"/>
            </a:schemeClr>
          </a:solidFill>
          <a:prstDash val="solid"/>
        </a:ln>
        <a:effectLst/>
      </dsp:spPr>
      <dsp:style>
        <a:lnRef idx="1">
          <a:scrgbClr r="0" g="0" b="0"/>
        </a:lnRef>
        <a:fillRef idx="2">
          <a:scrgbClr r="0" g="0" b="0"/>
        </a:fillRef>
        <a:effectRef idx="0">
          <a:scrgbClr r="0" g="0" b="0"/>
        </a:effectRef>
        <a:fontRef idx="minor"/>
      </dsp:style>
    </dsp:sp>
    <dsp:sp modelId="{5210B413-EF5B-4D76-B6AF-09E910EC3D65}">
      <dsp:nvSpPr>
        <dsp:cNvPr id="0" name=""/>
        <dsp:cNvSpPr/>
      </dsp:nvSpPr>
      <dsp:spPr>
        <a:xfrm rot="5400000">
          <a:off x="6069214" y="1823401"/>
          <a:ext cx="1620504" cy="1697894"/>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222885" rIns="0" bIns="0" numCol="1" spcCol="1270" anchor="t" anchorCtr="0">
          <a:noAutofit/>
        </a:bodyPr>
        <a:lstStyle/>
        <a:p>
          <a:pPr lvl="0" algn="r" defTabSz="2889250" rtl="1">
            <a:lnSpc>
              <a:spcPct val="90000"/>
            </a:lnSpc>
            <a:spcBef>
              <a:spcPct val="0"/>
            </a:spcBef>
            <a:spcAft>
              <a:spcPct val="35000"/>
            </a:spcAft>
          </a:pPr>
          <a:endParaRPr lang="ar-SA" sz="6500" kern="1200"/>
        </a:p>
      </dsp:txBody>
      <dsp:txXfrm>
        <a:off x="6069214" y="1823401"/>
        <a:ext cx="1620504" cy="1697894"/>
      </dsp:txXfrm>
    </dsp:sp>
    <dsp:sp modelId="{28184EC7-0C69-4111-8493-27796B7F4A26}">
      <dsp:nvSpPr>
        <dsp:cNvPr id="0" name=""/>
        <dsp:cNvSpPr/>
      </dsp:nvSpPr>
      <dsp:spPr>
        <a:xfrm>
          <a:off x="7706176" y="1561196"/>
          <a:ext cx="1624902" cy="2202112"/>
        </a:xfrm>
        <a:prstGeom prst="roundRect">
          <a:avLst>
            <a:gd name="adj" fmla="val 5000"/>
          </a:avLst>
        </a:prstGeom>
        <a:gradFill rotWithShape="0">
          <a:gsLst>
            <a:gs pos="0">
              <a:schemeClr val="accent1">
                <a:shade val="80000"/>
                <a:hueOff val="451889"/>
                <a:satOff val="-24226"/>
                <a:lumOff val="30929"/>
                <a:alphaOff val="0"/>
                <a:tint val="65000"/>
                <a:lumMod val="110000"/>
              </a:schemeClr>
            </a:gs>
            <a:gs pos="88000">
              <a:schemeClr val="accent1">
                <a:shade val="80000"/>
                <a:hueOff val="451889"/>
                <a:satOff val="-24226"/>
                <a:lumOff val="3092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80010" bIns="0" numCol="1" spcCol="1270" anchor="t" anchorCtr="0">
          <a:noAutofit/>
        </a:bodyPr>
        <a:lstStyle/>
        <a:p>
          <a:pPr lvl="0" algn="r" defTabSz="800100" rtl="1">
            <a:lnSpc>
              <a:spcPct val="90000"/>
            </a:lnSpc>
            <a:spcBef>
              <a:spcPct val="0"/>
            </a:spcBef>
            <a:spcAft>
              <a:spcPct val="35000"/>
            </a:spcAft>
          </a:pPr>
          <a:endParaRPr lang="ar-SA" sz="1800" kern="1200" dirty="0"/>
        </a:p>
      </dsp:txBody>
      <dsp:txXfrm rot="16200000">
        <a:off x="6965800" y="2301571"/>
        <a:ext cx="1805732" cy="324980"/>
      </dsp:txXfrm>
    </dsp:sp>
    <dsp:sp modelId="{1E6237E8-1E04-4CC9-A069-2F73AAC3C463}">
      <dsp:nvSpPr>
        <dsp:cNvPr id="0" name=""/>
        <dsp:cNvSpPr/>
      </dsp:nvSpPr>
      <dsp:spPr>
        <a:xfrm rot="5400000">
          <a:off x="7865320" y="3358690"/>
          <a:ext cx="323664" cy="275264"/>
        </a:xfrm>
        <a:prstGeom prst="flowChartExtract">
          <a:avLst/>
        </a:prstGeom>
        <a:gradFill rotWithShape="0">
          <a:gsLst>
            <a:gs pos="0">
              <a:schemeClr val="lt1">
                <a:hueOff val="0"/>
                <a:satOff val="0"/>
                <a:lumOff val="0"/>
                <a:alphaOff val="0"/>
                <a:tint val="65000"/>
                <a:lumMod val="110000"/>
              </a:schemeClr>
            </a:gs>
            <a:gs pos="88000">
              <a:schemeClr val="lt1">
                <a:hueOff val="0"/>
                <a:satOff val="0"/>
                <a:lumOff val="0"/>
                <a:alphaOff val="0"/>
                <a:tint val="90000"/>
              </a:schemeClr>
            </a:gs>
          </a:gsLst>
          <a:lin ang="5400000" scaled="0"/>
        </a:gradFill>
        <a:ln w="12700" cap="rnd" cmpd="sng" algn="ctr">
          <a:solidFill>
            <a:schemeClr val="accent1">
              <a:shade val="80000"/>
              <a:hueOff val="451889"/>
              <a:satOff val="-24226"/>
              <a:lumOff val="30929"/>
              <a:alphaOff val="0"/>
            </a:schemeClr>
          </a:solidFill>
          <a:prstDash val="solid"/>
        </a:ln>
        <a:effectLst/>
      </dsp:spPr>
      <dsp:style>
        <a:lnRef idx="1">
          <a:scrgbClr r="0" g="0" b="0"/>
        </a:lnRef>
        <a:fillRef idx="2">
          <a:scrgbClr r="0" g="0" b="0"/>
        </a:fillRef>
        <a:effectRef idx="0">
          <a:scrgbClr r="0" g="0" b="0"/>
        </a:effectRef>
        <a:fontRef idx="minor"/>
      </dsp:style>
    </dsp:sp>
    <dsp:sp modelId="{184AB3D9-B96D-442E-8505-BE996EE636B1}">
      <dsp:nvSpPr>
        <dsp:cNvPr id="0" name=""/>
        <dsp:cNvSpPr/>
      </dsp:nvSpPr>
      <dsp:spPr>
        <a:xfrm>
          <a:off x="8046396" y="1561196"/>
          <a:ext cx="1210552" cy="2202112"/>
        </a:xfrm>
        <a:prstGeom prst="rect">
          <a:avLst/>
        </a:prstGeom>
        <a:noFill/>
        <a:ln>
          <a:noFill/>
        </a:ln>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1722" rIns="0" bIns="0" numCol="1" spcCol="1270" anchor="t"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استطاعوا تحقيق ارباح كبيرة </a:t>
          </a:r>
        </a:p>
      </dsp:txBody>
      <dsp:txXfrm>
        <a:off x="8046396" y="1561196"/>
        <a:ext cx="1210552" cy="22021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EAF922-10F3-4CEF-A07B-CFD7296FCB7B}">
      <dsp:nvSpPr>
        <dsp:cNvPr id="0" name=""/>
        <dsp:cNvSpPr/>
      </dsp:nvSpPr>
      <dsp:spPr>
        <a:xfrm>
          <a:off x="6413654" y="2255729"/>
          <a:ext cx="1454405" cy="346082"/>
        </a:xfrm>
        <a:custGeom>
          <a:avLst/>
          <a:gdLst/>
          <a:ahLst/>
          <a:cxnLst/>
          <a:rect l="0" t="0" r="0" b="0"/>
          <a:pathLst>
            <a:path>
              <a:moveTo>
                <a:pt x="0" y="0"/>
              </a:moveTo>
              <a:lnTo>
                <a:pt x="0" y="235845"/>
              </a:lnTo>
              <a:lnTo>
                <a:pt x="1454405" y="235845"/>
              </a:lnTo>
              <a:lnTo>
                <a:pt x="1454405"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B27A140-7571-46E5-9B33-D9A04580057D}">
      <dsp:nvSpPr>
        <dsp:cNvPr id="0" name=""/>
        <dsp:cNvSpPr/>
      </dsp:nvSpPr>
      <dsp:spPr>
        <a:xfrm>
          <a:off x="6367934" y="2255729"/>
          <a:ext cx="91440" cy="346082"/>
        </a:xfrm>
        <a:custGeom>
          <a:avLst/>
          <a:gdLst/>
          <a:ahLst/>
          <a:cxnLst/>
          <a:rect l="0" t="0" r="0" b="0"/>
          <a:pathLst>
            <a:path>
              <a:moveTo>
                <a:pt x="45720" y="0"/>
              </a:moveTo>
              <a:lnTo>
                <a:pt x="45720"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AD45728-BE30-4B75-BD81-5132BEF691BA}">
      <dsp:nvSpPr>
        <dsp:cNvPr id="0" name=""/>
        <dsp:cNvSpPr/>
      </dsp:nvSpPr>
      <dsp:spPr>
        <a:xfrm>
          <a:off x="4959249" y="2255729"/>
          <a:ext cx="1454405" cy="346082"/>
        </a:xfrm>
        <a:custGeom>
          <a:avLst/>
          <a:gdLst/>
          <a:ahLst/>
          <a:cxnLst/>
          <a:rect l="0" t="0" r="0" b="0"/>
          <a:pathLst>
            <a:path>
              <a:moveTo>
                <a:pt x="1454405" y="0"/>
              </a:moveTo>
              <a:lnTo>
                <a:pt x="1454405" y="235845"/>
              </a:lnTo>
              <a:lnTo>
                <a:pt x="0" y="235845"/>
              </a:lnTo>
              <a:lnTo>
                <a:pt x="0"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4D5ABA6-DF74-46B0-8AE7-A38B8448DCE3}">
      <dsp:nvSpPr>
        <dsp:cNvPr id="0" name=""/>
        <dsp:cNvSpPr/>
      </dsp:nvSpPr>
      <dsp:spPr>
        <a:xfrm>
          <a:off x="4232046" y="1154017"/>
          <a:ext cx="2181607" cy="346082"/>
        </a:xfrm>
        <a:custGeom>
          <a:avLst/>
          <a:gdLst/>
          <a:ahLst/>
          <a:cxnLst/>
          <a:rect l="0" t="0" r="0" b="0"/>
          <a:pathLst>
            <a:path>
              <a:moveTo>
                <a:pt x="0" y="0"/>
              </a:moveTo>
              <a:lnTo>
                <a:pt x="0" y="235845"/>
              </a:lnTo>
              <a:lnTo>
                <a:pt x="2181607" y="235845"/>
              </a:lnTo>
              <a:lnTo>
                <a:pt x="2181607" y="346082"/>
              </a:lnTo>
            </a:path>
          </a:pathLst>
        </a:custGeom>
        <a:noFill/>
        <a:ln w="19050" cap="rnd"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DB2B171-A655-4E86-82F6-71F8A29641A4}">
      <dsp:nvSpPr>
        <dsp:cNvPr id="0" name=""/>
        <dsp:cNvSpPr/>
      </dsp:nvSpPr>
      <dsp:spPr>
        <a:xfrm>
          <a:off x="2050438" y="2255729"/>
          <a:ext cx="1454405" cy="346082"/>
        </a:xfrm>
        <a:custGeom>
          <a:avLst/>
          <a:gdLst/>
          <a:ahLst/>
          <a:cxnLst/>
          <a:rect l="0" t="0" r="0" b="0"/>
          <a:pathLst>
            <a:path>
              <a:moveTo>
                <a:pt x="0" y="0"/>
              </a:moveTo>
              <a:lnTo>
                <a:pt x="0" y="235845"/>
              </a:lnTo>
              <a:lnTo>
                <a:pt x="1454405" y="235845"/>
              </a:lnTo>
              <a:lnTo>
                <a:pt x="1454405"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DE5BB0E-1C64-476B-872E-0E5FE4F3EB28}">
      <dsp:nvSpPr>
        <dsp:cNvPr id="0" name=""/>
        <dsp:cNvSpPr/>
      </dsp:nvSpPr>
      <dsp:spPr>
        <a:xfrm>
          <a:off x="2004718" y="2255729"/>
          <a:ext cx="91440" cy="346082"/>
        </a:xfrm>
        <a:custGeom>
          <a:avLst/>
          <a:gdLst/>
          <a:ahLst/>
          <a:cxnLst/>
          <a:rect l="0" t="0" r="0" b="0"/>
          <a:pathLst>
            <a:path>
              <a:moveTo>
                <a:pt x="45720" y="0"/>
              </a:moveTo>
              <a:lnTo>
                <a:pt x="45720"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02F4BC5-694C-4A0B-9B3B-D05741CD89E9}">
      <dsp:nvSpPr>
        <dsp:cNvPr id="0" name=""/>
        <dsp:cNvSpPr/>
      </dsp:nvSpPr>
      <dsp:spPr>
        <a:xfrm>
          <a:off x="596033" y="2255729"/>
          <a:ext cx="1454405" cy="346082"/>
        </a:xfrm>
        <a:custGeom>
          <a:avLst/>
          <a:gdLst/>
          <a:ahLst/>
          <a:cxnLst/>
          <a:rect l="0" t="0" r="0" b="0"/>
          <a:pathLst>
            <a:path>
              <a:moveTo>
                <a:pt x="1454405" y="0"/>
              </a:moveTo>
              <a:lnTo>
                <a:pt x="1454405" y="235845"/>
              </a:lnTo>
              <a:lnTo>
                <a:pt x="0" y="235845"/>
              </a:lnTo>
              <a:lnTo>
                <a:pt x="0" y="346082"/>
              </a:lnTo>
            </a:path>
          </a:pathLst>
        </a:custGeom>
        <a:noFill/>
        <a:ln w="19050" cap="rnd" cmpd="sng"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5A17966-6FA3-4245-8D10-BC3C29E7BC7B}">
      <dsp:nvSpPr>
        <dsp:cNvPr id="0" name=""/>
        <dsp:cNvSpPr/>
      </dsp:nvSpPr>
      <dsp:spPr>
        <a:xfrm>
          <a:off x="2050438" y="1154017"/>
          <a:ext cx="2181607" cy="346082"/>
        </a:xfrm>
        <a:custGeom>
          <a:avLst/>
          <a:gdLst/>
          <a:ahLst/>
          <a:cxnLst/>
          <a:rect l="0" t="0" r="0" b="0"/>
          <a:pathLst>
            <a:path>
              <a:moveTo>
                <a:pt x="2181607" y="0"/>
              </a:moveTo>
              <a:lnTo>
                <a:pt x="2181607" y="235845"/>
              </a:lnTo>
              <a:lnTo>
                <a:pt x="0" y="235845"/>
              </a:lnTo>
              <a:lnTo>
                <a:pt x="0" y="346082"/>
              </a:lnTo>
            </a:path>
          </a:pathLst>
        </a:custGeom>
        <a:noFill/>
        <a:ln w="19050" cap="rnd"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6A668D4-94AB-4A71-B8FF-DA6ADE765908}">
      <dsp:nvSpPr>
        <dsp:cNvPr id="0" name=""/>
        <dsp:cNvSpPr/>
      </dsp:nvSpPr>
      <dsp:spPr>
        <a:xfrm>
          <a:off x="3066633" y="398387"/>
          <a:ext cx="2330826"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F6C39E-225E-48FE-AB39-B5028785544E}">
      <dsp:nvSpPr>
        <dsp:cNvPr id="0" name=""/>
        <dsp:cNvSpPr/>
      </dsp:nvSpPr>
      <dsp:spPr>
        <a:xfrm>
          <a:off x="3198852" y="523995"/>
          <a:ext cx="2330826"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a:solidFill>
                <a:schemeClr val="bg1">
                  <a:lumMod val="65000"/>
                </a:schemeClr>
              </a:solidFill>
            </a:rPr>
            <a:t>السياسة النقدية </a:t>
          </a:r>
        </a:p>
      </dsp:txBody>
      <dsp:txXfrm>
        <a:off x="3220984" y="546127"/>
        <a:ext cx="2286562" cy="711365"/>
      </dsp:txXfrm>
    </dsp:sp>
    <dsp:sp modelId="{EFF9C57D-3EB0-4B49-917D-47E1B525D50E}">
      <dsp:nvSpPr>
        <dsp:cNvPr id="0" name=""/>
        <dsp:cNvSpPr/>
      </dsp:nvSpPr>
      <dsp:spPr>
        <a:xfrm>
          <a:off x="1455454" y="1500099"/>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2378CF8D-A0CD-41F4-90DF-5AFDDA3363E2}">
      <dsp:nvSpPr>
        <dsp:cNvPr id="0" name=""/>
        <dsp:cNvSpPr/>
      </dsp:nvSpPr>
      <dsp:spPr>
        <a:xfrm>
          <a:off x="1587673" y="1625707"/>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سياسة نقدية انكماشية </a:t>
          </a:r>
        </a:p>
      </dsp:txBody>
      <dsp:txXfrm>
        <a:off x="1609805" y="1647839"/>
        <a:ext cx="1145703" cy="711365"/>
      </dsp:txXfrm>
    </dsp:sp>
    <dsp:sp modelId="{BA075235-7753-4D3E-857B-C63B5B5D2C32}">
      <dsp:nvSpPr>
        <dsp:cNvPr id="0" name=""/>
        <dsp:cNvSpPr/>
      </dsp:nvSpPr>
      <dsp:spPr>
        <a:xfrm>
          <a:off x="1049"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E5821594-B9C6-406C-A2CA-0D6C584BC385}">
      <dsp:nvSpPr>
        <dsp:cNvPr id="0" name=""/>
        <dsp:cNvSpPr/>
      </dsp:nvSpPr>
      <dsp:spPr>
        <a:xfrm>
          <a:off x="133268"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رفع سعر الخصم</a:t>
          </a:r>
        </a:p>
      </dsp:txBody>
      <dsp:txXfrm>
        <a:off x="155400" y="2749551"/>
        <a:ext cx="1145703" cy="711365"/>
      </dsp:txXfrm>
    </dsp:sp>
    <dsp:sp modelId="{BD855730-F68C-4E61-99EB-795A061DAFE4}">
      <dsp:nvSpPr>
        <dsp:cNvPr id="0" name=""/>
        <dsp:cNvSpPr/>
      </dsp:nvSpPr>
      <dsp:spPr>
        <a:xfrm>
          <a:off x="1455454"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93C7F58C-CA06-4E1F-B949-3D2961D0B298}">
      <dsp:nvSpPr>
        <dsp:cNvPr id="0" name=""/>
        <dsp:cNvSpPr/>
      </dsp:nvSpPr>
      <dsp:spPr>
        <a:xfrm>
          <a:off x="1587673"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رفع نسبة الاحتياطي النظامي</a:t>
          </a:r>
        </a:p>
      </dsp:txBody>
      <dsp:txXfrm>
        <a:off x="1609805" y="2749551"/>
        <a:ext cx="1145703" cy="711365"/>
      </dsp:txXfrm>
    </dsp:sp>
    <dsp:sp modelId="{67939BD7-B9B5-4BD8-A948-D6A214931909}">
      <dsp:nvSpPr>
        <dsp:cNvPr id="0" name=""/>
        <dsp:cNvSpPr/>
      </dsp:nvSpPr>
      <dsp:spPr>
        <a:xfrm>
          <a:off x="2909860"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0D6F4898-3D43-428D-8189-E0797169F206}">
      <dsp:nvSpPr>
        <dsp:cNvPr id="0" name=""/>
        <dsp:cNvSpPr/>
      </dsp:nvSpPr>
      <dsp:spPr>
        <a:xfrm>
          <a:off x="3042078"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بيع السندات الحكومية</a:t>
          </a:r>
        </a:p>
      </dsp:txBody>
      <dsp:txXfrm>
        <a:off x="3064210" y="2749551"/>
        <a:ext cx="1145703" cy="711365"/>
      </dsp:txXfrm>
    </dsp:sp>
    <dsp:sp modelId="{8C3BE345-0AF5-4D71-BA37-9F52A8852453}">
      <dsp:nvSpPr>
        <dsp:cNvPr id="0" name=""/>
        <dsp:cNvSpPr/>
      </dsp:nvSpPr>
      <dsp:spPr>
        <a:xfrm>
          <a:off x="5818670" y="1500099"/>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1CB30618-3A7C-49EA-A7DE-1B4110539290}">
      <dsp:nvSpPr>
        <dsp:cNvPr id="0" name=""/>
        <dsp:cNvSpPr/>
      </dsp:nvSpPr>
      <dsp:spPr>
        <a:xfrm>
          <a:off x="5950889" y="1625707"/>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سياسة نقدية توسعية</a:t>
          </a:r>
        </a:p>
      </dsp:txBody>
      <dsp:txXfrm>
        <a:off x="5973021" y="1647839"/>
        <a:ext cx="1145703" cy="711365"/>
      </dsp:txXfrm>
    </dsp:sp>
    <dsp:sp modelId="{6B415D1F-C000-47DC-96A6-1A0DF5279429}">
      <dsp:nvSpPr>
        <dsp:cNvPr id="0" name=""/>
        <dsp:cNvSpPr/>
      </dsp:nvSpPr>
      <dsp:spPr>
        <a:xfrm>
          <a:off x="4364265"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22A1D3E-01A6-4E9B-AD43-13FC903CB285}">
      <dsp:nvSpPr>
        <dsp:cNvPr id="0" name=""/>
        <dsp:cNvSpPr/>
      </dsp:nvSpPr>
      <dsp:spPr>
        <a:xfrm>
          <a:off x="4496483"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خفض سعر الخصم </a:t>
          </a:r>
        </a:p>
      </dsp:txBody>
      <dsp:txXfrm>
        <a:off x="4518615" y="2749551"/>
        <a:ext cx="1145703" cy="711365"/>
      </dsp:txXfrm>
    </dsp:sp>
    <dsp:sp modelId="{E1319FBD-0913-41BE-AC12-87589E88C48B}">
      <dsp:nvSpPr>
        <dsp:cNvPr id="0" name=""/>
        <dsp:cNvSpPr/>
      </dsp:nvSpPr>
      <dsp:spPr>
        <a:xfrm>
          <a:off x="5818670"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932E4C63-7238-44DD-890A-682C369F6741}">
      <dsp:nvSpPr>
        <dsp:cNvPr id="0" name=""/>
        <dsp:cNvSpPr/>
      </dsp:nvSpPr>
      <dsp:spPr>
        <a:xfrm>
          <a:off x="5950889"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خفض نسبة الاحتياطي النظامي</a:t>
          </a:r>
        </a:p>
      </dsp:txBody>
      <dsp:txXfrm>
        <a:off x="5973021" y="2749551"/>
        <a:ext cx="1145703" cy="711365"/>
      </dsp:txXfrm>
    </dsp:sp>
    <dsp:sp modelId="{3D08CD1C-C00C-4DD6-994A-FFEEBB0CE6C6}">
      <dsp:nvSpPr>
        <dsp:cNvPr id="0" name=""/>
        <dsp:cNvSpPr/>
      </dsp:nvSpPr>
      <dsp:spPr>
        <a:xfrm>
          <a:off x="7273075" y="2601811"/>
          <a:ext cx="1189967" cy="755629"/>
        </a:xfrm>
        <a:prstGeom prst="roundRect">
          <a:avLst>
            <a:gd name="adj" fmla="val 10000"/>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2ACE646C-7839-40B8-8C27-8CBF6E8ED685}">
      <dsp:nvSpPr>
        <dsp:cNvPr id="0" name=""/>
        <dsp:cNvSpPr/>
      </dsp:nvSpPr>
      <dsp:spPr>
        <a:xfrm>
          <a:off x="7405294" y="2727419"/>
          <a:ext cx="1189967" cy="75562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outerShdw blurRad="38100" dist="254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a:solidFill>
                <a:schemeClr val="bg1">
                  <a:lumMod val="65000"/>
                </a:schemeClr>
              </a:solidFill>
            </a:rPr>
            <a:t>شراء السندات الحكومية </a:t>
          </a:r>
        </a:p>
      </dsp:txBody>
      <dsp:txXfrm>
        <a:off x="7427426" y="2749551"/>
        <a:ext cx="1145703" cy="71136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E5BC59-1A12-104F-A21B-97BB4AC9B775}" type="datetimeFigureOut">
              <a:rPr lang="en-US" smtClean="0"/>
              <a:t>10/12/16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9172FC-85A9-D346-BC98-EE0D4FC5DCCA}" type="slidenum">
              <a:rPr lang="en-US" smtClean="0"/>
              <a:t>‹#›</a:t>
            </a:fld>
            <a:endParaRPr lang="en-US"/>
          </a:p>
        </p:txBody>
      </p:sp>
    </p:spTree>
    <p:extLst>
      <p:ext uri="{BB962C8B-B14F-4D97-AF65-F5344CB8AC3E}">
        <p14:creationId xmlns:p14="http://schemas.microsoft.com/office/powerpoint/2010/main" val="1607924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a:buNone/>
            </a:pPr>
            <a:endParaRPr lang="en-US" dirty="0"/>
          </a:p>
        </p:txBody>
      </p:sp>
      <p:sp>
        <p:nvSpPr>
          <p:cNvPr id="4" name="Slide Number Placeholder 3"/>
          <p:cNvSpPr>
            <a:spLocks noGrp="1"/>
          </p:cNvSpPr>
          <p:nvPr>
            <p:ph type="sldNum" sz="quarter" idx="10"/>
          </p:nvPr>
        </p:nvSpPr>
        <p:spPr/>
        <p:txBody>
          <a:bodyPr/>
          <a:lstStyle/>
          <a:p>
            <a:fld id="{5F9172FC-85A9-D346-BC98-EE0D4FC5DCCA}" type="slidenum">
              <a:rPr lang="en-US" smtClean="0"/>
              <a:t>5</a:t>
            </a:fld>
            <a:endParaRPr lang="en-US"/>
          </a:p>
        </p:txBody>
      </p:sp>
    </p:spTree>
    <p:extLst>
      <p:ext uri="{BB962C8B-B14F-4D97-AF65-F5344CB8AC3E}">
        <p14:creationId xmlns:p14="http://schemas.microsoft.com/office/powerpoint/2010/main" val="453244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a:buNone/>
            </a:pPr>
            <a:endParaRPr lang="en-US" dirty="0"/>
          </a:p>
        </p:txBody>
      </p:sp>
      <p:sp>
        <p:nvSpPr>
          <p:cNvPr id="4" name="Slide Number Placeholder 3"/>
          <p:cNvSpPr>
            <a:spLocks noGrp="1"/>
          </p:cNvSpPr>
          <p:nvPr>
            <p:ph type="sldNum" sz="quarter" idx="10"/>
          </p:nvPr>
        </p:nvSpPr>
        <p:spPr/>
        <p:txBody>
          <a:bodyPr/>
          <a:lstStyle/>
          <a:p>
            <a:fld id="{5F9172FC-85A9-D346-BC98-EE0D4FC5DCCA}" type="slidenum">
              <a:rPr lang="en-US" smtClean="0"/>
              <a:t>6</a:t>
            </a:fld>
            <a:endParaRPr lang="en-US"/>
          </a:p>
        </p:txBody>
      </p:sp>
    </p:spTree>
    <p:extLst>
      <p:ext uri="{BB962C8B-B14F-4D97-AF65-F5344CB8AC3E}">
        <p14:creationId xmlns:p14="http://schemas.microsoft.com/office/powerpoint/2010/main" val="4018198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4097643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1998844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12242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3276300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532296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3139424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24897560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502652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126747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8C8231-F830-4395-922E-4954637FA2BC}" type="datetimeFigureOut">
              <a:rPr lang="ar-SA" smtClean="0"/>
              <a:t>11/03/1438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1483399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8C8231-F830-4395-922E-4954637FA2BC}" type="datetimeFigureOut">
              <a:rPr lang="ar-SA" smtClean="0"/>
              <a:t>11/03/1438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4130948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A8C8231-F830-4395-922E-4954637FA2BC}" type="datetimeFigureOut">
              <a:rPr lang="ar-SA" smtClean="0"/>
              <a:t>11/03/1438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958916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8C8231-F830-4395-922E-4954637FA2BC}" type="datetimeFigureOut">
              <a:rPr lang="ar-SA" smtClean="0"/>
              <a:t>11/03/1438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4292454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8C8231-F830-4395-922E-4954637FA2BC}" type="datetimeFigureOut">
              <a:rPr lang="ar-SA" smtClean="0"/>
              <a:t>11/03/1438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2151977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8C8231-F830-4395-922E-4954637FA2BC}" type="datetimeFigureOut">
              <a:rPr lang="ar-SA" smtClean="0"/>
              <a:t>11/03/1438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3748367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8C8231-F830-4395-922E-4954637FA2BC}" type="datetimeFigureOut">
              <a:rPr lang="ar-SA" smtClean="0"/>
              <a:t>11/03/1438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A0B7EE3-2FA8-41A2-9F31-B98D34B60767}" type="slidenum">
              <a:rPr lang="ar-SA" smtClean="0"/>
              <a:t>‹#›</a:t>
            </a:fld>
            <a:endParaRPr lang="ar-SA"/>
          </a:p>
        </p:txBody>
      </p:sp>
    </p:spTree>
    <p:extLst>
      <p:ext uri="{BB962C8B-B14F-4D97-AF65-F5344CB8AC3E}">
        <p14:creationId xmlns:p14="http://schemas.microsoft.com/office/powerpoint/2010/main" val="3428188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8C8231-F830-4395-922E-4954637FA2BC}" type="datetimeFigureOut">
              <a:rPr lang="ar-SA" smtClean="0"/>
              <a:t>11/03/1438</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A0B7EE3-2FA8-41A2-9F31-B98D34B60767}" type="slidenum">
              <a:rPr lang="ar-SA" smtClean="0"/>
              <a:t>‹#›</a:t>
            </a:fld>
            <a:endParaRPr lang="ar-SA"/>
          </a:p>
        </p:txBody>
      </p:sp>
    </p:spTree>
    <p:extLst>
      <p:ext uri="{BB962C8B-B14F-4D97-AF65-F5344CB8AC3E}">
        <p14:creationId xmlns:p14="http://schemas.microsoft.com/office/powerpoint/2010/main" val="1011020566"/>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 id="2147483859" r:id="rId15"/>
    <p:sldLayoutId id="2147483860"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090636"/>
            <a:ext cx="7766936" cy="1646302"/>
          </a:xfrm>
        </p:spPr>
        <p:txBody>
          <a:bodyPr/>
          <a:lstStyle/>
          <a:p>
            <a:r>
              <a:rPr lang="ar-SA" dirty="0"/>
              <a:t>الفصل التاسع</a:t>
            </a:r>
          </a:p>
        </p:txBody>
      </p:sp>
      <p:sp>
        <p:nvSpPr>
          <p:cNvPr id="3" name="Subtitle 2"/>
          <p:cNvSpPr>
            <a:spLocks noGrp="1"/>
          </p:cNvSpPr>
          <p:nvPr>
            <p:ph type="subTitle" idx="1"/>
          </p:nvPr>
        </p:nvSpPr>
        <p:spPr/>
        <p:txBody>
          <a:bodyPr>
            <a:normAutofit/>
          </a:bodyPr>
          <a:lstStyle/>
          <a:p>
            <a:pPr algn="ctr"/>
            <a:r>
              <a:rPr lang="ar-SA" sz="3200" b="1" dirty="0">
                <a:solidFill>
                  <a:schemeClr val="bg1">
                    <a:lumMod val="75000"/>
                  </a:schemeClr>
                </a:solidFill>
              </a:rPr>
              <a:t>النقود والسياسة النقدية </a:t>
            </a:r>
          </a:p>
        </p:txBody>
      </p:sp>
    </p:spTree>
    <p:extLst>
      <p:ext uri="{BB962C8B-B14F-4D97-AF65-F5344CB8AC3E}">
        <p14:creationId xmlns:p14="http://schemas.microsoft.com/office/powerpoint/2010/main" val="671570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عرض النقود </a:t>
            </a:r>
          </a:p>
        </p:txBody>
      </p:sp>
      <p:sp>
        <p:nvSpPr>
          <p:cNvPr id="3" name="Content Placeholder 2"/>
          <p:cNvSpPr>
            <a:spLocks noGrp="1"/>
          </p:cNvSpPr>
          <p:nvPr>
            <p:ph idx="1"/>
          </p:nvPr>
        </p:nvSpPr>
        <p:spPr>
          <a:xfrm>
            <a:off x="677334" y="1682917"/>
            <a:ext cx="9026224" cy="4267507"/>
          </a:xfrm>
        </p:spPr>
        <p:txBody>
          <a:bodyPr>
            <a:noAutofit/>
          </a:bodyPr>
          <a:lstStyle/>
          <a:p>
            <a:pPr marL="0" indent="0">
              <a:buNone/>
            </a:pPr>
            <a:r>
              <a:rPr lang="ar-SA" sz="2000" b="1" dirty="0">
                <a:solidFill>
                  <a:schemeClr val="bg1">
                    <a:lumMod val="50000"/>
                  </a:schemeClr>
                </a:solidFill>
              </a:rPr>
              <a:t>1</a:t>
            </a:r>
            <a:r>
              <a:rPr lang="ar-SA" sz="2000" b="1" dirty="0">
                <a:solidFill>
                  <a:schemeClr val="bg1">
                    <a:lumMod val="65000"/>
                  </a:schemeClr>
                </a:solidFill>
              </a:rPr>
              <a:t>) بمعناه الضيق (ن1) هو مجموع النقود المصدرة للتداول مضافاً إليها مجموع الودائع تحت الطلب اي :</a:t>
            </a:r>
          </a:p>
          <a:p>
            <a:pPr marL="0" indent="0" algn="ctr">
              <a:buNone/>
            </a:pPr>
            <a:r>
              <a:rPr lang="en-US" sz="2000" b="1" dirty="0">
                <a:solidFill>
                  <a:schemeClr val="bg1">
                    <a:lumMod val="65000"/>
                  </a:schemeClr>
                </a:solidFill>
              </a:rPr>
              <a:t>M1=CR+CD</a:t>
            </a:r>
          </a:p>
          <a:p>
            <a:pPr marL="0" indent="0">
              <a:buNone/>
            </a:pPr>
            <a:r>
              <a:rPr lang="ar-SA" sz="2000" b="1" dirty="0">
                <a:solidFill>
                  <a:schemeClr val="bg1">
                    <a:lumMod val="65000"/>
                  </a:schemeClr>
                </a:solidFill>
              </a:rPr>
              <a:t>2) بمعناه الواسع (ن2):عرض النقود بمعناه الضيق مضافاً إليه الودائع بالأجل </a:t>
            </a:r>
          </a:p>
          <a:p>
            <a:pPr marL="0" indent="0" algn="ctr">
              <a:buNone/>
            </a:pPr>
            <a:r>
              <a:rPr lang="en-US" sz="2000" b="1" dirty="0">
                <a:solidFill>
                  <a:schemeClr val="bg1">
                    <a:lumMod val="65000"/>
                  </a:schemeClr>
                </a:solidFill>
              </a:rPr>
              <a:t>M2=M1+SD</a:t>
            </a:r>
          </a:p>
          <a:p>
            <a:pPr marL="0" indent="0" algn="ctr">
              <a:buNone/>
            </a:pPr>
            <a:r>
              <a:rPr lang="en-US" sz="2000" b="1" dirty="0">
                <a:solidFill>
                  <a:schemeClr val="bg1">
                    <a:lumMod val="65000"/>
                  </a:schemeClr>
                </a:solidFill>
              </a:rPr>
              <a:t>=(CR+CD)+SD</a:t>
            </a:r>
          </a:p>
          <a:p>
            <a:pPr marL="0" indent="0" algn="ctr">
              <a:buNone/>
            </a:pPr>
            <a:endParaRPr lang="en-US" sz="2000" b="1" dirty="0">
              <a:solidFill>
                <a:schemeClr val="bg1">
                  <a:lumMod val="65000"/>
                </a:schemeClr>
              </a:solidFill>
            </a:endParaRPr>
          </a:p>
          <a:p>
            <a:pPr>
              <a:buFont typeface="Wingdings" panose="05000000000000000000" pitchFamily="2" charset="2"/>
              <a:buChar char="v"/>
            </a:pPr>
            <a:r>
              <a:rPr lang="ar-SA" sz="2000" b="1" dirty="0">
                <a:solidFill>
                  <a:schemeClr val="bg1">
                    <a:lumMod val="65000"/>
                  </a:schemeClr>
                </a:solidFill>
              </a:rPr>
              <a:t>يخضع عرض النقود لتغيرات مستمرة تنشأ بسبب سياسات البنك المركزي ومجموعة البنوك التجارية .</a:t>
            </a:r>
          </a:p>
        </p:txBody>
      </p:sp>
    </p:spTree>
    <p:extLst>
      <p:ext uri="{BB962C8B-B14F-4D97-AF65-F5344CB8AC3E}">
        <p14:creationId xmlns:p14="http://schemas.microsoft.com/office/powerpoint/2010/main" val="422275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وظائف النقود </a:t>
            </a:r>
          </a:p>
        </p:txBody>
      </p:sp>
      <p:sp>
        <p:nvSpPr>
          <p:cNvPr id="3" name="Content Placeholder 2"/>
          <p:cNvSpPr>
            <a:spLocks noGrp="1"/>
          </p:cNvSpPr>
          <p:nvPr>
            <p:ph idx="1"/>
          </p:nvPr>
        </p:nvSpPr>
        <p:spPr>
          <a:xfrm>
            <a:off x="677334" y="1792099"/>
            <a:ext cx="8596668" cy="3880773"/>
          </a:xfrm>
        </p:spPr>
        <p:txBody>
          <a:bodyPr/>
          <a:lstStyle/>
          <a:p>
            <a:pPr marL="0" indent="0">
              <a:buNone/>
            </a:pPr>
            <a:r>
              <a:rPr lang="ar-SA" b="1" dirty="0">
                <a:solidFill>
                  <a:schemeClr val="bg1">
                    <a:lumMod val="65000"/>
                  </a:schemeClr>
                </a:solidFill>
              </a:rPr>
              <a:t>1) وسيط للتبادل</a:t>
            </a:r>
          </a:p>
          <a:p>
            <a:pPr>
              <a:buFont typeface="Courier New" panose="02070309020205020404" pitchFamily="49" charset="0"/>
              <a:buChar char="o"/>
            </a:pPr>
            <a:r>
              <a:rPr lang="ar-SA" dirty="0">
                <a:solidFill>
                  <a:schemeClr val="bg1">
                    <a:lumMod val="65000"/>
                  </a:schemeClr>
                </a:solidFill>
              </a:rPr>
              <a:t>مدى توافرها </a:t>
            </a:r>
          </a:p>
          <a:p>
            <a:pPr>
              <a:buFont typeface="Courier New" panose="02070309020205020404" pitchFamily="49" charset="0"/>
              <a:buChar char="o"/>
            </a:pPr>
            <a:r>
              <a:rPr lang="ar-SA" dirty="0">
                <a:solidFill>
                  <a:schemeClr val="bg1">
                    <a:lumMod val="65000"/>
                  </a:schemeClr>
                </a:solidFill>
              </a:rPr>
              <a:t>استقرار قيمتها</a:t>
            </a:r>
          </a:p>
          <a:p>
            <a:pPr>
              <a:buFont typeface="Courier New" panose="02070309020205020404" pitchFamily="49" charset="0"/>
              <a:buChar char="o"/>
            </a:pPr>
            <a:r>
              <a:rPr lang="ar-SA" dirty="0">
                <a:solidFill>
                  <a:schemeClr val="bg1">
                    <a:lumMod val="65000"/>
                  </a:schemeClr>
                </a:solidFill>
              </a:rPr>
              <a:t>ثقة الجمهور بها </a:t>
            </a:r>
          </a:p>
          <a:p>
            <a:pPr>
              <a:buFont typeface="Courier New" panose="02070309020205020404" pitchFamily="49" charset="0"/>
              <a:buChar char="o"/>
            </a:pPr>
            <a:r>
              <a:rPr lang="ar-SA" dirty="0">
                <a:solidFill>
                  <a:schemeClr val="bg1">
                    <a:lumMod val="65000"/>
                  </a:schemeClr>
                </a:solidFill>
              </a:rPr>
              <a:t>عدم امكانية تزويرها </a:t>
            </a:r>
          </a:p>
          <a:p>
            <a:pPr>
              <a:buFont typeface="Courier New" panose="02070309020205020404" pitchFamily="49" charset="0"/>
              <a:buChar char="o"/>
            </a:pPr>
            <a:r>
              <a:rPr lang="ar-SA" dirty="0">
                <a:solidFill>
                  <a:schemeClr val="bg1">
                    <a:lumMod val="65000"/>
                  </a:schemeClr>
                </a:solidFill>
              </a:rPr>
              <a:t>تجانسها </a:t>
            </a:r>
          </a:p>
          <a:p>
            <a:pPr>
              <a:buFont typeface="Courier New" panose="02070309020205020404" pitchFamily="49" charset="0"/>
              <a:buChar char="o"/>
            </a:pPr>
            <a:r>
              <a:rPr lang="ar-SA" dirty="0">
                <a:solidFill>
                  <a:schemeClr val="bg1">
                    <a:lumMod val="65000"/>
                  </a:schemeClr>
                </a:solidFill>
              </a:rPr>
              <a:t>قابليتها للتجزئة</a:t>
            </a:r>
          </a:p>
          <a:p>
            <a:pPr marL="0" indent="0">
              <a:buNone/>
            </a:pPr>
            <a:r>
              <a:rPr lang="ar-SA" b="1" dirty="0">
                <a:solidFill>
                  <a:schemeClr val="bg1">
                    <a:lumMod val="65000"/>
                  </a:schemeClr>
                </a:solidFill>
              </a:rPr>
              <a:t>2) مقياس للقيمة ووحدة الحساب </a:t>
            </a:r>
          </a:p>
          <a:p>
            <a:pPr marL="0" indent="0">
              <a:buNone/>
            </a:pPr>
            <a:r>
              <a:rPr lang="ar-SA" b="1" dirty="0">
                <a:solidFill>
                  <a:schemeClr val="bg1">
                    <a:lumMod val="65000"/>
                  </a:schemeClr>
                </a:solidFill>
              </a:rPr>
              <a:t>3) النقود كمخزون للقيمة </a:t>
            </a:r>
          </a:p>
        </p:txBody>
      </p:sp>
    </p:spTree>
    <p:extLst>
      <p:ext uri="{BB962C8B-B14F-4D97-AF65-F5344CB8AC3E}">
        <p14:creationId xmlns:p14="http://schemas.microsoft.com/office/powerpoint/2010/main" val="1423416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اساسيات إدارة البنوك</a:t>
            </a:r>
          </a:p>
        </p:txBody>
      </p:sp>
      <p:sp>
        <p:nvSpPr>
          <p:cNvPr id="3" name="Content Placeholder 2"/>
          <p:cNvSpPr>
            <a:spLocks noGrp="1"/>
          </p:cNvSpPr>
          <p:nvPr>
            <p:ph idx="1"/>
          </p:nvPr>
        </p:nvSpPr>
        <p:spPr/>
        <p:txBody>
          <a:bodyPr>
            <a:normAutofit/>
          </a:bodyPr>
          <a:lstStyle/>
          <a:p>
            <a:pPr marL="0" indent="0">
              <a:buNone/>
            </a:pPr>
            <a:r>
              <a:rPr lang="ar-SA" sz="2000" b="1" dirty="0">
                <a:solidFill>
                  <a:schemeClr val="bg1">
                    <a:lumMod val="65000"/>
                  </a:schemeClr>
                </a:solidFill>
              </a:rPr>
              <a:t>من المهم ان تحوز البنوك على ثقة عملاءها لان إذا لم تكن هناك ثقة سوف تخسر وعلى ذلك فإن البنوك تعتمد على سياستين :</a:t>
            </a:r>
          </a:p>
          <a:p>
            <a:pPr marL="0" indent="0">
              <a:buNone/>
            </a:pPr>
            <a:endParaRPr lang="ar-SA" sz="2000" b="1" dirty="0">
              <a:solidFill>
                <a:schemeClr val="bg1">
                  <a:lumMod val="65000"/>
                </a:schemeClr>
              </a:solidFill>
            </a:endParaRPr>
          </a:p>
          <a:p>
            <a:pPr>
              <a:buAutoNum type="arabicParenR"/>
            </a:pPr>
            <a:r>
              <a:rPr lang="ar-SA" sz="2000" b="1" dirty="0">
                <a:solidFill>
                  <a:schemeClr val="bg1">
                    <a:lumMod val="65000"/>
                  </a:schemeClr>
                </a:solidFill>
              </a:rPr>
              <a:t>الاحتفاظ بمستوى احتياطي كافي لمقابلة الطوارئ في حالة سحب الودائع </a:t>
            </a:r>
          </a:p>
          <a:p>
            <a:pPr>
              <a:buAutoNum type="arabicParenR"/>
            </a:pPr>
            <a:r>
              <a:rPr lang="ar-SA" sz="2000" b="1" dirty="0">
                <a:solidFill>
                  <a:schemeClr val="bg1">
                    <a:lumMod val="65000"/>
                  </a:schemeClr>
                </a:solidFill>
              </a:rPr>
              <a:t>توخي الحذر في الاقراض والاستثمار ، لان التعرض لاي خسائر يؤثر في ثقة المودعين </a:t>
            </a:r>
          </a:p>
        </p:txBody>
      </p:sp>
    </p:spTree>
    <p:extLst>
      <p:ext uri="{BB962C8B-B14F-4D97-AF65-F5344CB8AC3E}">
        <p14:creationId xmlns:p14="http://schemas.microsoft.com/office/powerpoint/2010/main" val="12595254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اساسيات إدارة البنوك </a:t>
            </a:r>
          </a:p>
        </p:txBody>
      </p:sp>
      <p:sp>
        <p:nvSpPr>
          <p:cNvPr id="3" name="Content Placeholder 2"/>
          <p:cNvSpPr>
            <a:spLocks noGrp="1"/>
          </p:cNvSpPr>
          <p:nvPr>
            <p:ph idx="1"/>
          </p:nvPr>
        </p:nvSpPr>
        <p:spPr>
          <a:xfrm>
            <a:off x="677334" y="1723861"/>
            <a:ext cx="8596668" cy="3880773"/>
          </a:xfrm>
        </p:spPr>
        <p:txBody>
          <a:bodyPr>
            <a:normAutofit/>
          </a:bodyPr>
          <a:lstStyle/>
          <a:p>
            <a:pPr>
              <a:buFont typeface="Wingdings" panose="05000000000000000000" pitchFamily="2" charset="2"/>
              <a:buChar char="v"/>
            </a:pPr>
            <a:r>
              <a:rPr lang="ar-SA" sz="2000" b="1" dirty="0">
                <a:solidFill>
                  <a:schemeClr val="bg1">
                    <a:lumMod val="65000"/>
                  </a:schemeClr>
                </a:solidFill>
              </a:rPr>
              <a:t>البنوك التجارية في سعيها لتحقيق الارباح قد تتساهل احياناً في تطبيق الضوابط ولهذا يجب على الدولة التدخل عن طريق بنوكها المركزية بمراقبة مستمرة للبنوك و إجراء مراجعة دورية بواسطة جهات رقابية متعددة </a:t>
            </a:r>
          </a:p>
          <a:p>
            <a:pPr>
              <a:buFont typeface="Wingdings" panose="05000000000000000000" pitchFamily="2" charset="2"/>
              <a:buChar char="v"/>
            </a:pPr>
            <a:endParaRPr lang="ar-SA" sz="2000" b="1" dirty="0">
              <a:solidFill>
                <a:schemeClr val="bg1">
                  <a:lumMod val="65000"/>
                </a:schemeClr>
              </a:solidFill>
            </a:endParaRPr>
          </a:p>
          <a:p>
            <a:pPr>
              <a:buFont typeface="Wingdings" panose="05000000000000000000" pitchFamily="2" charset="2"/>
              <a:buChar char="v"/>
            </a:pPr>
            <a:r>
              <a:rPr lang="ar-SA" sz="2000" b="1" dirty="0">
                <a:solidFill>
                  <a:schemeClr val="bg1">
                    <a:lumMod val="65000"/>
                  </a:schemeClr>
                </a:solidFill>
              </a:rPr>
              <a:t>لعل اهم الضوابط تتمثل في تديد نسب السيولة في البنوك التجارية ، وحجم الاستثمارات المسموح القيام بها </a:t>
            </a:r>
          </a:p>
          <a:p>
            <a:pPr>
              <a:buFont typeface="Wingdings" panose="05000000000000000000" pitchFamily="2" charset="2"/>
              <a:buChar char="v"/>
            </a:pPr>
            <a:endParaRPr lang="ar-SA" sz="2000" b="1" dirty="0">
              <a:solidFill>
                <a:schemeClr val="bg1">
                  <a:lumMod val="65000"/>
                </a:schemeClr>
              </a:solidFill>
            </a:endParaRPr>
          </a:p>
          <a:p>
            <a:pPr>
              <a:buFont typeface="Wingdings" panose="05000000000000000000" pitchFamily="2" charset="2"/>
              <a:buChar char="v"/>
            </a:pPr>
            <a:r>
              <a:rPr lang="ar-SA" sz="2000" b="1" dirty="0">
                <a:solidFill>
                  <a:schemeClr val="bg1">
                    <a:lumMod val="65000"/>
                  </a:schemeClr>
                </a:solidFill>
              </a:rPr>
              <a:t>كما يجب ان يكون امتلاك الاصول في حدود احتياجات البنك بغرض السلامة المصرفية </a:t>
            </a:r>
          </a:p>
        </p:txBody>
      </p:sp>
    </p:spTree>
    <p:extLst>
      <p:ext uri="{BB962C8B-B14F-4D97-AF65-F5344CB8AC3E}">
        <p14:creationId xmlns:p14="http://schemas.microsoft.com/office/powerpoint/2010/main" val="41748567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a:t>
            </a:r>
          </a:p>
        </p:txBody>
      </p:sp>
      <p:sp>
        <p:nvSpPr>
          <p:cNvPr id="3" name="Content Placeholder 2"/>
          <p:cNvSpPr>
            <a:spLocks noGrp="1"/>
          </p:cNvSpPr>
          <p:nvPr>
            <p:ph idx="1"/>
          </p:nvPr>
        </p:nvSpPr>
        <p:spPr>
          <a:xfrm>
            <a:off x="677334" y="1665027"/>
            <a:ext cx="8596668" cy="4376335"/>
          </a:xfrm>
        </p:spPr>
        <p:txBody>
          <a:bodyPr/>
          <a:lstStyle/>
          <a:p>
            <a:pPr marL="0" indent="0">
              <a:buNone/>
            </a:pPr>
            <a:r>
              <a:rPr lang="ar-SA" b="1" dirty="0">
                <a:solidFill>
                  <a:schemeClr val="bg1">
                    <a:lumMod val="65000"/>
                  </a:schemeClr>
                </a:solidFill>
              </a:rPr>
              <a:t>بدأ تأثير البنوك التجارية على كمية النقود يظهر في اقتصاديات الدول بعد ان بدأت البنوك في استغلال الجزء الاكبر من ودائعها في عمليات الاقراض مع الاحتفاظ بجزء معين من هذه الودائع كاحتياطي للعملاء لاغراض السحب .</a:t>
            </a:r>
          </a:p>
          <a:p>
            <a:pPr>
              <a:buFont typeface="Wingdings" panose="05000000000000000000" pitchFamily="2" charset="2"/>
              <a:buChar char="v"/>
            </a:pPr>
            <a:r>
              <a:rPr lang="ar-SA" b="1" dirty="0">
                <a:solidFill>
                  <a:schemeClr val="bg1">
                    <a:lumMod val="65000"/>
                  </a:schemeClr>
                </a:solidFill>
              </a:rPr>
              <a:t>مثال لنفترض ان بنك الرياض بدأ أعماله باستقبال </a:t>
            </a:r>
            <a:r>
              <a:rPr lang="en-US" b="1" dirty="0">
                <a:solidFill>
                  <a:schemeClr val="bg1">
                    <a:lumMod val="65000"/>
                  </a:schemeClr>
                </a:solidFill>
              </a:rPr>
              <a:t>1,000,000</a:t>
            </a:r>
            <a:r>
              <a:rPr lang="ar-SA" b="1" dirty="0">
                <a:solidFill>
                  <a:schemeClr val="bg1">
                    <a:lumMod val="65000"/>
                  </a:schemeClr>
                </a:solidFill>
              </a:rPr>
              <a:t> ريال اودعت في حساب جاري باسم احمد وبافتراض ان نسبة الاحتياطي النظامي هي </a:t>
            </a:r>
            <a:r>
              <a:rPr lang="en-US" b="1" dirty="0">
                <a:solidFill>
                  <a:schemeClr val="bg1">
                    <a:lumMod val="65000"/>
                  </a:schemeClr>
                </a:solidFill>
              </a:rPr>
              <a:t>20%</a:t>
            </a:r>
            <a:r>
              <a:rPr lang="ar-SA" b="1" dirty="0">
                <a:solidFill>
                  <a:schemeClr val="bg1">
                    <a:lumMod val="65000"/>
                  </a:schemeClr>
                </a:solidFill>
              </a:rPr>
              <a:t>و يمكن تصوير ميزانية بنك الرياض في هذه الحالة كما يلي :</a:t>
            </a:r>
          </a:p>
          <a:p>
            <a:pPr>
              <a:buFont typeface="Wingdings" panose="05000000000000000000" pitchFamily="2" charset="2"/>
              <a:buChar char="v"/>
            </a:pPr>
            <a:endParaRPr lang="ar-SA" dirty="0"/>
          </a:p>
          <a:p>
            <a:pPr>
              <a:buFont typeface="Wingdings" panose="05000000000000000000" pitchFamily="2" charset="2"/>
              <a:buChar char="v"/>
            </a:pP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3047020787"/>
              </p:ext>
            </p:extLst>
          </p:nvPr>
        </p:nvGraphicFramePr>
        <p:xfrm>
          <a:off x="1376908" y="3621331"/>
          <a:ext cx="8128000" cy="1849120"/>
        </p:xfrm>
        <a:graphic>
          <a:graphicData uri="http://schemas.openxmlformats.org/drawingml/2006/table">
            <a:tbl>
              <a:tblPr rtl="1" firstRow="1" bandRow="1">
                <a:tableStyleId>{BC89EF96-8CEA-46FF-86C4-4CE0E7609802}</a:tableStyleId>
              </a:tblPr>
              <a:tblGrid>
                <a:gridCol w="4064000">
                  <a:extLst>
                    <a:ext uri="{9D8B030D-6E8A-4147-A177-3AD203B41FA5}">
                      <a16:colId xmlns:a16="http://schemas.microsoft.com/office/drawing/2014/main" xmlns="" val="20000"/>
                    </a:ext>
                  </a:extLst>
                </a:gridCol>
                <a:gridCol w="4064000">
                  <a:extLst>
                    <a:ext uri="{9D8B030D-6E8A-4147-A177-3AD203B41FA5}">
                      <a16:colId xmlns:a16="http://schemas.microsoft.com/office/drawing/2014/main" xmlns="" val="20001"/>
                    </a:ext>
                  </a:extLst>
                </a:gridCol>
              </a:tblGrid>
              <a:tr h="365760">
                <a:tc>
                  <a:txBody>
                    <a:bodyPr/>
                    <a:lstStyle/>
                    <a:p>
                      <a:pPr algn="ctr" rtl="1"/>
                      <a:r>
                        <a:rPr lang="ar-SA" dirty="0"/>
                        <a:t>اصول </a:t>
                      </a:r>
                    </a:p>
                  </a:txBody>
                  <a:tcPr/>
                </a:tc>
                <a:tc>
                  <a:txBody>
                    <a:bodyPr/>
                    <a:lstStyle/>
                    <a:p>
                      <a:pPr algn="ctr" rtl="1"/>
                      <a:r>
                        <a:rPr lang="ar-SA" dirty="0"/>
                        <a:t>خصوم</a:t>
                      </a:r>
                    </a:p>
                  </a:txBody>
                  <a:tcPr/>
                </a:tc>
                <a:extLst>
                  <a:ext uri="{0D108BD9-81ED-4DB2-BD59-A6C34878D82A}">
                    <a16:rowId xmlns:a16="http://schemas.microsoft.com/office/drawing/2014/main" xmlns="" val="10000"/>
                  </a:ext>
                </a:extLst>
              </a:tr>
              <a:tr h="370840">
                <a:tc>
                  <a:txBody>
                    <a:bodyPr/>
                    <a:lstStyle/>
                    <a:p>
                      <a:pPr rtl="1"/>
                      <a:r>
                        <a:rPr lang="en-US" dirty="0"/>
                        <a:t>1,000,000</a:t>
                      </a:r>
                      <a:r>
                        <a:rPr lang="ar-SA" dirty="0"/>
                        <a:t> </a:t>
                      </a:r>
                      <a:r>
                        <a:rPr lang="ar-SA" baseline="0" dirty="0"/>
                        <a:t>                 </a:t>
                      </a:r>
                      <a:r>
                        <a:rPr lang="ar-SA" dirty="0"/>
                        <a:t>احتياطي</a:t>
                      </a:r>
                      <a:r>
                        <a:rPr lang="ar-SA" baseline="0" dirty="0"/>
                        <a:t> ونقدية </a:t>
                      </a:r>
                      <a:endParaRPr lang="ar-SA" dirty="0"/>
                    </a:p>
                  </a:txBody>
                  <a:tcPr/>
                </a:tc>
                <a:tc>
                  <a:txBody>
                    <a:bodyPr/>
                    <a:lstStyle/>
                    <a:p>
                      <a:pPr rtl="1"/>
                      <a:r>
                        <a:rPr lang="ar-SA" baseline="0" dirty="0"/>
                        <a:t>   </a:t>
                      </a:r>
                      <a:r>
                        <a:rPr lang="en-US" baseline="0" dirty="0"/>
                        <a:t>1000,0000</a:t>
                      </a:r>
                      <a:r>
                        <a:rPr lang="ar-SA" baseline="0" dirty="0"/>
                        <a:t>   </a:t>
                      </a:r>
                      <a:r>
                        <a:rPr lang="ar-SA" dirty="0"/>
                        <a:t>ودائع</a:t>
                      </a:r>
                      <a:r>
                        <a:rPr lang="ar-SA" baseline="0" dirty="0"/>
                        <a:t> تحت الطلب (احمد)</a:t>
                      </a:r>
                      <a:endParaRPr lang="en-US" baseline="0" dirty="0"/>
                    </a:p>
                  </a:txBody>
                  <a:tcPr/>
                </a:tc>
                <a:extLst>
                  <a:ext uri="{0D108BD9-81ED-4DB2-BD59-A6C34878D82A}">
                    <a16:rowId xmlns:a16="http://schemas.microsoft.com/office/drawing/2014/main" xmlns="" val="10001"/>
                  </a:ext>
                </a:extLst>
              </a:tr>
              <a:tr h="370840">
                <a:tc>
                  <a:txBody>
                    <a:bodyPr/>
                    <a:lstStyle/>
                    <a:p>
                      <a:pPr rtl="1"/>
                      <a:r>
                        <a:rPr lang="ar-SA" dirty="0"/>
                        <a:t>                  </a:t>
                      </a:r>
                      <a:r>
                        <a:rPr lang="en-US" dirty="0"/>
                        <a:t>200,000</a:t>
                      </a:r>
                      <a:r>
                        <a:rPr lang="ar-SA" dirty="0"/>
                        <a:t>   احتياطي</a:t>
                      </a:r>
                      <a:r>
                        <a:rPr lang="ar-SA" baseline="0" dirty="0"/>
                        <a:t> نظامي </a:t>
                      </a:r>
                      <a:endParaRPr lang="ar-SA" dirty="0"/>
                    </a:p>
                  </a:txBody>
                  <a:tcPr/>
                </a:tc>
                <a:tc>
                  <a:txBody>
                    <a:bodyPr/>
                    <a:lstStyle/>
                    <a:p>
                      <a:pPr rtl="1"/>
                      <a:endParaRPr lang="ar-SA" dirty="0"/>
                    </a:p>
                  </a:txBody>
                  <a:tcPr/>
                </a:tc>
                <a:extLst>
                  <a:ext uri="{0D108BD9-81ED-4DB2-BD59-A6C34878D82A}">
                    <a16:rowId xmlns:a16="http://schemas.microsoft.com/office/drawing/2014/main" xmlns="" val="10002"/>
                  </a:ext>
                </a:extLst>
              </a:tr>
              <a:tr h="370840">
                <a:tc>
                  <a:txBody>
                    <a:bodyPr/>
                    <a:lstStyle/>
                    <a:p>
                      <a:pPr rtl="1"/>
                      <a:r>
                        <a:rPr lang="en-US" dirty="0"/>
                        <a:t>800,000                   </a:t>
                      </a:r>
                      <a:r>
                        <a:rPr lang="ar-SA" dirty="0"/>
                        <a:t>       فائض </a:t>
                      </a:r>
                    </a:p>
                  </a:txBody>
                  <a:tcPr/>
                </a:tc>
                <a:tc>
                  <a:txBody>
                    <a:bodyPr/>
                    <a:lstStyle/>
                    <a:p>
                      <a:pPr rtl="1"/>
                      <a:endParaRPr lang="ar-SA"/>
                    </a:p>
                  </a:txBody>
                  <a:tcPr/>
                </a:tc>
                <a:extLst>
                  <a:ext uri="{0D108BD9-81ED-4DB2-BD59-A6C34878D82A}">
                    <a16:rowId xmlns:a16="http://schemas.microsoft.com/office/drawing/2014/main" xmlns="" val="10003"/>
                  </a:ext>
                </a:extLst>
              </a:tr>
              <a:tr h="370840">
                <a:tc>
                  <a:txBody>
                    <a:bodyPr/>
                    <a:lstStyle/>
                    <a:p>
                      <a:pPr rtl="1"/>
                      <a:r>
                        <a:rPr lang="ar-SA" dirty="0"/>
                        <a:t> </a:t>
                      </a:r>
                      <a:r>
                        <a:rPr lang="en-US" dirty="0"/>
                        <a:t>                  1,000,000</a:t>
                      </a:r>
                      <a:r>
                        <a:rPr lang="ar-SA" dirty="0"/>
                        <a:t>إجمالي الاصول </a:t>
                      </a:r>
                    </a:p>
                  </a:txBody>
                  <a:tcPr/>
                </a:tc>
                <a:tc>
                  <a:txBody>
                    <a:bodyPr/>
                    <a:lstStyle/>
                    <a:p>
                      <a:pPr rtl="1"/>
                      <a:r>
                        <a:rPr lang="ar-SA" dirty="0"/>
                        <a:t>  </a:t>
                      </a:r>
                      <a:r>
                        <a:rPr lang="en-US" dirty="0"/>
                        <a:t>1000,000</a:t>
                      </a:r>
                      <a:r>
                        <a:rPr lang="ar-SA" dirty="0"/>
                        <a:t>               إجمال</a:t>
                      </a:r>
                      <a:r>
                        <a:rPr lang="ar-SA" baseline="0" dirty="0"/>
                        <a:t>ي الخصوم </a:t>
                      </a:r>
                      <a:endParaRPr lang="ar-SA" dirty="0"/>
                    </a:p>
                  </a:txBody>
                  <a:tcPr/>
                </a:tc>
                <a:extLst>
                  <a:ext uri="{0D108BD9-81ED-4DB2-BD59-A6C34878D82A}">
                    <a16:rowId xmlns:a16="http://schemas.microsoft.com/office/drawing/2014/main" xmlns="" val="10004"/>
                  </a:ext>
                </a:extLst>
              </a:tr>
            </a:tbl>
          </a:graphicData>
        </a:graphic>
      </p:graphicFrame>
      <p:cxnSp>
        <p:nvCxnSpPr>
          <p:cNvPr id="6" name="Straight Connector 5"/>
          <p:cNvCxnSpPr/>
          <p:nvPr/>
        </p:nvCxnSpPr>
        <p:spPr>
          <a:xfrm>
            <a:off x="3944204" y="3887311"/>
            <a:ext cx="0" cy="1583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7192370" y="3887311"/>
            <a:ext cx="27296" cy="15921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284191" y="4012442"/>
            <a:ext cx="0" cy="146706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5178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 </a:t>
            </a:r>
          </a:p>
        </p:txBody>
      </p:sp>
      <p:pic>
        <p:nvPicPr>
          <p:cNvPr id="6" name="Content Placeholder 5"/>
          <p:cNvPicPr>
            <a:picLocks noGrp="1" noChangeAspect="1"/>
          </p:cNvPicPr>
          <p:nvPr>
            <p:ph idx="1"/>
          </p:nvPr>
        </p:nvPicPr>
        <p:blipFill>
          <a:blip r:embed="rId2"/>
          <a:stretch>
            <a:fillRect/>
          </a:stretch>
        </p:blipFill>
        <p:spPr>
          <a:xfrm>
            <a:off x="677334" y="1651379"/>
            <a:ext cx="8596668" cy="4462818"/>
          </a:xfrm>
          <a:prstGeom prst="rect">
            <a:avLst/>
          </a:prstGeom>
        </p:spPr>
      </p:pic>
      <p:sp>
        <p:nvSpPr>
          <p:cNvPr id="4" name="AutoShape 2" descr="Displaying image3.jpe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2234203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54759"/>
            <a:ext cx="8596668" cy="1320800"/>
          </a:xfrm>
        </p:spPr>
        <p:txBody>
          <a:bodyPr/>
          <a:lstStyle/>
          <a:p>
            <a:pPr algn="r"/>
            <a:r>
              <a:rPr lang="ar-SA" dirty="0"/>
              <a:t>دور البنوك في التوسع في كمية النقود </a:t>
            </a:r>
          </a:p>
        </p:txBody>
      </p:sp>
      <p:pic>
        <p:nvPicPr>
          <p:cNvPr id="6" name="Picture 5"/>
          <p:cNvPicPr>
            <a:picLocks noChangeAspect="1"/>
          </p:cNvPicPr>
          <p:nvPr/>
        </p:nvPicPr>
        <p:blipFill>
          <a:blip r:embed="rId2"/>
          <a:stretch>
            <a:fillRect/>
          </a:stretch>
        </p:blipFill>
        <p:spPr>
          <a:xfrm>
            <a:off x="1610436" y="1106227"/>
            <a:ext cx="7861110" cy="5600700"/>
          </a:xfrm>
          <a:prstGeom prst="rect">
            <a:avLst/>
          </a:prstGeom>
        </p:spPr>
      </p:pic>
    </p:spTree>
    <p:extLst>
      <p:ext uri="{BB962C8B-B14F-4D97-AF65-F5344CB8AC3E}">
        <p14:creationId xmlns:p14="http://schemas.microsoft.com/office/powerpoint/2010/main" val="4484874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 </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024" y="1692323"/>
            <a:ext cx="9239534" cy="4417941"/>
          </a:xfrm>
        </p:spPr>
      </p:pic>
    </p:spTree>
    <p:extLst>
      <p:ext uri="{BB962C8B-B14F-4D97-AF65-F5344CB8AC3E}">
        <p14:creationId xmlns:p14="http://schemas.microsoft.com/office/powerpoint/2010/main" val="891952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 </a:t>
            </a:r>
          </a:p>
        </p:txBody>
      </p:sp>
      <p:sp>
        <p:nvSpPr>
          <p:cNvPr id="3" name="Content Placeholder 2"/>
          <p:cNvSpPr>
            <a:spLocks noGrp="1"/>
          </p:cNvSpPr>
          <p:nvPr>
            <p:ph idx="1"/>
          </p:nvPr>
        </p:nvSpPr>
        <p:spPr>
          <a:xfrm>
            <a:off x="677334" y="1665027"/>
            <a:ext cx="8596668" cy="4708477"/>
          </a:xfrm>
        </p:spPr>
        <p:txBody>
          <a:bodyPr/>
          <a:lstStyle/>
          <a:p>
            <a:pPr marL="0" indent="0">
              <a:buNone/>
            </a:pPr>
            <a:r>
              <a:rPr lang="ar-SA" b="1" dirty="0">
                <a:solidFill>
                  <a:schemeClr val="bg1">
                    <a:lumMod val="65000"/>
                  </a:schemeClr>
                </a:solidFill>
              </a:rPr>
              <a:t>مضاعف النقود (الودائع)=1/نسبة الاحتياطي القانوني </a:t>
            </a:r>
          </a:p>
          <a:p>
            <a:pPr marL="0" indent="0" algn="ctr">
              <a:buNone/>
            </a:pPr>
            <a:endParaRPr lang="ar-SA" b="1" dirty="0">
              <a:solidFill>
                <a:schemeClr val="bg1">
                  <a:lumMod val="65000"/>
                </a:schemeClr>
              </a:solidFill>
            </a:endParaRPr>
          </a:p>
          <a:p>
            <a:pPr marL="0" indent="0" algn="ctr">
              <a:buNone/>
            </a:pPr>
            <a:endParaRPr lang="ar-SA" b="1" dirty="0">
              <a:solidFill>
                <a:schemeClr val="bg1">
                  <a:lumMod val="65000"/>
                </a:schemeClr>
              </a:solidFill>
            </a:endParaRPr>
          </a:p>
          <a:p>
            <a:pPr marL="0" indent="0">
              <a:buNone/>
            </a:pPr>
            <a:r>
              <a:rPr lang="ar-SA" b="1" dirty="0">
                <a:solidFill>
                  <a:schemeClr val="bg1">
                    <a:lumMod val="65000"/>
                  </a:schemeClr>
                </a:solidFill>
              </a:rPr>
              <a:t>التغير في عرض النقود = مضاعف الودائع * المبلغ الاساسي </a:t>
            </a:r>
          </a:p>
          <a:p>
            <a:pPr marL="0" indent="0">
              <a:buNone/>
            </a:pPr>
            <a:endParaRPr lang="ar-SA" b="1" dirty="0">
              <a:solidFill>
                <a:schemeClr val="bg1">
                  <a:lumMod val="65000"/>
                </a:schemeClr>
              </a:solidFill>
            </a:endParaRPr>
          </a:p>
          <a:p>
            <a:pPr marL="0" indent="0">
              <a:buNone/>
            </a:pPr>
            <a:endParaRPr lang="ar-SA" b="1" dirty="0">
              <a:solidFill>
                <a:schemeClr val="bg1">
                  <a:lumMod val="65000"/>
                </a:schemeClr>
              </a:solidFill>
            </a:endParaRPr>
          </a:p>
          <a:p>
            <a:pPr>
              <a:buFont typeface="Wingdings" panose="05000000000000000000" pitchFamily="2" charset="2"/>
              <a:buChar char="v"/>
            </a:pPr>
            <a:r>
              <a:rPr lang="ar-SA" b="1" dirty="0">
                <a:solidFill>
                  <a:schemeClr val="bg1">
                    <a:lumMod val="65000"/>
                  </a:schemeClr>
                </a:solidFill>
              </a:rPr>
              <a:t>مضاعف النقود بهذه الصورة المبسطة لا يحدث في الحياة العملية لاعتبارات منها :</a:t>
            </a:r>
          </a:p>
          <a:p>
            <a:pPr>
              <a:buFont typeface="+mj-lt"/>
              <a:buAutoNum type="arabicPeriod"/>
            </a:pPr>
            <a:r>
              <a:rPr lang="ar-SA" b="1" dirty="0">
                <a:solidFill>
                  <a:schemeClr val="bg1">
                    <a:lumMod val="65000"/>
                  </a:schemeClr>
                </a:solidFill>
              </a:rPr>
              <a:t>عامة الناس لاتودع جميع اموالها في البنوك بل تحتفظ بجزء من اموالها في شكل سيولة لانهاء معاملاتها اليومية.</a:t>
            </a:r>
          </a:p>
          <a:p>
            <a:pPr>
              <a:buFont typeface="+mj-lt"/>
              <a:buAutoNum type="arabicPeriod"/>
            </a:pPr>
            <a:r>
              <a:rPr lang="ar-SA" b="1" dirty="0">
                <a:solidFill>
                  <a:schemeClr val="bg1">
                    <a:lumMod val="65000"/>
                  </a:schemeClr>
                </a:solidFill>
              </a:rPr>
              <a:t>البنوك لاتقوم بإقراض جميع الودائع لديها بل تحتفظ باحتياطي اضافي الى جانب الاحتياطي القانوني تحسباً للتغيرات الطارئة في السياسة النقدية للدولة .</a:t>
            </a:r>
          </a:p>
        </p:txBody>
      </p:sp>
      <p:cxnSp>
        <p:nvCxnSpPr>
          <p:cNvPr id="5" name="Straight Arrow Connector 4"/>
          <p:cNvCxnSpPr/>
          <p:nvPr/>
        </p:nvCxnSpPr>
        <p:spPr>
          <a:xfrm>
            <a:off x="6018663" y="2101756"/>
            <a:ext cx="0" cy="72333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285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18866" y="2160589"/>
                <a:ext cx="8455136" cy="3880773"/>
              </a:xfrm>
            </p:spPr>
            <p:txBody>
              <a:bodyPr>
                <a:normAutofit/>
              </a:bodyPr>
              <a:lstStyle/>
              <a:p>
                <a:pPr marL="0" indent="0">
                  <a:buNone/>
                </a:pPr>
                <a:r>
                  <a:rPr lang="ar-SA" sz="2000" b="1" dirty="0">
                    <a:solidFill>
                      <a:schemeClr val="bg1">
                        <a:lumMod val="65000"/>
                      </a:schemeClr>
                    </a:solidFill>
                  </a:rPr>
                  <a:t>عرض النقود والقاعدة النقدية رياضياً :     </a:t>
                </a:r>
              </a:p>
              <a:p>
                <a:pPr marL="0" indent="0">
                  <a:buNone/>
                </a:pPr>
                <a:r>
                  <a:rPr lang="ar-SA" sz="2000" b="1" dirty="0">
                    <a:solidFill>
                      <a:schemeClr val="bg1">
                        <a:lumMod val="65000"/>
                      </a:schemeClr>
                    </a:solidFill>
                  </a:rPr>
                  <a:t>1)</a:t>
                </a:r>
                <a:r>
                  <a:rPr lang="en-US" sz="2000" b="1" dirty="0">
                    <a:solidFill>
                      <a:schemeClr val="bg1">
                        <a:lumMod val="65000"/>
                      </a:schemeClr>
                    </a:solidFill>
                  </a:rPr>
                  <a:t>MS=CR+CD     </a:t>
                </a:r>
                <a:endParaRPr lang="ar-SA" sz="2000" b="1" dirty="0">
                  <a:solidFill>
                    <a:schemeClr val="bg1">
                      <a:lumMod val="65000"/>
                    </a:schemeClr>
                  </a:solidFill>
                </a:endParaRPr>
              </a:p>
              <a:p>
                <a:pPr marL="0" indent="0">
                  <a:buNone/>
                </a:pPr>
                <a:endParaRPr lang="en-US" sz="2000" b="1" dirty="0">
                  <a:solidFill>
                    <a:schemeClr val="bg1">
                      <a:lumMod val="65000"/>
                    </a:schemeClr>
                  </a:solidFill>
                </a:endParaRPr>
              </a:p>
              <a:p>
                <a:pPr marL="0" indent="0">
                  <a:buNone/>
                </a:pPr>
                <a:r>
                  <a:rPr lang="ar-SA" sz="2000" b="1" dirty="0">
                    <a:solidFill>
                      <a:schemeClr val="bg1">
                        <a:lumMod val="65000"/>
                      </a:schemeClr>
                    </a:solidFill>
                  </a:rPr>
                  <a:t>2)</a:t>
                </a:r>
                <a:r>
                  <a:rPr lang="en-US" sz="2000" b="1" dirty="0">
                    <a:solidFill>
                      <a:schemeClr val="bg1">
                        <a:lumMod val="65000"/>
                      </a:schemeClr>
                    </a:solidFill>
                  </a:rPr>
                  <a:t>H=CR+E         </a:t>
                </a:r>
              </a:p>
              <a:p>
                <a:pPr marL="0" indent="0">
                  <a:buNone/>
                </a:pPr>
                <a:endParaRPr lang="ar-SA" sz="2000" b="1" dirty="0">
                  <a:solidFill>
                    <a:schemeClr val="bg1">
                      <a:lumMod val="65000"/>
                    </a:schemeClr>
                  </a:solidFill>
                </a:endParaRPr>
              </a:p>
              <a:p>
                <a:pPr marL="0" indent="0">
                  <a:buNone/>
                </a:pPr>
                <a:r>
                  <a:rPr lang="ar-SA" sz="2000" b="1" dirty="0">
                    <a:solidFill>
                      <a:schemeClr val="bg1">
                        <a:lumMod val="65000"/>
                      </a:schemeClr>
                    </a:solidFill>
                  </a:rPr>
                  <a:t>3) </a:t>
                </a:r>
                <a:r>
                  <a:rPr lang="en-US" sz="2000" b="1" dirty="0">
                    <a:solidFill>
                      <a:schemeClr val="bg1">
                        <a:lumMod val="65000"/>
                      </a:schemeClr>
                    </a:solidFill>
                  </a:rPr>
                  <a:t>MS=[c+1/</a:t>
                </a:r>
                <a:r>
                  <a:rPr lang="en-US" sz="2000" b="1" dirty="0" err="1">
                    <a:solidFill>
                      <a:schemeClr val="bg1">
                        <a:lumMod val="65000"/>
                      </a:schemeClr>
                    </a:solidFill>
                  </a:rPr>
                  <a:t>c+e</a:t>
                </a:r>
                <a:r>
                  <a:rPr lang="en-US" sz="2000" b="1" dirty="0">
                    <a:solidFill>
                      <a:schemeClr val="bg1">
                        <a:lumMod val="65000"/>
                      </a:schemeClr>
                    </a:solidFill>
                  </a:rPr>
                  <a:t>]</a:t>
                </a:r>
                <a14:m>
                  <m:oMath xmlns:m="http://schemas.openxmlformats.org/officeDocument/2006/math">
                    <m:r>
                      <a:rPr lang="ar-SA" sz="2000" b="1" i="1">
                        <a:solidFill>
                          <a:schemeClr val="bg1">
                            <a:lumMod val="65000"/>
                          </a:schemeClr>
                        </a:solidFill>
                        <a:latin typeface="Cambria Math" panose="02040503050406030204" pitchFamily="18" charset="0"/>
                        <a:ea typeface="Cambria Math" panose="02040503050406030204" pitchFamily="18" charset="0"/>
                      </a:rPr>
                      <m:t>∆</m:t>
                    </m:r>
                  </m:oMath>
                </a14:m>
                <a:r>
                  <a:rPr lang="ar-SA" sz="2000" b="1" dirty="0">
                    <a:solidFill>
                      <a:schemeClr val="bg1">
                        <a:lumMod val="65000"/>
                      </a:schemeClr>
                    </a:solidFill>
                    <a:ea typeface="Cambria Math" panose="02040503050406030204" pitchFamily="18" charset="0"/>
                  </a:rPr>
                  <a:t> </a:t>
                </a:r>
                <a14:m>
                  <m:oMath xmlns:m="http://schemas.openxmlformats.org/officeDocument/2006/math">
                    <m:r>
                      <a:rPr lang="ar-SA" sz="2000" b="1" i="1">
                        <a:solidFill>
                          <a:schemeClr val="bg1">
                            <a:lumMod val="65000"/>
                          </a:schemeClr>
                        </a:solidFill>
                        <a:latin typeface="Cambria Math" panose="02040503050406030204" pitchFamily="18" charset="0"/>
                        <a:ea typeface="Cambria Math" panose="02040503050406030204" pitchFamily="18" charset="0"/>
                      </a:rPr>
                      <m:t>∆</m:t>
                    </m:r>
                  </m:oMath>
                </a14:m>
                <a:endParaRPr lang="ar-SA" sz="2000" b="1" dirty="0">
                  <a:solidFill>
                    <a:schemeClr val="bg1">
                      <a:lumMod val="65000"/>
                    </a:schemeClr>
                  </a:solidFill>
                </a:endParaRPr>
              </a:p>
              <a:p>
                <a:pPr marL="0" indent="0">
                  <a:buNone/>
                </a:pPr>
                <a:endParaRPr lang="ar-SA" sz="2000" b="1" dirty="0">
                  <a:solidFill>
                    <a:schemeClr val="bg1">
                      <a:lumMod val="65000"/>
                    </a:schemeClr>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18866" y="2160589"/>
                <a:ext cx="8455136" cy="3880773"/>
              </a:xfrm>
              <a:blipFill rotWithShape="0">
                <a:blip r:embed="rId2"/>
                <a:stretch>
                  <a:fillRect t="-785" r="-865"/>
                </a:stretch>
              </a:blipFill>
            </p:spPr>
            <p:txBody>
              <a:bodyPr/>
              <a:lstStyle/>
              <a:p>
                <a:r>
                  <a:rPr lang="ar-SA">
                    <a:noFill/>
                  </a:rPr>
                  <a:t> </a:t>
                </a:r>
              </a:p>
            </p:txBody>
          </p:sp>
        </mc:Fallback>
      </mc:AlternateContent>
    </p:spTree>
    <p:extLst>
      <p:ext uri="{BB962C8B-B14F-4D97-AF65-F5344CB8AC3E}">
        <p14:creationId xmlns:p14="http://schemas.microsoft.com/office/powerpoint/2010/main" val="2283740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يناقش هذا الفصل : </a:t>
            </a:r>
          </a:p>
        </p:txBody>
      </p:sp>
      <p:sp>
        <p:nvSpPr>
          <p:cNvPr id="3" name="Content Placeholder 2"/>
          <p:cNvSpPr>
            <a:spLocks noGrp="1"/>
          </p:cNvSpPr>
          <p:nvPr>
            <p:ph idx="1"/>
          </p:nvPr>
        </p:nvSpPr>
        <p:spPr>
          <a:xfrm>
            <a:off x="677333" y="1746913"/>
            <a:ext cx="8739621" cy="4294449"/>
          </a:xfrm>
        </p:spPr>
        <p:txBody>
          <a:bodyPr>
            <a:normAutofit fontScale="92500" lnSpcReduction="20000"/>
          </a:bodyPr>
          <a:lstStyle/>
          <a:p>
            <a:pPr marL="0" indent="0">
              <a:buNone/>
            </a:pPr>
            <a:r>
              <a:rPr lang="ar-SA" sz="2200" b="1" dirty="0">
                <a:solidFill>
                  <a:schemeClr val="bg1">
                    <a:lumMod val="75000"/>
                  </a:schemeClr>
                </a:solidFill>
              </a:rPr>
              <a:t>جانب آخر من السياسات الإقتصادية وهي السياسة النقدية وكيفية تأثيرها على الطلب الكلي من خلال استخدام الادوات النقدية الإقتصادية المتاحة للبنوك المركزية مثل :</a:t>
            </a:r>
          </a:p>
          <a:p>
            <a:pPr marL="0" indent="0">
              <a:buNone/>
            </a:pPr>
            <a:r>
              <a:rPr lang="ar-SA" sz="2200" b="1" dirty="0">
                <a:solidFill>
                  <a:schemeClr val="bg1">
                    <a:lumMod val="75000"/>
                  </a:schemeClr>
                </a:solidFill>
              </a:rPr>
              <a:t>1)عمليات السوق المفتوحة. </a:t>
            </a:r>
          </a:p>
          <a:p>
            <a:pPr marL="0" indent="0">
              <a:buNone/>
            </a:pPr>
            <a:r>
              <a:rPr lang="ar-SA" sz="2200" b="1" dirty="0">
                <a:solidFill>
                  <a:schemeClr val="bg1">
                    <a:lumMod val="75000"/>
                  </a:schemeClr>
                </a:solidFill>
              </a:rPr>
              <a:t>2) تغيير سعر الخصم. </a:t>
            </a:r>
          </a:p>
          <a:p>
            <a:pPr marL="0" indent="0">
              <a:buNone/>
            </a:pPr>
            <a:r>
              <a:rPr lang="ar-SA" sz="2200" b="1" dirty="0">
                <a:solidFill>
                  <a:schemeClr val="bg1">
                    <a:lumMod val="75000"/>
                  </a:schemeClr>
                </a:solidFill>
              </a:rPr>
              <a:t>3) التحكم في نسبة الإحتياطي النظامي .</a:t>
            </a:r>
          </a:p>
          <a:p>
            <a:pPr marL="0" indent="0">
              <a:buNone/>
            </a:pPr>
            <a:r>
              <a:rPr lang="ar-SA" sz="2200" b="1" dirty="0">
                <a:solidFill>
                  <a:schemeClr val="bg1">
                    <a:lumMod val="75000"/>
                  </a:schemeClr>
                </a:solidFill>
              </a:rPr>
              <a:t>كما سنتعرف على :</a:t>
            </a:r>
          </a:p>
          <a:p>
            <a:pPr>
              <a:buFont typeface="Courier New" panose="02070309020205020404" pitchFamily="49" charset="0"/>
              <a:buChar char="o"/>
            </a:pPr>
            <a:r>
              <a:rPr lang="ar-SA" sz="2200" b="1" dirty="0">
                <a:solidFill>
                  <a:schemeClr val="bg1">
                    <a:lumMod val="75000"/>
                  </a:schemeClr>
                </a:solidFill>
              </a:rPr>
              <a:t>ماهية النظام النقدي واصل النقود وتاريخها وتعريفها الواسع والصيق وكيف يتم قياسها .</a:t>
            </a:r>
          </a:p>
          <a:p>
            <a:pPr>
              <a:buFont typeface="Courier New" panose="02070309020205020404" pitchFamily="49" charset="0"/>
              <a:buChar char="o"/>
            </a:pPr>
            <a:r>
              <a:rPr lang="ar-SA" sz="2200" b="1" dirty="0">
                <a:solidFill>
                  <a:schemeClr val="bg1">
                    <a:lumMod val="75000"/>
                  </a:schemeClr>
                </a:solidFill>
              </a:rPr>
              <a:t>كيفية خلق النقود بهدف استيعاب السياسة النقدية ثم نوضح الادوات المتاحة للرقابة على حجم النقود في الدولة </a:t>
            </a:r>
          </a:p>
          <a:p>
            <a:pPr>
              <a:buFont typeface="Courier New" panose="02070309020205020404" pitchFamily="49" charset="0"/>
              <a:buChar char="o"/>
            </a:pPr>
            <a:endParaRPr lang="ar-SA" dirty="0">
              <a:solidFill>
                <a:schemeClr val="bg1">
                  <a:lumMod val="75000"/>
                </a:schemeClr>
              </a:solidFill>
            </a:endParaRPr>
          </a:p>
          <a:p>
            <a:pPr marL="0" indent="0">
              <a:buNone/>
            </a:pPr>
            <a:r>
              <a:rPr lang="ar-SA" dirty="0">
                <a:solidFill>
                  <a:schemeClr val="bg1">
                    <a:lumMod val="75000"/>
                  </a:schemeClr>
                </a:solidFill>
              </a:rPr>
              <a:t> </a:t>
            </a:r>
          </a:p>
        </p:txBody>
      </p:sp>
    </p:spTree>
    <p:extLst>
      <p:ext uri="{BB962C8B-B14F-4D97-AF65-F5344CB8AC3E}">
        <p14:creationId xmlns:p14="http://schemas.microsoft.com/office/powerpoint/2010/main" val="907621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دور البنوك في التوسع في كمية النقود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ar-SA" b="1" dirty="0">
                    <a:solidFill>
                      <a:schemeClr val="bg1">
                        <a:lumMod val="65000"/>
                      </a:schemeClr>
                    </a:solidFill>
                  </a:rPr>
                  <a:t>ملاحظة: التغير في (</a:t>
                </a:r>
                <a14:m>
                  <m:oMath xmlns:m="http://schemas.openxmlformats.org/officeDocument/2006/math">
                    <m:r>
                      <a:rPr lang="ar-SA" b="1" i="1">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𝐌𝐒</m:t>
                    </m:r>
                  </m:oMath>
                </a14:m>
                <a:r>
                  <a:rPr lang="ar-SA" b="1" dirty="0">
                    <a:solidFill>
                      <a:schemeClr val="bg1">
                        <a:lumMod val="65000"/>
                      </a:schemeClr>
                    </a:solidFill>
                  </a:rPr>
                  <a:t>)يتناسب طردياً مع(</a:t>
                </a:r>
                <a14:m>
                  <m:oMath xmlns:m="http://schemas.openxmlformats.org/officeDocument/2006/math">
                    <m:r>
                      <a:rPr lang="ar-SA" b="1" i="1">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𝐇</m:t>
                    </m:r>
                  </m:oMath>
                </a14:m>
                <a:r>
                  <a:rPr lang="ar-SA" b="1" dirty="0">
                    <a:solidFill>
                      <a:schemeClr val="bg1">
                        <a:lumMod val="65000"/>
                      </a:schemeClr>
                    </a:solidFill>
                  </a:rPr>
                  <a:t>)و(</a:t>
                </a:r>
                <a:r>
                  <a:rPr lang="en-US" b="1" dirty="0">
                    <a:solidFill>
                      <a:schemeClr val="bg1">
                        <a:lumMod val="65000"/>
                      </a:schemeClr>
                    </a:solidFill>
                  </a:rPr>
                  <a:t>C</a:t>
                </a:r>
                <a:r>
                  <a:rPr lang="ar-SA" b="1" dirty="0">
                    <a:solidFill>
                      <a:schemeClr val="bg1">
                        <a:lumMod val="65000"/>
                      </a:schemeClr>
                    </a:solidFill>
                  </a:rPr>
                  <a:t>) وعكسياً مع (</a:t>
                </a:r>
                <a:r>
                  <a:rPr lang="en-US" b="1" dirty="0">
                    <a:solidFill>
                      <a:schemeClr val="bg1">
                        <a:lumMod val="65000"/>
                      </a:schemeClr>
                    </a:solidFill>
                  </a:rPr>
                  <a:t>e</a:t>
                </a:r>
                <a:r>
                  <a:rPr lang="ar-SA" b="1" dirty="0">
                    <a:solidFill>
                      <a:schemeClr val="bg1">
                        <a:lumMod val="65000"/>
                      </a:schemeClr>
                    </a:solidFill>
                  </a:rPr>
                  <a:t>) </a:t>
                </a:r>
              </a:p>
              <a:p>
                <a:endParaRPr lang="ar-SA" b="1" dirty="0">
                  <a:solidFill>
                    <a:schemeClr val="bg1">
                      <a:lumMod val="65000"/>
                    </a:schemeClr>
                  </a:solidFill>
                </a:endParaRPr>
              </a:p>
              <a:p>
                <a:pPr marL="0" indent="0">
                  <a:buNone/>
                </a:pPr>
                <a:r>
                  <a:rPr lang="ar-SA" b="1" dirty="0">
                    <a:solidFill>
                      <a:schemeClr val="bg1">
                        <a:lumMod val="65000"/>
                      </a:schemeClr>
                    </a:solidFill>
                  </a:rPr>
                  <a:t>مثال : لو افترضنا ان نسبة الاحتياطي الذي يحتفظ فيه البنك </a:t>
                </a:r>
                <a:r>
                  <a:rPr lang="en-US" b="1" dirty="0">
                    <a:solidFill>
                      <a:schemeClr val="bg1">
                        <a:lumMod val="65000"/>
                      </a:schemeClr>
                    </a:solidFill>
                  </a:rPr>
                  <a:t>e=10%</a:t>
                </a:r>
                <a:r>
                  <a:rPr lang="ar-SA" b="1" dirty="0">
                    <a:solidFill>
                      <a:schemeClr val="bg1">
                        <a:lumMod val="65000"/>
                      </a:schemeClr>
                    </a:solidFill>
                  </a:rPr>
                  <a:t> والسيولة </a:t>
                </a:r>
                <a:r>
                  <a:rPr lang="en-US" b="1" dirty="0">
                    <a:solidFill>
                      <a:schemeClr val="bg1">
                        <a:lumMod val="65000"/>
                      </a:schemeClr>
                    </a:solidFill>
                  </a:rPr>
                  <a:t>c=15%</a:t>
                </a:r>
                <a:r>
                  <a:rPr lang="ar-SA" b="1" dirty="0">
                    <a:solidFill>
                      <a:schemeClr val="bg1">
                        <a:lumMod val="65000"/>
                      </a:schemeClr>
                    </a:solidFill>
                  </a:rPr>
                  <a:t> و </a:t>
                </a:r>
                <a:r>
                  <a:rPr lang="en-US" b="1" dirty="0">
                    <a:solidFill>
                      <a:schemeClr val="bg1">
                        <a:lumMod val="65000"/>
                      </a:schemeClr>
                    </a:solidFill>
                  </a:rPr>
                  <a:t>H=100</a:t>
                </a:r>
                <a:r>
                  <a:rPr lang="ar-SA" b="1" dirty="0">
                    <a:solidFill>
                      <a:schemeClr val="bg1">
                        <a:lumMod val="65000"/>
                      </a:schemeClr>
                    </a:solidFill>
                  </a:rPr>
                  <a:t> فإن (</a:t>
                </a:r>
                <a14:m>
                  <m:oMath xmlns:m="http://schemas.openxmlformats.org/officeDocument/2006/math">
                    <m:r>
                      <a:rPr lang="ar-SA" b="1" i="1">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𝐌𝐒</m:t>
                    </m:r>
                  </m:oMath>
                </a14:m>
                <a:r>
                  <a:rPr lang="ar-SA" b="1" dirty="0">
                    <a:solidFill>
                      <a:schemeClr val="bg1">
                        <a:lumMod val="65000"/>
                      </a:schemeClr>
                    </a:solidFill>
                  </a:rPr>
                  <a:t>)=</a:t>
                </a:r>
              </a:p>
              <a:p>
                <a:pPr marL="0" indent="0" algn="ctr">
                  <a:buNone/>
                </a:pPr>
                <a14:m>
                  <m:oMath xmlns:m="http://schemas.openxmlformats.org/officeDocument/2006/math">
                    <m:r>
                      <a:rPr lang="ar-SA" b="1" i="1">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𝐌𝐒</m:t>
                    </m:r>
                    <m:r>
                      <a:rPr lang="en-US" b="1" i="0" smtClean="0">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𝐂</m:t>
                    </m:r>
                    <m:r>
                      <a:rPr lang="en-US" b="1" i="0" smtClean="0">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𝟏</m:t>
                    </m:r>
                    <m:r>
                      <a:rPr lang="en-US" b="1" i="0" smtClean="0">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𝐄</m:t>
                    </m:r>
                    <m:r>
                      <a:rPr lang="en-US" b="1" i="0" smtClean="0">
                        <a:solidFill>
                          <a:schemeClr val="bg1">
                            <a:lumMod val="65000"/>
                          </a:schemeClr>
                        </a:solidFill>
                        <a:latin typeface="Cambria Math" panose="02040503050406030204" pitchFamily="18" charset="0"/>
                        <a:ea typeface="Cambria Math" panose="02040503050406030204" pitchFamily="18" charset="0"/>
                      </a:rPr>
                      <m:t>+</m:t>
                    </m:r>
                    <m:r>
                      <a:rPr lang="en-US" b="1" i="0" smtClean="0">
                        <a:solidFill>
                          <a:schemeClr val="bg1">
                            <a:lumMod val="65000"/>
                          </a:schemeClr>
                        </a:solidFill>
                        <a:latin typeface="Cambria Math" panose="02040503050406030204" pitchFamily="18" charset="0"/>
                        <a:ea typeface="Cambria Math" panose="02040503050406030204" pitchFamily="18" charset="0"/>
                      </a:rPr>
                      <m:t>𝐂</m:t>
                    </m:r>
                    <m:r>
                      <a:rPr lang="en-US" b="1" i="0" smtClean="0">
                        <a:solidFill>
                          <a:schemeClr val="bg1">
                            <a:lumMod val="65000"/>
                          </a:schemeClr>
                        </a:solidFill>
                        <a:latin typeface="Cambria Math" panose="02040503050406030204" pitchFamily="18" charset="0"/>
                        <a:ea typeface="Cambria Math" panose="02040503050406030204" pitchFamily="18" charset="0"/>
                      </a:rPr>
                      <m:t> ∗</m:t>
                    </m:r>
                    <m:r>
                      <a:rPr lang="ar-SA" b="1" i="1">
                        <a:solidFill>
                          <a:schemeClr val="bg1">
                            <a:lumMod val="65000"/>
                          </a:schemeClr>
                        </a:solidFill>
                        <a:latin typeface="Cambria Math" panose="02040503050406030204" pitchFamily="18" charset="0"/>
                        <a:ea typeface="Cambria Math" panose="02040503050406030204" pitchFamily="18" charset="0"/>
                      </a:rPr>
                      <m:t>∆</m:t>
                    </m:r>
                  </m:oMath>
                </a14:m>
                <a:r>
                  <a:rPr lang="en-US" b="1" dirty="0">
                    <a:solidFill>
                      <a:schemeClr val="bg1">
                        <a:lumMod val="65000"/>
                      </a:schemeClr>
                    </a:solidFill>
                  </a:rPr>
                  <a:t>H</a:t>
                </a:r>
              </a:p>
              <a:p>
                <a:pPr marL="0" indent="0" algn="ctr">
                  <a:buNone/>
                </a:pPr>
                <a:r>
                  <a:rPr lang="en-US" b="1" dirty="0">
                    <a:solidFill>
                      <a:schemeClr val="bg1">
                        <a:lumMod val="65000"/>
                      </a:schemeClr>
                    </a:solidFill>
                  </a:rPr>
                  <a:t>=1+0.15\0.10+0.15*100</a:t>
                </a:r>
              </a:p>
              <a:p>
                <a:pPr marL="0" indent="0" algn="ctr">
                  <a:buNone/>
                </a:pPr>
                <a:r>
                  <a:rPr lang="en-US" b="1" dirty="0">
                    <a:solidFill>
                      <a:schemeClr val="bg1">
                        <a:lumMod val="65000"/>
                      </a:schemeClr>
                    </a:solidFill>
                  </a:rPr>
                  <a:t>=1.15/0.25*100</a:t>
                </a:r>
              </a:p>
              <a:p>
                <a:pPr marL="0" indent="0" algn="ctr">
                  <a:buNone/>
                </a:pPr>
                <a:r>
                  <a:rPr lang="en-US" b="1" dirty="0">
                    <a:solidFill>
                      <a:schemeClr val="bg1">
                        <a:lumMod val="65000"/>
                      </a:schemeClr>
                    </a:solidFill>
                  </a:rPr>
                  <a:t>=(4.6)(100)</a:t>
                </a:r>
              </a:p>
              <a:p>
                <a:pPr marL="0" indent="0" algn="ctr">
                  <a:buNone/>
                </a:pPr>
                <a:r>
                  <a:rPr lang="en-US" b="1" dirty="0">
                    <a:solidFill>
                      <a:schemeClr val="bg1">
                        <a:lumMod val="65000"/>
                      </a:schemeClr>
                    </a:solidFill>
                  </a:rPr>
                  <a:t>=460</a:t>
                </a:r>
                <a:endParaRPr lang="ar-SA" b="1" dirty="0">
                  <a:solidFill>
                    <a:schemeClr val="bg1">
                      <a:lumMod val="65000"/>
                    </a:schemeClr>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785" r="-709"/>
                </a:stretch>
              </a:blipFill>
            </p:spPr>
            <p:txBody>
              <a:bodyPr/>
              <a:lstStyle/>
              <a:p>
                <a:r>
                  <a:rPr lang="ar-SA">
                    <a:noFill/>
                  </a:rPr>
                  <a:t> </a:t>
                </a:r>
              </a:p>
            </p:txBody>
          </p:sp>
        </mc:Fallback>
      </mc:AlternateContent>
    </p:spTree>
    <p:extLst>
      <p:ext uri="{BB962C8B-B14F-4D97-AF65-F5344CB8AC3E}">
        <p14:creationId xmlns:p14="http://schemas.microsoft.com/office/powerpoint/2010/main" val="28210442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البنوك المركزية</a:t>
            </a:r>
          </a:p>
        </p:txBody>
      </p:sp>
      <p:sp>
        <p:nvSpPr>
          <p:cNvPr id="3" name="Content Placeholder 2"/>
          <p:cNvSpPr>
            <a:spLocks noGrp="1"/>
          </p:cNvSpPr>
          <p:nvPr>
            <p:ph idx="1"/>
          </p:nvPr>
        </p:nvSpPr>
        <p:spPr>
          <a:xfrm>
            <a:off x="677334" y="1767050"/>
            <a:ext cx="8596668" cy="3880773"/>
          </a:xfrm>
        </p:spPr>
        <p:txBody>
          <a:bodyPr>
            <a:normAutofit/>
          </a:bodyPr>
          <a:lstStyle/>
          <a:p>
            <a:pPr marL="0" indent="0">
              <a:buNone/>
            </a:pPr>
            <a:r>
              <a:rPr lang="ar-SA" sz="2000" b="1" dirty="0">
                <a:solidFill>
                  <a:schemeClr val="bg1">
                    <a:lumMod val="65000"/>
                  </a:schemeClr>
                </a:solidFill>
              </a:rPr>
              <a:t>لا تخلو دولة في العالم من وجود بنك مركزي يقوم بمهام منها :</a:t>
            </a:r>
          </a:p>
          <a:p>
            <a:pPr marL="0" indent="0">
              <a:buNone/>
            </a:pPr>
            <a:endParaRPr lang="ar-SA" sz="2000" b="1" dirty="0">
              <a:solidFill>
                <a:schemeClr val="bg1">
                  <a:lumMod val="65000"/>
                </a:schemeClr>
              </a:solidFill>
            </a:endParaRPr>
          </a:p>
          <a:p>
            <a:pPr>
              <a:buAutoNum type="arabicPeriod"/>
            </a:pPr>
            <a:r>
              <a:rPr lang="ar-SA" sz="2000" b="1" dirty="0">
                <a:solidFill>
                  <a:schemeClr val="bg1">
                    <a:lumMod val="65000"/>
                  </a:schemeClr>
                </a:solidFill>
              </a:rPr>
              <a:t>الرقابة على البنوك التجارية </a:t>
            </a:r>
          </a:p>
          <a:p>
            <a:pPr>
              <a:buAutoNum type="arabicPeriod"/>
            </a:pPr>
            <a:r>
              <a:rPr lang="ar-SA" sz="2000" b="1" dirty="0">
                <a:solidFill>
                  <a:schemeClr val="bg1">
                    <a:lumMod val="65000"/>
                  </a:schemeClr>
                </a:solidFill>
              </a:rPr>
              <a:t>تنفيذ السياسة النقدية للدولة </a:t>
            </a:r>
          </a:p>
          <a:p>
            <a:pPr>
              <a:buAutoNum type="arabicPeriod"/>
            </a:pPr>
            <a:endParaRPr lang="ar-SA" sz="2000" b="1" dirty="0">
              <a:solidFill>
                <a:schemeClr val="bg1">
                  <a:lumMod val="65000"/>
                </a:schemeClr>
              </a:solidFill>
            </a:endParaRPr>
          </a:p>
          <a:p>
            <a:pPr>
              <a:buFont typeface="Wingdings" panose="05000000000000000000" pitchFamily="2" charset="2"/>
              <a:buChar char="v"/>
            </a:pPr>
            <a:r>
              <a:rPr lang="ar-SA" sz="2000" b="1" dirty="0">
                <a:solidFill>
                  <a:schemeClr val="bg1">
                    <a:lumMod val="65000"/>
                  </a:schemeClr>
                </a:solidFill>
              </a:rPr>
              <a:t>يرجع تاريخ البنوك المركزية الى القرن التاسع عشر الميلادي حين تم إنشاء بنك مركزي في انجلترا عام 1864</a:t>
            </a:r>
          </a:p>
        </p:txBody>
      </p:sp>
    </p:spTree>
    <p:extLst>
      <p:ext uri="{BB962C8B-B14F-4D97-AF65-F5344CB8AC3E}">
        <p14:creationId xmlns:p14="http://schemas.microsoft.com/office/powerpoint/2010/main" val="3311714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البنوك المركزية </a:t>
            </a:r>
          </a:p>
        </p:txBody>
      </p:sp>
      <p:sp>
        <p:nvSpPr>
          <p:cNvPr id="3" name="Content Placeholder 2"/>
          <p:cNvSpPr>
            <a:spLocks noGrp="1"/>
          </p:cNvSpPr>
          <p:nvPr>
            <p:ph idx="1"/>
          </p:nvPr>
        </p:nvSpPr>
        <p:spPr/>
        <p:txBody>
          <a:bodyPr/>
          <a:lstStyle/>
          <a:p>
            <a:pPr marL="0" indent="0">
              <a:buNone/>
            </a:pPr>
            <a:r>
              <a:rPr lang="ar-SA" b="1" dirty="0">
                <a:solidFill>
                  <a:schemeClr val="bg1">
                    <a:lumMod val="65000"/>
                  </a:schemeClr>
                </a:solidFill>
              </a:rPr>
              <a:t>تتمتع البنوك المركزية في انحاء العالم باستقلالية في تخطيط وتنفيذ السياسة النقدية من خلال الادوات التالية :</a:t>
            </a:r>
          </a:p>
          <a:p>
            <a:pPr marL="0" indent="0">
              <a:buNone/>
            </a:pPr>
            <a:endParaRPr lang="ar-SA" b="1" dirty="0">
              <a:solidFill>
                <a:schemeClr val="bg1">
                  <a:lumMod val="65000"/>
                </a:schemeClr>
              </a:solidFill>
            </a:endParaRPr>
          </a:p>
          <a:p>
            <a:pPr>
              <a:buFont typeface="Wingdings" panose="05000000000000000000" pitchFamily="2" charset="2"/>
              <a:buChar char="q"/>
            </a:pPr>
            <a:r>
              <a:rPr lang="ar-SA" b="1" dirty="0">
                <a:solidFill>
                  <a:schemeClr val="bg1">
                    <a:lumMod val="65000"/>
                  </a:schemeClr>
                </a:solidFill>
              </a:rPr>
              <a:t>عمليات السوق المفتوحة </a:t>
            </a:r>
          </a:p>
          <a:p>
            <a:pPr>
              <a:buFont typeface="Wingdings" panose="05000000000000000000" pitchFamily="2" charset="2"/>
              <a:buChar char="q"/>
            </a:pPr>
            <a:r>
              <a:rPr lang="ar-SA" b="1" dirty="0">
                <a:solidFill>
                  <a:schemeClr val="bg1">
                    <a:lumMod val="65000"/>
                  </a:schemeClr>
                </a:solidFill>
              </a:rPr>
              <a:t>التحكم في عرض النقود من خلال اقراض البنوك </a:t>
            </a:r>
          </a:p>
          <a:p>
            <a:pPr>
              <a:buFont typeface="Wingdings" panose="05000000000000000000" pitchFamily="2" charset="2"/>
              <a:buChar char="q"/>
            </a:pPr>
            <a:r>
              <a:rPr lang="ar-SA" b="1" dirty="0">
                <a:solidFill>
                  <a:schemeClr val="bg1">
                    <a:lumMod val="65000"/>
                  </a:schemeClr>
                </a:solidFill>
              </a:rPr>
              <a:t>التأثير على عرض النقود من خلال الاحتياطي القانوني </a:t>
            </a:r>
          </a:p>
        </p:txBody>
      </p:sp>
    </p:spTree>
    <p:extLst>
      <p:ext uri="{BB962C8B-B14F-4D97-AF65-F5344CB8AC3E}">
        <p14:creationId xmlns:p14="http://schemas.microsoft.com/office/powerpoint/2010/main" val="1265959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البنوك المركزية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4568302"/>
              </p:ext>
            </p:extLst>
          </p:nvPr>
        </p:nvGraphicFramePr>
        <p:xfrm>
          <a:off x="897782" y="1500831"/>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58836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الطالبات المشاركات  </a:t>
            </a:r>
            <a:endParaRPr lang="en-US" dirty="0"/>
          </a:p>
        </p:txBody>
      </p:sp>
      <p:sp>
        <p:nvSpPr>
          <p:cNvPr id="3" name="Content Placeholder 2"/>
          <p:cNvSpPr>
            <a:spLocks noGrp="1"/>
          </p:cNvSpPr>
          <p:nvPr>
            <p:ph idx="1"/>
          </p:nvPr>
        </p:nvSpPr>
        <p:spPr>
          <a:noFill/>
          <a:ln>
            <a:noFill/>
          </a:ln>
        </p:spPr>
        <p:txBody>
          <a:bodyPr/>
          <a:lstStyle/>
          <a:p>
            <a:pPr marL="0" indent="0">
              <a:buNone/>
            </a:pPr>
            <a:r>
              <a:rPr lang="ar-SA" b="1" dirty="0" smtClean="0">
                <a:solidFill>
                  <a:schemeClr val="bg1">
                    <a:lumMod val="50000"/>
                  </a:schemeClr>
                </a:solidFill>
              </a:rPr>
              <a:t>اسيل عقيلان 435200220</a:t>
            </a:r>
          </a:p>
          <a:p>
            <a:pPr marL="0" indent="0">
              <a:buNone/>
            </a:pPr>
            <a:r>
              <a:rPr lang="ar-SA" b="1" dirty="0" smtClean="0">
                <a:solidFill>
                  <a:schemeClr val="bg1">
                    <a:lumMod val="50000"/>
                  </a:schemeClr>
                </a:solidFill>
              </a:rPr>
              <a:t>رغد الحربي 434201220</a:t>
            </a:r>
          </a:p>
          <a:p>
            <a:pPr marL="0" indent="0">
              <a:buNone/>
            </a:pPr>
            <a:r>
              <a:rPr lang="ar-SA" b="1" dirty="0" smtClean="0">
                <a:solidFill>
                  <a:schemeClr val="bg1">
                    <a:lumMod val="50000"/>
                  </a:schemeClr>
                </a:solidFill>
              </a:rPr>
              <a:t>مها العجاجي 435200790</a:t>
            </a:r>
          </a:p>
          <a:p>
            <a:pPr marL="0" indent="0">
              <a:buNone/>
            </a:pPr>
            <a:r>
              <a:rPr lang="ar-SA" b="1" dirty="0" smtClean="0">
                <a:solidFill>
                  <a:schemeClr val="bg1">
                    <a:lumMod val="50000"/>
                  </a:schemeClr>
                </a:solidFill>
              </a:rPr>
              <a:t>ريما باراس  435201485</a:t>
            </a:r>
          </a:p>
          <a:p>
            <a:pPr marL="0" indent="0">
              <a:buNone/>
            </a:pPr>
            <a:r>
              <a:rPr lang="ar-SA" b="1" dirty="0" smtClean="0">
                <a:solidFill>
                  <a:schemeClr val="bg1">
                    <a:lumMod val="50000"/>
                  </a:schemeClr>
                </a:solidFill>
              </a:rPr>
              <a:t>امجاد العتيبي 435202871 </a:t>
            </a:r>
          </a:p>
          <a:p>
            <a:pPr marL="0" indent="0">
              <a:buNone/>
            </a:pPr>
            <a:r>
              <a:rPr lang="ar-SA" b="1" dirty="0" smtClean="0">
                <a:solidFill>
                  <a:schemeClr val="bg1">
                    <a:lumMod val="50000"/>
                  </a:schemeClr>
                </a:solidFill>
              </a:rPr>
              <a:t>الجوهرة التمامي </a:t>
            </a:r>
            <a:r>
              <a:rPr lang="en-US" b="1" dirty="0" smtClean="0">
                <a:solidFill>
                  <a:schemeClr val="bg1">
                    <a:lumMod val="50000"/>
                  </a:schemeClr>
                </a:solidFill>
              </a:rPr>
              <a:t> </a:t>
            </a:r>
            <a:r>
              <a:rPr lang="ar-SA" b="1" dirty="0" smtClean="0">
                <a:solidFill>
                  <a:schemeClr val="bg1">
                    <a:lumMod val="50000"/>
                  </a:schemeClr>
                </a:solidFill>
              </a:rPr>
              <a:t>435200670 </a:t>
            </a:r>
          </a:p>
          <a:p>
            <a:pPr marL="0" indent="0">
              <a:buNone/>
            </a:pPr>
            <a:r>
              <a:rPr lang="ar-SA" b="1" dirty="0" smtClean="0">
                <a:solidFill>
                  <a:schemeClr val="bg1">
                    <a:lumMod val="50000"/>
                  </a:schemeClr>
                </a:solidFill>
              </a:rPr>
              <a:t>منال الكليبي 433202273</a:t>
            </a:r>
          </a:p>
          <a:p>
            <a:pPr marL="0" indent="0">
              <a:buNone/>
            </a:pPr>
            <a:r>
              <a:rPr lang="ar-SA" b="1" dirty="0" smtClean="0">
                <a:solidFill>
                  <a:schemeClr val="bg1">
                    <a:lumMod val="50000"/>
                  </a:schemeClr>
                </a:solidFill>
              </a:rPr>
              <a:t>ذكرى العبدان 435201633</a:t>
            </a:r>
            <a:endParaRPr lang="en-US" b="1" dirty="0">
              <a:solidFill>
                <a:schemeClr val="bg1">
                  <a:lumMod val="50000"/>
                </a:schemeClr>
              </a:solidFill>
            </a:endParaRPr>
          </a:p>
        </p:txBody>
      </p:sp>
    </p:spTree>
    <p:extLst>
      <p:ext uri="{BB962C8B-B14F-4D97-AF65-F5344CB8AC3E}">
        <p14:creationId xmlns:p14="http://schemas.microsoft.com/office/powerpoint/2010/main" val="26157798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النظام المصرفي تاريخياً</a:t>
            </a:r>
            <a:br>
              <a:rPr lang="ar-SA" dirty="0"/>
            </a:br>
            <a:endParaRPr lang="ar-SA" dirty="0"/>
          </a:p>
        </p:txBody>
      </p:sp>
      <p:sp>
        <p:nvSpPr>
          <p:cNvPr id="3" name="Content Placeholder 2"/>
          <p:cNvSpPr>
            <a:spLocks noGrp="1"/>
          </p:cNvSpPr>
          <p:nvPr>
            <p:ph idx="1"/>
          </p:nvPr>
        </p:nvSpPr>
        <p:spPr>
          <a:xfrm>
            <a:off x="295196" y="1930400"/>
            <a:ext cx="9149054" cy="3880773"/>
          </a:xfrm>
        </p:spPr>
        <p:txBody>
          <a:bodyPr>
            <a:normAutofit/>
          </a:bodyPr>
          <a:lstStyle/>
          <a:p>
            <a:pPr marL="0" indent="0">
              <a:buNone/>
            </a:pPr>
            <a:r>
              <a:rPr lang="ar-SA" sz="2400" b="1" dirty="0" smtClean="0">
                <a:solidFill>
                  <a:schemeClr val="bg1">
                    <a:lumMod val="75000"/>
                  </a:schemeClr>
                </a:solidFill>
              </a:rPr>
              <a:t>عندما قامت </a:t>
            </a:r>
            <a:r>
              <a:rPr lang="ar-SA" sz="2400" b="1" dirty="0">
                <a:solidFill>
                  <a:schemeClr val="bg1">
                    <a:lumMod val="75000"/>
                  </a:schemeClr>
                </a:solidFill>
              </a:rPr>
              <a:t>البنوك المركزية </a:t>
            </a:r>
            <a:r>
              <a:rPr lang="ar-SA" sz="2400" b="1" dirty="0" smtClean="0">
                <a:solidFill>
                  <a:schemeClr val="bg1">
                    <a:lumMod val="75000"/>
                  </a:schemeClr>
                </a:solidFill>
              </a:rPr>
              <a:t>في مختلف دول العالم بعمل </a:t>
            </a:r>
            <a:r>
              <a:rPr lang="ar-SA" sz="2400" b="1" dirty="0">
                <a:solidFill>
                  <a:schemeClr val="bg1">
                    <a:lumMod val="75000"/>
                  </a:schemeClr>
                </a:solidFill>
              </a:rPr>
              <a:t>ضوابط تحدد من خلالها كمية النقود التي يمكن قبولها كودائع وسعر الفائدة وانواع الاستثمارات التي يمكن للبنوك الدخول فيها ويعتبر السبب الرئيسي في ذلك: هو ان حجم النقود التي تقرضها البنوك التجارية له تأثير مباشرة على كمية الطلب الكلي في الإقتصاد و على السياسة النقدية للدولة و على الإقتصاد القومي بشكل عام ولهذا الزمت الحكومات من خلال بنوكها المركزية البنوك التجارية ببعض الضوابط لتحقيق عدة اهداف منها (حماية اموال المودعين ).</a:t>
            </a:r>
          </a:p>
          <a:p>
            <a:pPr marL="0" indent="0">
              <a:buNone/>
            </a:pPr>
            <a:endParaRPr lang="ar-SA" sz="2000" b="1" dirty="0">
              <a:solidFill>
                <a:schemeClr val="bg1">
                  <a:lumMod val="75000"/>
                </a:schemeClr>
              </a:solidFill>
            </a:endParaRPr>
          </a:p>
        </p:txBody>
      </p:sp>
    </p:spTree>
    <p:extLst>
      <p:ext uri="{BB962C8B-B14F-4D97-AF65-F5344CB8AC3E}">
        <p14:creationId xmlns:p14="http://schemas.microsoft.com/office/powerpoint/2010/main" val="4117270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معلومة: مراحل تطور الريال السعودي:</a:t>
            </a:r>
            <a:r>
              <a:rPr lang="en-US" dirty="0"/>
              <a:t/>
            </a:r>
            <a:br>
              <a:rPr lang="en-US" dirty="0"/>
            </a:br>
            <a:endParaRPr lang="en-US"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5481638" y="3595689"/>
            <a:ext cx="3219449" cy="1352550"/>
          </a:xfrm>
          <a:prstGeom prst="rect">
            <a:avLst/>
          </a:prstGeom>
        </p:spPr>
      </p:pic>
      <p:pic>
        <p:nvPicPr>
          <p:cNvPr id="5" name="صورة 2"/>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443038" y="2195513"/>
            <a:ext cx="3174841" cy="1214438"/>
          </a:xfrm>
          <a:prstGeom prst="rect">
            <a:avLst/>
          </a:prstGeom>
        </p:spPr>
      </p:pic>
      <p:pic>
        <p:nvPicPr>
          <p:cNvPr id="6" name="صورة 5"/>
          <p:cNvPicPr/>
          <p:nvPr/>
        </p:nvPicPr>
        <p:blipFill>
          <a:blip r:embed="rId4">
            <a:extLst>
              <a:ext uri="{28A0092B-C50C-407E-A947-70E740481C1C}">
                <a14:useLocalDpi xmlns:a14="http://schemas.microsoft.com/office/drawing/2010/main" val="0"/>
              </a:ext>
            </a:extLst>
          </a:blip>
          <a:stretch>
            <a:fillRect/>
          </a:stretch>
        </p:blipFill>
        <p:spPr>
          <a:xfrm>
            <a:off x="5610225" y="2063116"/>
            <a:ext cx="3248024" cy="1331595"/>
          </a:xfrm>
          <a:prstGeom prst="rect">
            <a:avLst/>
          </a:prstGeom>
        </p:spPr>
      </p:pic>
      <p:pic>
        <p:nvPicPr>
          <p:cNvPr id="7" name="صورة 4"/>
          <p:cNvPicPr/>
          <p:nvPr/>
        </p:nvPicPr>
        <p:blipFill>
          <a:blip r:embed="rId5">
            <a:extLst>
              <a:ext uri="{28A0092B-C50C-407E-A947-70E740481C1C}">
                <a14:useLocalDpi xmlns:a14="http://schemas.microsoft.com/office/drawing/2010/main" val="0"/>
              </a:ext>
            </a:extLst>
          </a:blip>
          <a:stretch>
            <a:fillRect/>
          </a:stretch>
        </p:blipFill>
        <p:spPr>
          <a:xfrm>
            <a:off x="1300164" y="3595689"/>
            <a:ext cx="3357562" cy="1204912"/>
          </a:xfrm>
          <a:prstGeom prst="rect">
            <a:avLst/>
          </a:prstGeom>
        </p:spPr>
      </p:pic>
      <p:pic>
        <p:nvPicPr>
          <p:cNvPr id="8" name="صورة 6"/>
          <p:cNvPicPr/>
          <p:nvPr/>
        </p:nvPicPr>
        <p:blipFill>
          <a:blip r:embed="rId6">
            <a:extLst>
              <a:ext uri="{28A0092B-C50C-407E-A947-70E740481C1C}">
                <a14:useLocalDpi xmlns:a14="http://schemas.microsoft.com/office/drawing/2010/main" val="0"/>
              </a:ext>
            </a:extLst>
          </a:blip>
          <a:stretch>
            <a:fillRect/>
          </a:stretch>
        </p:blipFill>
        <p:spPr>
          <a:xfrm>
            <a:off x="3614738" y="5033963"/>
            <a:ext cx="3209925" cy="1304925"/>
          </a:xfrm>
          <a:prstGeom prst="rect">
            <a:avLst/>
          </a:prstGeom>
        </p:spPr>
      </p:pic>
    </p:spTree>
    <p:extLst>
      <p:ext uri="{BB962C8B-B14F-4D97-AF65-F5344CB8AC3E}">
        <p14:creationId xmlns:p14="http://schemas.microsoft.com/office/powerpoint/2010/main" val="153437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barn(inVertical)">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المقايضة والتبادل النقدي </a:t>
            </a:r>
          </a:p>
        </p:txBody>
      </p:sp>
      <p:sp>
        <p:nvSpPr>
          <p:cNvPr id="3" name="Content Placeholder 2"/>
          <p:cNvSpPr>
            <a:spLocks noGrp="1"/>
          </p:cNvSpPr>
          <p:nvPr>
            <p:ph idx="1"/>
          </p:nvPr>
        </p:nvSpPr>
        <p:spPr>
          <a:xfrm>
            <a:off x="0" y="1505483"/>
            <a:ext cx="9382783" cy="3837326"/>
          </a:xfrm>
        </p:spPr>
        <p:txBody>
          <a:bodyPr>
            <a:normAutofit/>
          </a:bodyPr>
          <a:lstStyle/>
          <a:p>
            <a:pPr marL="0" indent="0">
              <a:buNone/>
            </a:pPr>
            <a:r>
              <a:rPr lang="ar-SA" b="1" dirty="0">
                <a:solidFill>
                  <a:schemeClr val="accent2">
                    <a:lumMod val="50000"/>
                  </a:schemeClr>
                </a:solidFill>
              </a:rPr>
              <a:t>النقود</a:t>
            </a:r>
            <a:r>
              <a:rPr lang="ar-SA" b="1" dirty="0">
                <a:solidFill>
                  <a:schemeClr val="bg1">
                    <a:lumMod val="75000"/>
                  </a:schemeClr>
                </a:solidFill>
              </a:rPr>
              <a:t> في الوقت الحاضر </a:t>
            </a:r>
            <a:r>
              <a:rPr lang="ar-SA" b="1" dirty="0">
                <a:solidFill>
                  <a:schemeClr val="accent1">
                    <a:lumMod val="50000"/>
                  </a:schemeClr>
                </a:solidFill>
              </a:rPr>
              <a:t>ضرورة من ضرورات الحياة اليومية</a:t>
            </a:r>
            <a:r>
              <a:rPr lang="ar-SA" b="1" dirty="0">
                <a:solidFill>
                  <a:schemeClr val="bg1">
                    <a:lumMod val="75000"/>
                  </a:schemeClr>
                </a:solidFill>
              </a:rPr>
              <a:t> فنحن نستخدمها في :</a:t>
            </a:r>
          </a:p>
          <a:p>
            <a:pPr>
              <a:buFont typeface="+mj-lt"/>
              <a:buAutoNum type="arabicPeriod"/>
            </a:pPr>
            <a:r>
              <a:rPr lang="ar-SA" b="1" dirty="0">
                <a:solidFill>
                  <a:schemeClr val="bg1">
                    <a:lumMod val="75000"/>
                  </a:schemeClr>
                </a:solidFill>
              </a:rPr>
              <a:t>مقياس القيمة </a:t>
            </a:r>
          </a:p>
          <a:p>
            <a:pPr>
              <a:buFont typeface="+mj-lt"/>
              <a:buAutoNum type="arabicPeriod"/>
            </a:pPr>
            <a:r>
              <a:rPr lang="ar-SA" b="1" dirty="0">
                <a:solidFill>
                  <a:schemeClr val="bg1">
                    <a:lumMod val="75000"/>
                  </a:schemeClr>
                </a:solidFill>
              </a:rPr>
              <a:t>وسيط للمبادلة </a:t>
            </a:r>
          </a:p>
          <a:p>
            <a:pPr>
              <a:buFont typeface="+mj-lt"/>
              <a:buAutoNum type="arabicPeriod"/>
            </a:pPr>
            <a:r>
              <a:rPr lang="ar-SA" b="1" dirty="0">
                <a:solidFill>
                  <a:schemeClr val="bg1">
                    <a:lumMod val="75000"/>
                  </a:schemeClr>
                </a:solidFill>
              </a:rPr>
              <a:t>مخزن للقيمة</a:t>
            </a:r>
            <a:endParaRPr lang="ar-SA" sz="2000" b="1" dirty="0">
              <a:solidFill>
                <a:schemeClr val="accent1">
                  <a:lumMod val="75000"/>
                </a:schemeClr>
              </a:solidFill>
            </a:endParaRPr>
          </a:p>
          <a:p>
            <a:pPr marL="0" indent="0">
              <a:buNone/>
            </a:pPr>
            <a:endParaRPr lang="en-US" sz="2000" b="1" dirty="0">
              <a:solidFill>
                <a:schemeClr val="accent1">
                  <a:lumMod val="75000"/>
                </a:schemeClr>
              </a:solidFill>
            </a:endParaRPr>
          </a:p>
          <a:p>
            <a:pPr marL="0" indent="0">
              <a:buNone/>
            </a:pPr>
            <a:endParaRPr lang="en-US" b="1" dirty="0">
              <a:solidFill>
                <a:schemeClr val="bg1">
                  <a:lumMod val="75000"/>
                </a:schemeClr>
              </a:solidFill>
            </a:endParaRPr>
          </a:p>
          <a:p>
            <a:pPr marL="0" indent="0">
              <a:buNone/>
            </a:pPr>
            <a:endParaRPr lang="ar-SA" b="1" dirty="0">
              <a:solidFill>
                <a:schemeClr val="bg1">
                  <a:lumMod val="75000"/>
                </a:schemeClr>
              </a:solidFill>
            </a:endParaRPr>
          </a:p>
          <a:p>
            <a:pPr marL="0" indent="0">
              <a:buNone/>
            </a:pPr>
            <a:endParaRPr lang="ar-SA" b="1" dirty="0">
              <a:solidFill>
                <a:schemeClr val="bg1">
                  <a:lumMod val="75000"/>
                </a:schemeClr>
              </a:solidFill>
            </a:endParaRPr>
          </a:p>
          <a:p>
            <a:pPr marL="0" indent="0">
              <a:buNone/>
            </a:pPr>
            <a:endParaRPr lang="ar-SA" dirty="0"/>
          </a:p>
        </p:txBody>
      </p:sp>
      <p:sp>
        <p:nvSpPr>
          <p:cNvPr id="22" name="Rectangle: Rounded Corners 21"/>
          <p:cNvSpPr/>
          <p:nvPr/>
        </p:nvSpPr>
        <p:spPr>
          <a:xfrm>
            <a:off x="324268" y="3202800"/>
            <a:ext cx="9119313" cy="1107841"/>
          </a:xfrm>
          <a:prstGeom prst="roundRect">
            <a:avLst/>
          </a:prstGeom>
          <a:solidFill>
            <a:schemeClr val="accent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20" name="Arrow: Bent-Up 19"/>
          <p:cNvSpPr/>
          <p:nvPr/>
        </p:nvSpPr>
        <p:spPr>
          <a:xfrm rot="16200000" flipH="1">
            <a:off x="4215293" y="3432947"/>
            <a:ext cx="341405" cy="932346"/>
          </a:xfrm>
          <a:prstGeom prst="bentUpArrow">
            <a:avLst>
              <a:gd name="adj1" fmla="val 14203"/>
              <a:gd name="adj2" fmla="val 20951"/>
              <a:gd name="adj3" fmla="val 25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0" y="3801075"/>
            <a:ext cx="3919822" cy="369332"/>
          </a:xfrm>
          <a:prstGeom prst="rect">
            <a:avLst/>
          </a:prstGeom>
          <a:noFill/>
        </p:spPr>
        <p:txBody>
          <a:bodyPr wrap="square" rtlCol="0">
            <a:spAutoFit/>
          </a:bodyPr>
          <a:lstStyle/>
          <a:p>
            <a:r>
              <a:rPr lang="ar-SA" b="1" dirty="0">
                <a:solidFill>
                  <a:schemeClr val="accent1">
                    <a:lumMod val="75000"/>
                  </a:schemeClr>
                </a:solidFill>
              </a:rPr>
              <a:t>لكن كان هنالك نظام المقايضه.</a:t>
            </a:r>
          </a:p>
        </p:txBody>
      </p:sp>
      <p:sp>
        <p:nvSpPr>
          <p:cNvPr id="24" name="TextBox 23"/>
          <p:cNvSpPr txBox="1"/>
          <p:nvPr/>
        </p:nvSpPr>
        <p:spPr>
          <a:xfrm>
            <a:off x="358776" y="4510906"/>
            <a:ext cx="8302201" cy="1200329"/>
          </a:xfrm>
          <a:prstGeom prst="rect">
            <a:avLst/>
          </a:prstGeom>
          <a:noFill/>
        </p:spPr>
        <p:txBody>
          <a:bodyPr wrap="square" rtlCol="0">
            <a:spAutoFit/>
          </a:bodyPr>
          <a:lstStyle/>
          <a:p>
            <a:r>
              <a:rPr lang="ar-SA" b="1" dirty="0">
                <a:solidFill>
                  <a:schemeClr val="accent2">
                    <a:lumMod val="50000"/>
                  </a:schemeClr>
                </a:solidFill>
              </a:rPr>
              <a:t>تنحصر</a:t>
            </a:r>
            <a:r>
              <a:rPr lang="ar-SA" b="1" dirty="0">
                <a:solidFill>
                  <a:schemeClr val="bg1">
                    <a:lumMod val="75000"/>
                  </a:schemeClr>
                </a:solidFill>
              </a:rPr>
              <a:t> الصعوبات والمشاكل التي تتعلق بعملية المقايضة بـ:</a:t>
            </a:r>
          </a:p>
          <a:p>
            <a:pPr marL="342900" indent="-342900">
              <a:buFont typeface="+mj-lt"/>
              <a:buAutoNum type="arabicPeriod"/>
            </a:pPr>
            <a:r>
              <a:rPr lang="ar-SA" b="1" dirty="0">
                <a:solidFill>
                  <a:schemeClr val="bg1">
                    <a:lumMod val="75000"/>
                  </a:schemeClr>
                </a:solidFill>
              </a:rPr>
              <a:t>مدى القدرة على </a:t>
            </a:r>
            <a:r>
              <a:rPr lang="ar-SA" b="1" dirty="0">
                <a:solidFill>
                  <a:schemeClr val="accent1">
                    <a:lumMod val="75000"/>
                  </a:schemeClr>
                </a:solidFill>
              </a:rPr>
              <a:t>تحقيق التوافق</a:t>
            </a:r>
            <a:r>
              <a:rPr lang="ar-SA" b="1" dirty="0">
                <a:solidFill>
                  <a:schemeClr val="bg1">
                    <a:lumMod val="75000"/>
                  </a:schemeClr>
                </a:solidFill>
              </a:rPr>
              <a:t> بين رغبات المشتركين في السوق .</a:t>
            </a:r>
          </a:p>
          <a:p>
            <a:pPr marL="342900" indent="-342900">
              <a:buFont typeface="+mj-lt"/>
              <a:buAutoNum type="arabicPeriod"/>
            </a:pPr>
            <a:r>
              <a:rPr lang="ar-SA" b="1" dirty="0">
                <a:solidFill>
                  <a:schemeClr val="bg1">
                    <a:lumMod val="75000"/>
                  </a:schemeClr>
                </a:solidFill>
              </a:rPr>
              <a:t>صعوبة تقدير </a:t>
            </a:r>
            <a:r>
              <a:rPr lang="ar-SA" b="1" dirty="0">
                <a:solidFill>
                  <a:schemeClr val="accent1">
                    <a:lumMod val="75000"/>
                  </a:schemeClr>
                </a:solidFill>
              </a:rPr>
              <a:t>نسب المقايضة </a:t>
            </a:r>
          </a:p>
          <a:p>
            <a:pPr marL="342900" indent="-342900">
              <a:buFont typeface="+mj-lt"/>
              <a:buAutoNum type="arabicPeriod"/>
            </a:pPr>
            <a:r>
              <a:rPr lang="ar-SA" b="1" dirty="0">
                <a:solidFill>
                  <a:schemeClr val="bg1">
                    <a:lumMod val="75000"/>
                  </a:schemeClr>
                </a:solidFill>
              </a:rPr>
              <a:t>وعدم قابلية بعض السلع </a:t>
            </a:r>
            <a:r>
              <a:rPr lang="ar-SA" b="1" dirty="0">
                <a:solidFill>
                  <a:schemeClr val="accent1">
                    <a:lumMod val="75000"/>
                  </a:schemeClr>
                </a:solidFill>
              </a:rPr>
              <a:t>للتجزئة والإختزال</a:t>
            </a:r>
            <a:endParaRPr lang="en-US" dirty="0">
              <a:solidFill>
                <a:schemeClr val="accent1">
                  <a:lumMod val="75000"/>
                </a:schemeClr>
              </a:solidFill>
            </a:endParaRPr>
          </a:p>
        </p:txBody>
      </p:sp>
      <p:sp>
        <p:nvSpPr>
          <p:cNvPr id="25" name="TextBox 24"/>
          <p:cNvSpPr txBox="1"/>
          <p:nvPr/>
        </p:nvSpPr>
        <p:spPr>
          <a:xfrm>
            <a:off x="4509877" y="2784960"/>
            <a:ext cx="4856985" cy="1200329"/>
          </a:xfrm>
          <a:prstGeom prst="rect">
            <a:avLst/>
          </a:prstGeom>
          <a:noFill/>
        </p:spPr>
        <p:txBody>
          <a:bodyPr wrap="square" rtlCol="0">
            <a:spAutoFit/>
          </a:bodyPr>
          <a:lstStyle/>
          <a:p>
            <a:pPr>
              <a:buFont typeface="+mj-lt"/>
              <a:buAutoNum type="arabicPeriod"/>
            </a:pPr>
            <a:endParaRPr lang="ar-SA" b="1" dirty="0">
              <a:solidFill>
                <a:schemeClr val="bg1">
                  <a:lumMod val="75000"/>
                </a:schemeClr>
              </a:solidFill>
            </a:endParaRPr>
          </a:p>
          <a:p>
            <a:pPr>
              <a:buFont typeface="+mj-lt"/>
              <a:buAutoNum type="arabicPeriod"/>
            </a:pPr>
            <a:endParaRPr lang="en-US" b="1" dirty="0">
              <a:solidFill>
                <a:schemeClr val="bg1">
                  <a:lumMod val="75000"/>
                </a:schemeClr>
              </a:solidFill>
            </a:endParaRPr>
          </a:p>
          <a:p>
            <a:pPr>
              <a:buFont typeface="Wingdings" panose="05000000000000000000" pitchFamily="2" charset="2"/>
              <a:buChar char="v"/>
            </a:pPr>
            <a:r>
              <a:rPr lang="ar-SA" b="1" dirty="0">
                <a:solidFill>
                  <a:schemeClr val="accent1">
                    <a:lumMod val="75000"/>
                  </a:schemeClr>
                </a:solidFill>
              </a:rPr>
              <a:t>في الماضي لم يكن هنالك مايعرف بالنقود</a:t>
            </a:r>
          </a:p>
          <a:p>
            <a:endParaRPr lang="en-US" dirty="0"/>
          </a:p>
        </p:txBody>
      </p:sp>
    </p:spTree>
    <p:extLst>
      <p:ext uri="{BB962C8B-B14F-4D97-AF65-F5344CB8AC3E}">
        <p14:creationId xmlns:p14="http://schemas.microsoft.com/office/powerpoint/2010/main" val="1797903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المقايضة والتبادل النقدي </a:t>
            </a:r>
          </a:p>
        </p:txBody>
      </p:sp>
      <p:sp>
        <p:nvSpPr>
          <p:cNvPr id="3" name="Content Placeholder 2"/>
          <p:cNvSpPr>
            <a:spLocks noGrp="1"/>
          </p:cNvSpPr>
          <p:nvPr>
            <p:ph idx="1"/>
          </p:nvPr>
        </p:nvSpPr>
        <p:spPr>
          <a:xfrm>
            <a:off x="233071" y="1547829"/>
            <a:ext cx="9485194" cy="1195372"/>
          </a:xfrm>
        </p:spPr>
        <p:txBody>
          <a:bodyPr>
            <a:normAutofit/>
          </a:bodyPr>
          <a:lstStyle/>
          <a:p>
            <a:pPr>
              <a:buFont typeface="Wingdings" panose="05000000000000000000" pitchFamily="2" charset="2"/>
              <a:buChar char="ü"/>
            </a:pPr>
            <a:r>
              <a:rPr lang="ar-SA" sz="2800" b="1" dirty="0">
                <a:solidFill>
                  <a:schemeClr val="accent1">
                    <a:lumMod val="75000"/>
                  </a:schemeClr>
                </a:solidFill>
              </a:rPr>
              <a:t>فكرة النقود </a:t>
            </a:r>
          </a:p>
        </p:txBody>
      </p:sp>
      <p:sp>
        <p:nvSpPr>
          <p:cNvPr id="5" name="TextBox 4"/>
          <p:cNvSpPr txBox="1"/>
          <p:nvPr/>
        </p:nvSpPr>
        <p:spPr>
          <a:xfrm>
            <a:off x="2138767" y="1930400"/>
            <a:ext cx="5036949" cy="1292662"/>
          </a:xfrm>
          <a:prstGeom prst="rect">
            <a:avLst/>
          </a:prstGeom>
          <a:noFill/>
        </p:spPr>
        <p:txBody>
          <a:bodyPr wrap="square" rtlCol="0">
            <a:spAutoFit/>
          </a:bodyPr>
          <a:lstStyle/>
          <a:p>
            <a:pPr marL="342900" indent="-342900">
              <a:buFont typeface="+mj-lt"/>
              <a:buAutoNum type="alphaUcPeriod"/>
            </a:pPr>
            <a:r>
              <a:rPr lang="ar-SA" sz="2000" b="1" dirty="0">
                <a:solidFill>
                  <a:schemeClr val="bg1">
                    <a:lumMod val="75000"/>
                  </a:schemeClr>
                </a:solidFill>
              </a:rPr>
              <a:t>وسيط في عملية التبادل السلعي.</a:t>
            </a:r>
          </a:p>
          <a:p>
            <a:pPr marL="342900" indent="-342900">
              <a:buFont typeface="+mj-lt"/>
              <a:buAutoNum type="alphaUcPeriod"/>
            </a:pPr>
            <a:r>
              <a:rPr lang="ar-SA" sz="2000" b="1" dirty="0">
                <a:solidFill>
                  <a:schemeClr val="bg1">
                    <a:lumMod val="75000"/>
                  </a:schemeClr>
                </a:solidFill>
              </a:rPr>
              <a:t>تسهيل عملية التبادل.</a:t>
            </a:r>
          </a:p>
          <a:p>
            <a:pPr marL="342900" indent="-342900">
              <a:buFont typeface="+mj-lt"/>
              <a:buAutoNum type="alphaUcPeriod"/>
            </a:pPr>
            <a:r>
              <a:rPr lang="ar-SA" sz="2000" b="1" dirty="0">
                <a:solidFill>
                  <a:schemeClr val="bg1">
                    <a:lumMod val="75000"/>
                  </a:schemeClr>
                </a:solidFill>
              </a:rPr>
              <a:t>زيادة مستوى الأنتاج في الاقتصاد.</a:t>
            </a:r>
          </a:p>
          <a:p>
            <a:endParaRPr lang="en-US" dirty="0"/>
          </a:p>
        </p:txBody>
      </p:sp>
      <p:sp>
        <p:nvSpPr>
          <p:cNvPr id="6" name="Rectangle 5"/>
          <p:cNvSpPr/>
          <p:nvPr/>
        </p:nvSpPr>
        <p:spPr>
          <a:xfrm>
            <a:off x="677334" y="3219959"/>
            <a:ext cx="8943350" cy="646331"/>
          </a:xfrm>
          <a:prstGeom prst="rect">
            <a:avLst/>
          </a:prstGeom>
          <a:solidFill>
            <a:srgbClr val="DDEDBD"/>
          </a:solidFill>
        </p:spPr>
        <p:txBody>
          <a:bodyPr wrap="square">
            <a:spAutoFit/>
          </a:bodyPr>
          <a:lstStyle/>
          <a:p>
            <a:pPr marL="285750" indent="-285750">
              <a:buFont typeface="Wingdings" panose="05000000000000000000" pitchFamily="2" charset="2"/>
              <a:buChar char="ü"/>
            </a:pPr>
            <a:r>
              <a:rPr lang="ar-SA" b="1" dirty="0">
                <a:solidFill>
                  <a:schemeClr val="accent1">
                    <a:lumMod val="75000"/>
                  </a:schemeClr>
                </a:solidFill>
              </a:rPr>
              <a:t>ظهرت اشكال يمكن استحدامها كنقود منها : </a:t>
            </a:r>
            <a:r>
              <a:rPr lang="ar-SA" b="1" dirty="0">
                <a:solidFill>
                  <a:schemeClr val="bg1">
                    <a:lumMod val="75000"/>
                  </a:schemeClr>
                </a:solidFill>
              </a:rPr>
              <a:t>النقود السلعية ، النقود المعدنية ، النقود الورقية.</a:t>
            </a:r>
          </a:p>
        </p:txBody>
      </p:sp>
      <p:sp>
        <p:nvSpPr>
          <p:cNvPr id="7" name="Rectangle 6"/>
          <p:cNvSpPr/>
          <p:nvPr/>
        </p:nvSpPr>
        <p:spPr>
          <a:xfrm>
            <a:off x="2417737" y="4039046"/>
            <a:ext cx="9515958" cy="646331"/>
          </a:xfrm>
          <a:prstGeom prst="rect">
            <a:avLst/>
          </a:prstGeom>
        </p:spPr>
        <p:txBody>
          <a:bodyPr wrap="square">
            <a:spAutoFit/>
          </a:bodyPr>
          <a:lstStyle/>
          <a:p>
            <a:pPr algn="ctr"/>
            <a:r>
              <a:rPr lang="ar-SA" b="1" dirty="0">
                <a:solidFill>
                  <a:schemeClr val="accent1">
                    <a:lumMod val="75000"/>
                  </a:schemeClr>
                </a:solidFill>
                <a:effectLst>
                  <a:outerShdw blurRad="38100" dist="38100" dir="2700000" algn="tl">
                    <a:srgbClr val="000000">
                      <a:alpha val="43137"/>
                    </a:srgbClr>
                  </a:outerShdw>
                </a:effectLst>
              </a:rPr>
              <a:t>واصبحت عملية المبادلة تتم على مرحلتين :</a:t>
            </a:r>
          </a:p>
          <a:p>
            <a:pPr algn="ctr"/>
            <a:r>
              <a:rPr lang="ar-SA" b="1" dirty="0">
                <a:solidFill>
                  <a:schemeClr val="bg1">
                    <a:lumMod val="75000"/>
                  </a:schemeClr>
                </a:solidFill>
              </a:rPr>
              <a:t> </a:t>
            </a:r>
          </a:p>
        </p:txBody>
      </p:sp>
      <p:sp>
        <p:nvSpPr>
          <p:cNvPr id="10" name="TextBox 9"/>
          <p:cNvSpPr txBox="1"/>
          <p:nvPr/>
        </p:nvSpPr>
        <p:spPr>
          <a:xfrm>
            <a:off x="1" y="4362211"/>
            <a:ext cx="4866468" cy="923330"/>
          </a:xfrm>
          <a:prstGeom prst="rect">
            <a:avLst/>
          </a:prstGeom>
          <a:noFill/>
        </p:spPr>
        <p:txBody>
          <a:bodyPr wrap="square" rtlCol="0">
            <a:spAutoFit/>
          </a:bodyPr>
          <a:lstStyle/>
          <a:p>
            <a:pPr marL="342900" indent="-342900">
              <a:buFont typeface="+mj-lt"/>
              <a:buAutoNum type="arabicPeriod"/>
            </a:pPr>
            <a:r>
              <a:rPr lang="ar-SA" b="1" dirty="0">
                <a:solidFill>
                  <a:schemeClr val="bg1">
                    <a:lumMod val="75000"/>
                  </a:schemeClr>
                </a:solidFill>
              </a:rPr>
              <a:t>السلع بالنقود </a:t>
            </a:r>
          </a:p>
          <a:p>
            <a:pPr marL="342900" indent="-342900">
              <a:buFont typeface="+mj-lt"/>
              <a:buAutoNum type="arabicPeriod"/>
            </a:pPr>
            <a:r>
              <a:rPr lang="ar-SA" b="1" dirty="0">
                <a:solidFill>
                  <a:schemeClr val="bg1">
                    <a:lumMod val="75000"/>
                  </a:schemeClr>
                </a:solidFill>
              </a:rPr>
              <a:t>النقود التي يمتلكها بالسلع التي يرغبها </a:t>
            </a:r>
          </a:p>
          <a:p>
            <a:endParaRPr lang="en-US" dirty="0"/>
          </a:p>
        </p:txBody>
      </p:sp>
      <p:sp>
        <p:nvSpPr>
          <p:cNvPr id="12" name="Rectangle 11"/>
          <p:cNvSpPr/>
          <p:nvPr/>
        </p:nvSpPr>
        <p:spPr>
          <a:xfrm>
            <a:off x="1525292" y="5596501"/>
            <a:ext cx="6263898" cy="830997"/>
          </a:xfrm>
          <a:prstGeom prst="rect">
            <a:avLst/>
          </a:prstGeom>
        </p:spPr>
        <p:txBody>
          <a:bodyPr wrap="square">
            <a:spAutoFit/>
          </a:bodyPr>
          <a:lstStyle/>
          <a:p>
            <a:pPr algn="ctr"/>
            <a:r>
              <a:rPr lang="ar-SA" sz="2400" b="1" dirty="0">
                <a:solidFill>
                  <a:schemeClr val="accent2">
                    <a:lumMod val="50000"/>
                  </a:schemeClr>
                </a:solidFill>
              </a:rPr>
              <a:t>في ظروف الحروب والتضخم تظهر اهمية عملية المقايضة مرة اخرى!</a:t>
            </a:r>
            <a:endParaRPr lang="en-US" sz="2400" dirty="0">
              <a:solidFill>
                <a:schemeClr val="accent2">
                  <a:lumMod val="50000"/>
                </a:schemeClr>
              </a:solidFill>
            </a:endParaRPr>
          </a:p>
        </p:txBody>
      </p:sp>
    </p:spTree>
    <p:extLst>
      <p:ext uri="{BB962C8B-B14F-4D97-AF65-F5344CB8AC3E}">
        <p14:creationId xmlns:p14="http://schemas.microsoft.com/office/powerpoint/2010/main" val="4024012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المقايضة والتبادل النقدي </a:t>
            </a:r>
          </a:p>
        </p:txBody>
      </p:sp>
      <p:sp>
        <p:nvSpPr>
          <p:cNvPr id="3" name="Content Placeholder 2"/>
          <p:cNvSpPr>
            <a:spLocks noGrp="1"/>
          </p:cNvSpPr>
          <p:nvPr>
            <p:ph idx="1"/>
          </p:nvPr>
        </p:nvSpPr>
        <p:spPr/>
        <p:txBody>
          <a:bodyPr/>
          <a:lstStyle/>
          <a:p>
            <a:pPr marL="0" indent="0">
              <a:buNone/>
            </a:pPr>
            <a:r>
              <a:rPr lang="ar-SA" b="1" dirty="0">
                <a:solidFill>
                  <a:schemeClr val="bg1">
                    <a:lumMod val="65000"/>
                  </a:schemeClr>
                </a:solidFill>
              </a:rPr>
              <a:t>تعود بداية فكرة إنشاء البنوك التجارية الى انجلترا من خلال العمليات التي كان يقوم بها تجار الذهب </a:t>
            </a:r>
          </a:p>
          <a:p>
            <a:pPr marL="0" indent="0">
              <a:buNone/>
            </a:pPr>
            <a:endParaRPr lang="ar-SA" dirty="0"/>
          </a:p>
        </p:txBody>
      </p:sp>
      <p:graphicFrame>
        <p:nvGraphicFramePr>
          <p:cNvPr id="4" name="Diagram 3"/>
          <p:cNvGraphicFramePr/>
          <p:nvPr>
            <p:extLst>
              <p:ext uri="{D42A27DB-BD31-4B8C-83A1-F6EECF244321}">
                <p14:modId xmlns:p14="http://schemas.microsoft.com/office/powerpoint/2010/main" val="4024808334"/>
              </p:ext>
            </p:extLst>
          </p:nvPr>
        </p:nvGraphicFramePr>
        <p:xfrm>
          <a:off x="409434" y="1562163"/>
          <a:ext cx="964896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64171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المقايضة والتبادل النقدي </a:t>
            </a:r>
            <a:br>
              <a:rPr lang="ar-SA" dirty="0"/>
            </a:br>
            <a:endParaRPr lang="ar-SA" dirty="0"/>
          </a:p>
        </p:txBody>
      </p:sp>
      <p:sp>
        <p:nvSpPr>
          <p:cNvPr id="3" name="Content Placeholder 2"/>
          <p:cNvSpPr>
            <a:spLocks noGrp="1"/>
          </p:cNvSpPr>
          <p:nvPr>
            <p:ph idx="1"/>
          </p:nvPr>
        </p:nvSpPr>
        <p:spPr>
          <a:xfrm>
            <a:off x="922994" y="1546440"/>
            <a:ext cx="8596668" cy="4376688"/>
          </a:xfrm>
        </p:spPr>
        <p:txBody>
          <a:bodyPr>
            <a:normAutofit fontScale="77500" lnSpcReduction="20000"/>
          </a:bodyPr>
          <a:lstStyle/>
          <a:p>
            <a:pPr marL="0" indent="0">
              <a:buNone/>
            </a:pPr>
            <a:r>
              <a:rPr lang="ar-SA" sz="2100" b="1" dirty="0">
                <a:solidFill>
                  <a:schemeClr val="bg1">
                    <a:lumMod val="50000"/>
                  </a:schemeClr>
                </a:solidFill>
              </a:rPr>
              <a:t>الاشياء التي يمكن استخدامها كنقود :</a:t>
            </a:r>
          </a:p>
          <a:p>
            <a:pPr>
              <a:buAutoNum type="arabicParenR"/>
            </a:pPr>
            <a:r>
              <a:rPr lang="ar-SA" sz="2100" b="1" dirty="0">
                <a:solidFill>
                  <a:schemeClr val="bg1">
                    <a:lumMod val="65000"/>
                  </a:schemeClr>
                </a:solidFill>
              </a:rPr>
              <a:t>النقود السلعية .</a:t>
            </a:r>
          </a:p>
          <a:p>
            <a:pPr>
              <a:buFont typeface="Courier New" panose="02070309020205020404" pitchFamily="49" charset="0"/>
              <a:buChar char="o"/>
            </a:pPr>
            <a:r>
              <a:rPr lang="ar-SA" dirty="0">
                <a:solidFill>
                  <a:schemeClr val="bg1">
                    <a:lumMod val="65000"/>
                  </a:schemeClr>
                </a:solidFill>
              </a:rPr>
              <a:t>قابلة للتجزئة </a:t>
            </a:r>
          </a:p>
          <a:p>
            <a:pPr>
              <a:buFont typeface="Courier New" panose="02070309020205020404" pitchFamily="49" charset="0"/>
              <a:buChar char="o"/>
            </a:pPr>
            <a:r>
              <a:rPr lang="ar-SA" dirty="0">
                <a:solidFill>
                  <a:schemeClr val="bg1">
                    <a:lumMod val="65000"/>
                  </a:schemeClr>
                </a:solidFill>
              </a:rPr>
              <a:t>وسيط للتبادل قابلاً للتخزين </a:t>
            </a:r>
          </a:p>
          <a:p>
            <a:pPr>
              <a:buFont typeface="Courier New" panose="02070309020205020404" pitchFamily="49" charset="0"/>
              <a:buChar char="o"/>
            </a:pPr>
            <a:r>
              <a:rPr lang="ar-SA" dirty="0">
                <a:solidFill>
                  <a:schemeClr val="bg1">
                    <a:lumMod val="65000"/>
                  </a:schemeClr>
                </a:solidFill>
              </a:rPr>
              <a:t>غير قابل للتلف </a:t>
            </a:r>
          </a:p>
          <a:p>
            <a:pPr>
              <a:buFont typeface="Courier New" panose="02070309020205020404" pitchFamily="49" charset="0"/>
              <a:buChar char="o"/>
            </a:pPr>
            <a:r>
              <a:rPr lang="ar-SA" dirty="0">
                <a:solidFill>
                  <a:schemeClr val="bg1">
                    <a:lumMod val="65000"/>
                  </a:schemeClr>
                </a:solidFill>
              </a:rPr>
              <a:t>تكون الوحدة منها ذات قيمة ووزن (الذهب والفضة)</a:t>
            </a:r>
          </a:p>
          <a:p>
            <a:pPr>
              <a:buFont typeface="+mj-lt"/>
              <a:buAutoNum type="arabicParenR"/>
            </a:pPr>
            <a:r>
              <a:rPr lang="ar-SA" b="1" dirty="0">
                <a:solidFill>
                  <a:srgbClr val="92D050"/>
                </a:solidFill>
              </a:rPr>
              <a:t> </a:t>
            </a:r>
            <a:r>
              <a:rPr lang="ar-SA" sz="2100" b="1" dirty="0">
                <a:solidFill>
                  <a:schemeClr val="bg1">
                    <a:lumMod val="65000"/>
                  </a:schemeClr>
                </a:solidFill>
              </a:rPr>
              <a:t>النقود الورقية </a:t>
            </a:r>
            <a:r>
              <a:rPr lang="ar-SA" b="1" dirty="0">
                <a:solidFill>
                  <a:schemeClr val="bg1">
                    <a:lumMod val="65000"/>
                  </a:schemeClr>
                </a:solidFill>
              </a:rPr>
              <a:t>.</a:t>
            </a:r>
          </a:p>
          <a:p>
            <a:pPr>
              <a:buFont typeface="Courier New" panose="02070309020205020404" pitchFamily="49" charset="0"/>
              <a:buChar char="o"/>
            </a:pPr>
            <a:r>
              <a:rPr lang="ar-SA" b="1" dirty="0">
                <a:solidFill>
                  <a:schemeClr val="bg1">
                    <a:lumMod val="65000"/>
                  </a:schemeClr>
                </a:solidFill>
              </a:rPr>
              <a:t>ي</a:t>
            </a:r>
            <a:r>
              <a:rPr lang="ar-SA" dirty="0">
                <a:solidFill>
                  <a:schemeClr val="bg1">
                    <a:lumMod val="65000"/>
                  </a:schemeClr>
                </a:solidFill>
              </a:rPr>
              <a:t>مكن طباعة اي كمية منها </a:t>
            </a:r>
          </a:p>
          <a:p>
            <a:pPr>
              <a:buFont typeface="Courier New" panose="02070309020205020404" pitchFamily="49" charset="0"/>
              <a:buChar char="o"/>
            </a:pPr>
            <a:r>
              <a:rPr lang="ar-SA" dirty="0">
                <a:solidFill>
                  <a:schemeClr val="bg1">
                    <a:lumMod val="65000"/>
                  </a:schemeClr>
                </a:solidFill>
              </a:rPr>
              <a:t>قابلة للتخزين </a:t>
            </a:r>
          </a:p>
          <a:p>
            <a:pPr>
              <a:buFont typeface="Courier New" panose="02070309020205020404" pitchFamily="49" charset="0"/>
              <a:buChar char="o"/>
            </a:pPr>
            <a:r>
              <a:rPr lang="ar-SA" dirty="0">
                <a:solidFill>
                  <a:schemeClr val="bg1">
                    <a:lumMod val="65000"/>
                  </a:schemeClr>
                </a:solidFill>
              </a:rPr>
              <a:t>قيمتها عالية </a:t>
            </a:r>
          </a:p>
          <a:p>
            <a:pPr>
              <a:buFont typeface="Courier New" panose="02070309020205020404" pitchFamily="49" charset="0"/>
              <a:buChar char="o"/>
            </a:pPr>
            <a:r>
              <a:rPr lang="ar-SA" dirty="0">
                <a:solidFill>
                  <a:schemeClr val="bg1">
                    <a:lumMod val="65000"/>
                  </a:schemeClr>
                </a:solidFill>
              </a:rPr>
              <a:t>وزنها خفيف </a:t>
            </a:r>
          </a:p>
          <a:p>
            <a:pPr>
              <a:buFont typeface="Courier New" panose="02070309020205020404" pitchFamily="49" charset="0"/>
              <a:buChar char="o"/>
            </a:pPr>
            <a:r>
              <a:rPr lang="ar-SA" dirty="0">
                <a:solidFill>
                  <a:schemeClr val="bg1">
                    <a:lumMod val="65000"/>
                  </a:schemeClr>
                </a:solidFill>
              </a:rPr>
              <a:t>يسهل نقلها </a:t>
            </a:r>
          </a:p>
          <a:p>
            <a:pPr marL="0" indent="0">
              <a:buNone/>
            </a:pPr>
            <a:endParaRPr lang="ar-SA" dirty="0">
              <a:solidFill>
                <a:schemeClr val="bg1">
                  <a:lumMod val="65000"/>
                </a:schemeClr>
              </a:solidFill>
            </a:endParaRPr>
          </a:p>
          <a:p>
            <a:pPr marL="0" indent="0">
              <a:buNone/>
            </a:pPr>
            <a:r>
              <a:rPr lang="ar-SA" sz="2600" b="1" dirty="0">
                <a:solidFill>
                  <a:srgbClr val="92D050"/>
                </a:solidFill>
              </a:rPr>
              <a:t>س: لماذا يحمل الناس الاوراق النقدية ؟</a:t>
            </a:r>
          </a:p>
          <a:p>
            <a:pPr>
              <a:buFont typeface="Courier New" panose="02070309020205020404" pitchFamily="49" charset="0"/>
              <a:buChar char="o"/>
            </a:pPr>
            <a:endParaRPr lang="ar-SA" dirty="0">
              <a:solidFill>
                <a:schemeClr val="bg1">
                  <a:lumMod val="65000"/>
                </a:schemeClr>
              </a:solidFill>
            </a:endParaRPr>
          </a:p>
        </p:txBody>
      </p:sp>
    </p:spTree>
    <p:extLst>
      <p:ext uri="{BB962C8B-B14F-4D97-AF65-F5344CB8AC3E}">
        <p14:creationId xmlns:p14="http://schemas.microsoft.com/office/powerpoint/2010/main" val="2352603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925" y="1564944"/>
            <a:ext cx="8596668" cy="1320800"/>
          </a:xfrm>
        </p:spPr>
        <p:txBody>
          <a:bodyPr/>
          <a:lstStyle/>
          <a:p>
            <a:pPr algn="r"/>
            <a:r>
              <a:rPr lang="ar-SA" dirty="0"/>
              <a:t>تعريف النقود </a:t>
            </a:r>
          </a:p>
        </p:txBody>
      </p:sp>
      <p:sp>
        <p:nvSpPr>
          <p:cNvPr id="3" name="Content Placeholder 2"/>
          <p:cNvSpPr>
            <a:spLocks noGrp="1"/>
          </p:cNvSpPr>
          <p:nvPr>
            <p:ph idx="1"/>
          </p:nvPr>
        </p:nvSpPr>
        <p:spPr>
          <a:xfrm>
            <a:off x="1073119" y="3511718"/>
            <a:ext cx="8596668" cy="3880773"/>
          </a:xfrm>
        </p:spPr>
        <p:txBody>
          <a:bodyPr>
            <a:normAutofit/>
          </a:bodyPr>
          <a:lstStyle/>
          <a:p>
            <a:pPr marL="0" indent="0">
              <a:buNone/>
            </a:pPr>
            <a:r>
              <a:rPr lang="ar-SA" sz="2000" b="1" dirty="0">
                <a:solidFill>
                  <a:schemeClr val="bg1">
                    <a:lumMod val="65000"/>
                  </a:schemeClr>
                </a:solidFill>
              </a:rPr>
              <a:t>هي اي شي يستخدم في تبادل السلع والخدمات ويلقى قبولاً عاماً بين الافراد لذا اصبح لزاماً الاحتفاظ بكميات من تلك النقود لاستخدامها في عمليات المبادلة وهذا مايسمى بعرض النقود .</a:t>
            </a:r>
          </a:p>
        </p:txBody>
      </p:sp>
    </p:spTree>
    <p:extLst>
      <p:ext uri="{BB962C8B-B14F-4D97-AF65-F5344CB8AC3E}">
        <p14:creationId xmlns:p14="http://schemas.microsoft.com/office/powerpoint/2010/main" val="3960760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358</TotalTime>
  <Words>1098</Words>
  <Application>Microsoft Office PowerPoint</Application>
  <PresentationFormat>Custom</PresentationFormat>
  <Paragraphs>169</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Facet</vt:lpstr>
      <vt:lpstr>الفصل التاسع</vt:lpstr>
      <vt:lpstr>يناقش هذا الفصل : </vt:lpstr>
      <vt:lpstr>النظام المصرفي تاريخياً </vt:lpstr>
      <vt:lpstr>معلومة: مراحل تطور الريال السعودي: </vt:lpstr>
      <vt:lpstr>المقايضة والتبادل النقدي </vt:lpstr>
      <vt:lpstr>المقايضة والتبادل النقدي </vt:lpstr>
      <vt:lpstr>المقايضة والتبادل النقدي </vt:lpstr>
      <vt:lpstr>المقايضة والتبادل النقدي  </vt:lpstr>
      <vt:lpstr>تعريف النقود </vt:lpstr>
      <vt:lpstr>عرض النقود </vt:lpstr>
      <vt:lpstr>وظائف النقود </vt:lpstr>
      <vt:lpstr>اساسيات إدارة البنوك</vt:lpstr>
      <vt:lpstr>اساسيات إدارة البنوك </vt:lpstr>
      <vt:lpstr>دور البنوك في التوسع في كمية النقود</vt:lpstr>
      <vt:lpstr>دور البنوك في التوسع في كمية النقود </vt:lpstr>
      <vt:lpstr>دور البنوك في التوسع في كمية النقود </vt:lpstr>
      <vt:lpstr>دور البنوك في التوسع في كمية النقود </vt:lpstr>
      <vt:lpstr>دور البنوك في التوسع في كمية النقود </vt:lpstr>
      <vt:lpstr>دور البنوك في التوسع في كمية النقود </vt:lpstr>
      <vt:lpstr>دور البنوك في التوسع في كمية النقود </vt:lpstr>
      <vt:lpstr>البنوك المركزية</vt:lpstr>
      <vt:lpstr>البنوك المركزية </vt:lpstr>
      <vt:lpstr>البنوك المركزية </vt:lpstr>
      <vt:lpstr>الطالبات المشاركات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التاسع</dc:title>
  <dc:creator>Aseel Ogailan</dc:creator>
  <cp:lastModifiedBy>Home</cp:lastModifiedBy>
  <cp:revision>36</cp:revision>
  <dcterms:created xsi:type="dcterms:W3CDTF">2016-12-07T16:28:48Z</dcterms:created>
  <dcterms:modified xsi:type="dcterms:W3CDTF">2016-12-10T15:58:59Z</dcterms:modified>
</cp:coreProperties>
</file>