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4"/>
  </p:sldMasterIdLst>
  <p:sldIdLst>
    <p:sldId id="270" r:id="rId5"/>
    <p:sldId id="256" r:id="rId6"/>
    <p:sldId id="264" r:id="rId7"/>
    <p:sldId id="265" r:id="rId8"/>
    <p:sldId id="257" r:id="rId9"/>
    <p:sldId id="258" r:id="rId10"/>
    <p:sldId id="259" r:id="rId11"/>
    <p:sldId id="260" r:id="rId12"/>
    <p:sldId id="261" r:id="rId13"/>
    <p:sldId id="262" r:id="rId14"/>
    <p:sldId id="263" r:id="rId15"/>
    <p:sldId id="281" r:id="rId16"/>
    <p:sldId id="282" r:id="rId17"/>
    <p:sldId id="283" r:id="rId18"/>
    <p:sldId id="284" r:id="rId19"/>
  </p:sldIdLst>
  <p:sldSz cx="9144000" cy="6858000" type="screen4x3"/>
  <p:notesSz cx="6858000" cy="9144000"/>
  <p:custShowLst>
    <p:custShow name="عرض مخصص 1" id="0">
      <p:sldLst>
        <p:sld r:id="rId5"/>
      </p:sldLst>
    </p:custShow>
  </p:custShowLst>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084A72E5-5A43-4D2A-BD78-027D10897096}" type="datetimeFigureOut">
              <a:rPr lang="ar-SA" smtClean="0"/>
              <a:pPr/>
              <a:t>20/06/1438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85F42E6-F816-4F63-84BC-CA368E883B16}" type="slidenum">
              <a:rPr lang="ar-SA" smtClean="0"/>
              <a:pPr/>
              <a:t>‹#›</a:t>
            </a:fld>
            <a:endParaRPr lang="ar-SA"/>
          </a:p>
        </p:txBody>
      </p:sp>
    </p:spTree>
  </p:cSld>
  <p:clrMapOvr>
    <a:masterClrMapping/>
  </p:clrMapOvr>
  <p:transition spd="med">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84A72E5-5A43-4D2A-BD78-027D10897096}" type="datetimeFigureOut">
              <a:rPr lang="ar-SA" smtClean="0"/>
              <a:pPr/>
              <a:t>20/06/1438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85F42E6-F816-4F63-84BC-CA368E883B16}" type="slidenum">
              <a:rPr lang="ar-SA" smtClean="0"/>
              <a:pPr/>
              <a:t>‹#›</a:t>
            </a:fld>
            <a:endParaRPr lang="ar-SA"/>
          </a:p>
        </p:txBody>
      </p:sp>
    </p:spTree>
  </p:cSld>
  <p:clrMapOvr>
    <a:masterClrMapping/>
  </p:clrMapOvr>
  <p:transition spd="med">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84A72E5-5A43-4D2A-BD78-027D10897096}" type="datetimeFigureOut">
              <a:rPr lang="ar-SA" smtClean="0"/>
              <a:pPr/>
              <a:t>20/06/1438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85F42E6-F816-4F63-84BC-CA368E883B16}" type="slidenum">
              <a:rPr lang="ar-SA" smtClean="0"/>
              <a:pPr/>
              <a:t>‹#›</a:t>
            </a:fld>
            <a:endParaRPr lang="ar-SA"/>
          </a:p>
        </p:txBody>
      </p:sp>
    </p:spTree>
  </p:cSld>
  <p:clrMapOvr>
    <a:masterClrMapping/>
  </p:clrMapOvr>
  <p:transition spd="med">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84A72E5-5A43-4D2A-BD78-027D10897096}" type="datetimeFigureOut">
              <a:rPr lang="ar-SA" smtClean="0"/>
              <a:pPr/>
              <a:t>20/06/1438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85F42E6-F816-4F63-84BC-CA368E883B16}" type="slidenum">
              <a:rPr lang="ar-SA" smtClean="0"/>
              <a:pPr/>
              <a:t>‹#›</a:t>
            </a:fld>
            <a:endParaRPr lang="ar-SA"/>
          </a:p>
        </p:txBody>
      </p:sp>
    </p:spTree>
  </p:cSld>
  <p:clrMapOvr>
    <a:masterClrMapping/>
  </p:clrMapOvr>
  <p:transition spd="med">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84A72E5-5A43-4D2A-BD78-027D10897096}" type="datetimeFigureOut">
              <a:rPr lang="ar-SA" smtClean="0"/>
              <a:pPr/>
              <a:t>20/06/1438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85F42E6-F816-4F63-84BC-CA368E883B16}" type="slidenum">
              <a:rPr lang="ar-SA" smtClean="0"/>
              <a:pPr/>
              <a:t>‹#›</a:t>
            </a:fld>
            <a:endParaRPr lang="ar-SA"/>
          </a:p>
        </p:txBody>
      </p:sp>
    </p:spTree>
  </p:cSld>
  <p:clrMapOvr>
    <a:masterClrMapping/>
  </p:clrMapOvr>
  <p:transition spd="med">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084A72E5-5A43-4D2A-BD78-027D10897096}" type="datetimeFigureOut">
              <a:rPr lang="ar-SA" smtClean="0"/>
              <a:pPr/>
              <a:t>20/06/1438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85F42E6-F816-4F63-84BC-CA368E883B16}" type="slidenum">
              <a:rPr lang="ar-SA" smtClean="0"/>
              <a:pPr/>
              <a:t>‹#›</a:t>
            </a:fld>
            <a:endParaRPr lang="ar-SA"/>
          </a:p>
        </p:txBody>
      </p:sp>
    </p:spTree>
  </p:cSld>
  <p:clrMapOvr>
    <a:masterClrMapping/>
  </p:clrMapOvr>
  <p:transition spd="med">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084A72E5-5A43-4D2A-BD78-027D10897096}" type="datetimeFigureOut">
              <a:rPr lang="ar-SA" smtClean="0"/>
              <a:pPr/>
              <a:t>20/06/1438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85F42E6-F816-4F63-84BC-CA368E883B16}" type="slidenum">
              <a:rPr lang="ar-SA" smtClean="0"/>
              <a:pPr/>
              <a:t>‹#›</a:t>
            </a:fld>
            <a:endParaRPr lang="ar-SA"/>
          </a:p>
        </p:txBody>
      </p:sp>
    </p:spTree>
  </p:cSld>
  <p:clrMapOvr>
    <a:masterClrMapping/>
  </p:clrMapOvr>
  <p:transition spd="med">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084A72E5-5A43-4D2A-BD78-027D10897096}" type="datetimeFigureOut">
              <a:rPr lang="ar-SA" smtClean="0"/>
              <a:pPr/>
              <a:t>20/06/1438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A85F42E6-F816-4F63-84BC-CA368E883B16}" type="slidenum">
              <a:rPr lang="ar-SA" smtClean="0"/>
              <a:pPr/>
              <a:t>‹#›</a:t>
            </a:fld>
            <a:endParaRPr lang="ar-SA"/>
          </a:p>
        </p:txBody>
      </p:sp>
    </p:spTree>
  </p:cSld>
  <p:clrMapOvr>
    <a:masterClrMapping/>
  </p:clrMapOvr>
  <p:transition spd="med">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84A72E5-5A43-4D2A-BD78-027D10897096}" type="datetimeFigureOut">
              <a:rPr lang="ar-SA" smtClean="0"/>
              <a:pPr/>
              <a:t>20/06/1438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85F42E6-F816-4F63-84BC-CA368E883B16}" type="slidenum">
              <a:rPr lang="ar-SA" smtClean="0"/>
              <a:pPr/>
              <a:t>‹#›</a:t>
            </a:fld>
            <a:endParaRPr lang="ar-SA"/>
          </a:p>
        </p:txBody>
      </p:sp>
    </p:spTree>
  </p:cSld>
  <p:clrMapOvr>
    <a:masterClrMapping/>
  </p:clrMapOvr>
  <p:transition spd="med">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84A72E5-5A43-4D2A-BD78-027D10897096}" type="datetimeFigureOut">
              <a:rPr lang="ar-SA" smtClean="0"/>
              <a:pPr/>
              <a:t>20/06/1438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85F42E6-F816-4F63-84BC-CA368E883B16}" type="slidenum">
              <a:rPr lang="ar-SA" smtClean="0"/>
              <a:pPr/>
              <a:t>‹#›</a:t>
            </a:fld>
            <a:endParaRPr lang="ar-SA"/>
          </a:p>
        </p:txBody>
      </p:sp>
    </p:spTree>
  </p:cSld>
  <p:clrMapOvr>
    <a:masterClrMapping/>
  </p:clrMapOvr>
  <p:transition spd="med">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84A72E5-5A43-4D2A-BD78-027D10897096}" type="datetimeFigureOut">
              <a:rPr lang="ar-SA" smtClean="0"/>
              <a:pPr/>
              <a:t>20/06/1438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85F42E6-F816-4F63-84BC-CA368E883B16}" type="slidenum">
              <a:rPr lang="ar-SA" smtClean="0"/>
              <a:pPr/>
              <a:t>‹#›</a:t>
            </a:fld>
            <a:endParaRPr lang="ar-SA"/>
          </a:p>
        </p:txBody>
      </p:sp>
    </p:spTree>
  </p:cSld>
  <p:clrMapOvr>
    <a:masterClrMapping/>
  </p:clrMapOvr>
  <p:transition spd="med">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84A72E5-5A43-4D2A-BD78-027D10897096}" type="datetimeFigureOut">
              <a:rPr lang="ar-SA" smtClean="0"/>
              <a:pPr/>
              <a:t>20/06/1438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85F42E6-F816-4F63-84BC-CA368E883B1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spd="med">
    <p:wedge/>
  </p:transition>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548680"/>
            <a:ext cx="8229600" cy="1143000"/>
          </a:xfrm>
          <a:ln>
            <a:noFill/>
          </a:ln>
          <a:effectLst>
            <a:glow rad="63500">
              <a:schemeClr val="accent3">
                <a:satMod val="175000"/>
                <a:alpha val="40000"/>
              </a:schemeClr>
            </a:glow>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2">
            <a:schemeClr val="dk1"/>
          </a:lnRef>
          <a:fillRef idx="1">
            <a:schemeClr val="lt1"/>
          </a:fillRef>
          <a:effectRef idx="0">
            <a:schemeClr val="dk1"/>
          </a:effectRef>
          <a:fontRef idx="minor">
            <a:schemeClr val="dk1"/>
          </a:fontRef>
        </p:style>
        <p:txBody>
          <a:bodyPr>
            <a:normAutofit/>
          </a:bodyPr>
          <a:lstStyle/>
          <a:p>
            <a:r>
              <a:rPr lang="ar-SA" sz="3200" b="1" dirty="0" smtClean="0">
                <a:solidFill>
                  <a:schemeClr val="accent3">
                    <a:lumMod val="50000"/>
                  </a:schemeClr>
                </a:solidFill>
              </a:rPr>
              <a:t>التحليل المالي لقائمة التدفقات </a:t>
            </a:r>
            <a:r>
              <a:rPr lang="ar-SA" sz="3200" b="1" dirty="0" err="1" smtClean="0">
                <a:solidFill>
                  <a:schemeClr val="accent3">
                    <a:lumMod val="50000"/>
                  </a:schemeClr>
                </a:solidFill>
              </a:rPr>
              <a:t>النقديه</a:t>
            </a:r>
            <a:endParaRPr lang="ar-SA" sz="3200" dirty="0">
              <a:solidFill>
                <a:schemeClr val="accent3">
                  <a:lumMod val="50000"/>
                </a:schemeClr>
              </a:solidFill>
            </a:endParaRPr>
          </a:p>
        </p:txBody>
      </p:sp>
      <p:sp>
        <p:nvSpPr>
          <p:cNvPr id="3" name="عنصر نائب للمحتوى 2"/>
          <p:cNvSpPr>
            <a:spLocks noGrp="1"/>
          </p:cNvSpPr>
          <p:nvPr>
            <p:ph idx="1"/>
          </p:nvPr>
        </p:nvSpPr>
        <p:spPr/>
        <p:txBody>
          <a:bodyPr>
            <a:normAutofit/>
          </a:bodyPr>
          <a:lstStyle/>
          <a:p>
            <a:r>
              <a:rPr lang="ar-SA" sz="3600" b="1" dirty="0" err="1" smtClean="0">
                <a:solidFill>
                  <a:schemeClr val="accent3">
                    <a:lumMod val="50000"/>
                  </a:schemeClr>
                </a:solidFill>
                <a:latin typeface="Arial Narrow" pitchFamily="34" charset="0"/>
                <a:cs typeface="Arabic Typesetting" pitchFamily="66" charset="-78"/>
              </a:rPr>
              <a:t>اهمية</a:t>
            </a:r>
            <a:r>
              <a:rPr lang="ar-SA" sz="3600" b="1" dirty="0" smtClean="0">
                <a:solidFill>
                  <a:schemeClr val="accent3">
                    <a:lumMod val="50000"/>
                  </a:schemeClr>
                </a:solidFill>
                <a:latin typeface="Arial Narrow" pitchFamily="34" charset="0"/>
                <a:cs typeface="Arabic Typesetting" pitchFamily="66" charset="-78"/>
              </a:rPr>
              <a:t> التدفقات </a:t>
            </a:r>
            <a:r>
              <a:rPr lang="ar-SA" sz="3600" b="1" dirty="0" err="1" smtClean="0">
                <a:solidFill>
                  <a:schemeClr val="accent3">
                    <a:lumMod val="50000"/>
                  </a:schemeClr>
                </a:solidFill>
                <a:latin typeface="Arial Narrow" pitchFamily="34" charset="0"/>
                <a:cs typeface="Arabic Typesetting" pitchFamily="66" charset="-78"/>
              </a:rPr>
              <a:t>النقديه</a:t>
            </a:r>
            <a:r>
              <a:rPr lang="ar-SA" sz="3600" b="1" dirty="0" smtClean="0">
                <a:solidFill>
                  <a:schemeClr val="accent3">
                    <a:lumMod val="50000"/>
                  </a:schemeClr>
                </a:solidFill>
                <a:latin typeface="Arial Narrow" pitchFamily="34" charset="0"/>
                <a:cs typeface="Arabic Typesetting" pitchFamily="66" charset="-78"/>
              </a:rPr>
              <a:t> :</a:t>
            </a:r>
            <a:endParaRPr lang="en-US" sz="3600" dirty="0" smtClean="0">
              <a:solidFill>
                <a:schemeClr val="accent3">
                  <a:lumMod val="50000"/>
                </a:schemeClr>
              </a:solidFill>
              <a:latin typeface="Arial Narrow" pitchFamily="34" charset="0"/>
              <a:cs typeface="Arabic Typesetting" pitchFamily="66" charset="-78"/>
            </a:endParaRPr>
          </a:p>
          <a:p>
            <a:pPr lvl="0"/>
            <a:r>
              <a:rPr lang="ar-SA" sz="3600" b="1" dirty="0" smtClean="0">
                <a:solidFill>
                  <a:schemeClr val="accent3">
                    <a:lumMod val="50000"/>
                  </a:schemeClr>
                </a:solidFill>
                <a:latin typeface="Arial Narrow" pitchFamily="34" charset="0"/>
                <a:cs typeface="Arabic Typesetting" pitchFamily="66" charset="-78"/>
              </a:rPr>
              <a:t>قائمة التدفقات </a:t>
            </a:r>
            <a:r>
              <a:rPr lang="ar-SA" sz="3600" b="1" dirty="0" err="1" smtClean="0">
                <a:solidFill>
                  <a:schemeClr val="accent3">
                    <a:lumMod val="50000"/>
                  </a:schemeClr>
                </a:solidFill>
                <a:latin typeface="Arial Narrow" pitchFamily="34" charset="0"/>
                <a:cs typeface="Arabic Typesetting" pitchFamily="66" charset="-78"/>
              </a:rPr>
              <a:t>النقديه</a:t>
            </a:r>
            <a:r>
              <a:rPr lang="ar-SA" sz="3600" b="1" dirty="0" smtClean="0">
                <a:solidFill>
                  <a:schemeClr val="accent3">
                    <a:lumMod val="50000"/>
                  </a:schemeClr>
                </a:solidFill>
                <a:latin typeface="Arial Narrow" pitchFamily="34" charset="0"/>
                <a:cs typeface="Arabic Typesetting" pitchFamily="66" charset="-78"/>
              </a:rPr>
              <a:t> تقدم معلومات </a:t>
            </a:r>
            <a:r>
              <a:rPr lang="ar-SA" sz="3600" b="1" dirty="0" err="1" smtClean="0">
                <a:solidFill>
                  <a:schemeClr val="accent3">
                    <a:lumMod val="50000"/>
                  </a:schemeClr>
                </a:solidFill>
                <a:latin typeface="Arial Narrow" pitchFamily="34" charset="0"/>
                <a:cs typeface="Arabic Typesetting" pitchFamily="66" charset="-78"/>
              </a:rPr>
              <a:t>مهمه</a:t>
            </a:r>
            <a:r>
              <a:rPr lang="ar-SA" sz="3600" b="1" dirty="0" smtClean="0">
                <a:solidFill>
                  <a:schemeClr val="accent3">
                    <a:lumMod val="50000"/>
                  </a:schemeClr>
                </a:solidFill>
                <a:latin typeface="Arial Narrow" pitchFamily="34" charset="0"/>
                <a:cs typeface="Arabic Typesetting" pitchFamily="66" charset="-78"/>
              </a:rPr>
              <a:t> حول قدرة </a:t>
            </a:r>
            <a:r>
              <a:rPr lang="ar-SA" sz="3600" b="1" dirty="0" err="1" smtClean="0">
                <a:solidFill>
                  <a:schemeClr val="accent3">
                    <a:lumMod val="50000"/>
                  </a:schemeClr>
                </a:solidFill>
                <a:latin typeface="Arial Narrow" pitchFamily="34" charset="0"/>
                <a:cs typeface="Arabic Typesetting" pitchFamily="66" charset="-78"/>
              </a:rPr>
              <a:t>المنشأه</a:t>
            </a:r>
            <a:r>
              <a:rPr lang="ar-SA" sz="3600" b="1" dirty="0" smtClean="0">
                <a:solidFill>
                  <a:schemeClr val="accent3">
                    <a:lumMod val="50000"/>
                  </a:schemeClr>
                </a:solidFill>
                <a:latin typeface="Arial Narrow" pitchFamily="34" charset="0"/>
                <a:cs typeface="Arabic Typesetting" pitchFamily="66" charset="-78"/>
              </a:rPr>
              <a:t> على سداد التزاماتها وسداد التوزيعات وهو </a:t>
            </a:r>
            <a:r>
              <a:rPr lang="ar-SA" sz="3600" b="1" dirty="0" err="1" smtClean="0">
                <a:solidFill>
                  <a:schemeClr val="accent3">
                    <a:lumMod val="50000"/>
                  </a:schemeClr>
                </a:solidFill>
                <a:latin typeface="Arial Narrow" pitchFamily="34" charset="0"/>
                <a:cs typeface="Arabic Typesetting" pitchFamily="66" charset="-78"/>
              </a:rPr>
              <a:t>ماينعكس</a:t>
            </a:r>
            <a:r>
              <a:rPr lang="ar-SA" sz="3600" b="1" dirty="0" smtClean="0">
                <a:solidFill>
                  <a:schemeClr val="accent3">
                    <a:lumMod val="50000"/>
                  </a:schemeClr>
                </a:solidFill>
                <a:latin typeface="Arial Narrow" pitchFamily="34" charset="0"/>
                <a:cs typeface="Arabic Typesetting" pitchFamily="66" charset="-78"/>
              </a:rPr>
              <a:t> على </a:t>
            </a:r>
            <a:r>
              <a:rPr lang="ar-SA" sz="3600" b="1" dirty="0" err="1" smtClean="0">
                <a:solidFill>
                  <a:schemeClr val="accent3">
                    <a:lumMod val="50000"/>
                  </a:schemeClr>
                </a:solidFill>
                <a:latin typeface="Arial Narrow" pitchFamily="34" charset="0"/>
                <a:cs typeface="Arabic Typesetting" pitchFamily="66" charset="-78"/>
              </a:rPr>
              <a:t>اسعار</a:t>
            </a:r>
            <a:r>
              <a:rPr lang="ar-SA" sz="3600" b="1" dirty="0" smtClean="0">
                <a:solidFill>
                  <a:schemeClr val="accent3">
                    <a:lumMod val="50000"/>
                  </a:schemeClr>
                </a:solidFill>
                <a:latin typeface="Arial Narrow" pitchFamily="34" charset="0"/>
                <a:cs typeface="Arabic Typesetting" pitchFamily="66" charset="-78"/>
              </a:rPr>
              <a:t> </a:t>
            </a:r>
            <a:r>
              <a:rPr lang="ar-SA" sz="3600" b="1" dirty="0" err="1" smtClean="0">
                <a:solidFill>
                  <a:schemeClr val="accent3">
                    <a:lumMod val="50000"/>
                  </a:schemeClr>
                </a:solidFill>
                <a:latin typeface="Arial Narrow" pitchFamily="34" charset="0"/>
                <a:cs typeface="Arabic Typesetting" pitchFamily="66" charset="-78"/>
              </a:rPr>
              <a:t>الاسهم</a:t>
            </a:r>
            <a:r>
              <a:rPr lang="ar-SA" sz="3600" b="1" dirty="0" smtClean="0">
                <a:solidFill>
                  <a:schemeClr val="accent3">
                    <a:lumMod val="50000"/>
                  </a:schemeClr>
                </a:solidFill>
                <a:latin typeface="Arial Narrow" pitchFamily="34" charset="0"/>
                <a:cs typeface="Arabic Typesetting" pitchFamily="66" charset="-78"/>
              </a:rPr>
              <a:t> </a:t>
            </a:r>
            <a:r>
              <a:rPr lang="ar-SA" sz="3600" b="1" dirty="0" err="1" smtClean="0">
                <a:solidFill>
                  <a:schemeClr val="accent3">
                    <a:lumMod val="50000"/>
                  </a:schemeClr>
                </a:solidFill>
                <a:latin typeface="Arial Narrow" pitchFamily="34" charset="0"/>
                <a:cs typeface="Arabic Typesetting" pitchFamily="66" charset="-78"/>
              </a:rPr>
              <a:t>والقيمه</a:t>
            </a:r>
            <a:r>
              <a:rPr lang="ar-SA" sz="3600" b="1" dirty="0" smtClean="0">
                <a:solidFill>
                  <a:schemeClr val="accent3">
                    <a:lumMod val="50000"/>
                  </a:schemeClr>
                </a:solidFill>
                <a:latin typeface="Arial Narrow" pitchFamily="34" charset="0"/>
                <a:cs typeface="Arabic Typesetting" pitchFamily="66" charset="-78"/>
              </a:rPr>
              <a:t> </a:t>
            </a:r>
            <a:r>
              <a:rPr lang="ar-SA" sz="3600" b="1" dirty="0" err="1" smtClean="0">
                <a:solidFill>
                  <a:schemeClr val="accent3">
                    <a:lumMod val="50000"/>
                  </a:schemeClr>
                </a:solidFill>
                <a:latin typeface="Arial Narrow" pitchFamily="34" charset="0"/>
                <a:cs typeface="Arabic Typesetting" pitchFamily="66" charset="-78"/>
              </a:rPr>
              <a:t>السوقيه</a:t>
            </a:r>
            <a:r>
              <a:rPr lang="ar-SA" sz="3600" b="1" dirty="0" smtClean="0">
                <a:solidFill>
                  <a:schemeClr val="accent3">
                    <a:lumMod val="50000"/>
                  </a:schemeClr>
                </a:solidFill>
                <a:latin typeface="Arial Narrow" pitchFamily="34" charset="0"/>
                <a:cs typeface="Arabic Typesetting" pitchFamily="66" charset="-78"/>
              </a:rPr>
              <a:t> </a:t>
            </a:r>
            <a:r>
              <a:rPr lang="ar-SA" sz="3600" b="1" dirty="0" err="1" smtClean="0">
                <a:solidFill>
                  <a:schemeClr val="accent3">
                    <a:lumMod val="50000"/>
                  </a:schemeClr>
                </a:solidFill>
                <a:latin typeface="Arial Narrow" pitchFamily="34" charset="0"/>
                <a:cs typeface="Arabic Typesetting" pitchFamily="66" charset="-78"/>
              </a:rPr>
              <a:t>للمنشأه</a:t>
            </a:r>
            <a:r>
              <a:rPr lang="ar-SA" sz="3600" b="1" dirty="0" smtClean="0">
                <a:solidFill>
                  <a:schemeClr val="accent3">
                    <a:lumMod val="50000"/>
                  </a:schemeClr>
                </a:solidFill>
                <a:latin typeface="Arial Narrow" pitchFamily="34" charset="0"/>
                <a:cs typeface="Arabic Typesetting" pitchFamily="66" charset="-78"/>
              </a:rPr>
              <a:t> </a:t>
            </a:r>
            <a:endParaRPr lang="en-US" sz="3600" dirty="0" smtClean="0">
              <a:solidFill>
                <a:schemeClr val="accent3">
                  <a:lumMod val="50000"/>
                </a:schemeClr>
              </a:solidFill>
              <a:latin typeface="Arial Narrow" pitchFamily="34" charset="0"/>
              <a:cs typeface="Arabic Typesetting" pitchFamily="66" charset="-78"/>
            </a:endParaRPr>
          </a:p>
          <a:p>
            <a:pPr lvl="0"/>
            <a:r>
              <a:rPr lang="ar-SA" sz="3600" b="1" dirty="0" smtClean="0">
                <a:solidFill>
                  <a:schemeClr val="accent3">
                    <a:lumMod val="50000"/>
                  </a:schemeClr>
                </a:solidFill>
                <a:latin typeface="Arial Narrow" pitchFamily="34" charset="0"/>
                <a:cs typeface="Arabic Typesetting" pitchFamily="66" charset="-78"/>
              </a:rPr>
              <a:t> قائمة  التدفقات </a:t>
            </a:r>
            <a:r>
              <a:rPr lang="ar-SA" sz="3600" b="1" dirty="0" err="1" smtClean="0">
                <a:solidFill>
                  <a:schemeClr val="accent3">
                    <a:lumMod val="50000"/>
                  </a:schemeClr>
                </a:solidFill>
                <a:latin typeface="Arial Narrow" pitchFamily="34" charset="0"/>
                <a:cs typeface="Arabic Typesetting" pitchFamily="66" charset="-78"/>
              </a:rPr>
              <a:t>النقديه</a:t>
            </a:r>
            <a:r>
              <a:rPr lang="ar-SA" sz="3600" b="1" dirty="0" smtClean="0">
                <a:solidFill>
                  <a:schemeClr val="accent3">
                    <a:lumMod val="50000"/>
                  </a:schemeClr>
                </a:solidFill>
                <a:latin typeface="Arial Narrow" pitchFamily="34" charset="0"/>
                <a:cs typeface="Arabic Typesetting" pitchFamily="66" charset="-78"/>
              </a:rPr>
              <a:t> وحدها دون القوائم </a:t>
            </a:r>
            <a:r>
              <a:rPr lang="ar-SA" sz="3600" b="1" dirty="0" err="1" smtClean="0">
                <a:solidFill>
                  <a:schemeClr val="accent3">
                    <a:lumMod val="50000"/>
                  </a:schemeClr>
                </a:solidFill>
                <a:latin typeface="Arial Narrow" pitchFamily="34" charset="0"/>
                <a:cs typeface="Arabic Typesetting" pitchFamily="66" charset="-78"/>
              </a:rPr>
              <a:t>الماليه</a:t>
            </a:r>
            <a:r>
              <a:rPr lang="ar-SA" sz="3600" b="1" dirty="0" smtClean="0">
                <a:solidFill>
                  <a:schemeClr val="accent3">
                    <a:lumMod val="50000"/>
                  </a:schemeClr>
                </a:solidFill>
                <a:latin typeface="Arial Narrow" pitchFamily="34" charset="0"/>
                <a:cs typeface="Arabic Typesetting" pitchFamily="66" charset="-78"/>
              </a:rPr>
              <a:t> </a:t>
            </a:r>
            <a:r>
              <a:rPr lang="ar-SA" sz="3600" b="1" dirty="0" err="1" smtClean="0">
                <a:solidFill>
                  <a:schemeClr val="accent3">
                    <a:lumMod val="50000"/>
                  </a:schemeClr>
                </a:solidFill>
                <a:latin typeface="Arial Narrow" pitchFamily="34" charset="0"/>
                <a:cs typeface="Arabic Typesetting" pitchFamily="66" charset="-78"/>
              </a:rPr>
              <a:t>الاخرى</a:t>
            </a:r>
            <a:r>
              <a:rPr lang="ar-SA" sz="3600" b="1" dirty="0" smtClean="0">
                <a:solidFill>
                  <a:schemeClr val="accent3">
                    <a:lumMod val="50000"/>
                  </a:schemeClr>
                </a:solidFill>
                <a:latin typeface="Arial Narrow" pitchFamily="34" charset="0"/>
                <a:cs typeface="Arabic Typesetting" pitchFamily="66" charset="-78"/>
              </a:rPr>
              <a:t> ليست كافيه لتقديم المعلومات </a:t>
            </a:r>
            <a:r>
              <a:rPr lang="ar-SA" sz="3600" b="1" dirty="0" err="1" smtClean="0">
                <a:solidFill>
                  <a:schemeClr val="accent3">
                    <a:lumMod val="50000"/>
                  </a:schemeClr>
                </a:solidFill>
                <a:latin typeface="Arial Narrow" pitchFamily="34" charset="0"/>
                <a:cs typeface="Arabic Typesetting" pitchFamily="66" charset="-78"/>
              </a:rPr>
              <a:t>اللازمه</a:t>
            </a:r>
            <a:r>
              <a:rPr lang="ar-SA" sz="3600" b="1" dirty="0" smtClean="0">
                <a:solidFill>
                  <a:schemeClr val="accent3">
                    <a:lumMod val="50000"/>
                  </a:schemeClr>
                </a:solidFill>
                <a:latin typeface="Arial Narrow" pitchFamily="34" charset="0"/>
                <a:cs typeface="Arabic Typesetting" pitchFamily="66" charset="-78"/>
              </a:rPr>
              <a:t> للمستثمرين والدائنين والمستخدمين </a:t>
            </a:r>
            <a:r>
              <a:rPr lang="ar-SA" sz="3600" b="1" dirty="0" err="1" smtClean="0">
                <a:solidFill>
                  <a:schemeClr val="accent3">
                    <a:lumMod val="50000"/>
                  </a:schemeClr>
                </a:solidFill>
                <a:latin typeface="Arial Narrow" pitchFamily="34" charset="0"/>
                <a:cs typeface="Arabic Typesetting" pitchFamily="66" charset="-78"/>
              </a:rPr>
              <a:t>الاخرين</a:t>
            </a:r>
            <a:r>
              <a:rPr lang="ar-SA" sz="3600" b="1" dirty="0" smtClean="0">
                <a:solidFill>
                  <a:schemeClr val="accent3">
                    <a:lumMod val="50000"/>
                  </a:schemeClr>
                </a:solidFill>
                <a:latin typeface="Arial Narrow" pitchFamily="34" charset="0"/>
                <a:cs typeface="Arabic Typesetting" pitchFamily="66" charset="-78"/>
              </a:rPr>
              <a:t> , بمعنى ان قائمة التدفقات </a:t>
            </a:r>
            <a:r>
              <a:rPr lang="ar-SA" sz="3600" b="1" dirty="0" err="1" smtClean="0">
                <a:solidFill>
                  <a:schemeClr val="accent3">
                    <a:lumMod val="50000"/>
                  </a:schemeClr>
                </a:solidFill>
                <a:latin typeface="Arial Narrow" pitchFamily="34" charset="0"/>
                <a:cs typeface="Arabic Typesetting" pitchFamily="66" charset="-78"/>
              </a:rPr>
              <a:t>النقديه</a:t>
            </a:r>
            <a:r>
              <a:rPr lang="ar-SA" sz="3600" b="1" dirty="0" smtClean="0">
                <a:solidFill>
                  <a:schemeClr val="accent3">
                    <a:lumMod val="50000"/>
                  </a:schemeClr>
                </a:solidFill>
                <a:latin typeface="Arial Narrow" pitchFamily="34" charset="0"/>
                <a:cs typeface="Arabic Typesetting" pitchFamily="66" charset="-78"/>
              </a:rPr>
              <a:t> ليست بديلا عن القوائم </a:t>
            </a:r>
            <a:r>
              <a:rPr lang="ar-SA" sz="3600" b="1" dirty="0" err="1" smtClean="0">
                <a:solidFill>
                  <a:schemeClr val="accent3">
                    <a:lumMod val="50000"/>
                  </a:schemeClr>
                </a:solidFill>
                <a:latin typeface="Arial Narrow" pitchFamily="34" charset="0"/>
                <a:cs typeface="Arabic Typesetting" pitchFamily="66" charset="-78"/>
              </a:rPr>
              <a:t>الاخرى</a:t>
            </a:r>
            <a:r>
              <a:rPr lang="ar-SA" sz="3600" b="1" dirty="0" smtClean="0">
                <a:solidFill>
                  <a:schemeClr val="accent3">
                    <a:lumMod val="50000"/>
                  </a:schemeClr>
                </a:solidFill>
                <a:latin typeface="Arial Narrow" pitchFamily="34" charset="0"/>
                <a:cs typeface="Arabic Typesetting" pitchFamily="66" charset="-78"/>
              </a:rPr>
              <a:t> </a:t>
            </a:r>
            <a:endParaRPr lang="en-US" sz="3600" dirty="0" smtClean="0">
              <a:solidFill>
                <a:schemeClr val="accent3">
                  <a:lumMod val="50000"/>
                </a:schemeClr>
              </a:solidFill>
              <a:latin typeface="Arial Narrow" pitchFamily="34" charset="0"/>
              <a:cs typeface="Arabic Typesetting" pitchFamily="66" charset="-78"/>
            </a:endParaRPr>
          </a:p>
          <a:p>
            <a:pPr>
              <a:buNone/>
            </a:pPr>
            <a:endParaRPr lang="en-US" sz="3600" dirty="0" smtClean="0">
              <a:latin typeface="Arial Narrow" pitchFamily="34" charset="0"/>
              <a:cs typeface="Arabic Typesetting" pitchFamily="66" charset="-78"/>
            </a:endParaRPr>
          </a:p>
          <a:p>
            <a:endParaRPr lang="ar-SA" sz="3600" dirty="0">
              <a:latin typeface="Arial Narrow" pitchFamily="34" charset="0"/>
              <a:cs typeface="Arabic Typesetting" pitchFamily="66" charset="-78"/>
            </a:endParaRP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7784" y="764704"/>
            <a:ext cx="5482952" cy="802010"/>
          </a:xfr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a:normAutofit/>
          </a:bodyPr>
          <a:lstStyle/>
          <a:p>
            <a:r>
              <a:rPr lang="ar-SA" sz="3200" dirty="0" smtClean="0"/>
              <a:t>2- مقياس التدفق النقدي الحر للملكية :</a:t>
            </a:r>
            <a:endParaRPr lang="ar-SA" sz="3200" dirty="0"/>
          </a:p>
        </p:txBody>
      </p:sp>
      <p:graphicFrame>
        <p:nvGraphicFramePr>
          <p:cNvPr id="6" name="Content Placeholder 5"/>
          <p:cNvGraphicFramePr>
            <a:graphicFrameLocks noGrp="1"/>
          </p:cNvGraphicFramePr>
          <p:nvPr>
            <p:ph idx="1"/>
          </p:nvPr>
        </p:nvGraphicFramePr>
        <p:xfrm>
          <a:off x="179511" y="2132853"/>
          <a:ext cx="8507290" cy="2423135"/>
        </p:xfrm>
        <a:graphic>
          <a:graphicData uri="http://schemas.openxmlformats.org/drawingml/2006/table">
            <a:tbl>
              <a:tblPr rtl="1" firstRow="1" bandRow="1">
                <a:tableStyleId>{5C22544A-7EE6-4342-B048-85BDC9FD1C3A}</a:tableStyleId>
              </a:tblPr>
              <a:tblGrid>
                <a:gridCol w="1701458"/>
                <a:gridCol w="1701458"/>
                <a:gridCol w="1701458"/>
                <a:gridCol w="1701458"/>
                <a:gridCol w="1701458"/>
              </a:tblGrid>
              <a:tr h="411475">
                <a:tc>
                  <a:txBody>
                    <a:bodyPr/>
                    <a:lstStyle/>
                    <a:p>
                      <a:pPr rtl="1"/>
                      <a:endParaRPr lang="ar-SA" dirty="0"/>
                    </a:p>
                  </a:txBody>
                  <a:tcPr/>
                </a:tc>
                <a:tc gridSpan="3">
                  <a:txBody>
                    <a:bodyPr/>
                    <a:lstStyle/>
                    <a:p>
                      <a:pPr rtl="1"/>
                      <a:r>
                        <a:rPr lang="ar-SA" dirty="0" smtClean="0"/>
                        <a:t>صافي التدفق النقدي من الأنشطة</a:t>
                      </a:r>
                      <a:r>
                        <a:rPr lang="ar-SA" baseline="0" dirty="0" smtClean="0"/>
                        <a:t> التشغيلية </a:t>
                      </a:r>
                      <a:endParaRPr lang="ar-SA" dirty="0"/>
                    </a:p>
                  </a:txBody>
                  <a:tcPr/>
                </a:tc>
                <a:tc hMerge="1">
                  <a:txBody>
                    <a:bodyPr/>
                    <a:lstStyle/>
                    <a:p>
                      <a:pPr rtl="1"/>
                      <a:endParaRPr lang="ar-SA" dirty="0"/>
                    </a:p>
                  </a:txBody>
                  <a:tcPr/>
                </a:tc>
                <a:tc hMerge="1">
                  <a:txBody>
                    <a:bodyPr/>
                    <a:lstStyle/>
                    <a:p>
                      <a:pPr rtl="1"/>
                      <a:endParaRPr lang="ar-SA" dirty="0"/>
                    </a:p>
                  </a:txBody>
                  <a:tcPr/>
                </a:tc>
                <a:tc>
                  <a:txBody>
                    <a:bodyPr/>
                    <a:lstStyle/>
                    <a:p>
                      <a:pPr rtl="1"/>
                      <a:r>
                        <a:rPr lang="ar-SA" dirty="0" smtClean="0"/>
                        <a:t>********</a:t>
                      </a:r>
                      <a:endParaRPr lang="ar-SA" dirty="0"/>
                    </a:p>
                  </a:txBody>
                  <a:tcPr/>
                </a:tc>
              </a:tr>
              <a:tr h="411475">
                <a:tc>
                  <a:txBody>
                    <a:bodyPr/>
                    <a:lstStyle/>
                    <a:p>
                      <a:pPr rtl="1"/>
                      <a:r>
                        <a:rPr lang="ar-SA" dirty="0" smtClean="0"/>
                        <a:t>      +</a:t>
                      </a:r>
                      <a:endParaRPr lang="ar-SA" dirty="0"/>
                    </a:p>
                  </a:txBody>
                  <a:tcPr/>
                </a:tc>
                <a:tc gridSpan="3">
                  <a:txBody>
                    <a:bodyPr/>
                    <a:lstStyle/>
                    <a:p>
                      <a:pPr rtl="1"/>
                      <a:r>
                        <a:rPr lang="ar-SA" dirty="0" smtClean="0"/>
                        <a:t>الديون الجديدة المقترضة </a:t>
                      </a:r>
                      <a:endParaRPr lang="ar-SA" dirty="0"/>
                    </a:p>
                  </a:txBody>
                  <a:tcPr/>
                </a:tc>
                <a:tc hMerge="1">
                  <a:txBody>
                    <a:bodyPr/>
                    <a:lstStyle/>
                    <a:p>
                      <a:pPr rtl="1"/>
                      <a:endParaRPr lang="ar-SA" dirty="0"/>
                    </a:p>
                  </a:txBody>
                  <a:tcPr/>
                </a:tc>
                <a:tc hMerge="1">
                  <a:txBody>
                    <a:bodyPr/>
                    <a:lstStyle/>
                    <a:p>
                      <a:pPr rtl="1"/>
                      <a:endParaRPr lang="ar-SA" dirty="0"/>
                    </a:p>
                  </a:txBody>
                  <a:tcPr/>
                </a:tc>
                <a:tc>
                  <a:txBody>
                    <a:bodyPr/>
                    <a:lstStyle/>
                    <a:p>
                      <a:pPr rtl="1"/>
                      <a:r>
                        <a:rPr lang="ar-SA" dirty="0" smtClean="0"/>
                        <a:t>********</a:t>
                      </a:r>
                      <a:endParaRPr lang="ar-SA" dirty="0"/>
                    </a:p>
                  </a:txBody>
                  <a:tcPr/>
                </a:tc>
              </a:tr>
              <a:tr h="411475">
                <a:tc>
                  <a:txBody>
                    <a:bodyPr/>
                    <a:lstStyle/>
                    <a:p>
                      <a:pPr rtl="1"/>
                      <a:r>
                        <a:rPr lang="ar-SA" dirty="0" smtClean="0"/>
                        <a:t>يطرح </a:t>
                      </a:r>
                      <a:endParaRPr lang="ar-SA" dirty="0"/>
                    </a:p>
                  </a:txBody>
                  <a:tcPr/>
                </a:tc>
                <a:tc gridSpan="2">
                  <a:txBody>
                    <a:bodyPr/>
                    <a:lstStyle/>
                    <a:p>
                      <a:pPr rtl="1"/>
                      <a:r>
                        <a:rPr lang="ar-SA" dirty="0" smtClean="0"/>
                        <a:t>الإنفاق الاستثماري </a:t>
                      </a:r>
                      <a:endParaRPr lang="ar-SA" dirty="0"/>
                    </a:p>
                  </a:txBody>
                  <a:tcPr/>
                </a:tc>
                <a:tc hMerge="1">
                  <a:txBody>
                    <a:bodyPr/>
                    <a:lstStyle/>
                    <a:p>
                      <a:pPr rtl="1"/>
                      <a:endParaRPr lang="ar-SA" dirty="0"/>
                    </a:p>
                  </a:txBody>
                  <a:tcPr/>
                </a:tc>
                <a:tc>
                  <a:txBody>
                    <a:bodyPr/>
                    <a:lstStyle/>
                    <a:p>
                      <a:pPr rtl="1"/>
                      <a:r>
                        <a:rPr lang="ar-SA" dirty="0" smtClean="0"/>
                        <a:t>******</a:t>
                      </a:r>
                      <a:endParaRPr lang="ar-SA" dirty="0"/>
                    </a:p>
                  </a:txBody>
                  <a:tcPr/>
                </a:tc>
                <a:tc>
                  <a:txBody>
                    <a:bodyPr/>
                    <a:lstStyle/>
                    <a:p>
                      <a:pPr rtl="1"/>
                      <a:endParaRPr lang="ar-SA"/>
                    </a:p>
                  </a:txBody>
                  <a:tcPr/>
                </a:tc>
              </a:tr>
              <a:tr h="411475">
                <a:tc>
                  <a:txBody>
                    <a:bodyPr/>
                    <a:lstStyle/>
                    <a:p>
                      <a:pPr rtl="1"/>
                      <a:endParaRPr lang="ar-SA"/>
                    </a:p>
                  </a:txBody>
                  <a:tcPr/>
                </a:tc>
                <a:tc gridSpan="2">
                  <a:txBody>
                    <a:bodyPr/>
                    <a:lstStyle/>
                    <a:p>
                      <a:pPr rtl="1"/>
                      <a:r>
                        <a:rPr lang="ar-SA" dirty="0" smtClean="0"/>
                        <a:t>الديون المسددة</a:t>
                      </a:r>
                      <a:endParaRPr lang="ar-SA" dirty="0"/>
                    </a:p>
                  </a:txBody>
                  <a:tcPr/>
                </a:tc>
                <a:tc hMerge="1">
                  <a:txBody>
                    <a:bodyPr/>
                    <a:lstStyle/>
                    <a:p>
                      <a:pPr rtl="1"/>
                      <a:endParaRPr lang="ar-SA" dirty="0"/>
                    </a:p>
                  </a:txBody>
                  <a:tcPr/>
                </a:tc>
                <a:tc>
                  <a:txBody>
                    <a:bodyPr/>
                    <a:lstStyle/>
                    <a:p>
                      <a:pPr rtl="1"/>
                      <a:r>
                        <a:rPr lang="ar-SA" dirty="0" smtClean="0"/>
                        <a:t>******</a:t>
                      </a:r>
                      <a:endParaRPr lang="ar-SA" dirty="0"/>
                    </a:p>
                  </a:txBody>
                  <a:tcPr/>
                </a:tc>
                <a:tc>
                  <a:txBody>
                    <a:bodyPr/>
                    <a:lstStyle/>
                    <a:p>
                      <a:pPr rtl="1"/>
                      <a:endParaRPr lang="ar-SA"/>
                    </a:p>
                  </a:txBody>
                  <a:tcPr/>
                </a:tc>
              </a:tr>
              <a:tr h="298319">
                <a:tc>
                  <a:txBody>
                    <a:bodyPr/>
                    <a:lstStyle/>
                    <a:p>
                      <a:pPr rtl="1"/>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r>
                        <a:rPr lang="ar-SA" dirty="0" smtClean="0"/>
                        <a:t>(********)</a:t>
                      </a:r>
                      <a:endParaRPr lang="ar-SA" dirty="0"/>
                    </a:p>
                  </a:txBody>
                  <a:tcPr/>
                </a:tc>
              </a:tr>
              <a:tr h="411475">
                <a:tc>
                  <a:txBody>
                    <a:bodyPr/>
                    <a:lstStyle/>
                    <a:p>
                      <a:pPr rtl="1"/>
                      <a:endParaRPr lang="ar-SA"/>
                    </a:p>
                  </a:txBody>
                  <a:tcPr/>
                </a:tc>
                <a:tc gridSpan="2">
                  <a:txBody>
                    <a:bodyPr/>
                    <a:lstStyle/>
                    <a:p>
                      <a:pPr rtl="1"/>
                      <a:r>
                        <a:rPr lang="ar-SA" dirty="0" smtClean="0"/>
                        <a:t>التدفق النقدي الحر للملكية</a:t>
                      </a:r>
                      <a:endParaRPr lang="ar-SA" dirty="0"/>
                    </a:p>
                  </a:txBody>
                  <a:tcPr/>
                </a:tc>
                <a:tc hMerge="1">
                  <a:txBody>
                    <a:bodyPr/>
                    <a:lstStyle/>
                    <a:p>
                      <a:pPr rtl="1"/>
                      <a:endParaRPr lang="ar-SA" dirty="0"/>
                    </a:p>
                  </a:txBody>
                  <a:tcPr/>
                </a:tc>
                <a:tc>
                  <a:txBody>
                    <a:bodyPr/>
                    <a:lstStyle/>
                    <a:p>
                      <a:pPr rtl="1"/>
                      <a:endParaRPr lang="ar-SA"/>
                    </a:p>
                  </a:txBody>
                  <a:tcPr/>
                </a:tc>
                <a:tc>
                  <a:txBody>
                    <a:bodyPr/>
                    <a:lstStyle/>
                    <a:p>
                      <a:pPr rtl="1"/>
                      <a:r>
                        <a:rPr lang="ar-SA" dirty="0" smtClean="0"/>
                        <a:t>*********</a:t>
                      </a:r>
                      <a:endParaRPr lang="ar-SA" dirty="0"/>
                    </a:p>
                  </a:txBody>
                  <a:tcPr/>
                </a:tc>
              </a:tr>
            </a:tbl>
          </a:graphicData>
        </a:graphic>
      </p:graphicFrame>
      <p:sp>
        <p:nvSpPr>
          <p:cNvPr id="5" name="TextBox 4"/>
          <p:cNvSpPr txBox="1"/>
          <p:nvPr/>
        </p:nvSpPr>
        <p:spPr>
          <a:xfrm>
            <a:off x="395536" y="1628800"/>
            <a:ext cx="8280920" cy="400110"/>
          </a:xfrm>
          <a:prstGeom prst="rect">
            <a:avLst/>
          </a:prstGeom>
          <a:noFill/>
        </p:spPr>
        <p:txBody>
          <a:bodyPr wrap="square" rtlCol="1">
            <a:spAutoFit/>
          </a:bodyPr>
          <a:lstStyle/>
          <a:p>
            <a:r>
              <a:rPr lang="ar-SA" sz="2000" dirty="0" smtClean="0"/>
              <a:t>يساعد في التعرف على النقدية المتاحة للملاك التي يمكن اتخاذ قرار بشأنهم  ويكون حسابه كالتالي :</a:t>
            </a:r>
            <a:endParaRPr lang="ar-SA" sz="2000" dirty="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003232" cy="995710"/>
          </a:xfr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a:normAutofit/>
          </a:bodyPr>
          <a:lstStyle/>
          <a:p>
            <a:r>
              <a:rPr lang="ar-SA" sz="2800" dirty="0" smtClean="0"/>
              <a:t>بالرجوع إلى قائمه التدفقات النقدية لشركه سابك يمكن حساب التدفق النقدي الحر كالتالي : </a:t>
            </a:r>
            <a:endParaRPr lang="ar-SA" sz="2800" dirty="0"/>
          </a:p>
        </p:txBody>
      </p:sp>
      <p:graphicFrame>
        <p:nvGraphicFramePr>
          <p:cNvPr id="5" name="Content Placeholder 4"/>
          <p:cNvGraphicFramePr>
            <a:graphicFrameLocks noGrp="1"/>
          </p:cNvGraphicFramePr>
          <p:nvPr>
            <p:ph idx="1"/>
          </p:nvPr>
        </p:nvGraphicFramePr>
        <p:xfrm>
          <a:off x="4666524" y="1412776"/>
          <a:ext cx="4477476" cy="3827254"/>
        </p:xfrm>
        <a:graphic>
          <a:graphicData uri="http://schemas.openxmlformats.org/drawingml/2006/table">
            <a:tbl>
              <a:tblPr rtl="1" firstRow="1" bandRow="1">
                <a:tableStyleId>{5C22544A-7EE6-4342-B048-85BDC9FD1C3A}</a:tableStyleId>
              </a:tblPr>
              <a:tblGrid>
                <a:gridCol w="660648"/>
                <a:gridCol w="875084"/>
                <a:gridCol w="606368"/>
                <a:gridCol w="1060600"/>
                <a:gridCol w="1274776"/>
              </a:tblGrid>
              <a:tr h="339828">
                <a:tc gridSpan="5">
                  <a:txBody>
                    <a:bodyPr/>
                    <a:lstStyle/>
                    <a:p>
                      <a:pPr rtl="1"/>
                      <a:r>
                        <a:rPr lang="ar-SA" dirty="0" smtClean="0"/>
                        <a:t>                  عام 2003</a:t>
                      </a:r>
                      <a:endParaRPr lang="ar-SA" dirty="0"/>
                    </a:p>
                  </a:txBody>
                  <a:tcPr/>
                </a:tc>
                <a:tc hMerge="1">
                  <a:txBody>
                    <a:bodyPr/>
                    <a:lstStyle/>
                    <a:p>
                      <a:pPr rtl="1"/>
                      <a:endParaRPr lang="ar-SA" dirty="0"/>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dirty="0"/>
                    </a:p>
                  </a:txBody>
                  <a:tcPr/>
                </a:tc>
              </a:tr>
              <a:tr h="594699">
                <a:tc>
                  <a:txBody>
                    <a:bodyPr/>
                    <a:lstStyle/>
                    <a:p>
                      <a:pPr rtl="1"/>
                      <a:endParaRPr lang="ar-SA" dirty="0"/>
                    </a:p>
                  </a:txBody>
                  <a:tcPr/>
                </a:tc>
                <a:tc gridSpan="3">
                  <a:txBody>
                    <a:bodyPr/>
                    <a:lstStyle/>
                    <a:p>
                      <a:pPr rtl="1"/>
                      <a:r>
                        <a:rPr lang="ar-SA" dirty="0" smtClean="0"/>
                        <a:t>صافي التدفقات النقدي من الأنشطة التشغيلية </a:t>
                      </a:r>
                      <a:endParaRPr lang="ar-SA" dirty="0"/>
                    </a:p>
                  </a:txBody>
                  <a:tcPr/>
                </a:tc>
                <a:tc hMerge="1">
                  <a:txBody>
                    <a:bodyPr/>
                    <a:lstStyle/>
                    <a:p>
                      <a:pPr rtl="1"/>
                      <a:endParaRPr lang="ar-SA" dirty="0"/>
                    </a:p>
                  </a:txBody>
                  <a:tcPr/>
                </a:tc>
                <a:tc hMerge="1">
                  <a:txBody>
                    <a:bodyPr/>
                    <a:lstStyle/>
                    <a:p>
                      <a:pPr rtl="1"/>
                      <a:endParaRPr lang="ar-SA" dirty="0"/>
                    </a:p>
                  </a:txBody>
                  <a:tcPr/>
                </a:tc>
                <a:tc>
                  <a:txBody>
                    <a:bodyPr/>
                    <a:lstStyle/>
                    <a:p>
                      <a:pPr rtl="1"/>
                      <a:r>
                        <a:rPr lang="ar-SA" dirty="0" smtClean="0"/>
                        <a:t>12956611</a:t>
                      </a:r>
                      <a:endParaRPr lang="ar-SA" dirty="0"/>
                    </a:p>
                  </a:txBody>
                  <a:tcPr/>
                </a:tc>
              </a:tr>
              <a:tr h="339828">
                <a:tc>
                  <a:txBody>
                    <a:bodyPr/>
                    <a:lstStyle/>
                    <a:p>
                      <a:pPr rtl="1"/>
                      <a:r>
                        <a:rPr lang="ar-SA" dirty="0" smtClean="0"/>
                        <a:t>     +</a:t>
                      </a:r>
                      <a:endParaRPr lang="ar-SA" dirty="0"/>
                    </a:p>
                  </a:txBody>
                  <a:tcPr/>
                </a:tc>
                <a:tc gridSpan="3">
                  <a:txBody>
                    <a:bodyPr/>
                    <a:lstStyle/>
                    <a:p>
                      <a:pPr rtl="1"/>
                      <a:r>
                        <a:rPr lang="ar-SA" dirty="0" smtClean="0"/>
                        <a:t>الديون الجديدة المقترضة</a:t>
                      </a:r>
                      <a:endParaRPr lang="ar-SA" dirty="0"/>
                    </a:p>
                  </a:txBody>
                  <a:tcPr/>
                </a:tc>
                <a:tc hMerge="1">
                  <a:txBody>
                    <a:bodyPr/>
                    <a:lstStyle/>
                    <a:p>
                      <a:pPr rtl="1"/>
                      <a:endParaRPr lang="ar-SA" dirty="0"/>
                    </a:p>
                  </a:txBody>
                  <a:tcPr/>
                </a:tc>
                <a:tc hMerge="1">
                  <a:txBody>
                    <a:bodyPr/>
                    <a:lstStyle/>
                    <a:p>
                      <a:pPr rtl="1"/>
                      <a:endParaRPr lang="ar-SA" dirty="0"/>
                    </a:p>
                  </a:txBody>
                  <a:tcPr/>
                </a:tc>
                <a:tc>
                  <a:txBody>
                    <a:bodyPr/>
                    <a:lstStyle/>
                    <a:p>
                      <a:pPr rtl="1"/>
                      <a:r>
                        <a:rPr lang="ar-SA" baseline="0" dirty="0" smtClean="0"/>
                        <a:t>         ---</a:t>
                      </a:r>
                      <a:endParaRPr lang="ar-SA" dirty="0"/>
                    </a:p>
                  </a:txBody>
                  <a:tcPr/>
                </a:tc>
              </a:tr>
              <a:tr h="500608">
                <a:tc>
                  <a:txBody>
                    <a:bodyPr/>
                    <a:lstStyle/>
                    <a:p>
                      <a:pPr rtl="1"/>
                      <a:r>
                        <a:rPr lang="ar-SA" dirty="0" smtClean="0"/>
                        <a:t>يطرح </a:t>
                      </a:r>
                      <a:endParaRPr lang="ar-SA" dirty="0"/>
                    </a:p>
                  </a:txBody>
                  <a:tcPr/>
                </a:tc>
                <a:tc gridSpan="2">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الإنفاق الاستثماري </a:t>
                      </a:r>
                    </a:p>
                    <a:p>
                      <a:pPr rtl="1"/>
                      <a:endParaRPr lang="ar-SA" dirty="0"/>
                    </a:p>
                  </a:txBody>
                  <a:tcPr/>
                </a:tc>
                <a:tc hMerge="1">
                  <a:txBody>
                    <a:bodyPr/>
                    <a:lstStyle/>
                    <a:p>
                      <a:pPr rtl="1"/>
                      <a:endParaRPr lang="ar-SA" dirty="0"/>
                    </a:p>
                  </a:txBody>
                  <a:tcPr/>
                </a:tc>
                <a:tc>
                  <a:txBody>
                    <a:bodyPr/>
                    <a:lstStyle/>
                    <a:p>
                      <a:pPr rtl="1"/>
                      <a:r>
                        <a:rPr lang="ar-SA" dirty="0" smtClean="0"/>
                        <a:t>8448255</a:t>
                      </a:r>
                      <a:endParaRPr lang="ar-SA" dirty="0"/>
                    </a:p>
                  </a:txBody>
                  <a:tcPr/>
                </a:tc>
                <a:tc>
                  <a:txBody>
                    <a:bodyPr/>
                    <a:lstStyle/>
                    <a:p>
                      <a:pPr rtl="1"/>
                      <a:endParaRPr lang="ar-SA" dirty="0"/>
                    </a:p>
                  </a:txBody>
                  <a:tcPr/>
                </a:tc>
              </a:tr>
              <a:tr h="339828">
                <a:tc>
                  <a:txBody>
                    <a:bodyPr/>
                    <a:lstStyle/>
                    <a:p>
                      <a:pPr rtl="1"/>
                      <a:endParaRPr lang="ar-SA"/>
                    </a:p>
                  </a:txBody>
                  <a:tcPr/>
                </a:tc>
                <a:tc gridSpan="2">
                  <a:txBody>
                    <a:bodyPr/>
                    <a:lstStyle/>
                    <a:p>
                      <a:pPr rtl="1"/>
                      <a:r>
                        <a:rPr lang="ar-SA" dirty="0" smtClean="0"/>
                        <a:t>الديون المسددة</a:t>
                      </a:r>
                      <a:endParaRPr lang="ar-SA" dirty="0"/>
                    </a:p>
                  </a:txBody>
                  <a:tcPr/>
                </a:tc>
                <a:tc hMerge="1">
                  <a:txBody>
                    <a:bodyPr/>
                    <a:lstStyle/>
                    <a:p>
                      <a:pPr rtl="1"/>
                      <a:endParaRPr lang="ar-SA" dirty="0"/>
                    </a:p>
                  </a:txBody>
                  <a:tcPr/>
                </a:tc>
                <a:tc>
                  <a:txBody>
                    <a:bodyPr/>
                    <a:lstStyle/>
                    <a:p>
                      <a:pPr rtl="1"/>
                      <a:r>
                        <a:rPr lang="ar-SA" dirty="0" smtClean="0"/>
                        <a:t>   -----</a:t>
                      </a:r>
                      <a:endParaRPr lang="ar-SA" dirty="0"/>
                    </a:p>
                  </a:txBody>
                  <a:tcPr/>
                </a:tc>
                <a:tc>
                  <a:txBody>
                    <a:bodyPr/>
                    <a:lstStyle/>
                    <a:p>
                      <a:pPr rtl="1"/>
                      <a:endParaRPr lang="ar-SA"/>
                    </a:p>
                  </a:txBody>
                  <a:tcPr/>
                </a:tc>
              </a:tr>
              <a:tr h="402841">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r>
                        <a:rPr lang="ar-SA" dirty="0" smtClean="0"/>
                        <a:t>(8448255)</a:t>
                      </a:r>
                      <a:endParaRPr lang="ar-SA" dirty="0"/>
                    </a:p>
                  </a:txBody>
                  <a:tcPr/>
                </a:tc>
              </a:tr>
              <a:tr h="772653">
                <a:tc>
                  <a:txBody>
                    <a:bodyPr/>
                    <a:lstStyle/>
                    <a:p>
                      <a:pPr rtl="1"/>
                      <a:endParaRPr lang="ar-SA"/>
                    </a:p>
                  </a:txBody>
                  <a:tcPr/>
                </a:tc>
                <a:tc gridSpan="3">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التدفق النقدي الحر للملكية</a:t>
                      </a:r>
                    </a:p>
                    <a:p>
                      <a:pPr rtl="1"/>
                      <a:endParaRPr lang="ar-SA" dirty="0"/>
                    </a:p>
                  </a:txBody>
                  <a:tcPr/>
                </a:tc>
                <a:tc hMerge="1">
                  <a:txBody>
                    <a:bodyPr/>
                    <a:lstStyle/>
                    <a:p>
                      <a:pPr rtl="1"/>
                      <a:endParaRPr lang="ar-SA" dirty="0"/>
                    </a:p>
                  </a:txBody>
                  <a:tcPr/>
                </a:tc>
                <a:tc hMerge="1">
                  <a:txBody>
                    <a:bodyPr/>
                    <a:lstStyle/>
                    <a:p>
                      <a:pPr rtl="1"/>
                      <a:endParaRPr lang="ar-SA" dirty="0"/>
                    </a:p>
                  </a:txBody>
                  <a:tcPr/>
                </a:tc>
                <a:tc>
                  <a:txBody>
                    <a:bodyPr/>
                    <a:lstStyle/>
                    <a:p>
                      <a:pPr rtl="1"/>
                      <a:r>
                        <a:rPr lang="ar-SA" dirty="0" smtClean="0"/>
                        <a:t>4508356</a:t>
                      </a:r>
                      <a:endParaRPr lang="ar-SA" dirty="0"/>
                    </a:p>
                  </a:txBody>
                  <a:tcPr/>
                </a:tc>
              </a:tr>
            </a:tbl>
          </a:graphicData>
        </a:graphic>
      </p:graphicFrame>
      <p:sp>
        <p:nvSpPr>
          <p:cNvPr id="4" name="Text Placeholder 3"/>
          <p:cNvSpPr>
            <a:spLocks noGrp="1"/>
          </p:cNvSpPr>
          <p:nvPr>
            <p:ph type="body" sz="half" idx="2"/>
          </p:nvPr>
        </p:nvSpPr>
        <p:spPr>
          <a:xfrm>
            <a:off x="3779912" y="5301208"/>
            <a:ext cx="5184576" cy="1368152"/>
          </a:xfrm>
        </p:spPr>
        <p:txBody>
          <a:bodyPr>
            <a:noAutofit/>
          </a:bodyPr>
          <a:lstStyle/>
          <a:p>
            <a:r>
              <a:rPr lang="ar-SA" sz="1800" b="1" dirty="0" smtClean="0"/>
              <a:t>يلاحظ أن هناك زيادة في التدفق النقدي الحر للملكية في عام 2004 مقارنه ب2003</a:t>
            </a:r>
          </a:p>
          <a:p>
            <a:r>
              <a:rPr lang="ar-SA" sz="1800" b="1" dirty="0" smtClean="0"/>
              <a:t>مما يعني توافر نقدية يمكن إدارة المنشأة من اتخاذ قرار متعلق بالاستثمار الإضافي أو سداد الديون</a:t>
            </a:r>
            <a:endParaRPr lang="ar-SA" sz="1800" b="1" dirty="0"/>
          </a:p>
        </p:txBody>
      </p:sp>
      <p:graphicFrame>
        <p:nvGraphicFramePr>
          <p:cNvPr id="6" name="Table 5"/>
          <p:cNvGraphicFramePr>
            <a:graphicFrameLocks noGrp="1"/>
          </p:cNvGraphicFramePr>
          <p:nvPr/>
        </p:nvGraphicFramePr>
        <p:xfrm>
          <a:off x="179512" y="1412776"/>
          <a:ext cx="4392488" cy="3842357"/>
        </p:xfrm>
        <a:graphic>
          <a:graphicData uri="http://schemas.openxmlformats.org/drawingml/2006/table">
            <a:tbl>
              <a:tblPr rtl="1" firstRow="1" bandRow="1">
                <a:tableStyleId>{5C22544A-7EE6-4342-B048-85BDC9FD1C3A}</a:tableStyleId>
              </a:tblPr>
              <a:tblGrid>
                <a:gridCol w="638773"/>
                <a:gridCol w="1362808"/>
                <a:gridCol w="1077045"/>
                <a:gridCol w="1313862"/>
              </a:tblGrid>
              <a:tr h="344901">
                <a:tc gridSpan="4">
                  <a:txBody>
                    <a:bodyPr/>
                    <a:lstStyle/>
                    <a:p>
                      <a:pPr rtl="1"/>
                      <a:r>
                        <a:rPr lang="ar-SA" dirty="0" smtClean="0"/>
                        <a:t>             عام 2004</a:t>
                      </a:r>
                      <a:endParaRPr lang="ar-SA" dirty="0"/>
                    </a:p>
                  </a:txBody>
                  <a:tcPr/>
                </a:tc>
                <a:tc hMerge="1">
                  <a:txBody>
                    <a:bodyPr/>
                    <a:lstStyle/>
                    <a:p>
                      <a:pPr rtl="1"/>
                      <a:endParaRPr lang="ar-SA" dirty="0"/>
                    </a:p>
                  </a:txBody>
                  <a:tcPr/>
                </a:tc>
                <a:tc hMerge="1">
                  <a:txBody>
                    <a:bodyPr/>
                    <a:lstStyle/>
                    <a:p>
                      <a:pPr rtl="1"/>
                      <a:endParaRPr lang="ar-SA" dirty="0"/>
                    </a:p>
                  </a:txBody>
                  <a:tcPr/>
                </a:tc>
                <a:tc hMerge="1">
                  <a:txBody>
                    <a:bodyPr/>
                    <a:lstStyle/>
                    <a:p>
                      <a:pPr rtl="1"/>
                      <a:endParaRPr lang="ar-SA" dirty="0"/>
                    </a:p>
                  </a:txBody>
                  <a:tcPr/>
                </a:tc>
              </a:tr>
              <a:tr h="605717">
                <a:tc>
                  <a:txBody>
                    <a:bodyPr/>
                    <a:lstStyle/>
                    <a:p>
                      <a:pPr rtl="1"/>
                      <a:endParaRPr lang="ar-SA" dirty="0"/>
                    </a:p>
                  </a:txBody>
                  <a:tcPr/>
                </a:tc>
                <a:tc gridSpan="2">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صافي التدفقات النقدي من الأنشطة التشغيلية </a:t>
                      </a:r>
                    </a:p>
                  </a:txBody>
                  <a:tcPr/>
                </a:tc>
                <a:tc hMerge="1">
                  <a:txBody>
                    <a:bodyPr/>
                    <a:lstStyle/>
                    <a:p>
                      <a:pPr rtl="1"/>
                      <a:endParaRPr lang="ar-SA" dirty="0"/>
                    </a:p>
                  </a:txBody>
                  <a:tcPr/>
                </a:tc>
                <a:tc>
                  <a:txBody>
                    <a:bodyPr/>
                    <a:lstStyle/>
                    <a:p>
                      <a:pPr rtl="1"/>
                      <a:r>
                        <a:rPr lang="ar-SA" dirty="0" smtClean="0"/>
                        <a:t>17356168</a:t>
                      </a:r>
                      <a:endParaRPr lang="ar-SA" dirty="0"/>
                    </a:p>
                  </a:txBody>
                  <a:tcPr/>
                </a:tc>
              </a:tr>
              <a:tr h="344901">
                <a:tc>
                  <a:txBody>
                    <a:bodyPr/>
                    <a:lstStyle/>
                    <a:p>
                      <a:pPr rtl="1"/>
                      <a:r>
                        <a:rPr lang="ar-SA" dirty="0" smtClean="0"/>
                        <a:t> +</a:t>
                      </a:r>
                      <a:endParaRPr lang="ar-SA" dirty="0"/>
                    </a:p>
                  </a:txBody>
                  <a:tcPr/>
                </a:tc>
                <a:tc gridSpan="2">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الديون الجديدة المقترضة</a:t>
                      </a:r>
                    </a:p>
                  </a:txBody>
                  <a:tcPr/>
                </a:tc>
                <a:tc hMerge="1">
                  <a:txBody>
                    <a:bodyPr/>
                    <a:lstStyle/>
                    <a:p>
                      <a:pPr rtl="1"/>
                      <a:endParaRPr lang="ar-SA" dirty="0"/>
                    </a:p>
                  </a:txBody>
                  <a:tcPr/>
                </a:tc>
                <a:tc>
                  <a:txBody>
                    <a:bodyPr/>
                    <a:lstStyle/>
                    <a:p>
                      <a:pPr rtl="1"/>
                      <a:r>
                        <a:rPr lang="ar-SA" dirty="0" smtClean="0"/>
                        <a:t>----</a:t>
                      </a:r>
                      <a:endParaRPr lang="ar-SA" dirty="0"/>
                    </a:p>
                  </a:txBody>
                  <a:tcPr/>
                </a:tc>
              </a:tr>
              <a:tr h="603576">
                <a:tc>
                  <a:txBody>
                    <a:bodyPr/>
                    <a:lstStyle/>
                    <a:p>
                      <a:pPr rtl="1"/>
                      <a:r>
                        <a:rPr lang="ar-SA" dirty="0" smtClean="0"/>
                        <a:t>يطرح</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الإنفاق الاستثماري</a:t>
                      </a:r>
                    </a:p>
                  </a:txBody>
                  <a:tcPr/>
                </a:tc>
                <a:tc>
                  <a:txBody>
                    <a:bodyPr/>
                    <a:lstStyle/>
                    <a:p>
                      <a:pPr rtl="1"/>
                      <a:r>
                        <a:rPr lang="ar-SA" dirty="0" smtClean="0"/>
                        <a:t>4452453</a:t>
                      </a:r>
                      <a:endParaRPr lang="ar-SA" dirty="0"/>
                    </a:p>
                  </a:txBody>
                  <a:tcPr/>
                </a:tc>
                <a:tc>
                  <a:txBody>
                    <a:bodyPr/>
                    <a:lstStyle/>
                    <a:p>
                      <a:pPr rtl="1"/>
                      <a:endParaRPr lang="ar-SA" dirty="0"/>
                    </a:p>
                  </a:txBody>
                  <a:tcPr/>
                </a:tc>
              </a:tr>
              <a:tr h="344901">
                <a:tc>
                  <a:txBody>
                    <a:bodyPr/>
                    <a:lstStyle/>
                    <a:p>
                      <a:pPr rtl="1"/>
                      <a:endParaRPr lang="ar-SA"/>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الديون المسددة</a:t>
                      </a:r>
                    </a:p>
                  </a:txBody>
                  <a:tcPr/>
                </a:tc>
                <a:tc>
                  <a:txBody>
                    <a:bodyPr/>
                    <a:lstStyle/>
                    <a:p>
                      <a:pPr rtl="1"/>
                      <a:r>
                        <a:rPr lang="ar-SA" dirty="0" smtClean="0"/>
                        <a:t>----</a:t>
                      </a:r>
                      <a:endParaRPr lang="ar-SA" dirty="0"/>
                    </a:p>
                  </a:txBody>
                  <a:tcPr/>
                </a:tc>
                <a:tc>
                  <a:txBody>
                    <a:bodyPr/>
                    <a:lstStyle/>
                    <a:p>
                      <a:pPr rtl="1"/>
                      <a:endParaRPr lang="ar-SA" dirty="0"/>
                    </a:p>
                  </a:txBody>
                  <a:tcPr/>
                </a:tc>
              </a:tr>
              <a:tr h="824837">
                <a:tc>
                  <a:txBody>
                    <a:bodyPr/>
                    <a:lstStyle/>
                    <a:p>
                      <a:pPr rtl="1"/>
                      <a:endParaRPr lang="ar-SA" dirty="0"/>
                    </a:p>
                  </a:txBody>
                  <a:tcPr/>
                </a:tc>
                <a:tc>
                  <a:txBody>
                    <a:bodyPr/>
                    <a:lstStyle/>
                    <a:p>
                      <a:pPr rtl="1"/>
                      <a:endParaRPr lang="ar-SA" dirty="0"/>
                    </a:p>
                  </a:txBody>
                  <a:tcPr/>
                </a:tc>
                <a:tc>
                  <a:txBody>
                    <a:bodyPr/>
                    <a:lstStyle/>
                    <a:p>
                      <a:pPr rtl="1"/>
                      <a:endParaRPr lang="ar-SA" dirty="0"/>
                    </a:p>
                  </a:txBody>
                  <a:tcPr/>
                </a:tc>
                <a:tc>
                  <a:txBody>
                    <a:bodyPr/>
                    <a:lstStyle/>
                    <a:p>
                      <a:pPr rtl="1"/>
                      <a:r>
                        <a:rPr lang="ar-SA" dirty="0" smtClean="0"/>
                        <a:t>(4452453)</a:t>
                      </a:r>
                      <a:endParaRPr lang="ar-SA" dirty="0"/>
                    </a:p>
                  </a:txBody>
                  <a:tcPr/>
                </a:tc>
              </a:tr>
              <a:tr h="603576">
                <a:tc>
                  <a:txBody>
                    <a:bodyPr/>
                    <a:lstStyle/>
                    <a:p>
                      <a:pPr rtl="1"/>
                      <a:endParaRPr lang="ar-SA" dirty="0"/>
                    </a:p>
                  </a:txBody>
                  <a:tcPr/>
                </a:tc>
                <a:tc gridSpan="2">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التدفق النقدي  الحر للملكية</a:t>
                      </a:r>
                    </a:p>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 </a:t>
                      </a:r>
                    </a:p>
                  </a:txBody>
                  <a:tcPr/>
                </a:tc>
                <a:tc hMerge="1">
                  <a:txBody>
                    <a:bodyPr/>
                    <a:lstStyle/>
                    <a:p>
                      <a:pPr rtl="1"/>
                      <a:endParaRPr lang="ar-SA" dirty="0"/>
                    </a:p>
                  </a:txBody>
                  <a:tcPr/>
                </a:tc>
                <a:tc>
                  <a:txBody>
                    <a:bodyPr/>
                    <a:lstStyle/>
                    <a:p>
                      <a:pPr rtl="1"/>
                      <a:r>
                        <a:rPr lang="ar-SA" dirty="0" smtClean="0"/>
                        <a:t>12903715</a:t>
                      </a:r>
                      <a:endParaRPr lang="ar-SA" dirty="0"/>
                    </a:p>
                  </a:txBody>
                  <a:tcPr/>
                </a:tc>
              </a:tr>
            </a:tbl>
          </a:graphicData>
        </a:graphic>
      </p:graphicFrame>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 calcmode="lin" valueType="num">
                                      <p:cBhvr additive="base">
                                        <p:cTn id="2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 calcmode="lin" valueType="num">
                                      <p:cBhvr additive="base">
                                        <p:cTn id="3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188640"/>
            <a:ext cx="6923112" cy="954360"/>
          </a:xfr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a:normAutofit/>
          </a:bodyPr>
          <a:lstStyle/>
          <a:p>
            <a:r>
              <a:rPr lang="ar-SA" sz="3200" dirty="0" smtClean="0"/>
              <a:t>النسب </a:t>
            </a:r>
            <a:r>
              <a:rPr lang="ar-SA" sz="3200" dirty="0" err="1" smtClean="0"/>
              <a:t>الماليه</a:t>
            </a:r>
            <a:r>
              <a:rPr lang="ar-SA" sz="3200" dirty="0" smtClean="0"/>
              <a:t> للتدفق النقدي</a:t>
            </a:r>
            <a:endParaRPr lang="ar-SA" sz="3200" dirty="0"/>
          </a:p>
        </p:txBody>
      </p:sp>
      <p:sp>
        <p:nvSpPr>
          <p:cNvPr id="3" name="عنصر نائب للمحتوى 2"/>
          <p:cNvSpPr>
            <a:spLocks noGrp="1"/>
          </p:cNvSpPr>
          <p:nvPr>
            <p:ph idx="1"/>
          </p:nvPr>
        </p:nvSpPr>
        <p:spPr/>
        <p:txBody>
          <a:bodyPr>
            <a:normAutofit fontScale="70000" lnSpcReduction="20000"/>
          </a:bodyPr>
          <a:lstStyle/>
          <a:p>
            <a:r>
              <a:rPr lang="ar-SA" b="1" dirty="0">
                <a:solidFill>
                  <a:srgbClr val="C00000"/>
                </a:solidFill>
              </a:rPr>
              <a:t>النسب </a:t>
            </a:r>
            <a:r>
              <a:rPr lang="ar-SA" b="1" dirty="0" err="1">
                <a:solidFill>
                  <a:srgbClr val="C00000"/>
                </a:solidFill>
              </a:rPr>
              <a:t>الماليه</a:t>
            </a:r>
            <a:r>
              <a:rPr lang="ar-SA" b="1" dirty="0">
                <a:solidFill>
                  <a:srgbClr val="C00000"/>
                </a:solidFill>
              </a:rPr>
              <a:t> للتدفق النقدي :</a:t>
            </a:r>
            <a:endParaRPr lang="en-US" dirty="0">
              <a:solidFill>
                <a:srgbClr val="C00000"/>
              </a:solidFill>
            </a:endParaRPr>
          </a:p>
          <a:p>
            <a:r>
              <a:rPr lang="ar-SA" b="1" dirty="0" err="1">
                <a:solidFill>
                  <a:srgbClr val="C00000"/>
                </a:solidFill>
              </a:rPr>
              <a:t>اهم</a:t>
            </a:r>
            <a:r>
              <a:rPr lang="ar-SA" b="1" dirty="0">
                <a:solidFill>
                  <a:srgbClr val="C00000"/>
                </a:solidFill>
              </a:rPr>
              <a:t> تلك النسب :</a:t>
            </a:r>
            <a:endParaRPr lang="en-US" dirty="0">
              <a:solidFill>
                <a:srgbClr val="C00000"/>
              </a:solidFill>
            </a:endParaRPr>
          </a:p>
          <a:p>
            <a:pPr lvl="0">
              <a:buNone/>
            </a:pPr>
            <a:r>
              <a:rPr lang="ar-SA" b="1" dirty="0" smtClean="0">
                <a:solidFill>
                  <a:srgbClr val="00B050"/>
                </a:solidFill>
              </a:rPr>
              <a:t>1- </a:t>
            </a:r>
            <a:r>
              <a:rPr lang="ar-SA" b="1" dirty="0" err="1" smtClean="0">
                <a:solidFill>
                  <a:srgbClr val="00B050"/>
                </a:solidFill>
              </a:rPr>
              <a:t>القدره</a:t>
            </a:r>
            <a:r>
              <a:rPr lang="ar-SA" b="1" dirty="0" smtClean="0">
                <a:solidFill>
                  <a:srgbClr val="00B050"/>
                </a:solidFill>
              </a:rPr>
              <a:t> </a:t>
            </a:r>
            <a:r>
              <a:rPr lang="ar-SA" b="1" dirty="0">
                <a:solidFill>
                  <a:srgbClr val="00B050"/>
                </a:solidFill>
              </a:rPr>
              <a:t>على سداد الالتزامات .. </a:t>
            </a:r>
            <a:r>
              <a:rPr lang="ar-SA" b="1" dirty="0"/>
              <a:t>وتقيس هذه </a:t>
            </a:r>
            <a:r>
              <a:rPr lang="ar-SA" b="1" dirty="0" err="1"/>
              <a:t>النسبه</a:t>
            </a:r>
            <a:r>
              <a:rPr lang="ar-SA" b="1" dirty="0"/>
              <a:t> قدره </a:t>
            </a:r>
            <a:r>
              <a:rPr lang="ar-SA" b="1" dirty="0" err="1"/>
              <a:t>المنشاه</a:t>
            </a:r>
            <a:r>
              <a:rPr lang="ar-SA" b="1" dirty="0"/>
              <a:t> على  سداد الالتزامات  ويتم قياس ذلك </a:t>
            </a:r>
            <a:r>
              <a:rPr lang="ar-SA" b="1" dirty="0" err="1"/>
              <a:t>بالعلاقه</a:t>
            </a:r>
            <a:r>
              <a:rPr lang="ar-SA" b="1" dirty="0"/>
              <a:t> </a:t>
            </a:r>
            <a:r>
              <a:rPr lang="ar-SA" b="1" dirty="0" err="1"/>
              <a:t>التاليه</a:t>
            </a:r>
            <a:r>
              <a:rPr lang="ar-SA" b="1" dirty="0"/>
              <a:t>:</a:t>
            </a:r>
            <a:endParaRPr lang="en-US" dirty="0"/>
          </a:p>
          <a:p>
            <a:r>
              <a:rPr lang="ar-SA" b="1" dirty="0">
                <a:solidFill>
                  <a:schemeClr val="accent6">
                    <a:lumMod val="75000"/>
                  </a:schemeClr>
                </a:solidFill>
              </a:rPr>
              <a:t>نسبة </a:t>
            </a:r>
            <a:r>
              <a:rPr lang="ar-SA" b="1" dirty="0" err="1">
                <a:solidFill>
                  <a:schemeClr val="accent6">
                    <a:lumMod val="75000"/>
                  </a:schemeClr>
                </a:solidFill>
              </a:rPr>
              <a:t>القدره</a:t>
            </a:r>
            <a:r>
              <a:rPr lang="ar-SA" b="1" dirty="0">
                <a:solidFill>
                  <a:schemeClr val="accent6">
                    <a:lumMod val="75000"/>
                  </a:schemeClr>
                </a:solidFill>
              </a:rPr>
              <a:t> على سداد الالتزامات = التدفق النقدي من الانشطه التشغيليه / اجمالي الخصوم </a:t>
            </a:r>
            <a:endParaRPr lang="en-US" dirty="0">
              <a:solidFill>
                <a:schemeClr val="accent6">
                  <a:lumMod val="75000"/>
                </a:schemeClr>
              </a:solidFill>
            </a:endParaRPr>
          </a:p>
          <a:p>
            <a:pPr>
              <a:buNone/>
            </a:pPr>
            <a:endParaRPr lang="en-US" dirty="0">
              <a:solidFill>
                <a:srgbClr val="00B050"/>
              </a:solidFill>
            </a:endParaRPr>
          </a:p>
          <a:p>
            <a:pPr lvl="0">
              <a:buNone/>
            </a:pPr>
            <a:r>
              <a:rPr lang="ar-SA" b="1" dirty="0" smtClean="0">
                <a:solidFill>
                  <a:srgbClr val="00B050"/>
                </a:solidFill>
              </a:rPr>
              <a:t>2- هامش </a:t>
            </a:r>
            <a:r>
              <a:rPr lang="ar-SA" b="1" dirty="0">
                <a:solidFill>
                  <a:srgbClr val="00B050"/>
                </a:solidFill>
              </a:rPr>
              <a:t>التدفق النقدي ..</a:t>
            </a:r>
            <a:endParaRPr lang="en-US" dirty="0">
              <a:solidFill>
                <a:srgbClr val="00B050"/>
              </a:solidFill>
            </a:endParaRPr>
          </a:p>
          <a:p>
            <a:r>
              <a:rPr lang="ar-SA" b="1" dirty="0"/>
              <a:t>ويقاس </a:t>
            </a:r>
            <a:r>
              <a:rPr lang="ar-SA" b="1" dirty="0" err="1"/>
              <a:t>بالعلاقه</a:t>
            </a:r>
            <a:r>
              <a:rPr lang="ar-SA" b="1" dirty="0"/>
              <a:t> </a:t>
            </a:r>
            <a:r>
              <a:rPr lang="ar-SA" b="1" dirty="0" err="1"/>
              <a:t>التاليه</a:t>
            </a:r>
            <a:r>
              <a:rPr lang="ar-SA" b="1" dirty="0"/>
              <a:t> :</a:t>
            </a:r>
            <a:endParaRPr lang="en-US" dirty="0"/>
          </a:p>
          <a:p>
            <a:r>
              <a:rPr lang="ar-SA" b="1" dirty="0">
                <a:solidFill>
                  <a:schemeClr val="accent6">
                    <a:lumMod val="75000"/>
                  </a:schemeClr>
                </a:solidFill>
              </a:rPr>
              <a:t>هامش التدفق النقدي = التدفق النقدي التشغيلي / المبيعات</a:t>
            </a:r>
            <a:r>
              <a:rPr lang="ar-SA" b="1" dirty="0"/>
              <a:t> </a:t>
            </a:r>
            <a:endParaRPr lang="en-US" dirty="0"/>
          </a:p>
          <a:p>
            <a:pPr lvl="0"/>
            <a:r>
              <a:rPr lang="ar-SA" b="1" dirty="0">
                <a:solidFill>
                  <a:schemeClr val="accent6">
                    <a:lumMod val="50000"/>
                  </a:schemeClr>
                </a:solidFill>
              </a:rPr>
              <a:t>مثال : اذا كانت التدفق النقدي التشغيلي = 5 ريال </a:t>
            </a:r>
            <a:endParaRPr lang="en-US" dirty="0">
              <a:solidFill>
                <a:schemeClr val="accent6">
                  <a:lumMod val="50000"/>
                </a:schemeClr>
              </a:solidFill>
            </a:endParaRPr>
          </a:p>
          <a:p>
            <a:r>
              <a:rPr lang="ar-SA" b="1" dirty="0">
                <a:solidFill>
                  <a:schemeClr val="accent6">
                    <a:lumMod val="50000"/>
                  </a:schemeClr>
                </a:solidFill>
              </a:rPr>
              <a:t>والمبيعات = 100 ريال </a:t>
            </a:r>
            <a:endParaRPr lang="en-US" dirty="0">
              <a:solidFill>
                <a:schemeClr val="accent6">
                  <a:lumMod val="50000"/>
                </a:schemeClr>
              </a:solidFill>
            </a:endParaRPr>
          </a:p>
          <a:p>
            <a:r>
              <a:rPr lang="ar-SA" b="1" dirty="0">
                <a:solidFill>
                  <a:schemeClr val="accent6">
                    <a:lumMod val="50000"/>
                  </a:schemeClr>
                </a:solidFill>
              </a:rPr>
              <a:t>فـ يكون هامش التدفق النقدي = 5/ 100 = 5% </a:t>
            </a:r>
            <a:endParaRPr lang="en-US" dirty="0">
              <a:solidFill>
                <a:schemeClr val="accent6">
                  <a:lumMod val="50000"/>
                </a:schemeClr>
              </a:solidFill>
            </a:endParaRPr>
          </a:p>
          <a:p>
            <a:pPr>
              <a:buNone/>
            </a:pPr>
            <a:endParaRPr lang="ar-SA" dirty="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additive="base">
                                        <p:cTn id="42"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additive="base">
                                        <p:cTn id="4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 calcmode="lin" valueType="num">
                                      <p:cBhvr additive="base">
                                        <p:cTn id="52"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 calcmode="lin" valueType="num">
                                      <p:cBhvr additive="base">
                                        <p:cTn id="5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63688" y="188640"/>
            <a:ext cx="6696744" cy="882352"/>
          </a:xfr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a:normAutofit/>
          </a:bodyPr>
          <a:lstStyle/>
          <a:p>
            <a:r>
              <a:rPr lang="ar-SA" sz="3600" dirty="0" smtClean="0"/>
              <a:t>النسب </a:t>
            </a:r>
            <a:r>
              <a:rPr lang="ar-SA" sz="3600" dirty="0" err="1" smtClean="0"/>
              <a:t>الماليه</a:t>
            </a:r>
            <a:r>
              <a:rPr lang="ar-SA" sz="3600" dirty="0" smtClean="0"/>
              <a:t> للتدفق النقدي </a:t>
            </a:r>
            <a:endParaRPr lang="ar-SA" sz="3600" dirty="0"/>
          </a:p>
        </p:txBody>
      </p:sp>
      <p:sp>
        <p:nvSpPr>
          <p:cNvPr id="3" name="عنصر نائب للمحتوى 2"/>
          <p:cNvSpPr>
            <a:spLocks noGrp="1"/>
          </p:cNvSpPr>
          <p:nvPr>
            <p:ph idx="1"/>
          </p:nvPr>
        </p:nvSpPr>
        <p:spPr/>
        <p:txBody>
          <a:bodyPr>
            <a:normAutofit fontScale="62500" lnSpcReduction="20000"/>
          </a:bodyPr>
          <a:lstStyle/>
          <a:p>
            <a:pPr lvl="0">
              <a:buNone/>
            </a:pPr>
            <a:r>
              <a:rPr lang="ar-SA" b="1" dirty="0" smtClean="0">
                <a:solidFill>
                  <a:srgbClr val="00B050"/>
                </a:solidFill>
              </a:rPr>
              <a:t>3- العائد </a:t>
            </a:r>
            <a:r>
              <a:rPr lang="ar-SA" b="1" dirty="0">
                <a:solidFill>
                  <a:srgbClr val="00B050"/>
                </a:solidFill>
              </a:rPr>
              <a:t>النقدي على </a:t>
            </a:r>
            <a:r>
              <a:rPr lang="ar-SA" b="1" dirty="0" err="1">
                <a:solidFill>
                  <a:srgbClr val="00B050"/>
                </a:solidFill>
              </a:rPr>
              <a:t>الاصول</a:t>
            </a:r>
            <a:r>
              <a:rPr lang="ar-SA" b="1" dirty="0">
                <a:solidFill>
                  <a:srgbClr val="00B050"/>
                </a:solidFill>
              </a:rPr>
              <a:t> ..</a:t>
            </a:r>
            <a:endParaRPr lang="en-US" dirty="0">
              <a:solidFill>
                <a:srgbClr val="00B050"/>
              </a:solidFill>
            </a:endParaRPr>
          </a:p>
          <a:p>
            <a:r>
              <a:rPr lang="ar-SA" b="1" dirty="0"/>
              <a:t>ويقاس </a:t>
            </a:r>
            <a:r>
              <a:rPr lang="ar-SA" b="1" dirty="0" err="1"/>
              <a:t>بالعلاقه</a:t>
            </a:r>
            <a:r>
              <a:rPr lang="ar-SA" b="1" dirty="0"/>
              <a:t> </a:t>
            </a:r>
            <a:r>
              <a:rPr lang="ar-SA" b="1" dirty="0" err="1"/>
              <a:t>التاليه</a:t>
            </a:r>
            <a:r>
              <a:rPr lang="ar-SA" b="1" dirty="0"/>
              <a:t> :</a:t>
            </a:r>
            <a:endParaRPr lang="en-US" dirty="0"/>
          </a:p>
          <a:p>
            <a:r>
              <a:rPr lang="ar-SA" b="1" dirty="0">
                <a:solidFill>
                  <a:schemeClr val="accent6">
                    <a:lumMod val="75000"/>
                  </a:schemeClr>
                </a:solidFill>
              </a:rPr>
              <a:t>العائد النقدي على </a:t>
            </a:r>
            <a:r>
              <a:rPr lang="ar-SA" b="1" dirty="0" err="1">
                <a:solidFill>
                  <a:schemeClr val="accent6">
                    <a:lumMod val="75000"/>
                  </a:schemeClr>
                </a:solidFill>
              </a:rPr>
              <a:t>الاصول</a:t>
            </a:r>
            <a:r>
              <a:rPr lang="ar-SA" b="1" dirty="0">
                <a:solidFill>
                  <a:schemeClr val="accent6">
                    <a:lumMod val="75000"/>
                  </a:schemeClr>
                </a:solidFill>
              </a:rPr>
              <a:t> = التدفق النقدي التشغيلي / متوسط اجمالي الاصول </a:t>
            </a:r>
            <a:endParaRPr lang="en-US" dirty="0">
              <a:solidFill>
                <a:schemeClr val="accent6">
                  <a:lumMod val="75000"/>
                </a:schemeClr>
              </a:solidFill>
            </a:endParaRPr>
          </a:p>
          <a:p>
            <a:pPr lvl="0"/>
            <a:r>
              <a:rPr lang="ar-SA" b="1" dirty="0">
                <a:solidFill>
                  <a:schemeClr val="accent6">
                    <a:lumMod val="50000"/>
                  </a:schemeClr>
                </a:solidFill>
              </a:rPr>
              <a:t>مثال : اذا كانت الانشطه التشغيليه =10 ريال </a:t>
            </a:r>
            <a:endParaRPr lang="en-US" dirty="0">
              <a:solidFill>
                <a:schemeClr val="accent6">
                  <a:lumMod val="50000"/>
                </a:schemeClr>
              </a:solidFill>
            </a:endParaRPr>
          </a:p>
          <a:p>
            <a:r>
              <a:rPr lang="ar-SA" b="1" dirty="0" err="1">
                <a:solidFill>
                  <a:schemeClr val="accent6">
                    <a:lumMod val="50000"/>
                  </a:schemeClr>
                </a:solidFill>
              </a:rPr>
              <a:t>والاصول</a:t>
            </a:r>
            <a:r>
              <a:rPr lang="ar-SA" b="1" dirty="0">
                <a:solidFill>
                  <a:schemeClr val="accent6">
                    <a:lumMod val="50000"/>
                  </a:schemeClr>
                </a:solidFill>
              </a:rPr>
              <a:t> = 100</a:t>
            </a:r>
            <a:endParaRPr lang="en-US" dirty="0">
              <a:solidFill>
                <a:schemeClr val="accent6">
                  <a:lumMod val="50000"/>
                </a:schemeClr>
              </a:solidFill>
            </a:endParaRPr>
          </a:p>
          <a:p>
            <a:r>
              <a:rPr lang="ar-SA" b="1" dirty="0">
                <a:solidFill>
                  <a:schemeClr val="accent6">
                    <a:lumMod val="50000"/>
                  </a:schemeClr>
                </a:solidFill>
              </a:rPr>
              <a:t>فـ يكون العائد النقدي على </a:t>
            </a:r>
            <a:r>
              <a:rPr lang="ar-SA" b="1" dirty="0" err="1">
                <a:solidFill>
                  <a:schemeClr val="accent6">
                    <a:lumMod val="50000"/>
                  </a:schemeClr>
                </a:solidFill>
              </a:rPr>
              <a:t>الاصول</a:t>
            </a:r>
            <a:r>
              <a:rPr lang="ar-SA" b="1" dirty="0">
                <a:solidFill>
                  <a:schemeClr val="accent6">
                    <a:lumMod val="50000"/>
                  </a:schemeClr>
                </a:solidFill>
              </a:rPr>
              <a:t> = 10/100 = 10% </a:t>
            </a:r>
            <a:endParaRPr lang="en-US" dirty="0">
              <a:solidFill>
                <a:schemeClr val="accent6">
                  <a:lumMod val="50000"/>
                </a:schemeClr>
              </a:solidFill>
            </a:endParaRPr>
          </a:p>
          <a:p>
            <a:pPr lvl="0">
              <a:buNone/>
            </a:pPr>
            <a:r>
              <a:rPr lang="ar-SA" b="1" dirty="0" smtClean="0">
                <a:solidFill>
                  <a:srgbClr val="00B050"/>
                </a:solidFill>
              </a:rPr>
              <a:t>4- مؤشر </a:t>
            </a:r>
            <a:r>
              <a:rPr lang="ar-SA" b="1" dirty="0">
                <a:solidFill>
                  <a:srgbClr val="00B050"/>
                </a:solidFill>
              </a:rPr>
              <a:t>التدفق النقدي - الدخل ..</a:t>
            </a:r>
            <a:endParaRPr lang="en-US" dirty="0">
              <a:solidFill>
                <a:srgbClr val="00B050"/>
              </a:solidFill>
            </a:endParaRPr>
          </a:p>
          <a:p>
            <a:r>
              <a:rPr lang="ar-SA" b="1" dirty="0"/>
              <a:t>يستخدم لتقويم جودة الدخل </a:t>
            </a:r>
            <a:endParaRPr lang="ar-SA" dirty="0" smtClean="0"/>
          </a:p>
          <a:p>
            <a:r>
              <a:rPr lang="ar-SA" b="1" dirty="0" smtClean="0"/>
              <a:t>ويقاس </a:t>
            </a:r>
            <a:r>
              <a:rPr lang="ar-SA" b="1" dirty="0" err="1"/>
              <a:t>بالعلاقه</a:t>
            </a:r>
            <a:r>
              <a:rPr lang="ar-SA" b="1" dirty="0"/>
              <a:t> </a:t>
            </a:r>
            <a:r>
              <a:rPr lang="ar-SA" b="1" dirty="0" err="1"/>
              <a:t>التاليه</a:t>
            </a:r>
            <a:r>
              <a:rPr lang="ar-SA" b="1" dirty="0"/>
              <a:t> </a:t>
            </a:r>
            <a:r>
              <a:rPr lang="ar-SA" b="1" dirty="0" smtClean="0"/>
              <a:t>:</a:t>
            </a:r>
            <a:endParaRPr lang="ar-SA" dirty="0" smtClean="0"/>
          </a:p>
          <a:p>
            <a:r>
              <a:rPr lang="ar-SA" b="1" dirty="0" smtClean="0">
                <a:solidFill>
                  <a:schemeClr val="accent6">
                    <a:lumMod val="75000"/>
                  </a:schemeClr>
                </a:solidFill>
              </a:rPr>
              <a:t>مؤشر </a:t>
            </a:r>
            <a:r>
              <a:rPr lang="ar-SA" b="1" dirty="0">
                <a:solidFill>
                  <a:schemeClr val="accent6">
                    <a:lumMod val="75000"/>
                  </a:schemeClr>
                </a:solidFill>
              </a:rPr>
              <a:t>التدفق النقدي - الدخل = التدفق النقدي التشغيلي / صافي الدخل </a:t>
            </a:r>
            <a:endParaRPr lang="en-US" dirty="0">
              <a:solidFill>
                <a:schemeClr val="accent6">
                  <a:lumMod val="75000"/>
                </a:schemeClr>
              </a:solidFill>
            </a:endParaRPr>
          </a:p>
          <a:p>
            <a:pPr lvl="0"/>
            <a:r>
              <a:rPr lang="ar-SA" b="1" dirty="0"/>
              <a:t>وسوف تكون هذه </a:t>
            </a:r>
            <a:r>
              <a:rPr lang="ar-SA" b="1" dirty="0" err="1"/>
              <a:t>النسبه</a:t>
            </a:r>
            <a:r>
              <a:rPr lang="ar-SA" b="1" dirty="0"/>
              <a:t> في أي سنه اقل </a:t>
            </a:r>
            <a:r>
              <a:rPr lang="ar-SA" b="1" dirty="0" err="1"/>
              <a:t>اواكبر</a:t>
            </a:r>
            <a:r>
              <a:rPr lang="ar-SA" b="1" dirty="0"/>
              <a:t> من واحد صحيح </a:t>
            </a:r>
            <a:r>
              <a:rPr lang="ar-SA" b="1" dirty="0" err="1"/>
              <a:t>الا</a:t>
            </a:r>
            <a:r>
              <a:rPr lang="ar-SA" b="1" dirty="0"/>
              <a:t> </a:t>
            </a:r>
            <a:r>
              <a:rPr lang="ar-SA" b="1" dirty="0" err="1"/>
              <a:t>انهاعلى</a:t>
            </a:r>
            <a:r>
              <a:rPr lang="ar-SA" b="1" dirty="0"/>
              <a:t> المدى الطويل </a:t>
            </a:r>
            <a:r>
              <a:rPr lang="ar-SA" b="1" dirty="0" err="1"/>
              <a:t>يقفترض</a:t>
            </a:r>
            <a:r>
              <a:rPr lang="ar-SA" b="1" dirty="0"/>
              <a:t> ان تكون اكبر من واحد </a:t>
            </a:r>
            <a:endParaRPr lang="en-US" dirty="0"/>
          </a:p>
          <a:p>
            <a:pPr lvl="0"/>
            <a:r>
              <a:rPr lang="ar-SA" b="1" dirty="0"/>
              <a:t>فأن هذه </a:t>
            </a:r>
            <a:r>
              <a:rPr lang="ar-SA" b="1" dirty="0" err="1"/>
              <a:t>النسبه</a:t>
            </a:r>
            <a:r>
              <a:rPr lang="ar-SA" b="1" dirty="0"/>
              <a:t> </a:t>
            </a:r>
            <a:r>
              <a:rPr lang="ar-SA" b="1" dirty="0" err="1"/>
              <a:t>اذا</a:t>
            </a:r>
            <a:r>
              <a:rPr lang="ar-SA" b="1" dirty="0"/>
              <a:t> كانت </a:t>
            </a:r>
            <a:r>
              <a:rPr lang="ar-SA" b="1" dirty="0" err="1"/>
              <a:t>بأستمرار</a:t>
            </a:r>
            <a:r>
              <a:rPr lang="ar-SA" b="1" dirty="0"/>
              <a:t> تحت واحد </a:t>
            </a:r>
            <a:r>
              <a:rPr lang="ar-SA" b="1" dirty="0" err="1"/>
              <a:t>او</a:t>
            </a:r>
            <a:r>
              <a:rPr lang="ar-SA" b="1" dirty="0"/>
              <a:t> تنخفض </a:t>
            </a:r>
            <a:r>
              <a:rPr lang="ar-SA" b="1" dirty="0" err="1"/>
              <a:t>بأستمرار</a:t>
            </a:r>
            <a:r>
              <a:rPr lang="ar-SA" b="1" dirty="0"/>
              <a:t> فأن هذا يعني احتمال وجود مشاكل </a:t>
            </a:r>
            <a:r>
              <a:rPr lang="ar-SA" b="1" dirty="0" err="1"/>
              <a:t>متعلقه</a:t>
            </a:r>
            <a:r>
              <a:rPr lang="ar-SA" b="1" dirty="0"/>
              <a:t> بجودة الدخل </a:t>
            </a:r>
            <a:endParaRPr lang="en-US" dirty="0"/>
          </a:p>
          <a:p>
            <a:pPr>
              <a:buNone/>
            </a:pPr>
            <a:endParaRPr lang="en-US" dirty="0"/>
          </a:p>
          <a:p>
            <a:endParaRPr lang="ar-SA" dirty="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lide(fromBottom)">
                                      <p:cBhvr>
                                        <p:cTn id="11" dur="500"/>
                                        <p:tgtEl>
                                          <p:spTgt spid="3">
                                            <p:txEl>
                                              <p:pRg st="0" end="0"/>
                                            </p:txEl>
                                          </p:spTgt>
                                        </p:tgtEl>
                                      </p:cBhvr>
                                    </p:animEffect>
                                  </p:childTnLst>
                                </p:cTn>
                              </p:par>
                            </p:childTnLst>
                          </p:cTn>
                        </p:par>
                        <p:par>
                          <p:cTn id="12" fill="hold">
                            <p:stCondLst>
                              <p:cond delay="1000"/>
                            </p:stCondLst>
                            <p:childTnLst>
                              <p:par>
                                <p:cTn id="13" presetID="12" presetClass="entr" presetSubtype="4"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slide(fromBottom)">
                                      <p:cBhvr>
                                        <p:cTn id="15" dur="500"/>
                                        <p:tgtEl>
                                          <p:spTgt spid="3">
                                            <p:txEl>
                                              <p:pRg st="1" end="1"/>
                                            </p:txEl>
                                          </p:spTgt>
                                        </p:tgtEl>
                                      </p:cBhvr>
                                    </p:animEffect>
                                  </p:childTnLst>
                                </p:cTn>
                              </p:par>
                            </p:childTnLst>
                          </p:cTn>
                        </p:par>
                        <p:par>
                          <p:cTn id="16" fill="hold">
                            <p:stCondLst>
                              <p:cond delay="1500"/>
                            </p:stCondLst>
                            <p:childTnLst>
                              <p:par>
                                <p:cTn id="17" presetID="12" presetClass="entr" presetSubtype="4"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slide(fromBottom)">
                                      <p:cBhvr>
                                        <p:cTn id="19" dur="500"/>
                                        <p:tgtEl>
                                          <p:spTgt spid="3">
                                            <p:txEl>
                                              <p:pRg st="2" end="2"/>
                                            </p:txEl>
                                          </p:spTgt>
                                        </p:tgtEl>
                                      </p:cBhvr>
                                    </p:animEffect>
                                  </p:childTnLst>
                                </p:cTn>
                              </p:par>
                            </p:childTnLst>
                          </p:cTn>
                        </p:par>
                        <p:par>
                          <p:cTn id="20" fill="hold">
                            <p:stCondLst>
                              <p:cond delay="2000"/>
                            </p:stCondLst>
                            <p:childTnLst>
                              <p:par>
                                <p:cTn id="21" presetID="12" presetClass="entr" presetSubtype="4"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slide(fromBottom)">
                                      <p:cBhvr>
                                        <p:cTn id="23" dur="500"/>
                                        <p:tgtEl>
                                          <p:spTgt spid="3">
                                            <p:txEl>
                                              <p:pRg st="3" end="3"/>
                                            </p:txEl>
                                          </p:spTgt>
                                        </p:tgtEl>
                                      </p:cBhvr>
                                    </p:animEffect>
                                  </p:childTnLst>
                                </p:cTn>
                              </p:par>
                            </p:childTnLst>
                          </p:cTn>
                        </p:par>
                        <p:par>
                          <p:cTn id="24" fill="hold">
                            <p:stCondLst>
                              <p:cond delay="2500"/>
                            </p:stCondLst>
                            <p:childTnLst>
                              <p:par>
                                <p:cTn id="25" presetID="12" presetClass="entr" presetSubtype="4"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
                                        <p:tgtEl>
                                          <p:spTgt spid="3">
                                            <p:txEl>
                                              <p:pRg st="4" end="4"/>
                                            </p:txEl>
                                          </p:spTgt>
                                        </p:tgtEl>
                                      </p:cBhvr>
                                    </p:animEffect>
                                  </p:childTnLst>
                                </p:cTn>
                              </p:par>
                            </p:childTnLst>
                          </p:cTn>
                        </p:par>
                        <p:par>
                          <p:cTn id="28" fill="hold">
                            <p:stCondLst>
                              <p:cond delay="3000"/>
                            </p:stCondLst>
                            <p:childTnLst>
                              <p:par>
                                <p:cTn id="29" presetID="12" presetClass="entr" presetSubtype="4"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slide(fromBottom)">
                                      <p:cBhvr>
                                        <p:cTn id="31" dur="500"/>
                                        <p:tgtEl>
                                          <p:spTgt spid="3">
                                            <p:txEl>
                                              <p:pRg st="5" end="5"/>
                                            </p:txEl>
                                          </p:spTgt>
                                        </p:tgtEl>
                                      </p:cBhvr>
                                    </p:animEffect>
                                  </p:childTnLst>
                                </p:cTn>
                              </p:par>
                            </p:childTnLst>
                          </p:cTn>
                        </p:par>
                        <p:par>
                          <p:cTn id="32" fill="hold">
                            <p:stCondLst>
                              <p:cond delay="3500"/>
                            </p:stCondLst>
                            <p:childTnLst>
                              <p:par>
                                <p:cTn id="33" presetID="12" presetClass="entr" presetSubtype="4" fill="hold" grpId="0" nodeType="after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slide(fromBottom)">
                                      <p:cBhvr>
                                        <p:cTn id="35" dur="500"/>
                                        <p:tgtEl>
                                          <p:spTgt spid="3">
                                            <p:txEl>
                                              <p:pRg st="6" end="6"/>
                                            </p:txEl>
                                          </p:spTgt>
                                        </p:tgtEl>
                                      </p:cBhvr>
                                    </p:animEffect>
                                  </p:childTnLst>
                                </p:cTn>
                              </p:par>
                            </p:childTnLst>
                          </p:cTn>
                        </p:par>
                        <p:par>
                          <p:cTn id="36" fill="hold">
                            <p:stCondLst>
                              <p:cond delay="4000"/>
                            </p:stCondLst>
                            <p:childTnLst>
                              <p:par>
                                <p:cTn id="37" presetID="12" presetClass="entr" presetSubtype="4" fill="hold" grpId="0" nodeType="after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slide(fromBottom)">
                                      <p:cBhvr>
                                        <p:cTn id="39" dur="500"/>
                                        <p:tgtEl>
                                          <p:spTgt spid="3">
                                            <p:txEl>
                                              <p:pRg st="7" end="7"/>
                                            </p:txEl>
                                          </p:spTgt>
                                        </p:tgtEl>
                                      </p:cBhvr>
                                    </p:animEffect>
                                  </p:childTnLst>
                                </p:cTn>
                              </p:par>
                            </p:childTnLst>
                          </p:cTn>
                        </p:par>
                        <p:par>
                          <p:cTn id="40" fill="hold">
                            <p:stCondLst>
                              <p:cond delay="4500"/>
                            </p:stCondLst>
                            <p:childTnLst>
                              <p:par>
                                <p:cTn id="41" presetID="12" presetClass="entr" presetSubtype="4" fill="hold" grpId="0" nodeType="after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slide(fromBottom)">
                                      <p:cBhvr>
                                        <p:cTn id="43" dur="500"/>
                                        <p:tgtEl>
                                          <p:spTgt spid="3">
                                            <p:txEl>
                                              <p:pRg st="8" end="8"/>
                                            </p:txEl>
                                          </p:spTgt>
                                        </p:tgtEl>
                                      </p:cBhvr>
                                    </p:animEffect>
                                  </p:childTnLst>
                                </p:cTn>
                              </p:par>
                            </p:childTnLst>
                          </p:cTn>
                        </p:par>
                        <p:par>
                          <p:cTn id="44" fill="hold">
                            <p:stCondLst>
                              <p:cond delay="5000"/>
                            </p:stCondLst>
                            <p:childTnLst>
                              <p:par>
                                <p:cTn id="45" presetID="12" presetClass="entr" presetSubtype="4" fill="hold" grpId="0"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slide(fromBottom)">
                                      <p:cBhvr>
                                        <p:cTn id="47" dur="500"/>
                                        <p:tgtEl>
                                          <p:spTgt spid="3">
                                            <p:txEl>
                                              <p:pRg st="9" end="9"/>
                                            </p:txEl>
                                          </p:spTgt>
                                        </p:tgtEl>
                                      </p:cBhvr>
                                    </p:animEffect>
                                  </p:childTnLst>
                                </p:cTn>
                              </p:par>
                            </p:childTnLst>
                          </p:cTn>
                        </p:par>
                        <p:par>
                          <p:cTn id="48" fill="hold">
                            <p:stCondLst>
                              <p:cond delay="5500"/>
                            </p:stCondLst>
                            <p:childTnLst>
                              <p:par>
                                <p:cTn id="49" presetID="12" presetClass="entr" presetSubtype="4" fill="hold" grpId="0" nodeType="after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Effect transition="in" filter="slide(fromBottom)">
                                      <p:cBhvr>
                                        <p:cTn id="51" dur="500"/>
                                        <p:tgtEl>
                                          <p:spTgt spid="3">
                                            <p:txEl>
                                              <p:pRg st="10" end="10"/>
                                            </p:txEl>
                                          </p:spTgt>
                                        </p:tgtEl>
                                      </p:cBhvr>
                                    </p:animEffect>
                                  </p:childTnLst>
                                </p:cTn>
                              </p:par>
                            </p:childTnLst>
                          </p:cTn>
                        </p:par>
                        <p:par>
                          <p:cTn id="52" fill="hold">
                            <p:stCondLst>
                              <p:cond delay="6000"/>
                            </p:stCondLst>
                            <p:childTnLst>
                              <p:par>
                                <p:cTn id="53" presetID="12" presetClass="entr" presetSubtype="4" fill="hold" grpId="0" nodeType="afterEffect">
                                  <p:stCondLst>
                                    <p:cond delay="0"/>
                                  </p:stCondLst>
                                  <p:childTnLst>
                                    <p:set>
                                      <p:cBhvr>
                                        <p:cTn id="54" dur="1" fill="hold">
                                          <p:stCondLst>
                                            <p:cond delay="0"/>
                                          </p:stCondLst>
                                        </p:cTn>
                                        <p:tgtEl>
                                          <p:spTgt spid="3">
                                            <p:txEl>
                                              <p:pRg st="11" end="11"/>
                                            </p:txEl>
                                          </p:spTgt>
                                        </p:tgtEl>
                                        <p:attrNameLst>
                                          <p:attrName>style.visibility</p:attrName>
                                        </p:attrNameLst>
                                      </p:cBhvr>
                                      <p:to>
                                        <p:strVal val="visible"/>
                                      </p:to>
                                    </p:set>
                                    <p:animEffect transition="in" filter="slide(fromBottom)">
                                      <p:cBhvr>
                                        <p:cTn id="55"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07704" y="274638"/>
            <a:ext cx="5400600" cy="922114"/>
          </a:xfr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a:normAutofit/>
          </a:bodyPr>
          <a:lstStyle/>
          <a:p>
            <a:r>
              <a:rPr lang="ar-SA" sz="3200" dirty="0" smtClean="0"/>
              <a:t>النسب </a:t>
            </a:r>
            <a:r>
              <a:rPr lang="ar-SA" sz="3200" dirty="0" err="1" smtClean="0"/>
              <a:t>الماليه</a:t>
            </a:r>
            <a:r>
              <a:rPr lang="ar-SA" sz="3200" dirty="0" smtClean="0"/>
              <a:t> للتدفق النقدي </a:t>
            </a:r>
            <a:endParaRPr lang="ar-SA" sz="3200" dirty="0"/>
          </a:p>
        </p:txBody>
      </p:sp>
      <p:sp>
        <p:nvSpPr>
          <p:cNvPr id="3" name="عنصر نائب للمحتوى 2"/>
          <p:cNvSpPr>
            <a:spLocks noGrp="1"/>
          </p:cNvSpPr>
          <p:nvPr>
            <p:ph idx="1"/>
          </p:nvPr>
        </p:nvSpPr>
        <p:spPr>
          <a:xfrm>
            <a:off x="457200" y="1268760"/>
            <a:ext cx="8363272" cy="4857403"/>
          </a:xfrm>
        </p:spPr>
        <p:txBody>
          <a:bodyPr>
            <a:normAutofit fontScale="62500" lnSpcReduction="20000"/>
          </a:bodyPr>
          <a:lstStyle/>
          <a:p>
            <a:pPr lvl="0">
              <a:buNone/>
            </a:pPr>
            <a:r>
              <a:rPr lang="ar-SA" b="1" dirty="0" smtClean="0">
                <a:solidFill>
                  <a:srgbClr val="00B050"/>
                </a:solidFill>
              </a:rPr>
              <a:t>4- نسبة </a:t>
            </a:r>
            <a:r>
              <a:rPr lang="ar-SA" b="1" dirty="0" err="1">
                <a:solidFill>
                  <a:srgbClr val="00B050"/>
                </a:solidFill>
              </a:rPr>
              <a:t>كفايه</a:t>
            </a:r>
            <a:r>
              <a:rPr lang="ar-SA" b="1" dirty="0">
                <a:solidFill>
                  <a:srgbClr val="00B050"/>
                </a:solidFill>
              </a:rPr>
              <a:t> التدفق النقدي ..</a:t>
            </a:r>
            <a:endParaRPr lang="en-US" dirty="0">
              <a:solidFill>
                <a:srgbClr val="00B050"/>
              </a:solidFill>
            </a:endParaRPr>
          </a:p>
          <a:p>
            <a:r>
              <a:rPr lang="ar-SA" b="1" dirty="0" smtClean="0"/>
              <a:t>تقيس </a:t>
            </a:r>
            <a:r>
              <a:rPr lang="ar-SA" b="1" dirty="0"/>
              <a:t>هذه </a:t>
            </a:r>
            <a:r>
              <a:rPr lang="ar-SA" b="1" dirty="0" err="1"/>
              <a:t>النسبه</a:t>
            </a:r>
            <a:r>
              <a:rPr lang="ar-SA" b="1" dirty="0"/>
              <a:t> قدرة </a:t>
            </a:r>
            <a:r>
              <a:rPr lang="ar-SA" b="1" dirty="0" err="1"/>
              <a:t>المنشاه</a:t>
            </a:r>
            <a:r>
              <a:rPr lang="ar-SA" b="1" dirty="0"/>
              <a:t> على صناعة </a:t>
            </a:r>
            <a:r>
              <a:rPr lang="ar-SA" b="1" dirty="0" err="1"/>
              <a:t>نقديه</a:t>
            </a:r>
            <a:r>
              <a:rPr lang="ar-SA" b="1" dirty="0"/>
              <a:t> كافية وتوليدها من النشاط التشغيلي لتغطية النفقات </a:t>
            </a:r>
            <a:r>
              <a:rPr lang="ar-SA" b="1" dirty="0" err="1"/>
              <a:t>الرأسماليه</a:t>
            </a:r>
            <a:r>
              <a:rPr lang="ar-SA" b="1" dirty="0"/>
              <a:t> والاستثمار في المخزون </a:t>
            </a:r>
            <a:endParaRPr lang="en-US" dirty="0"/>
          </a:p>
          <a:p>
            <a:r>
              <a:rPr lang="ar-SA" b="1" dirty="0"/>
              <a:t>وتقاس </a:t>
            </a:r>
            <a:r>
              <a:rPr lang="ar-SA" b="1" dirty="0" err="1"/>
              <a:t>بالعلاقه</a:t>
            </a:r>
            <a:r>
              <a:rPr lang="ar-SA" b="1" dirty="0"/>
              <a:t> </a:t>
            </a:r>
            <a:r>
              <a:rPr lang="ar-SA" b="1" dirty="0" err="1"/>
              <a:t>التاليه</a:t>
            </a:r>
            <a:r>
              <a:rPr lang="ar-SA" b="1" dirty="0"/>
              <a:t> : </a:t>
            </a:r>
            <a:endParaRPr lang="en-US" dirty="0"/>
          </a:p>
          <a:p>
            <a:r>
              <a:rPr lang="ar-SA" b="1" dirty="0">
                <a:solidFill>
                  <a:schemeClr val="accent6">
                    <a:lumMod val="75000"/>
                  </a:schemeClr>
                </a:solidFill>
              </a:rPr>
              <a:t>نسبة كفاية التدفق النقدي = اجمالي النقديه من النشاط التشغيلي لفترة خمس سنوات / اجمالي التدفقات الرأسماليه ونفقات المخزون الاضافيه والتوزيعات النقديه لفترة خمس سنوات </a:t>
            </a:r>
            <a:endParaRPr lang="en-US" dirty="0">
              <a:solidFill>
                <a:schemeClr val="accent6">
                  <a:lumMod val="75000"/>
                </a:schemeClr>
              </a:solidFill>
            </a:endParaRPr>
          </a:p>
          <a:p>
            <a:r>
              <a:rPr lang="ar-SA" b="1" dirty="0"/>
              <a:t> </a:t>
            </a:r>
            <a:endParaRPr lang="en-US" dirty="0"/>
          </a:p>
          <a:p>
            <a:r>
              <a:rPr lang="ar-SA" b="1" dirty="0" err="1"/>
              <a:t>ولاتشمل</a:t>
            </a:r>
            <a:r>
              <a:rPr lang="ar-SA" b="1" dirty="0"/>
              <a:t> هذه </a:t>
            </a:r>
            <a:r>
              <a:rPr lang="ar-SA" b="1" dirty="0" err="1"/>
              <a:t>النسبه</a:t>
            </a:r>
            <a:r>
              <a:rPr lang="ar-SA" b="1" dirty="0"/>
              <a:t> بعض الاستثمارات في راس المال العامل مثل المدينين لأن تمويلها يتم عاده من القروض قصيرة </a:t>
            </a:r>
            <a:r>
              <a:rPr lang="ar-SA" b="1" dirty="0" err="1"/>
              <a:t>الاجل</a:t>
            </a:r>
            <a:r>
              <a:rPr lang="ar-SA" b="1" dirty="0"/>
              <a:t> كالدائنين , وفي حالة السنوات التي ينقص فيها المخزون فأن قيمة التغير تحسب صفر </a:t>
            </a:r>
            <a:endParaRPr lang="en-US" dirty="0"/>
          </a:p>
          <a:p>
            <a:pPr lvl="0"/>
            <a:r>
              <a:rPr lang="ar-SA" b="1" dirty="0">
                <a:solidFill>
                  <a:schemeClr val="accent6">
                    <a:lumMod val="50000"/>
                  </a:schemeClr>
                </a:solidFill>
              </a:rPr>
              <a:t>مثال :</a:t>
            </a:r>
            <a:endParaRPr lang="en-US" dirty="0">
              <a:solidFill>
                <a:schemeClr val="accent6">
                  <a:lumMod val="50000"/>
                </a:schemeClr>
              </a:solidFill>
            </a:endParaRPr>
          </a:p>
          <a:p>
            <a:r>
              <a:rPr lang="ar-SA" b="1" dirty="0">
                <a:solidFill>
                  <a:schemeClr val="accent6">
                    <a:lumMod val="50000"/>
                  </a:schemeClr>
                </a:solidFill>
              </a:rPr>
              <a:t>نسبة كفاية التدفق النقدي = 2.545 / 2.418+117+544 = 0.83 </a:t>
            </a:r>
            <a:endParaRPr lang="en-US" dirty="0">
              <a:solidFill>
                <a:schemeClr val="accent6">
                  <a:lumMod val="50000"/>
                </a:schemeClr>
              </a:solidFill>
            </a:endParaRPr>
          </a:p>
          <a:p>
            <a:pPr lvl="0"/>
            <a:r>
              <a:rPr lang="ar-SA" b="1" dirty="0" err="1"/>
              <a:t>فالنسبه</a:t>
            </a:r>
            <a:r>
              <a:rPr lang="ar-SA" b="1" dirty="0"/>
              <a:t> التي تساوي واحد صحيح تعني .. ان </a:t>
            </a:r>
            <a:r>
              <a:rPr lang="ar-SA" b="1" dirty="0" err="1"/>
              <a:t>المنشأه</a:t>
            </a:r>
            <a:r>
              <a:rPr lang="ar-SA" b="1" dirty="0"/>
              <a:t> تغطي بالضبط </a:t>
            </a:r>
            <a:r>
              <a:rPr lang="ar-SA" b="1" dirty="0" err="1"/>
              <a:t>احتياطاتها</a:t>
            </a:r>
            <a:r>
              <a:rPr lang="ar-SA" b="1" dirty="0"/>
              <a:t> </a:t>
            </a:r>
            <a:r>
              <a:rPr lang="ar-SA" b="1" dirty="0" err="1"/>
              <a:t>النقديه</a:t>
            </a:r>
            <a:r>
              <a:rPr lang="ar-SA" b="1" dirty="0"/>
              <a:t> دون الحاجه </a:t>
            </a:r>
            <a:r>
              <a:rPr lang="ar-SA" b="1" dirty="0" err="1"/>
              <a:t>الا</a:t>
            </a:r>
            <a:r>
              <a:rPr lang="ar-SA" b="1" dirty="0"/>
              <a:t> تمويل خارجي </a:t>
            </a:r>
            <a:endParaRPr lang="en-US" dirty="0"/>
          </a:p>
          <a:p>
            <a:r>
              <a:rPr lang="ar-SA" b="1" dirty="0" err="1"/>
              <a:t>اما</a:t>
            </a:r>
            <a:r>
              <a:rPr lang="ar-SA" b="1" dirty="0"/>
              <a:t> </a:t>
            </a:r>
            <a:r>
              <a:rPr lang="ar-SA" b="1" dirty="0" err="1"/>
              <a:t>النسبه</a:t>
            </a:r>
            <a:r>
              <a:rPr lang="ar-SA" b="1" dirty="0"/>
              <a:t> اقل من واحد صحيح تعني .. ان مصادر </a:t>
            </a:r>
            <a:r>
              <a:rPr lang="ar-SA" b="1" dirty="0" err="1"/>
              <a:t>النقديه</a:t>
            </a:r>
            <a:r>
              <a:rPr lang="ar-SA" b="1" dirty="0"/>
              <a:t> </a:t>
            </a:r>
            <a:r>
              <a:rPr lang="ar-SA" b="1" dirty="0" err="1"/>
              <a:t>الداخليه</a:t>
            </a:r>
            <a:r>
              <a:rPr lang="ar-SA" b="1" dirty="0"/>
              <a:t> غير كافيه للتوزيعات ومستوى النمو في النشاط</a:t>
            </a:r>
            <a:endParaRPr lang="ar-SA" dirty="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lide(fromLeft)">
                                      <p:cBhvr>
                                        <p:cTn id="11" dur="500"/>
                                        <p:tgtEl>
                                          <p:spTgt spid="3">
                                            <p:txEl>
                                              <p:pRg st="0" end="0"/>
                                            </p:txEl>
                                          </p:spTgt>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slide(fromLeft)">
                                      <p:cBhvr>
                                        <p:cTn id="15" dur="500"/>
                                        <p:tgtEl>
                                          <p:spTgt spid="3">
                                            <p:txEl>
                                              <p:pRg st="1" end="1"/>
                                            </p:txEl>
                                          </p:spTgt>
                                        </p:tgtEl>
                                      </p:cBhvr>
                                    </p:animEffect>
                                  </p:childTnLst>
                                </p:cTn>
                              </p:par>
                            </p:childTnLst>
                          </p:cTn>
                        </p:par>
                        <p:par>
                          <p:cTn id="16" fill="hold">
                            <p:stCondLst>
                              <p:cond delay="1500"/>
                            </p:stCondLst>
                            <p:childTnLst>
                              <p:par>
                                <p:cTn id="17" presetID="12" presetClass="entr" presetSubtype="8"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slide(fromLeft)">
                                      <p:cBhvr>
                                        <p:cTn id="19" dur="500"/>
                                        <p:tgtEl>
                                          <p:spTgt spid="3">
                                            <p:txEl>
                                              <p:pRg st="2" end="2"/>
                                            </p:txEl>
                                          </p:spTgt>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slide(fromLeft)">
                                      <p:cBhvr>
                                        <p:cTn id="23" dur="500"/>
                                        <p:tgtEl>
                                          <p:spTgt spid="3">
                                            <p:txEl>
                                              <p:pRg st="3" end="3"/>
                                            </p:txEl>
                                          </p:spTgt>
                                        </p:tgtEl>
                                      </p:cBhvr>
                                    </p:animEffect>
                                  </p:childTnLst>
                                </p:cTn>
                              </p:par>
                            </p:childTnLst>
                          </p:cTn>
                        </p:par>
                        <p:par>
                          <p:cTn id="24" fill="hold">
                            <p:stCondLst>
                              <p:cond delay="2500"/>
                            </p:stCondLst>
                            <p:childTnLst>
                              <p:par>
                                <p:cTn id="25" presetID="12" presetClass="entr" presetSubtype="8"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Left)">
                                      <p:cBhvr>
                                        <p:cTn id="27" dur="500"/>
                                        <p:tgtEl>
                                          <p:spTgt spid="3">
                                            <p:txEl>
                                              <p:pRg st="4" end="4"/>
                                            </p:txEl>
                                          </p:spTgt>
                                        </p:tgtEl>
                                      </p:cBhvr>
                                    </p:animEffect>
                                  </p:childTnLst>
                                </p:cTn>
                              </p:par>
                            </p:childTnLst>
                          </p:cTn>
                        </p:par>
                        <p:par>
                          <p:cTn id="28" fill="hold">
                            <p:stCondLst>
                              <p:cond delay="3000"/>
                            </p:stCondLst>
                            <p:childTnLst>
                              <p:par>
                                <p:cTn id="29" presetID="12" presetClass="entr" presetSubtype="8"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slide(fromLeft)">
                                      <p:cBhvr>
                                        <p:cTn id="31" dur="500"/>
                                        <p:tgtEl>
                                          <p:spTgt spid="3">
                                            <p:txEl>
                                              <p:pRg st="5" end="5"/>
                                            </p:txEl>
                                          </p:spTgt>
                                        </p:tgtEl>
                                      </p:cBhvr>
                                    </p:animEffect>
                                  </p:childTnLst>
                                </p:cTn>
                              </p:par>
                            </p:childTnLst>
                          </p:cTn>
                        </p:par>
                        <p:par>
                          <p:cTn id="32" fill="hold">
                            <p:stCondLst>
                              <p:cond delay="3500"/>
                            </p:stCondLst>
                            <p:childTnLst>
                              <p:par>
                                <p:cTn id="33" presetID="12" presetClass="entr" presetSubtype="8" fill="hold" grpId="0" nodeType="after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slide(fromLeft)">
                                      <p:cBhvr>
                                        <p:cTn id="35" dur="500"/>
                                        <p:tgtEl>
                                          <p:spTgt spid="3">
                                            <p:txEl>
                                              <p:pRg st="6" end="6"/>
                                            </p:txEl>
                                          </p:spTgt>
                                        </p:tgtEl>
                                      </p:cBhvr>
                                    </p:animEffect>
                                  </p:childTnLst>
                                </p:cTn>
                              </p:par>
                            </p:childTnLst>
                          </p:cTn>
                        </p:par>
                        <p:par>
                          <p:cTn id="36" fill="hold">
                            <p:stCondLst>
                              <p:cond delay="4000"/>
                            </p:stCondLst>
                            <p:childTnLst>
                              <p:par>
                                <p:cTn id="37" presetID="12" presetClass="entr" presetSubtype="8" fill="hold" grpId="0" nodeType="after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slide(fromLeft)">
                                      <p:cBhvr>
                                        <p:cTn id="39" dur="500"/>
                                        <p:tgtEl>
                                          <p:spTgt spid="3">
                                            <p:txEl>
                                              <p:pRg st="7" end="7"/>
                                            </p:txEl>
                                          </p:spTgt>
                                        </p:tgtEl>
                                      </p:cBhvr>
                                    </p:animEffect>
                                  </p:childTnLst>
                                </p:cTn>
                              </p:par>
                            </p:childTnLst>
                          </p:cTn>
                        </p:par>
                        <p:par>
                          <p:cTn id="40" fill="hold">
                            <p:stCondLst>
                              <p:cond delay="4500"/>
                            </p:stCondLst>
                            <p:childTnLst>
                              <p:par>
                                <p:cTn id="41" presetID="12" presetClass="entr" presetSubtype="8" fill="hold" grpId="0" nodeType="after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slide(fromLeft)">
                                      <p:cBhvr>
                                        <p:cTn id="43" dur="500"/>
                                        <p:tgtEl>
                                          <p:spTgt spid="3">
                                            <p:txEl>
                                              <p:pRg st="8" end="8"/>
                                            </p:txEl>
                                          </p:spTgt>
                                        </p:tgtEl>
                                      </p:cBhvr>
                                    </p:animEffect>
                                  </p:childTnLst>
                                </p:cTn>
                              </p:par>
                            </p:childTnLst>
                          </p:cTn>
                        </p:par>
                        <p:par>
                          <p:cTn id="44" fill="hold">
                            <p:stCondLst>
                              <p:cond delay="5000"/>
                            </p:stCondLst>
                            <p:childTnLst>
                              <p:par>
                                <p:cTn id="45" presetID="12" presetClass="entr" presetSubtype="8" fill="hold" grpId="0"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slide(fromLeft)">
                                      <p:cBhvr>
                                        <p:cTn id="4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79712" y="260648"/>
            <a:ext cx="5688632" cy="1143000"/>
          </a:xfr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a:normAutofit/>
          </a:bodyPr>
          <a:lstStyle/>
          <a:p>
            <a:r>
              <a:rPr lang="ar-SA" sz="3600" dirty="0" smtClean="0"/>
              <a:t>النسب </a:t>
            </a:r>
            <a:r>
              <a:rPr lang="ar-SA" sz="3600" dirty="0" smtClean="0"/>
              <a:t>المالية </a:t>
            </a:r>
            <a:r>
              <a:rPr lang="ar-SA" sz="3600" dirty="0" smtClean="0"/>
              <a:t>للتدفق النقدي</a:t>
            </a:r>
            <a:endParaRPr lang="ar-SA" sz="3600" dirty="0"/>
          </a:p>
        </p:txBody>
      </p:sp>
      <p:sp>
        <p:nvSpPr>
          <p:cNvPr id="3" name="عنصر نائب للمحتوى 2"/>
          <p:cNvSpPr>
            <a:spLocks noGrp="1"/>
          </p:cNvSpPr>
          <p:nvPr>
            <p:ph idx="1"/>
          </p:nvPr>
        </p:nvSpPr>
        <p:spPr/>
        <p:txBody>
          <a:bodyPr/>
          <a:lstStyle/>
          <a:p>
            <a:pPr lvl="0">
              <a:buNone/>
            </a:pPr>
            <a:r>
              <a:rPr lang="ar-SA" b="1" dirty="0" smtClean="0">
                <a:solidFill>
                  <a:srgbClr val="00B050"/>
                </a:solidFill>
              </a:rPr>
              <a:t>6- نسبة </a:t>
            </a:r>
            <a:r>
              <a:rPr lang="ar-SA" b="1" dirty="0">
                <a:solidFill>
                  <a:srgbClr val="00B050"/>
                </a:solidFill>
              </a:rPr>
              <a:t>الاستثمار في </a:t>
            </a:r>
            <a:r>
              <a:rPr lang="ar-SA" b="1" dirty="0" smtClean="0">
                <a:solidFill>
                  <a:srgbClr val="00B050"/>
                </a:solidFill>
              </a:rPr>
              <a:t>النقدية: </a:t>
            </a:r>
            <a:endParaRPr lang="en-US" dirty="0">
              <a:solidFill>
                <a:srgbClr val="00B050"/>
              </a:solidFill>
            </a:endParaRPr>
          </a:p>
          <a:p>
            <a:r>
              <a:rPr lang="ar-SA" b="1" dirty="0" smtClean="0"/>
              <a:t>تقيس النسبة المئوية </a:t>
            </a:r>
            <a:r>
              <a:rPr lang="ar-SA" b="1" dirty="0"/>
              <a:t>للأستثمار في الاصول </a:t>
            </a:r>
            <a:endParaRPr lang="en-US" dirty="0"/>
          </a:p>
          <a:p>
            <a:r>
              <a:rPr lang="ar-SA" b="1" dirty="0"/>
              <a:t>ويتم حسابها </a:t>
            </a:r>
            <a:r>
              <a:rPr lang="ar-SA" b="1" dirty="0" err="1"/>
              <a:t>بالعلاقه</a:t>
            </a:r>
            <a:r>
              <a:rPr lang="ar-SA" b="1" dirty="0"/>
              <a:t> </a:t>
            </a:r>
            <a:r>
              <a:rPr lang="ar-SA" b="1" dirty="0" err="1"/>
              <a:t>التاليه</a:t>
            </a:r>
            <a:r>
              <a:rPr lang="ar-SA" b="1" dirty="0"/>
              <a:t> : </a:t>
            </a:r>
            <a:endParaRPr lang="en-US" dirty="0"/>
          </a:p>
          <a:p>
            <a:r>
              <a:rPr lang="ar-SA" b="1" dirty="0">
                <a:solidFill>
                  <a:schemeClr val="accent6">
                    <a:lumMod val="75000"/>
                  </a:schemeClr>
                </a:solidFill>
              </a:rPr>
              <a:t>نسبة الاستثمار في </a:t>
            </a:r>
            <a:r>
              <a:rPr lang="ar-SA" b="1" dirty="0" err="1">
                <a:solidFill>
                  <a:schemeClr val="accent6">
                    <a:lumMod val="75000"/>
                  </a:schemeClr>
                </a:solidFill>
              </a:rPr>
              <a:t>النقديه</a:t>
            </a:r>
            <a:r>
              <a:rPr lang="ar-SA" b="1" dirty="0">
                <a:solidFill>
                  <a:schemeClr val="accent6">
                    <a:lumMod val="75000"/>
                  </a:schemeClr>
                </a:solidFill>
              </a:rPr>
              <a:t> = التدفقات </a:t>
            </a:r>
            <a:r>
              <a:rPr lang="ar-SA" b="1" dirty="0" err="1">
                <a:solidFill>
                  <a:schemeClr val="accent6">
                    <a:lumMod val="75000"/>
                  </a:schemeClr>
                </a:solidFill>
              </a:rPr>
              <a:t>النقديه</a:t>
            </a:r>
            <a:r>
              <a:rPr lang="ar-SA" b="1" dirty="0">
                <a:solidFill>
                  <a:schemeClr val="accent6">
                    <a:lumMod val="75000"/>
                  </a:schemeClr>
                </a:solidFill>
              </a:rPr>
              <a:t> </a:t>
            </a:r>
            <a:r>
              <a:rPr lang="ar-SA" b="1" dirty="0" err="1">
                <a:solidFill>
                  <a:schemeClr val="accent6">
                    <a:lumMod val="75000"/>
                  </a:schemeClr>
                </a:solidFill>
              </a:rPr>
              <a:t>التشغيليه</a:t>
            </a:r>
            <a:r>
              <a:rPr lang="ar-SA" b="1" dirty="0">
                <a:solidFill>
                  <a:schemeClr val="accent6">
                    <a:lumMod val="75000"/>
                  </a:schemeClr>
                </a:solidFill>
              </a:rPr>
              <a:t> –التوزيعات / اجمال الاصول الثابته + الاستثمارات + الاصول الاخرى + راس المال العامل </a:t>
            </a:r>
            <a:endParaRPr lang="en-US" dirty="0">
              <a:solidFill>
                <a:schemeClr val="accent6">
                  <a:lumMod val="75000"/>
                </a:schemeClr>
              </a:solidFill>
            </a:endParaRPr>
          </a:p>
          <a:p>
            <a:r>
              <a:rPr lang="ar-SA" b="1" dirty="0"/>
              <a:t>وتعتبر </a:t>
            </a:r>
            <a:r>
              <a:rPr lang="ar-SA" b="1" dirty="0" err="1"/>
              <a:t>النسبه</a:t>
            </a:r>
            <a:r>
              <a:rPr lang="ar-SA" b="1" dirty="0"/>
              <a:t> بين </a:t>
            </a:r>
            <a:r>
              <a:rPr lang="ar-SA" b="1" dirty="0">
                <a:solidFill>
                  <a:schemeClr val="accent6">
                    <a:lumMod val="50000"/>
                  </a:schemeClr>
                </a:solidFill>
              </a:rPr>
              <a:t>7 و11</a:t>
            </a:r>
            <a:r>
              <a:rPr lang="ar-SA" b="1" dirty="0"/>
              <a:t> نسبه جيده </a:t>
            </a:r>
            <a:r>
              <a:rPr lang="ar-SA" b="1" dirty="0" err="1"/>
              <a:t>ومناسبه</a:t>
            </a:r>
            <a:endParaRPr lang="ar-SA" dirty="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slide(fromBottom)">
                                      <p:cBhvr>
                                        <p:cTn id="10" dur="1000"/>
                                        <p:tgtEl>
                                          <p:spTgt spid="3">
                                            <p:txEl>
                                              <p:pRg st="0" end="0"/>
                                            </p:txEl>
                                          </p:spTgt>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slide(fromBottom)">
                                      <p:cBhvr>
                                        <p:cTn id="13" dur="1000"/>
                                        <p:tgtEl>
                                          <p:spTgt spid="3">
                                            <p:txEl>
                                              <p:pRg st="1" end="1"/>
                                            </p:txEl>
                                          </p:spTgt>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slide(fromBottom)">
                                      <p:cBhvr>
                                        <p:cTn id="16" dur="1000"/>
                                        <p:tgtEl>
                                          <p:spTgt spid="3">
                                            <p:txEl>
                                              <p:pRg st="2" end="2"/>
                                            </p:txEl>
                                          </p:spTgt>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slide(fromBottom)">
                                      <p:cBhvr>
                                        <p:cTn id="19" dur="1000"/>
                                        <p:tgtEl>
                                          <p:spTgt spid="3">
                                            <p:txEl>
                                              <p:pRg st="3" end="3"/>
                                            </p:txEl>
                                          </p:spTgt>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slide(fromBottom)">
                                      <p:cBhvr>
                                        <p:cTn id="22" dur="1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1"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blinds(horizontal)">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a:normAutofit/>
          </a:bodyPr>
          <a:lstStyle/>
          <a:p>
            <a:r>
              <a:rPr lang="ar-SA" dirty="0" smtClean="0"/>
              <a:t>أهمية قائمة التدفقات النقدية في التحليل المالي</a:t>
            </a:r>
            <a:endParaRPr lang="ar-SA" dirty="0"/>
          </a:p>
        </p:txBody>
      </p:sp>
      <p:sp>
        <p:nvSpPr>
          <p:cNvPr id="5" name="Content Placeholder 4"/>
          <p:cNvSpPr>
            <a:spLocks noGrp="1"/>
          </p:cNvSpPr>
          <p:nvPr>
            <p:ph idx="1"/>
          </p:nvPr>
        </p:nvSpPr>
        <p:spPr/>
        <p:txBody>
          <a:bodyPr/>
          <a:lstStyle/>
          <a:p>
            <a:r>
              <a:rPr lang="ar-SA" dirty="0" smtClean="0"/>
              <a:t>تساعد على فهم محتوى القوائم ألماليه وتفسيرها</a:t>
            </a:r>
          </a:p>
          <a:p>
            <a:r>
              <a:rPr lang="ar-SA" dirty="0" smtClean="0"/>
              <a:t>تساعد مستخدمي القوائم المالية في تقييم موقف الشركة من السيولة قصيرة الأجل </a:t>
            </a:r>
          </a:p>
          <a:p>
            <a:r>
              <a:rPr lang="ar-SA" dirty="0" smtClean="0"/>
              <a:t>تساعد في الحكم على مدى جوده الأرباح</a:t>
            </a:r>
          </a:p>
          <a:p>
            <a:r>
              <a:rPr lang="ar-SA" dirty="0" smtClean="0"/>
              <a:t>أثبتت الدراسات أنها تؤثر على أسعار الأوراق المالية وأن لها قوه تفسيريه </a:t>
            </a:r>
            <a:endParaRPr lang="ar-SA" dirty="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checkerboard(across)">
                                      <p:cBhvr>
                                        <p:cTn id="11" dur="500"/>
                                        <p:tgtEl>
                                          <p:spTgt spid="5">
                                            <p:txEl>
                                              <p:pRg st="0" end="0"/>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checkerboard(across)">
                                      <p:cBhvr>
                                        <p:cTn id="15" dur="500"/>
                                        <p:tgtEl>
                                          <p:spTgt spid="5">
                                            <p:txEl>
                                              <p:pRg st="1" end="1"/>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Effect transition="in" filter="checkerboard(across)">
                                      <p:cBhvr>
                                        <p:cTn id="19" dur="500"/>
                                        <p:tgtEl>
                                          <p:spTgt spid="5">
                                            <p:txEl>
                                              <p:pRg st="2" end="2"/>
                                            </p:txEl>
                                          </p:spTgt>
                                        </p:tgtEl>
                                      </p:cBhvr>
                                    </p:animEffect>
                                  </p:childTnLst>
                                </p:cTn>
                              </p:par>
                            </p:childTnLst>
                          </p:cTn>
                        </p:par>
                        <p:par>
                          <p:cTn id="20" fill="hold">
                            <p:stCondLst>
                              <p:cond delay="2000"/>
                            </p:stCondLst>
                            <p:childTnLst>
                              <p:par>
                                <p:cTn id="21" presetID="5" presetClass="entr" presetSubtype="10" fill="hold" grpId="0" nodeType="after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animEffect transition="in" filter="checkerboard(across)">
                                      <p:cBhvr>
                                        <p:cTn id="23"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scan0008.jpg"/>
          <p:cNvPicPr>
            <a:picLocks noGrp="1" noChangeAspect="1"/>
          </p:cNvPicPr>
          <p:nvPr>
            <p:ph idx="1"/>
          </p:nvPr>
        </p:nvPicPr>
        <p:blipFill>
          <a:blip r:embed="rId2" cstate="print"/>
          <a:srcRect l="4636" t="19183" r="3563" b="2837"/>
          <a:stretch>
            <a:fillRect/>
          </a:stretch>
        </p:blipFill>
        <p:spPr>
          <a:xfrm>
            <a:off x="1187623" y="0"/>
            <a:ext cx="7330427" cy="6858000"/>
          </a:xfrm>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an0010.jpg"/>
          <p:cNvPicPr>
            <a:picLocks noGrp="1" noChangeAspect="1"/>
          </p:cNvPicPr>
          <p:nvPr>
            <p:ph idx="1"/>
          </p:nvPr>
        </p:nvPicPr>
        <p:blipFill>
          <a:blip r:embed="rId2" cstate="print"/>
          <a:srcRect l="3704" t="3664" r="1852" b="2617"/>
          <a:stretch>
            <a:fillRect/>
          </a:stretch>
        </p:blipFill>
        <p:spPr>
          <a:xfrm>
            <a:off x="1115616" y="0"/>
            <a:ext cx="7648520" cy="5373216"/>
          </a:xfrm>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a:normAutofit/>
          </a:bodyPr>
          <a:lstStyle/>
          <a:p>
            <a:r>
              <a:rPr lang="ar-SA" sz="3600" dirty="0" smtClean="0"/>
              <a:t>تحليل التدفقات النقدية من الأنشطة التشغيلية</a:t>
            </a:r>
            <a:endParaRPr lang="ar-SA" sz="3600" dirty="0"/>
          </a:p>
        </p:txBody>
      </p:sp>
      <p:sp>
        <p:nvSpPr>
          <p:cNvPr id="3" name="Content Placeholder 2"/>
          <p:cNvSpPr>
            <a:spLocks noGrp="1"/>
          </p:cNvSpPr>
          <p:nvPr>
            <p:ph idx="1"/>
          </p:nvPr>
        </p:nvSpPr>
        <p:spPr>
          <a:xfrm>
            <a:off x="179512" y="980728"/>
            <a:ext cx="8795320" cy="5616624"/>
          </a:xfrm>
        </p:spPr>
        <p:txBody>
          <a:bodyPr/>
          <a:lstStyle/>
          <a:p>
            <a:pPr>
              <a:buNone/>
            </a:pPr>
            <a:endParaRPr lang="ar-SA" dirty="0"/>
          </a:p>
          <a:p>
            <a:r>
              <a:rPr lang="ar-SA" sz="2400" dirty="0" smtClean="0"/>
              <a:t>يعد رقم الربح من المؤشرات المهمة لتقييم الأداء</a:t>
            </a:r>
          </a:p>
          <a:p>
            <a:r>
              <a:rPr lang="ar-SA" sz="2400" dirty="0" smtClean="0"/>
              <a:t>استخدام أساس الاستحقاق يؤثر على جوده الأرباح لأنه لا تترتب عليه أي تدفقات نقدية </a:t>
            </a:r>
          </a:p>
          <a:p>
            <a:pPr>
              <a:buNone/>
            </a:pPr>
            <a:endParaRPr lang="ar-SA" dirty="0"/>
          </a:p>
          <a:p>
            <a:pPr>
              <a:buNone/>
            </a:pPr>
            <a:endParaRPr lang="ar-SA" dirty="0" smtClean="0"/>
          </a:p>
          <a:p>
            <a:endParaRPr lang="ar-SA" dirty="0"/>
          </a:p>
          <a:p>
            <a:endParaRPr lang="ar-SA" dirty="0" smtClean="0"/>
          </a:p>
          <a:p>
            <a:pPr>
              <a:buNone/>
            </a:pPr>
            <a:endParaRPr lang="ar-SA" dirty="0" smtClean="0"/>
          </a:p>
          <a:p>
            <a:pPr>
              <a:buNone/>
            </a:pPr>
            <a:endParaRPr lang="ar-SA" dirty="0" smtClean="0"/>
          </a:p>
          <a:p>
            <a:pPr>
              <a:buNone/>
            </a:pPr>
            <a:endParaRPr lang="ar-SA" dirty="0"/>
          </a:p>
          <a:p>
            <a:pPr>
              <a:buNone/>
            </a:pPr>
            <a:endParaRPr lang="ar-SA" dirty="0"/>
          </a:p>
        </p:txBody>
      </p:sp>
      <p:graphicFrame>
        <p:nvGraphicFramePr>
          <p:cNvPr id="4" name="Table 3"/>
          <p:cNvGraphicFramePr>
            <a:graphicFrameLocks noGrp="1"/>
          </p:cNvGraphicFramePr>
          <p:nvPr/>
        </p:nvGraphicFramePr>
        <p:xfrm>
          <a:off x="827584" y="2852936"/>
          <a:ext cx="7925439" cy="3777094"/>
        </p:xfrm>
        <a:graphic>
          <a:graphicData uri="http://schemas.openxmlformats.org/drawingml/2006/table">
            <a:tbl>
              <a:tblPr rtl="1" firstRow="1" bandRow="1">
                <a:tableStyleId>{5C22544A-7EE6-4342-B048-85BDC9FD1C3A}</a:tableStyleId>
              </a:tblPr>
              <a:tblGrid>
                <a:gridCol w="894685"/>
                <a:gridCol w="3156466"/>
                <a:gridCol w="1937144"/>
                <a:gridCol w="1937144"/>
              </a:tblGrid>
              <a:tr h="346127">
                <a:tc>
                  <a:txBody>
                    <a:bodyPr/>
                    <a:lstStyle/>
                    <a:p>
                      <a:pPr rtl="1"/>
                      <a:r>
                        <a:rPr lang="ar-SA" dirty="0" smtClean="0"/>
                        <a:t>السنة</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صافي النقدية من الانشطه التشغيلية</a:t>
                      </a:r>
                      <a:endParaRPr lang="ar-SA" dirty="0"/>
                    </a:p>
                  </a:txBody>
                  <a:tcPr/>
                </a:tc>
                <a:tc>
                  <a:txBody>
                    <a:bodyPr/>
                    <a:lstStyle/>
                    <a:p>
                      <a:pPr rtl="1"/>
                      <a:r>
                        <a:rPr lang="ar-SA" dirty="0" smtClean="0"/>
                        <a:t>صافي دخل السنة</a:t>
                      </a:r>
                      <a:endParaRPr lang="ar-SA" dirty="0"/>
                    </a:p>
                  </a:txBody>
                  <a:tcPr/>
                </a:tc>
                <a:tc>
                  <a:txBody>
                    <a:bodyPr/>
                    <a:lstStyle/>
                    <a:p>
                      <a:pPr rtl="1"/>
                      <a:r>
                        <a:rPr lang="ar-SA" dirty="0" smtClean="0"/>
                        <a:t>الملاحظات </a:t>
                      </a:r>
                      <a:endParaRPr lang="ar-SA" dirty="0"/>
                    </a:p>
                  </a:txBody>
                  <a:tcPr/>
                </a:tc>
              </a:tr>
              <a:tr h="605723">
                <a:tc>
                  <a:txBody>
                    <a:bodyPr/>
                    <a:lstStyle/>
                    <a:p>
                      <a:pPr rtl="1"/>
                      <a:r>
                        <a:rPr lang="ar-SA" dirty="0" smtClean="0"/>
                        <a:t>2003</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12956611</a:t>
                      </a:r>
                    </a:p>
                    <a:p>
                      <a:pPr marL="0" marR="0" indent="0" algn="r" defTabSz="914400" rtl="1" eaLnBrk="1" fontAlgn="auto" latinLnBrk="0" hangingPunct="1">
                        <a:lnSpc>
                          <a:spcPct val="100000"/>
                        </a:lnSpc>
                        <a:spcBef>
                          <a:spcPts val="0"/>
                        </a:spcBef>
                        <a:spcAft>
                          <a:spcPts val="0"/>
                        </a:spcAft>
                        <a:buClrTx/>
                        <a:buSzTx/>
                        <a:buFontTx/>
                        <a:buNone/>
                        <a:tabLst/>
                        <a:defRPr/>
                      </a:pPr>
                      <a:endParaRPr lang="ar-SA" dirty="0" smtClean="0"/>
                    </a:p>
                  </a:txBody>
                  <a:tcPr/>
                </a:tc>
                <a:tc>
                  <a:txBody>
                    <a:bodyPr/>
                    <a:lstStyle/>
                    <a:p>
                      <a:pPr rtl="1"/>
                      <a:r>
                        <a:rPr lang="ar-SA" dirty="0" smtClean="0"/>
                        <a:t>6696156</a:t>
                      </a:r>
                      <a:endParaRPr lang="ar-SA" dirty="0"/>
                    </a:p>
                  </a:txBody>
                  <a:tcPr/>
                </a:tc>
                <a:tc rowSpan="3">
                  <a:txBody>
                    <a:bodyPr/>
                    <a:lstStyle/>
                    <a:p>
                      <a:pPr rtl="1"/>
                      <a:r>
                        <a:rPr lang="ar-SA" dirty="0" smtClean="0"/>
                        <a:t>هناك</a:t>
                      </a:r>
                      <a:r>
                        <a:rPr lang="ar-SA" baseline="0" dirty="0" smtClean="0"/>
                        <a:t> زيادة في صافي النقدية من الانشطه التشغيلية ولكن بمعدل لا يتناسب مع الزيادة في صافي دخل المنشأة مما يتطلب دراسة مكونات صافي الدخل للتعرف على عناصر المصروفات التي أدت إلى عدم تساويهما </a:t>
                      </a:r>
                      <a:endParaRPr lang="ar-SA" dirty="0"/>
                    </a:p>
                  </a:txBody>
                  <a:tcPr/>
                </a:tc>
              </a:tr>
              <a:tr h="485254">
                <a:tc>
                  <a:txBody>
                    <a:bodyPr/>
                    <a:lstStyle/>
                    <a:p>
                      <a:pPr rtl="1"/>
                      <a:r>
                        <a:rPr lang="ar-SA" dirty="0" smtClean="0"/>
                        <a:t>2004</a:t>
                      </a:r>
                      <a:endParaRPr lang="ar-SA" dirty="0"/>
                    </a:p>
                  </a:txBody>
                  <a:tcPr/>
                </a:tc>
                <a:tc>
                  <a:txBody>
                    <a:bodyPr/>
                    <a:lstStyle/>
                    <a:p>
                      <a:pPr rtl="1"/>
                      <a:r>
                        <a:rPr lang="ar-SA" dirty="0" smtClean="0"/>
                        <a:t>17356168</a:t>
                      </a:r>
                      <a:endParaRPr lang="ar-SA" dirty="0"/>
                    </a:p>
                  </a:txBody>
                  <a:tcPr/>
                </a:tc>
                <a:tc>
                  <a:txBody>
                    <a:bodyPr/>
                    <a:lstStyle/>
                    <a:p>
                      <a:pPr rtl="1"/>
                      <a:r>
                        <a:rPr lang="ar-SA" dirty="0" smtClean="0"/>
                        <a:t>14231688</a:t>
                      </a:r>
                      <a:endParaRPr lang="ar-SA" dirty="0"/>
                    </a:p>
                  </a:txBody>
                  <a:tcPr/>
                </a:tc>
                <a:tc vMerge="1">
                  <a:txBody>
                    <a:bodyPr/>
                    <a:lstStyle/>
                    <a:p>
                      <a:pPr rtl="1"/>
                      <a:endParaRPr lang="ar-SA" dirty="0"/>
                    </a:p>
                  </a:txBody>
                  <a:tcPr/>
                </a:tc>
              </a:tr>
              <a:tr h="2163296">
                <a:tc>
                  <a:txBody>
                    <a:bodyPr/>
                    <a:lstStyle/>
                    <a:p>
                      <a:pPr rtl="1"/>
                      <a:r>
                        <a:rPr lang="ar-SA" dirty="0" smtClean="0"/>
                        <a:t>الفرق</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17356168_</a:t>
                      </a:r>
                    </a:p>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12956611</a:t>
                      </a:r>
                    </a:p>
                    <a:p>
                      <a:pPr rtl="1"/>
                      <a:r>
                        <a:rPr lang="ar-SA" dirty="0" smtClean="0"/>
                        <a:t>4399557=</a:t>
                      </a:r>
                    </a:p>
                    <a:p>
                      <a:pPr rtl="1"/>
                      <a:r>
                        <a:rPr lang="ar-SA" dirty="0" smtClean="0"/>
                        <a:t>زادت</a:t>
                      </a:r>
                      <a:r>
                        <a:rPr lang="ar-SA" baseline="0" dirty="0" smtClean="0"/>
                        <a:t> في 2004 بمقدار</a:t>
                      </a:r>
                      <a:r>
                        <a:rPr lang="ar-SA" dirty="0" smtClean="0"/>
                        <a:t>4399557 أي (33.95%) </a:t>
                      </a:r>
                      <a:r>
                        <a:rPr lang="ar-SA" baseline="0" dirty="0" smtClean="0"/>
                        <a:t> وهذا يعني زياده مقدرتها على سداد التزامتها الجاريه </a:t>
                      </a:r>
                      <a:endParaRPr lang="ar-SA" dirty="0" smtClean="0"/>
                    </a:p>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14231688_</a:t>
                      </a:r>
                    </a:p>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6696156</a:t>
                      </a:r>
                    </a:p>
                    <a:p>
                      <a:pPr rtl="1"/>
                      <a:r>
                        <a:rPr lang="ar-SA" dirty="0" smtClean="0">
                          <a:solidFill>
                            <a:srgbClr val="FF0000"/>
                          </a:solidFill>
                        </a:rPr>
                        <a:t>7535532</a:t>
                      </a:r>
                      <a:r>
                        <a:rPr lang="ar-SA" dirty="0" smtClean="0"/>
                        <a:t>=</a:t>
                      </a:r>
                      <a:r>
                        <a:rPr lang="ar-SA" baseline="0" dirty="0" smtClean="0"/>
                        <a:t> </a:t>
                      </a:r>
                    </a:p>
                    <a:p>
                      <a:pPr rtl="1"/>
                      <a:r>
                        <a:rPr lang="ar-SA" dirty="0" smtClean="0"/>
                        <a:t>زادت في 2004بمقدار7517532 أي (112,6%)</a:t>
                      </a:r>
                    </a:p>
                    <a:p>
                      <a:pPr rtl="1"/>
                      <a:endParaRPr lang="ar-SA" dirty="0"/>
                    </a:p>
                  </a:txBody>
                  <a:tcPr/>
                </a:tc>
                <a:tc vMerge="1">
                  <a:txBody>
                    <a:bodyPr/>
                    <a:lstStyle/>
                    <a:p>
                      <a:pPr rtl="1"/>
                      <a:endParaRPr lang="ar-SA" dirty="0"/>
                    </a:p>
                  </a:txBody>
                  <a:tcPr/>
                </a:tc>
              </a:tr>
            </a:tbl>
          </a:graphicData>
        </a:graphic>
      </p:graphicFrame>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4"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5" dur="1000"/>
                                        <p:tgtEl>
                                          <p:spTgt spid="3">
                                            <p:txEl>
                                              <p:pRg st="1" end="1"/>
                                            </p:txEl>
                                          </p:spTgt>
                                        </p:tgtEl>
                                      </p:cBhvr>
                                    </p:animEffect>
                                  </p:childTnLst>
                                </p:cTn>
                              </p:par>
                            </p:childTnLst>
                          </p:cTn>
                        </p:par>
                        <p:par>
                          <p:cTn id="16" fill="hold">
                            <p:stCondLst>
                              <p:cond delay="2000"/>
                            </p:stCondLst>
                            <p:childTnLst>
                              <p:par>
                                <p:cTn id="17" presetID="55"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0"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1" dur="1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620688"/>
            <a:ext cx="6779096" cy="874018"/>
          </a:xfr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a:normAutofit/>
          </a:bodyPr>
          <a:lstStyle/>
          <a:p>
            <a:r>
              <a:rPr lang="ar-SA" sz="3200" dirty="0" smtClean="0"/>
              <a:t>  تحليل التدفقات النقدية من الأنشطة الاستثمارية</a:t>
            </a:r>
            <a:endParaRPr lang="ar-SA" sz="3200" dirty="0"/>
          </a:p>
        </p:txBody>
      </p:sp>
      <p:graphicFrame>
        <p:nvGraphicFramePr>
          <p:cNvPr id="4" name="Content Placeholder 3"/>
          <p:cNvGraphicFramePr>
            <a:graphicFrameLocks noGrp="1"/>
          </p:cNvGraphicFramePr>
          <p:nvPr>
            <p:ph idx="1"/>
          </p:nvPr>
        </p:nvGraphicFramePr>
        <p:xfrm>
          <a:off x="5883963" y="4221088"/>
          <a:ext cx="3007822" cy="1920240"/>
        </p:xfrm>
        <a:graphic>
          <a:graphicData uri="http://schemas.openxmlformats.org/drawingml/2006/table">
            <a:tbl>
              <a:tblPr rtl="1" firstRow="1" bandRow="1">
                <a:tableStyleId>{5C22544A-7EE6-4342-B048-85BDC9FD1C3A}</a:tableStyleId>
              </a:tblPr>
              <a:tblGrid>
                <a:gridCol w="1503911"/>
                <a:gridCol w="1503911"/>
              </a:tblGrid>
              <a:tr h="125722">
                <a:tc>
                  <a:txBody>
                    <a:bodyPr/>
                    <a:lstStyle/>
                    <a:p>
                      <a:pPr rtl="1"/>
                      <a:r>
                        <a:rPr lang="ar-SA" dirty="0" smtClean="0"/>
                        <a:t>السنة</a:t>
                      </a:r>
                      <a:endParaRPr lang="ar-SA" dirty="0"/>
                    </a:p>
                  </a:txBody>
                  <a:tcPr marL="114745" marR="114745"/>
                </a:tc>
                <a:tc>
                  <a:txBody>
                    <a:bodyPr/>
                    <a:lstStyle/>
                    <a:p>
                      <a:pPr rtl="1"/>
                      <a:r>
                        <a:rPr lang="ar-SA" dirty="0" smtClean="0"/>
                        <a:t>تدفقات النقدية</a:t>
                      </a:r>
                      <a:r>
                        <a:rPr lang="ar-SA" baseline="0" dirty="0" smtClean="0"/>
                        <a:t> الخارجة للحصول على اللات ومعدات</a:t>
                      </a:r>
                      <a:endParaRPr lang="ar-SA" dirty="0"/>
                    </a:p>
                  </a:txBody>
                  <a:tcPr marL="114745" marR="114745"/>
                </a:tc>
              </a:tr>
              <a:tr h="0">
                <a:tc>
                  <a:txBody>
                    <a:bodyPr/>
                    <a:lstStyle/>
                    <a:p>
                      <a:pPr rtl="1"/>
                      <a:r>
                        <a:rPr lang="ar-SA" dirty="0" smtClean="0"/>
                        <a:t>2003</a:t>
                      </a:r>
                      <a:endParaRPr lang="ar-SA" dirty="0"/>
                    </a:p>
                  </a:txBody>
                  <a:tcPr marL="114745" marR="114745"/>
                </a:tc>
                <a:tc>
                  <a:txBody>
                    <a:bodyPr/>
                    <a:lstStyle/>
                    <a:p>
                      <a:pPr rtl="1"/>
                      <a:r>
                        <a:rPr lang="ar-SA" dirty="0" smtClean="0"/>
                        <a:t>8448255</a:t>
                      </a:r>
                      <a:endParaRPr lang="ar-SA" dirty="0"/>
                    </a:p>
                  </a:txBody>
                  <a:tcPr marL="114745" marR="114745"/>
                </a:tc>
              </a:tr>
              <a:tr h="0">
                <a:tc>
                  <a:txBody>
                    <a:bodyPr/>
                    <a:lstStyle/>
                    <a:p>
                      <a:pPr rtl="1"/>
                      <a:r>
                        <a:rPr lang="ar-SA" dirty="0" smtClean="0"/>
                        <a:t>2004</a:t>
                      </a:r>
                      <a:endParaRPr lang="ar-SA" dirty="0"/>
                    </a:p>
                  </a:txBody>
                  <a:tcPr marL="114745" marR="114745"/>
                </a:tc>
                <a:tc>
                  <a:txBody>
                    <a:bodyPr/>
                    <a:lstStyle/>
                    <a:p>
                      <a:pPr rtl="1"/>
                      <a:r>
                        <a:rPr lang="ar-SA" dirty="0" smtClean="0"/>
                        <a:t>4452453</a:t>
                      </a:r>
                      <a:endParaRPr lang="ar-SA" dirty="0"/>
                    </a:p>
                  </a:txBody>
                  <a:tcPr marL="114745" marR="114745"/>
                </a:tc>
              </a:tr>
            </a:tbl>
          </a:graphicData>
        </a:graphic>
      </p:graphicFrame>
      <p:sp>
        <p:nvSpPr>
          <p:cNvPr id="6" name="Text Placeholder 5"/>
          <p:cNvSpPr>
            <a:spLocks noGrp="1"/>
          </p:cNvSpPr>
          <p:nvPr>
            <p:ph type="body" sz="half" idx="2"/>
          </p:nvPr>
        </p:nvSpPr>
        <p:spPr>
          <a:xfrm>
            <a:off x="179512" y="4221088"/>
            <a:ext cx="5472608" cy="1440160"/>
          </a:xfrm>
        </p:spPr>
        <p:txBody>
          <a:bodyPr>
            <a:noAutofit/>
          </a:bodyPr>
          <a:lstStyle/>
          <a:p>
            <a:r>
              <a:rPr lang="ar-SA" sz="2000" b="1" dirty="0" smtClean="0"/>
              <a:t>هذا يعني أن المنشأة تحاول تحديث أو التوسع أو استبدال أصولها الثابتة المستهلكة أو بسبب تقادمها  وهذا يمثل مؤشرا إلى كفاءة الموازنات الرأسمالية في تحقيق قرارات الإنفاق الاستثماري </a:t>
            </a:r>
            <a:endParaRPr lang="ar-SA" sz="2000" b="1" dirty="0"/>
          </a:p>
        </p:txBody>
      </p:sp>
      <p:sp>
        <p:nvSpPr>
          <p:cNvPr id="8" name="TextBox 7"/>
          <p:cNvSpPr txBox="1"/>
          <p:nvPr/>
        </p:nvSpPr>
        <p:spPr>
          <a:xfrm>
            <a:off x="395536" y="1556792"/>
            <a:ext cx="8568952" cy="2308324"/>
          </a:xfrm>
          <a:prstGeom prst="rect">
            <a:avLst/>
          </a:prstGeom>
          <a:noFill/>
        </p:spPr>
        <p:txBody>
          <a:bodyPr wrap="square" rtlCol="1">
            <a:spAutoFit/>
          </a:bodyPr>
          <a:lstStyle/>
          <a:p>
            <a:r>
              <a:rPr lang="ar-SA" sz="2400" b="1" dirty="0" smtClean="0">
                <a:solidFill>
                  <a:schemeClr val="accent6">
                    <a:lumMod val="50000"/>
                  </a:schemeClr>
                </a:solidFill>
              </a:rPr>
              <a:t>يؤدي إلى الاجابه على الكثير من الأسئلة مثل :</a:t>
            </a:r>
          </a:p>
          <a:p>
            <a:r>
              <a:rPr lang="ar-SA" sz="2400" b="1" dirty="0">
                <a:solidFill>
                  <a:schemeClr val="accent6">
                    <a:lumMod val="50000"/>
                  </a:schemeClr>
                </a:solidFill>
              </a:rPr>
              <a:t> </a:t>
            </a:r>
            <a:endParaRPr lang="ar-SA" sz="2400" b="1" dirty="0" smtClean="0">
              <a:solidFill>
                <a:schemeClr val="accent6">
                  <a:lumMod val="50000"/>
                </a:schemeClr>
              </a:solidFill>
            </a:endParaRPr>
          </a:p>
          <a:p>
            <a:r>
              <a:rPr lang="ar-SA" sz="2400" b="1" dirty="0" smtClean="0">
                <a:solidFill>
                  <a:schemeClr val="accent6">
                    <a:lumMod val="50000"/>
                  </a:schemeClr>
                </a:solidFill>
              </a:rPr>
              <a:t>1-هل تقوم المنشأة بإنفاق استثماري للتحديث والتطوير أو التوسع أو استبدال أصول ثابتة أو مستهلكه أو متقادمة ؟</a:t>
            </a:r>
          </a:p>
          <a:p>
            <a:r>
              <a:rPr lang="ar-SA" sz="2400" b="1" dirty="0" smtClean="0">
                <a:solidFill>
                  <a:schemeClr val="accent6">
                    <a:lumMod val="50000"/>
                  </a:schemeClr>
                </a:solidFill>
              </a:rPr>
              <a:t>2- هل قامت المنشأة بشراء استثمارات طويلة الأجل أو أي أصل أخر يدر دخلا عليها ؟</a:t>
            </a:r>
          </a:p>
          <a:p>
            <a:r>
              <a:rPr lang="ar-SA" sz="2400" b="1" dirty="0" smtClean="0">
                <a:solidFill>
                  <a:schemeClr val="accent6">
                    <a:lumMod val="50000"/>
                  </a:schemeClr>
                </a:solidFill>
              </a:rPr>
              <a:t>3- هل حصلت المنشأة على نقدية نتيجة التخلص من أصول طويلة الأجل ؟</a:t>
            </a:r>
            <a:endParaRPr lang="ar-SA" sz="2400" b="1" dirty="0">
              <a:solidFill>
                <a:schemeClr val="accent6">
                  <a:lumMod val="50000"/>
                </a:schemeClr>
              </a:solidFill>
            </a:endParaRP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ppt_x"/>
                                          </p:val>
                                        </p:tav>
                                        <p:tav tm="100000">
                                          <p:val>
                                            <p:strVal val="#ppt_x"/>
                                          </p:val>
                                        </p:tav>
                                      </p:tavLst>
                                    </p:anim>
                                    <p:anim calcmode="lin" valueType="num">
                                      <p:cBhvr additive="base">
                                        <p:cTn id="1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 calcmode="lin" valueType="num">
                                      <p:cBhvr additive="base">
                                        <p:cTn id="2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build="p"/>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19256" cy="1162050"/>
          </a:xfr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a:normAutofit/>
          </a:bodyPr>
          <a:lstStyle/>
          <a:p>
            <a:r>
              <a:rPr lang="ar-SA" sz="4000" dirty="0" smtClean="0"/>
              <a:t>تحليل التدفقات النقدية من الأنشطة التمويلية :</a:t>
            </a:r>
            <a:endParaRPr lang="ar-SA" sz="4000" dirty="0"/>
          </a:p>
        </p:txBody>
      </p:sp>
      <p:graphicFrame>
        <p:nvGraphicFramePr>
          <p:cNvPr id="5" name="Content Placeholder 4"/>
          <p:cNvGraphicFramePr>
            <a:graphicFrameLocks noGrp="1"/>
          </p:cNvGraphicFramePr>
          <p:nvPr>
            <p:ph idx="1"/>
          </p:nvPr>
        </p:nvGraphicFramePr>
        <p:xfrm>
          <a:off x="1835697" y="3717032"/>
          <a:ext cx="7067128" cy="1112520"/>
        </p:xfrm>
        <a:graphic>
          <a:graphicData uri="http://schemas.openxmlformats.org/drawingml/2006/table">
            <a:tbl>
              <a:tblPr rtl="1" firstRow="1" bandRow="1">
                <a:tableStyleId>{5C22544A-7EE6-4342-B048-85BDC9FD1C3A}</a:tableStyleId>
              </a:tblPr>
              <a:tblGrid>
                <a:gridCol w="815002"/>
                <a:gridCol w="3126063"/>
                <a:gridCol w="3126063"/>
              </a:tblGrid>
              <a:tr h="370840">
                <a:tc>
                  <a:txBody>
                    <a:bodyPr/>
                    <a:lstStyle/>
                    <a:p>
                      <a:pPr rtl="1"/>
                      <a:r>
                        <a:rPr lang="ar-SA" dirty="0" smtClean="0"/>
                        <a:t>السنة </a:t>
                      </a:r>
                      <a:endParaRPr lang="ar-SA" dirty="0"/>
                    </a:p>
                  </a:txBody>
                  <a:tcPr/>
                </a:tc>
                <a:tc>
                  <a:txBody>
                    <a:bodyPr/>
                    <a:lstStyle/>
                    <a:p>
                      <a:pPr rtl="1"/>
                      <a:r>
                        <a:rPr lang="ar-SA" dirty="0" smtClean="0"/>
                        <a:t>قروض طويل الأجل </a:t>
                      </a:r>
                      <a:endParaRPr lang="ar-SA" dirty="0"/>
                    </a:p>
                  </a:txBody>
                  <a:tcPr/>
                </a:tc>
                <a:tc>
                  <a:txBody>
                    <a:bodyPr/>
                    <a:lstStyle/>
                    <a:p>
                      <a:pPr rtl="1"/>
                      <a:r>
                        <a:rPr lang="ar-SA" dirty="0" smtClean="0"/>
                        <a:t>توزيعات الأرباح</a:t>
                      </a:r>
                      <a:r>
                        <a:rPr lang="ar-SA" baseline="0" dirty="0" smtClean="0"/>
                        <a:t> </a:t>
                      </a:r>
                      <a:endParaRPr lang="ar-SA" dirty="0"/>
                    </a:p>
                  </a:txBody>
                  <a:tcPr/>
                </a:tc>
              </a:tr>
              <a:tr h="370840">
                <a:tc>
                  <a:txBody>
                    <a:bodyPr/>
                    <a:lstStyle/>
                    <a:p>
                      <a:pPr rtl="1"/>
                      <a:r>
                        <a:rPr lang="ar-SA" dirty="0" smtClean="0"/>
                        <a:t>2003</a:t>
                      </a:r>
                      <a:endParaRPr lang="ar-SA" dirty="0"/>
                    </a:p>
                  </a:txBody>
                  <a:tcPr/>
                </a:tc>
                <a:tc>
                  <a:txBody>
                    <a:bodyPr/>
                    <a:lstStyle/>
                    <a:p>
                      <a:pPr rtl="1"/>
                      <a:r>
                        <a:rPr lang="ar-SA" dirty="0" smtClean="0"/>
                        <a:t>2206709</a:t>
                      </a:r>
                      <a:endParaRPr lang="ar-SA" dirty="0"/>
                    </a:p>
                  </a:txBody>
                  <a:tcPr/>
                </a:tc>
                <a:tc>
                  <a:txBody>
                    <a:bodyPr/>
                    <a:lstStyle/>
                    <a:p>
                      <a:pPr rtl="1"/>
                      <a:r>
                        <a:rPr lang="ar-SA" dirty="0" smtClean="0"/>
                        <a:t>1473369</a:t>
                      </a:r>
                      <a:endParaRPr lang="ar-SA" dirty="0"/>
                    </a:p>
                  </a:txBody>
                  <a:tcPr/>
                </a:tc>
              </a:tr>
              <a:tr h="370840">
                <a:tc>
                  <a:txBody>
                    <a:bodyPr/>
                    <a:lstStyle/>
                    <a:p>
                      <a:pPr rtl="1"/>
                      <a:r>
                        <a:rPr lang="ar-SA" dirty="0" smtClean="0"/>
                        <a:t>2004</a:t>
                      </a:r>
                      <a:endParaRPr lang="ar-SA" dirty="0"/>
                    </a:p>
                  </a:txBody>
                  <a:tcPr/>
                </a:tc>
                <a:tc>
                  <a:txBody>
                    <a:bodyPr/>
                    <a:lstStyle/>
                    <a:p>
                      <a:pPr rtl="1"/>
                      <a:r>
                        <a:rPr lang="ar-SA" dirty="0" smtClean="0"/>
                        <a:t>(3073217)</a:t>
                      </a:r>
                      <a:endParaRPr lang="ar-SA" dirty="0"/>
                    </a:p>
                  </a:txBody>
                  <a:tcPr/>
                </a:tc>
                <a:tc>
                  <a:txBody>
                    <a:bodyPr/>
                    <a:lstStyle/>
                    <a:p>
                      <a:pPr rtl="1"/>
                      <a:r>
                        <a:rPr lang="ar-SA" dirty="0" smtClean="0"/>
                        <a:t>3532486</a:t>
                      </a:r>
                      <a:endParaRPr lang="ar-SA" dirty="0"/>
                    </a:p>
                  </a:txBody>
                  <a:tcPr/>
                </a:tc>
              </a:tr>
            </a:tbl>
          </a:graphicData>
        </a:graphic>
      </p:graphicFrame>
      <p:sp>
        <p:nvSpPr>
          <p:cNvPr id="4" name="Text Placeholder 3"/>
          <p:cNvSpPr>
            <a:spLocks noGrp="1"/>
          </p:cNvSpPr>
          <p:nvPr>
            <p:ph type="body" sz="half" idx="2"/>
          </p:nvPr>
        </p:nvSpPr>
        <p:spPr>
          <a:xfrm>
            <a:off x="457200" y="1435101"/>
            <a:ext cx="8219256" cy="2425947"/>
          </a:xfrm>
        </p:spPr>
        <p:txBody>
          <a:bodyPr>
            <a:normAutofit lnSpcReduction="10000"/>
          </a:bodyPr>
          <a:lstStyle/>
          <a:p>
            <a:r>
              <a:rPr lang="ar-SA" sz="2400" b="1" dirty="0" smtClean="0">
                <a:solidFill>
                  <a:schemeClr val="accent6">
                    <a:lumMod val="50000"/>
                  </a:schemeClr>
                </a:solidFill>
              </a:rPr>
              <a:t>يؤدي إلى الاجابه على الكثير من الأسئلة مثل :</a:t>
            </a:r>
          </a:p>
          <a:p>
            <a:r>
              <a:rPr lang="ar-SA" sz="2400" b="1" dirty="0" smtClean="0">
                <a:solidFill>
                  <a:schemeClr val="accent6">
                    <a:lumMod val="50000"/>
                  </a:schemeClr>
                </a:solidFill>
              </a:rPr>
              <a:t> 1-ما هية مصادر التمويل المختلفة التي تم الحصول عليها خلال الفترة هل هي قروض أو أسهم أم سندات أم أسهم ملكيه وكم مقدار النقدية المتحصل عليها من كل مصدر؟</a:t>
            </a:r>
            <a:endParaRPr lang="ar-SA" sz="2400" dirty="0" smtClean="0">
              <a:solidFill>
                <a:schemeClr val="accent6">
                  <a:lumMod val="50000"/>
                </a:schemeClr>
              </a:solidFill>
            </a:endParaRPr>
          </a:p>
          <a:p>
            <a:r>
              <a:rPr lang="ar-SA" sz="2400" dirty="0" smtClean="0">
                <a:solidFill>
                  <a:schemeClr val="accent6">
                    <a:lumMod val="50000"/>
                  </a:schemeClr>
                </a:solidFill>
              </a:rPr>
              <a:t>2- </a:t>
            </a:r>
            <a:r>
              <a:rPr lang="ar-SA" sz="2400" b="1" dirty="0" smtClean="0">
                <a:solidFill>
                  <a:schemeClr val="accent6">
                    <a:lumMod val="50000"/>
                  </a:schemeClr>
                </a:solidFill>
              </a:rPr>
              <a:t>هل استخدمت المنشأة أيه نقدية لسداد قروض طويلة الأجل أو سندات أو أسهم ملكيه خلال الفترة ؟</a:t>
            </a:r>
            <a:endParaRPr lang="ar-SA" sz="2400" b="1" dirty="0">
              <a:solidFill>
                <a:schemeClr val="accent6">
                  <a:lumMod val="50000"/>
                </a:schemeClr>
              </a:solidFill>
            </a:endParaRPr>
          </a:p>
        </p:txBody>
      </p:sp>
      <p:sp>
        <p:nvSpPr>
          <p:cNvPr id="6" name="TextBox 5"/>
          <p:cNvSpPr txBox="1"/>
          <p:nvPr/>
        </p:nvSpPr>
        <p:spPr>
          <a:xfrm>
            <a:off x="323528" y="4869160"/>
            <a:ext cx="8640960" cy="1569660"/>
          </a:xfrm>
          <a:prstGeom prst="rect">
            <a:avLst/>
          </a:prstGeom>
          <a:noFill/>
        </p:spPr>
        <p:txBody>
          <a:bodyPr wrap="square" rtlCol="1">
            <a:spAutoFit/>
          </a:bodyPr>
          <a:lstStyle/>
          <a:p>
            <a:pPr>
              <a:buFontTx/>
              <a:buChar char="-"/>
            </a:pPr>
            <a:r>
              <a:rPr lang="ar-SA" sz="2400" b="1" dirty="0" smtClean="0"/>
              <a:t>نلاحظ هنا أن قروض طويلة الأجل في 2003 مصدر تمويل بينما في 2004 لم تكن كذلك حيث تم سداد قروض طويلة الأجل </a:t>
            </a:r>
          </a:p>
          <a:p>
            <a:pPr>
              <a:buFontTx/>
              <a:buChar char="-"/>
            </a:pPr>
            <a:r>
              <a:rPr lang="ar-SA" sz="2400" b="1" dirty="0" smtClean="0"/>
              <a:t>كما أن توزيعات الأرباح تمثل استخداما للأموال ونلاحظ التوزيعات في كلا السنتين 2003 و2004</a:t>
            </a:r>
            <a:endParaRPr lang="ar-SA" sz="2400" b="1" dirty="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1"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lide(fromBottom)">
                                      <p:cBhvr>
                                        <p:cTn id="12" dur="500"/>
                                        <p:tgtEl>
                                          <p:spTgt spid="2"/>
                                        </p:tgtEl>
                                      </p:cBhvr>
                                    </p:animEffect>
                                  </p:childTnLst>
                                </p:cTn>
                              </p:par>
                            </p:childTnLst>
                          </p:cTn>
                        </p:par>
                        <p:par>
                          <p:cTn id="13" fill="hold">
                            <p:stCondLst>
                              <p:cond delay="500"/>
                            </p:stCondLst>
                            <p:childTnLst>
                              <p:par>
                                <p:cTn id="14" presetID="12" presetClass="entr" presetSubtype="4" fill="hold" grpId="0" nodeType="after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slide(fromBottom)">
                                      <p:cBhvr>
                                        <p:cTn id="16" dur="500"/>
                                        <p:tgtEl>
                                          <p:spTgt spid="4">
                                            <p:txEl>
                                              <p:pRg st="0" end="0"/>
                                            </p:txEl>
                                          </p:spTgt>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slide(fromBottom)">
                                      <p:cBhvr>
                                        <p:cTn id="20" dur="500"/>
                                        <p:tgtEl>
                                          <p:spTgt spid="4">
                                            <p:txEl>
                                              <p:pRg st="1" end="1"/>
                                            </p:txEl>
                                          </p:spTgt>
                                        </p:tgtEl>
                                      </p:cBhvr>
                                    </p:animEffect>
                                  </p:childTnLst>
                                </p:cTn>
                              </p:par>
                            </p:childTnLst>
                          </p:cTn>
                        </p:par>
                        <p:par>
                          <p:cTn id="21" fill="hold">
                            <p:stCondLst>
                              <p:cond delay="1500"/>
                            </p:stCondLst>
                            <p:childTnLst>
                              <p:par>
                                <p:cTn id="22" presetID="12" presetClass="entr" presetSubtype="4" fill="hold" grpId="0" nodeType="after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slide(fromBottom)">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ppt_x"/>
                                          </p:val>
                                        </p:tav>
                                        <p:tav tm="100000">
                                          <p:val>
                                            <p:strVal val="#ppt_x"/>
                                          </p:val>
                                        </p:tav>
                                      </p:tavLst>
                                    </p:anim>
                                    <p:anim calcmode="lin" valueType="num">
                                      <p:cBhvr additive="base">
                                        <p:cTn id="3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4" grpId="0" build="p"/>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99792" y="548680"/>
            <a:ext cx="4608512" cy="874018"/>
          </a:xfr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a:normAutofit/>
          </a:bodyPr>
          <a:lstStyle/>
          <a:p>
            <a:r>
              <a:rPr lang="ar-SA" sz="3200" dirty="0" smtClean="0"/>
              <a:t>     مقياس التدفق النقدي الحر </a:t>
            </a:r>
            <a:endParaRPr lang="ar-SA" sz="3200" dirty="0"/>
          </a:p>
        </p:txBody>
      </p:sp>
      <p:graphicFrame>
        <p:nvGraphicFramePr>
          <p:cNvPr id="5" name="Content Placeholder 4"/>
          <p:cNvGraphicFramePr>
            <a:graphicFrameLocks noGrp="1"/>
          </p:cNvGraphicFramePr>
          <p:nvPr>
            <p:ph idx="1"/>
          </p:nvPr>
        </p:nvGraphicFramePr>
        <p:xfrm>
          <a:off x="1115615" y="3645024"/>
          <a:ext cx="7571185" cy="2778512"/>
        </p:xfrm>
        <a:graphic>
          <a:graphicData uri="http://schemas.openxmlformats.org/drawingml/2006/table">
            <a:tbl>
              <a:tblPr rtl="1" firstRow="1" bandRow="1">
                <a:tableStyleId>{5C22544A-7EE6-4342-B048-85BDC9FD1C3A}</a:tableStyleId>
              </a:tblPr>
              <a:tblGrid>
                <a:gridCol w="1514237"/>
                <a:gridCol w="3028474"/>
                <a:gridCol w="1514237"/>
                <a:gridCol w="1514237"/>
              </a:tblGrid>
              <a:tr h="694628">
                <a:tc rowSpan="3">
                  <a:txBody>
                    <a:bodyPr/>
                    <a:lstStyle/>
                    <a:p>
                      <a:pPr rtl="1"/>
                      <a:endParaRPr lang="ar-SA" dirty="0" smtClean="0"/>
                    </a:p>
                    <a:p>
                      <a:pPr rtl="1"/>
                      <a:endParaRPr lang="ar-SA" dirty="0" smtClean="0"/>
                    </a:p>
                    <a:p>
                      <a:pPr rtl="1"/>
                      <a:endParaRPr lang="ar-SA" dirty="0" smtClean="0"/>
                    </a:p>
                    <a:p>
                      <a:pPr rtl="1"/>
                      <a:r>
                        <a:rPr lang="ar-SA" dirty="0" smtClean="0"/>
                        <a:t>يطرح</a:t>
                      </a:r>
                      <a:r>
                        <a:rPr lang="ar-SA" baseline="0" dirty="0" smtClean="0"/>
                        <a:t> </a:t>
                      </a:r>
                      <a:endParaRPr lang="ar-SA" dirty="0"/>
                    </a:p>
                  </a:txBody>
                  <a:tcPr/>
                </a:tc>
                <a:tc gridSpan="2">
                  <a:txBody>
                    <a:bodyPr/>
                    <a:lstStyle/>
                    <a:p>
                      <a:pPr rtl="1"/>
                      <a:r>
                        <a:rPr lang="ar-SA" dirty="0" smtClean="0"/>
                        <a:t>صافي التدفق</a:t>
                      </a:r>
                      <a:r>
                        <a:rPr lang="ar-SA" baseline="0" dirty="0" smtClean="0"/>
                        <a:t> النقدي من العمليات التشغيلية</a:t>
                      </a:r>
                      <a:endParaRPr lang="ar-SA" dirty="0"/>
                    </a:p>
                  </a:txBody>
                  <a:tcPr/>
                </a:tc>
                <a:tc hMerge="1">
                  <a:txBody>
                    <a:bodyPr/>
                    <a:lstStyle/>
                    <a:p>
                      <a:pPr rtl="1"/>
                      <a:endParaRPr lang="ar-SA" dirty="0"/>
                    </a:p>
                  </a:txBody>
                  <a:tcPr/>
                </a:tc>
                <a:tc>
                  <a:txBody>
                    <a:bodyPr/>
                    <a:lstStyle/>
                    <a:p>
                      <a:pPr rtl="1"/>
                      <a:r>
                        <a:rPr lang="ar-SA" dirty="0" smtClean="0"/>
                        <a:t>**********</a:t>
                      </a:r>
                      <a:endParaRPr lang="ar-SA" dirty="0"/>
                    </a:p>
                  </a:txBody>
                  <a:tcPr/>
                </a:tc>
              </a:tr>
              <a:tr h="694628">
                <a:tc vMerge="1">
                  <a:txBody>
                    <a:bodyPr/>
                    <a:lstStyle/>
                    <a:p>
                      <a:pPr rtl="1"/>
                      <a:endParaRPr lang="ar-SA" dirty="0"/>
                    </a:p>
                  </a:txBody>
                  <a:tcPr/>
                </a:tc>
                <a:tc>
                  <a:txBody>
                    <a:bodyPr/>
                    <a:lstStyle/>
                    <a:p>
                      <a:pPr rtl="1"/>
                      <a:r>
                        <a:rPr lang="ar-SA" dirty="0" smtClean="0"/>
                        <a:t>الإنفاق الاستثماري</a:t>
                      </a:r>
                      <a:endParaRPr lang="ar-SA" dirty="0"/>
                    </a:p>
                  </a:txBody>
                  <a:tcPr/>
                </a:tc>
                <a:tc>
                  <a:txBody>
                    <a:bodyPr/>
                    <a:lstStyle/>
                    <a:p>
                      <a:pPr rtl="1"/>
                      <a:r>
                        <a:rPr lang="ar-SA" dirty="0" smtClean="0"/>
                        <a:t>*******</a:t>
                      </a:r>
                      <a:endParaRPr lang="ar-SA" dirty="0"/>
                    </a:p>
                  </a:txBody>
                  <a:tcPr/>
                </a:tc>
                <a:tc>
                  <a:txBody>
                    <a:bodyPr/>
                    <a:lstStyle/>
                    <a:p>
                      <a:pPr rtl="1"/>
                      <a:endParaRPr lang="ar-SA" dirty="0"/>
                    </a:p>
                  </a:txBody>
                  <a:tcPr/>
                </a:tc>
              </a:tr>
              <a:tr h="694628">
                <a:tc vMerge="1">
                  <a:txBody>
                    <a:bodyPr/>
                    <a:lstStyle/>
                    <a:p>
                      <a:pPr rtl="1"/>
                      <a:endParaRPr lang="ar-SA" dirty="0"/>
                    </a:p>
                  </a:txBody>
                  <a:tcPr/>
                </a:tc>
                <a:tc>
                  <a:txBody>
                    <a:bodyPr/>
                    <a:lstStyle/>
                    <a:p>
                      <a:pPr rtl="1"/>
                      <a:r>
                        <a:rPr lang="ar-SA" dirty="0" smtClean="0"/>
                        <a:t>التوزيعات النقدية</a:t>
                      </a:r>
                      <a:endParaRPr lang="ar-SA" dirty="0"/>
                    </a:p>
                  </a:txBody>
                  <a:tcPr/>
                </a:tc>
                <a:tc>
                  <a:txBody>
                    <a:bodyPr/>
                    <a:lstStyle/>
                    <a:p>
                      <a:pPr rtl="1"/>
                      <a:r>
                        <a:rPr lang="ar-SA" dirty="0" smtClean="0"/>
                        <a:t>*******</a:t>
                      </a:r>
                      <a:endParaRPr lang="ar-SA" dirty="0"/>
                    </a:p>
                  </a:txBody>
                  <a:tcPr/>
                </a:tc>
                <a:tc>
                  <a:txBody>
                    <a:bodyPr/>
                    <a:lstStyle/>
                    <a:p>
                      <a:pPr rtl="1"/>
                      <a:endParaRPr lang="ar-SA" dirty="0"/>
                    </a:p>
                  </a:txBody>
                  <a:tcPr/>
                </a:tc>
              </a:tr>
              <a:tr h="694628">
                <a:tc>
                  <a:txBody>
                    <a:bodyPr/>
                    <a:lstStyle/>
                    <a:p>
                      <a:pPr rtl="1"/>
                      <a:endParaRPr lang="ar-SA"/>
                    </a:p>
                  </a:txBody>
                  <a:tcPr/>
                </a:tc>
                <a:tc>
                  <a:txBody>
                    <a:bodyPr/>
                    <a:lstStyle/>
                    <a:p>
                      <a:pPr rtl="1"/>
                      <a:r>
                        <a:rPr lang="ar-SA" dirty="0" smtClean="0"/>
                        <a:t>التدفق النقدي الحر </a:t>
                      </a:r>
                      <a:endParaRPr lang="ar-SA" dirty="0"/>
                    </a:p>
                  </a:txBody>
                  <a:tcPr/>
                </a:tc>
                <a:tc>
                  <a:txBody>
                    <a:bodyPr/>
                    <a:lstStyle/>
                    <a:p>
                      <a:pPr rtl="1"/>
                      <a:endParaRPr lang="ar-SA" dirty="0"/>
                    </a:p>
                  </a:txBody>
                  <a:tcPr/>
                </a:tc>
                <a:tc>
                  <a:txBody>
                    <a:bodyPr/>
                    <a:lstStyle/>
                    <a:p>
                      <a:pPr rtl="1"/>
                      <a:r>
                        <a:rPr lang="ar-SA" dirty="0" smtClean="0"/>
                        <a:t>(*********)</a:t>
                      </a:r>
                      <a:endParaRPr lang="ar-SA" dirty="0"/>
                    </a:p>
                  </a:txBody>
                  <a:tcPr/>
                </a:tc>
              </a:tr>
            </a:tbl>
          </a:graphicData>
        </a:graphic>
      </p:graphicFrame>
      <p:sp>
        <p:nvSpPr>
          <p:cNvPr id="4" name="Text Placeholder 3"/>
          <p:cNvSpPr>
            <a:spLocks noGrp="1"/>
          </p:cNvSpPr>
          <p:nvPr>
            <p:ph type="body" sz="half" idx="2"/>
          </p:nvPr>
        </p:nvSpPr>
        <p:spPr>
          <a:xfrm>
            <a:off x="457200" y="1700807"/>
            <a:ext cx="8003232" cy="1728193"/>
          </a:xfrm>
        </p:spPr>
        <p:txBody>
          <a:bodyPr>
            <a:noAutofit/>
          </a:bodyPr>
          <a:lstStyle/>
          <a:p>
            <a:pPr>
              <a:buFontTx/>
              <a:buChar char="-"/>
            </a:pPr>
            <a:r>
              <a:rPr lang="ar-SA" sz="2400" b="1" dirty="0" smtClean="0"/>
              <a:t> يركز على النقدية التي يتم توليدها من العمليات الفائضة من إعادة الاستثمار </a:t>
            </a:r>
          </a:p>
          <a:p>
            <a:r>
              <a:rPr lang="ar-SA" sz="2400" b="1" dirty="0" smtClean="0"/>
              <a:t>- يستخدم في تحديد درجه المرونة المالية للمنشأة</a:t>
            </a:r>
          </a:p>
          <a:p>
            <a:r>
              <a:rPr lang="ar-SA" sz="2400" b="1" dirty="0" smtClean="0"/>
              <a:t>-هناك مقياسان للتدفق النقدي الحر </a:t>
            </a:r>
          </a:p>
          <a:p>
            <a:pPr marL="342900" indent="-342900"/>
            <a:r>
              <a:rPr lang="ar-SA" sz="2400" b="1" dirty="0" smtClean="0"/>
              <a:t>1- تدفق نقدي حر لكل من حاملي الدين وحقوق الملكية ويتم حسابه كالتالي : </a:t>
            </a:r>
            <a:endParaRPr lang="ar-SA" sz="2400" b="1" dirty="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slide(fromBottom)">
                                      <p:cBhvr>
                                        <p:cTn id="11" dur="500"/>
                                        <p:tgtEl>
                                          <p:spTgt spid="4">
                                            <p:txEl>
                                              <p:pRg st="0" end="0"/>
                                            </p:txEl>
                                          </p:spTgt>
                                        </p:tgtEl>
                                      </p:cBhvr>
                                    </p:animEffect>
                                  </p:childTnLst>
                                </p:cTn>
                              </p:par>
                            </p:childTnLst>
                          </p:cTn>
                        </p:par>
                        <p:par>
                          <p:cTn id="12" fill="hold">
                            <p:stCondLst>
                              <p:cond delay="1000"/>
                            </p:stCondLst>
                            <p:childTnLst>
                              <p:par>
                                <p:cTn id="13" presetID="12" presetClass="entr" presetSubtype="4" fill="hold" grpId="0" nodeType="after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slide(fromBottom)">
                                      <p:cBhvr>
                                        <p:cTn id="15" dur="500"/>
                                        <p:tgtEl>
                                          <p:spTgt spid="4">
                                            <p:txEl>
                                              <p:pRg st="1" end="1"/>
                                            </p:txEl>
                                          </p:spTgt>
                                        </p:tgtEl>
                                      </p:cBhvr>
                                    </p:animEffect>
                                  </p:childTnLst>
                                </p:cTn>
                              </p:par>
                            </p:childTnLst>
                          </p:cTn>
                        </p:par>
                        <p:par>
                          <p:cTn id="16" fill="hold">
                            <p:stCondLst>
                              <p:cond delay="1500"/>
                            </p:stCondLst>
                            <p:childTnLst>
                              <p:par>
                                <p:cTn id="17" presetID="12" presetClass="entr" presetSubtype="4" fill="hold" grpId="0" nodeType="after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slide(fromBottom)">
                                      <p:cBhvr>
                                        <p:cTn id="19" dur="500"/>
                                        <p:tgtEl>
                                          <p:spTgt spid="4">
                                            <p:txEl>
                                              <p:pRg st="2" end="2"/>
                                            </p:txEl>
                                          </p:spTgt>
                                        </p:tgtEl>
                                      </p:cBhvr>
                                    </p:animEffect>
                                  </p:childTnLst>
                                </p:cTn>
                              </p:par>
                            </p:childTnLst>
                          </p:cTn>
                        </p:par>
                        <p:par>
                          <p:cTn id="20" fill="hold">
                            <p:stCondLst>
                              <p:cond delay="2000"/>
                            </p:stCondLst>
                            <p:childTnLst>
                              <p:par>
                                <p:cTn id="21" presetID="12" presetClass="entr" presetSubtype="4" fill="hold" grpId="0" nodeType="after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Effect transition="in" filter="slide(fromBottom)">
                                      <p:cBhvr>
                                        <p:cTn id="23" dur="500"/>
                                        <p:tgtEl>
                                          <p:spTgt spid="4">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ppt_x"/>
                                          </p:val>
                                        </p:tav>
                                        <p:tav tm="100000">
                                          <p:val>
                                            <p:strVal val="#ppt_x"/>
                                          </p:val>
                                        </p:tav>
                                      </p:tavLst>
                                    </p:anim>
                                    <p:anim calcmode="lin" valueType="num">
                                      <p:cBhvr additive="base">
                                        <p:cTn id="2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363272" cy="1162050"/>
          </a:xfrm>
        </p:spPr>
        <p:txBody>
          <a:bodyPr>
            <a:normAutofit/>
          </a:bodyPr>
          <a:lstStyle/>
          <a:p>
            <a:r>
              <a:rPr lang="ar-SA" sz="2800" dirty="0" smtClean="0">
                <a:solidFill>
                  <a:schemeClr val="accent6">
                    <a:lumMod val="50000"/>
                  </a:schemeClr>
                </a:solidFill>
              </a:rPr>
              <a:t>بالرجوع إلى قائمه شركه سابك يكون حساب التدفق النقدي الحر كالتالي </a:t>
            </a:r>
            <a:endParaRPr lang="ar-SA" sz="2800" dirty="0">
              <a:solidFill>
                <a:schemeClr val="accent6">
                  <a:lumMod val="50000"/>
                </a:schemeClr>
              </a:solidFill>
            </a:endParaRPr>
          </a:p>
        </p:txBody>
      </p:sp>
      <p:graphicFrame>
        <p:nvGraphicFramePr>
          <p:cNvPr id="5" name="Content Placeholder 4"/>
          <p:cNvGraphicFramePr>
            <a:graphicFrameLocks noGrp="1"/>
          </p:cNvGraphicFramePr>
          <p:nvPr>
            <p:ph idx="1"/>
          </p:nvPr>
        </p:nvGraphicFramePr>
        <p:xfrm>
          <a:off x="4427985" y="1700211"/>
          <a:ext cx="4536503" cy="3542899"/>
        </p:xfrm>
        <a:graphic>
          <a:graphicData uri="http://schemas.openxmlformats.org/drawingml/2006/table">
            <a:tbl>
              <a:tblPr rtl="1" firstRow="1" bandRow="1">
                <a:tableStyleId>{5C22544A-7EE6-4342-B048-85BDC9FD1C3A}</a:tableStyleId>
              </a:tblPr>
              <a:tblGrid>
                <a:gridCol w="712628"/>
                <a:gridCol w="1351102"/>
                <a:gridCol w="1053091"/>
                <a:gridCol w="1419682"/>
              </a:tblGrid>
              <a:tr h="355484">
                <a:tc gridSpan="4">
                  <a:txBody>
                    <a:bodyPr/>
                    <a:lstStyle/>
                    <a:p>
                      <a:pPr rtl="1"/>
                      <a:r>
                        <a:rPr lang="ar-SA" dirty="0" smtClean="0"/>
                        <a:t>                    عام 2003</a:t>
                      </a:r>
                    </a:p>
                  </a:txBody>
                  <a:tcPr/>
                </a:tc>
                <a:tc hMerge="1">
                  <a:txBody>
                    <a:bodyPr/>
                    <a:lstStyle/>
                    <a:p>
                      <a:pPr rtl="1"/>
                      <a:endParaRPr lang="ar-SA" dirty="0"/>
                    </a:p>
                  </a:txBody>
                  <a:tcPr/>
                </a:tc>
                <a:tc hMerge="1">
                  <a:txBody>
                    <a:bodyPr/>
                    <a:lstStyle/>
                    <a:p>
                      <a:pPr rtl="1"/>
                      <a:endParaRPr lang="ar-SA"/>
                    </a:p>
                  </a:txBody>
                  <a:tcPr/>
                </a:tc>
                <a:tc hMerge="1">
                  <a:txBody>
                    <a:bodyPr/>
                    <a:lstStyle/>
                    <a:p>
                      <a:pPr rtl="1"/>
                      <a:endParaRPr lang="ar-SA" dirty="0"/>
                    </a:p>
                  </a:txBody>
                  <a:tcPr/>
                </a:tc>
              </a:tr>
              <a:tr h="624885">
                <a:tc gridSpan="2">
                  <a:txBody>
                    <a:bodyPr/>
                    <a:lstStyle/>
                    <a:p>
                      <a:pPr rtl="1"/>
                      <a:r>
                        <a:rPr lang="ar-SA" dirty="0" smtClean="0"/>
                        <a:t>صافي التدفق</a:t>
                      </a:r>
                      <a:r>
                        <a:rPr lang="ar-SA" baseline="0" dirty="0" smtClean="0"/>
                        <a:t> النقدي من الأنشطة التشغيلية</a:t>
                      </a:r>
                      <a:endParaRPr lang="ar-SA" dirty="0"/>
                    </a:p>
                  </a:txBody>
                  <a:tcPr/>
                </a:tc>
                <a:tc hMerge="1">
                  <a:txBody>
                    <a:bodyPr/>
                    <a:lstStyle/>
                    <a:p>
                      <a:pPr rtl="1"/>
                      <a:endParaRPr lang="ar-SA" dirty="0"/>
                    </a:p>
                  </a:txBody>
                  <a:tcPr/>
                </a:tc>
                <a:tc>
                  <a:txBody>
                    <a:bodyPr/>
                    <a:lstStyle/>
                    <a:p>
                      <a:pPr rtl="1"/>
                      <a:endParaRPr lang="ar-SA" dirty="0"/>
                    </a:p>
                  </a:txBody>
                  <a:tcPr/>
                </a:tc>
                <a:tc>
                  <a:txBody>
                    <a:bodyPr/>
                    <a:lstStyle/>
                    <a:p>
                      <a:pPr rtl="1"/>
                      <a:r>
                        <a:rPr lang="ar-SA" dirty="0" smtClean="0"/>
                        <a:t>12956611</a:t>
                      </a:r>
                      <a:endParaRPr lang="ar-SA" dirty="0"/>
                    </a:p>
                  </a:txBody>
                  <a:tcPr/>
                </a:tc>
              </a:tr>
              <a:tr h="757467">
                <a:tc rowSpan="4">
                  <a:txBody>
                    <a:bodyPr/>
                    <a:lstStyle/>
                    <a:p>
                      <a:pPr rtl="1"/>
                      <a:endParaRPr lang="ar-SA" dirty="0" smtClean="0"/>
                    </a:p>
                    <a:p>
                      <a:pPr rtl="1"/>
                      <a:endParaRPr lang="ar-SA" dirty="0" smtClean="0"/>
                    </a:p>
                    <a:p>
                      <a:pPr rtl="1"/>
                      <a:r>
                        <a:rPr lang="ar-SA" dirty="0" smtClean="0"/>
                        <a:t>يطرح</a:t>
                      </a:r>
                      <a:r>
                        <a:rPr lang="ar-SA" baseline="0" dirty="0" smtClean="0"/>
                        <a:t> -</a:t>
                      </a:r>
                      <a:endParaRPr lang="ar-SA" dirty="0"/>
                    </a:p>
                  </a:txBody>
                  <a:tcPr/>
                </a:tc>
                <a:tc>
                  <a:txBody>
                    <a:bodyPr/>
                    <a:lstStyle/>
                    <a:p>
                      <a:pPr rtl="1"/>
                      <a:r>
                        <a:rPr lang="ar-SA" dirty="0" smtClean="0"/>
                        <a:t>الإنفاق الرأسمالي </a:t>
                      </a:r>
                      <a:endParaRPr lang="ar-SA" dirty="0"/>
                    </a:p>
                  </a:txBody>
                  <a:tcPr/>
                </a:tc>
                <a:tc>
                  <a:txBody>
                    <a:bodyPr/>
                    <a:lstStyle/>
                    <a:p>
                      <a:pPr rtl="1"/>
                      <a:r>
                        <a:rPr lang="ar-SA" dirty="0" smtClean="0"/>
                        <a:t>8448225</a:t>
                      </a:r>
                      <a:endParaRPr lang="ar-SA" dirty="0"/>
                    </a:p>
                  </a:txBody>
                  <a:tcPr/>
                </a:tc>
                <a:tc>
                  <a:txBody>
                    <a:bodyPr/>
                    <a:lstStyle/>
                    <a:p>
                      <a:pPr rtl="1"/>
                      <a:endParaRPr lang="ar-SA" dirty="0"/>
                    </a:p>
                  </a:txBody>
                  <a:tcPr/>
                </a:tc>
              </a:tr>
              <a:tr h="579633">
                <a:tc vMerge="1">
                  <a:txBody>
                    <a:bodyPr/>
                    <a:lstStyle/>
                    <a:p>
                      <a:pPr rtl="1"/>
                      <a:endParaRPr lang="ar-SA" dirty="0"/>
                    </a:p>
                  </a:txBody>
                  <a:tcPr/>
                </a:tc>
                <a:tc>
                  <a:txBody>
                    <a:bodyPr/>
                    <a:lstStyle/>
                    <a:p>
                      <a:pPr rtl="1"/>
                      <a:r>
                        <a:rPr lang="ar-SA" dirty="0" smtClean="0"/>
                        <a:t>التوزيعات </a:t>
                      </a:r>
                      <a:endParaRPr lang="ar-SA" dirty="0"/>
                    </a:p>
                  </a:txBody>
                  <a:tcPr/>
                </a:tc>
                <a:tc>
                  <a:txBody>
                    <a:bodyPr/>
                    <a:lstStyle/>
                    <a:p>
                      <a:pPr rtl="1"/>
                      <a:r>
                        <a:rPr lang="ar-SA" dirty="0" smtClean="0"/>
                        <a:t>1473369</a:t>
                      </a:r>
                      <a:endParaRPr lang="ar-SA" dirty="0"/>
                    </a:p>
                  </a:txBody>
                  <a:tcPr/>
                </a:tc>
                <a:tc>
                  <a:txBody>
                    <a:bodyPr/>
                    <a:lstStyle/>
                    <a:p>
                      <a:pPr rtl="1"/>
                      <a:endParaRPr lang="ar-SA" dirty="0"/>
                    </a:p>
                  </a:txBody>
                  <a:tcPr/>
                </a:tc>
              </a:tr>
              <a:tr h="382045">
                <a:tc vMerge="1">
                  <a:txBody>
                    <a:bodyPr/>
                    <a:lstStyle/>
                    <a:p>
                      <a:pPr rtl="1"/>
                      <a:endParaRPr lang="ar-SA" dirty="0"/>
                    </a:p>
                  </a:txBody>
                  <a:tcPr/>
                </a:tc>
                <a:tc>
                  <a:txBody>
                    <a:bodyPr/>
                    <a:lstStyle/>
                    <a:p>
                      <a:pPr rtl="1"/>
                      <a:endParaRPr lang="ar-SA" dirty="0"/>
                    </a:p>
                  </a:txBody>
                  <a:tcPr/>
                </a:tc>
                <a:tc>
                  <a:txBody>
                    <a:bodyPr/>
                    <a:lstStyle/>
                    <a:p>
                      <a:pPr rtl="1"/>
                      <a:endParaRPr lang="ar-SA" dirty="0"/>
                    </a:p>
                  </a:txBody>
                  <a:tcPr/>
                </a:tc>
                <a:tc>
                  <a:txBody>
                    <a:bodyPr/>
                    <a:lstStyle/>
                    <a:p>
                      <a:pPr rtl="1"/>
                      <a:r>
                        <a:rPr lang="ar-SA" dirty="0" smtClean="0"/>
                        <a:t>(</a:t>
                      </a:r>
                      <a:r>
                        <a:rPr lang="ar-SA" dirty="0" smtClean="0">
                          <a:solidFill>
                            <a:srgbClr val="FF0000"/>
                          </a:solidFill>
                        </a:rPr>
                        <a:t>9921594</a:t>
                      </a:r>
                      <a:r>
                        <a:rPr lang="ar-SA" dirty="0" smtClean="0"/>
                        <a:t>)</a:t>
                      </a:r>
                      <a:endParaRPr lang="ar-SA" dirty="0"/>
                    </a:p>
                  </a:txBody>
                  <a:tcPr/>
                </a:tc>
              </a:tr>
              <a:tr h="757467">
                <a:tc vMerge="1">
                  <a:txBody>
                    <a:bodyPr/>
                    <a:lstStyle/>
                    <a:p>
                      <a:pPr rtl="1"/>
                      <a:endParaRPr lang="ar-SA" dirty="0"/>
                    </a:p>
                  </a:txBody>
                  <a:tcPr/>
                </a:tc>
                <a:tc>
                  <a:txBody>
                    <a:bodyPr/>
                    <a:lstStyle/>
                    <a:p>
                      <a:pPr rtl="1"/>
                      <a:r>
                        <a:rPr lang="ar-SA" dirty="0" smtClean="0"/>
                        <a:t>التدفق النقدي الحر</a:t>
                      </a:r>
                      <a:endParaRPr lang="ar-SA" dirty="0"/>
                    </a:p>
                  </a:txBody>
                  <a:tcPr/>
                </a:tc>
                <a:tc>
                  <a:txBody>
                    <a:bodyPr/>
                    <a:lstStyle/>
                    <a:p>
                      <a:pPr rtl="1"/>
                      <a:endParaRPr lang="ar-SA" dirty="0"/>
                    </a:p>
                  </a:txBody>
                  <a:tcPr/>
                </a:tc>
                <a:tc>
                  <a:txBody>
                    <a:bodyPr/>
                    <a:lstStyle/>
                    <a:p>
                      <a:pPr rtl="1"/>
                      <a:r>
                        <a:rPr lang="ar-SA" dirty="0" smtClean="0">
                          <a:solidFill>
                            <a:srgbClr val="FF0000"/>
                          </a:solidFill>
                        </a:rPr>
                        <a:t>3035017</a:t>
                      </a:r>
                      <a:r>
                        <a:rPr lang="ar-SA" dirty="0" smtClean="0"/>
                        <a:t> ريال </a:t>
                      </a:r>
                      <a:endParaRPr lang="ar-SA" dirty="0"/>
                    </a:p>
                  </a:txBody>
                  <a:tcPr/>
                </a:tc>
              </a:tr>
            </a:tbl>
          </a:graphicData>
        </a:graphic>
      </p:graphicFrame>
      <p:sp>
        <p:nvSpPr>
          <p:cNvPr id="4" name="Text Placeholder 3"/>
          <p:cNvSpPr>
            <a:spLocks noGrp="1"/>
          </p:cNvSpPr>
          <p:nvPr>
            <p:ph type="body" sz="half" idx="2"/>
          </p:nvPr>
        </p:nvSpPr>
        <p:spPr>
          <a:xfrm>
            <a:off x="457200" y="5373215"/>
            <a:ext cx="8363272" cy="1224137"/>
          </a:xfrm>
        </p:spPr>
        <p:txBody>
          <a:bodyPr>
            <a:normAutofit/>
          </a:bodyPr>
          <a:lstStyle/>
          <a:p>
            <a:r>
              <a:rPr lang="ar-SA" sz="2400" dirty="0" smtClean="0"/>
              <a:t>يلاحظ هنا أن التدفق النقدي الحر في 2004 يفوق مثيله في 2003 يعني أن هناك إمكانية استخدام تلك النقدية في سداد الديون أو القيام باستثمارات اضافيه</a:t>
            </a:r>
            <a:endParaRPr lang="ar-SA" sz="2400" dirty="0"/>
          </a:p>
        </p:txBody>
      </p:sp>
      <p:graphicFrame>
        <p:nvGraphicFramePr>
          <p:cNvPr id="6" name="Table 5"/>
          <p:cNvGraphicFramePr>
            <a:graphicFrameLocks noGrp="1"/>
          </p:cNvGraphicFramePr>
          <p:nvPr/>
        </p:nvGraphicFramePr>
        <p:xfrm>
          <a:off x="0" y="1700808"/>
          <a:ext cx="4313370" cy="3558124"/>
        </p:xfrm>
        <a:graphic>
          <a:graphicData uri="http://schemas.openxmlformats.org/drawingml/2006/table">
            <a:tbl>
              <a:tblPr rtl="1" firstRow="1" bandRow="1">
                <a:tableStyleId>{5C22544A-7EE6-4342-B048-85BDC9FD1C3A}</a:tableStyleId>
              </a:tblPr>
              <a:tblGrid>
                <a:gridCol w="627012"/>
                <a:gridCol w="1353196"/>
                <a:gridCol w="1105711"/>
                <a:gridCol w="1227451"/>
              </a:tblGrid>
              <a:tr h="300833">
                <a:tc gridSpan="4">
                  <a:txBody>
                    <a:bodyPr/>
                    <a:lstStyle/>
                    <a:p>
                      <a:pPr rtl="1"/>
                      <a:r>
                        <a:rPr lang="ar-SA" dirty="0" smtClean="0"/>
                        <a:t>                   عام 2004</a:t>
                      </a:r>
                      <a:endParaRPr lang="ar-SA" dirty="0"/>
                    </a:p>
                  </a:txBody>
                  <a:tcPr/>
                </a:tc>
                <a:tc hMerge="1">
                  <a:txBody>
                    <a:bodyPr/>
                    <a:lstStyle/>
                    <a:p>
                      <a:pPr rtl="1"/>
                      <a:endParaRPr lang="ar-SA" dirty="0"/>
                    </a:p>
                  </a:txBody>
                  <a:tcPr/>
                </a:tc>
                <a:tc hMerge="1">
                  <a:txBody>
                    <a:bodyPr/>
                    <a:lstStyle/>
                    <a:p>
                      <a:pPr rtl="1"/>
                      <a:endParaRPr lang="ar-SA" dirty="0"/>
                    </a:p>
                  </a:txBody>
                  <a:tcPr/>
                </a:tc>
                <a:tc hMerge="1">
                  <a:txBody>
                    <a:bodyPr/>
                    <a:lstStyle/>
                    <a:p>
                      <a:pPr rtl="1"/>
                      <a:endParaRPr lang="ar-SA" dirty="0"/>
                    </a:p>
                  </a:txBody>
                  <a:tcPr/>
                </a:tc>
              </a:tr>
              <a:tr h="642352">
                <a:tc gridSpan="2">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صافي التدفق</a:t>
                      </a:r>
                      <a:r>
                        <a:rPr lang="ar-SA" baseline="0" dirty="0" smtClean="0"/>
                        <a:t> النقدي من </a:t>
                      </a:r>
                    </a:p>
                    <a:p>
                      <a:pPr marL="0" marR="0" indent="0" algn="r" defTabSz="914400" rtl="1" eaLnBrk="1" fontAlgn="auto" latinLnBrk="0" hangingPunct="1">
                        <a:lnSpc>
                          <a:spcPct val="100000"/>
                        </a:lnSpc>
                        <a:spcBef>
                          <a:spcPts val="0"/>
                        </a:spcBef>
                        <a:spcAft>
                          <a:spcPts val="0"/>
                        </a:spcAft>
                        <a:buClrTx/>
                        <a:buSzTx/>
                        <a:buFontTx/>
                        <a:buNone/>
                        <a:tabLst/>
                        <a:defRPr/>
                      </a:pPr>
                      <a:r>
                        <a:rPr lang="ar-SA" baseline="0" dirty="0" smtClean="0"/>
                        <a:t>الأنشطة التشغيلية </a:t>
                      </a:r>
                      <a:endParaRPr lang="ar-SA" dirty="0" smtClean="0"/>
                    </a:p>
                  </a:txBody>
                  <a:tcPr/>
                </a:tc>
                <a:tc hMerge="1">
                  <a:txBody>
                    <a:bodyPr/>
                    <a:lstStyle/>
                    <a:p>
                      <a:pPr rtl="1"/>
                      <a:endParaRPr lang="ar-SA" dirty="0"/>
                    </a:p>
                  </a:txBody>
                  <a:tcPr/>
                </a:tc>
                <a:tc>
                  <a:txBody>
                    <a:bodyPr/>
                    <a:lstStyle/>
                    <a:p>
                      <a:pPr rtl="1"/>
                      <a:endParaRPr lang="ar-SA" dirty="0"/>
                    </a:p>
                  </a:txBody>
                  <a:tcPr/>
                </a:tc>
                <a:tc>
                  <a:txBody>
                    <a:bodyPr/>
                    <a:lstStyle/>
                    <a:p>
                      <a:pPr rtl="1"/>
                      <a:r>
                        <a:rPr lang="ar-SA" dirty="0" smtClean="0"/>
                        <a:t>17356168</a:t>
                      </a:r>
                      <a:endParaRPr lang="ar-SA" dirty="0"/>
                    </a:p>
                  </a:txBody>
                  <a:tcPr/>
                </a:tc>
              </a:tr>
              <a:tr h="792088">
                <a:tc rowSpan="4">
                  <a:txBody>
                    <a:bodyPr/>
                    <a:lstStyle/>
                    <a:p>
                      <a:pPr rtl="1"/>
                      <a:endParaRPr lang="ar-SA" dirty="0" smtClean="0"/>
                    </a:p>
                    <a:p>
                      <a:pPr rtl="1"/>
                      <a:endParaRPr lang="ar-SA" dirty="0" smtClean="0"/>
                    </a:p>
                    <a:p>
                      <a:pPr rtl="1"/>
                      <a:r>
                        <a:rPr lang="ar-SA" dirty="0" smtClean="0"/>
                        <a:t>يطرح</a:t>
                      </a:r>
                    </a:p>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a:t>
                      </a:r>
                    </a:p>
                    <a:p>
                      <a:pPr rtl="1"/>
                      <a:endParaRPr lang="ar-SA" dirty="0" smtClean="0"/>
                    </a:p>
                    <a:p>
                      <a:pPr rtl="1"/>
                      <a:endParaRPr lang="ar-SA" dirty="0" smtClean="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الإنفاق </a:t>
                      </a:r>
                    </a:p>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الرأسمالي </a:t>
                      </a:r>
                    </a:p>
                  </a:txBody>
                  <a:tcPr/>
                </a:tc>
                <a:tc>
                  <a:txBody>
                    <a:bodyPr/>
                    <a:lstStyle/>
                    <a:p>
                      <a:pPr rtl="1"/>
                      <a:r>
                        <a:rPr lang="ar-SA" dirty="0" smtClean="0"/>
                        <a:t>4452453</a:t>
                      </a:r>
                      <a:endParaRPr lang="ar-SA" dirty="0"/>
                    </a:p>
                  </a:txBody>
                  <a:tcPr/>
                </a:tc>
                <a:tc>
                  <a:txBody>
                    <a:bodyPr/>
                    <a:lstStyle/>
                    <a:p>
                      <a:pPr rtl="1"/>
                      <a:endParaRPr lang="ar-SA" dirty="0"/>
                    </a:p>
                  </a:txBody>
                  <a:tcPr/>
                </a:tc>
              </a:tr>
              <a:tr h="526458">
                <a:tc vMerge="1">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التوزيعات </a:t>
                      </a:r>
                    </a:p>
                    <a:p>
                      <a:pPr rtl="1"/>
                      <a:endParaRPr lang="ar-SA" dirty="0"/>
                    </a:p>
                  </a:txBody>
                  <a:tcPr/>
                </a:tc>
                <a:tc>
                  <a:txBody>
                    <a:bodyPr/>
                    <a:lstStyle/>
                    <a:p>
                      <a:pPr rtl="1"/>
                      <a:r>
                        <a:rPr lang="ar-SA" dirty="0" smtClean="0"/>
                        <a:t>3532486</a:t>
                      </a:r>
                      <a:endParaRPr lang="ar-SA" dirty="0"/>
                    </a:p>
                  </a:txBody>
                  <a:tcPr/>
                </a:tc>
                <a:tc>
                  <a:txBody>
                    <a:bodyPr/>
                    <a:lstStyle/>
                    <a:p>
                      <a:pPr rtl="1"/>
                      <a:endParaRPr lang="ar-SA"/>
                    </a:p>
                  </a:txBody>
                  <a:tcPr/>
                </a:tc>
              </a:tr>
              <a:tr h="300833">
                <a:tc vMerge="1">
                  <a:txBody>
                    <a:bodyPr/>
                    <a:lstStyle/>
                    <a:p>
                      <a:pPr rtl="1"/>
                      <a:endParaRPr lang="ar-SA" dirty="0"/>
                    </a:p>
                  </a:txBody>
                  <a:tcPr/>
                </a:tc>
                <a:tc>
                  <a:txBody>
                    <a:bodyPr/>
                    <a:lstStyle/>
                    <a:p>
                      <a:pPr rtl="1"/>
                      <a:endParaRPr lang="ar-SA" dirty="0"/>
                    </a:p>
                  </a:txBody>
                  <a:tcPr/>
                </a:tc>
                <a:tc>
                  <a:txBody>
                    <a:bodyPr/>
                    <a:lstStyle/>
                    <a:p>
                      <a:pPr rtl="1"/>
                      <a:endParaRPr lang="ar-SA"/>
                    </a:p>
                  </a:txBody>
                  <a:tcPr/>
                </a:tc>
                <a:tc>
                  <a:txBody>
                    <a:bodyPr/>
                    <a:lstStyle/>
                    <a:p>
                      <a:pPr rtl="1"/>
                      <a:r>
                        <a:rPr lang="ar-SA" dirty="0" smtClean="0"/>
                        <a:t>(7984939)</a:t>
                      </a:r>
                      <a:endParaRPr lang="ar-SA" dirty="0"/>
                    </a:p>
                  </a:txBody>
                  <a:tcPr/>
                </a:tc>
              </a:tr>
              <a:tr h="752084">
                <a:tc vMerge="1">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التدفق النقدي </a:t>
                      </a:r>
                    </a:p>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الحر</a:t>
                      </a:r>
                    </a:p>
                  </a:txBody>
                  <a:tcPr/>
                </a:tc>
                <a:tc>
                  <a:txBody>
                    <a:bodyPr/>
                    <a:lstStyle/>
                    <a:p>
                      <a:pPr rtl="1"/>
                      <a:endParaRPr lang="ar-SA" dirty="0"/>
                    </a:p>
                  </a:txBody>
                  <a:tcPr/>
                </a:tc>
                <a:tc>
                  <a:txBody>
                    <a:bodyPr/>
                    <a:lstStyle/>
                    <a:p>
                      <a:pPr rtl="1"/>
                      <a:r>
                        <a:rPr lang="ar-SA" dirty="0" smtClean="0"/>
                        <a:t>9371229</a:t>
                      </a:r>
                      <a:endParaRPr lang="ar-SA" dirty="0"/>
                    </a:p>
                  </a:txBody>
                  <a:tcPr/>
                </a:tc>
              </a:tr>
            </a:tbl>
          </a:graphicData>
        </a:graphic>
      </p:graphicFrame>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 calcmode="lin" valueType="num">
                                      <p:cBhvr additive="base">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E9D96B7D3AA104F813A074DB2CAE9CA" ma:contentTypeVersion="1" ma:contentTypeDescription="Create a new document." ma:contentTypeScope="" ma:versionID="dd4224f469c21890b51a2bd4ef5045a1">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DC8B771-37DD-468B-B25B-94730F45D4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DBE3C00-0795-420A-A8B9-172DAF81DA0B}">
  <ds:schemaRefs>
    <ds:schemaRef ds:uri="http://purl.org/dc/elements/1.1/"/>
    <ds:schemaRef ds:uri="http://schemas.microsoft.com/office/infopath/2007/PartnerControls"/>
    <ds:schemaRef ds:uri="http://schemas.openxmlformats.org/package/2006/metadata/core-properties"/>
    <ds:schemaRef ds:uri="http://schemas.microsoft.com/office/2006/documentManagement/types"/>
    <ds:schemaRef ds:uri="http://purl.org/dc/terms/"/>
    <ds:schemaRef ds:uri="http://purl.org/dc/dcmitype/"/>
    <ds:schemaRef ds:uri="http://schemas.microsoft.com/sharepoint/v3"/>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B5D95304-945E-4289-9C40-724AE5B733B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500</TotalTime>
  <Words>1062</Words>
  <Application>Microsoft Office PowerPoint</Application>
  <PresentationFormat>On-screen Show (4:3)</PresentationFormat>
  <Paragraphs>205</Paragraphs>
  <Slides>15</Slides>
  <Notes>0</Notes>
  <HiddenSlides>0</HiddenSlides>
  <MMClips>0</MMClips>
  <ScaleCrop>false</ScaleCrop>
  <HeadingPairs>
    <vt:vector size="6" baseType="variant">
      <vt:variant>
        <vt:lpstr>Theme</vt:lpstr>
      </vt:variant>
      <vt:variant>
        <vt:i4>1</vt:i4>
      </vt:variant>
      <vt:variant>
        <vt:lpstr>Slide Titles</vt:lpstr>
      </vt:variant>
      <vt:variant>
        <vt:i4>15</vt:i4>
      </vt:variant>
      <vt:variant>
        <vt:lpstr>Custom Shows</vt:lpstr>
      </vt:variant>
      <vt:variant>
        <vt:i4>1</vt:i4>
      </vt:variant>
    </vt:vector>
  </HeadingPairs>
  <TitlesOfParts>
    <vt:vector size="17" baseType="lpstr">
      <vt:lpstr>سمة Office</vt:lpstr>
      <vt:lpstr>التحليل المالي لقائمة التدفقات النقديه</vt:lpstr>
      <vt:lpstr>أهمية قائمة التدفقات النقدية في التحليل المالي</vt:lpstr>
      <vt:lpstr>PowerPoint Presentation</vt:lpstr>
      <vt:lpstr>PowerPoint Presentation</vt:lpstr>
      <vt:lpstr>تحليل التدفقات النقدية من الأنشطة التشغيلية</vt:lpstr>
      <vt:lpstr>  تحليل التدفقات النقدية من الأنشطة الاستثمارية</vt:lpstr>
      <vt:lpstr>تحليل التدفقات النقدية من الأنشطة التمويلية :</vt:lpstr>
      <vt:lpstr>     مقياس التدفق النقدي الحر </vt:lpstr>
      <vt:lpstr>بالرجوع إلى قائمه شركه سابك يكون حساب التدفق النقدي الحر كالتالي </vt:lpstr>
      <vt:lpstr>2- مقياس التدفق النقدي الحر للملكية :</vt:lpstr>
      <vt:lpstr>بالرجوع إلى قائمه التدفقات النقدية لشركه سابك يمكن حساب التدفق النقدي الحر كالتالي : </vt:lpstr>
      <vt:lpstr>النسب الماليه للتدفق النقدي</vt:lpstr>
      <vt:lpstr>النسب الماليه للتدفق النقدي </vt:lpstr>
      <vt:lpstr>النسب الماليه للتدفق النقدي </vt:lpstr>
      <vt:lpstr>النسب المالية للتدفق النقدي</vt:lpstr>
      <vt:lpstr>عرض مخصص 1</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أهمية قائمة التدفقات النقدية في التحليل المالي</dc:title>
  <dc:creator>help</dc:creator>
  <cp:lastModifiedBy>User</cp:lastModifiedBy>
  <cp:revision>15</cp:revision>
  <dcterms:created xsi:type="dcterms:W3CDTF">2012-02-24T10:08:41Z</dcterms:created>
  <dcterms:modified xsi:type="dcterms:W3CDTF">2017-03-18T18:20:06Z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0x0101006E9D96B7D3AA104F813A074DB2CAE9CA</vt:lpwstr>
  </property>
</Properties>
</file>