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4"/>
  </p:sldMasterIdLst>
  <p:notesMasterIdLst>
    <p:notesMasterId r:id="rId10"/>
  </p:notesMasterIdLst>
  <p:sldIdLst>
    <p:sldId id="265" r:id="rId5"/>
    <p:sldId id="278" r:id="rId6"/>
    <p:sldId id="280" r:id="rId7"/>
    <p:sldId id="281" r:id="rId8"/>
    <p:sldId id="28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414C"/>
    <a:srgbClr val="1C4B58"/>
    <a:srgbClr val="C96009"/>
    <a:srgbClr val="7C2E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667" autoAdjust="0"/>
  </p:normalViewPr>
  <p:slideViewPr>
    <p:cSldViewPr>
      <p:cViewPr>
        <p:scale>
          <a:sx n="66" d="100"/>
          <a:sy n="66" d="100"/>
        </p:scale>
        <p:origin x="-150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9DBAB-A2E6-49A1-B6DE-CB46B9D9C1CD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AD11A-0B1B-4649-B438-74258CFA2C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961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S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/2000     2002/2000  .......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ar-S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ويتضح من الجدول السابق زيادة قيمة المبيعات في سنة 2003 م عن سنة 2002 م كانت 10% , إلا أن قيمة الزيادة في سنة 2004 م عن سنة 2003 م كانت 15%, كما يتضح عدم تناسب الزيادة في صافي الربح مع الزيادة في المبيعات , فبالرغم من أن زيادة المبيعات كانت 1.45 مرة عن سنة الأساس , فإن زيادة  صافي الربح كانت 1,37 مرة فقط عن سنة الأساس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3AD11A-0B1B-4649-B438-74258CFA2C3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0" lang="ar-SA" sz="1200" b="0" i="0" u="none" strike="noStrike" cap="none" normalizeH="0" baseline="0" dirty="0" smtClean="0">
                <a:ln>
                  <a:noFill/>
                </a:ln>
                <a:solidFill>
                  <a:srgbClr val="D9D9D9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وقد بلغت هذه التكلفة في عام 2004 مبلغ 416604638 ريال بينما كانت في عام 2003 م 33145784 ريال , أي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3AD11A-0B1B-4649-B438-74258CFA2C3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0" lang="ar-SA" sz="1200" b="0" i="0" u="none" strike="noStrike" cap="none" normalizeH="0" baseline="0" dirty="0" smtClean="0">
                <a:ln>
                  <a:noFill/>
                </a:ln>
                <a:solidFill>
                  <a:srgbClr val="D9D9D9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وقد بلغت هذه التكلفة في عام 2004 مبلغ 416604638 ريال بينما كانت في عام 2003 م 33145784 ريال , أي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3AD11A-0B1B-4649-B438-74258CFA2C3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9114C-AA7C-4E9A-8469-772AD4F8B475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DB40-DDFC-4796-B492-4EB2483AE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9114C-AA7C-4E9A-8469-772AD4F8B475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DB40-DDFC-4796-B492-4EB2483AE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9114C-AA7C-4E9A-8469-772AD4F8B475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DB40-DDFC-4796-B492-4EB2483AE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9114C-AA7C-4E9A-8469-772AD4F8B475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DB40-DDFC-4796-B492-4EB2483AE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9114C-AA7C-4E9A-8469-772AD4F8B475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DB40-DDFC-4796-B492-4EB2483AE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9114C-AA7C-4E9A-8469-772AD4F8B475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DB40-DDFC-4796-B492-4EB2483AE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9114C-AA7C-4E9A-8469-772AD4F8B475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DB40-DDFC-4796-B492-4EB2483AE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9114C-AA7C-4E9A-8469-772AD4F8B475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DB40-DDFC-4796-B492-4EB2483AE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9114C-AA7C-4E9A-8469-772AD4F8B475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DB40-DDFC-4796-B492-4EB2483AE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9114C-AA7C-4E9A-8469-772AD4F8B475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DB40-DDFC-4796-B492-4EB2483AE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9114C-AA7C-4E9A-8469-772AD4F8B475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2DB40-DDFC-4796-B492-4EB2483AE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9114C-AA7C-4E9A-8469-772AD4F8B475}" type="datetimeFigureOut">
              <a:rPr lang="en-US" smtClean="0"/>
              <a:pPr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2DB40-DDFC-4796-B492-4EB2483AE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40000"/>
                <a:satMod val="350000"/>
              </a:schemeClr>
            </a:gs>
            <a:gs pos="40000">
              <a:schemeClr val="accent5">
                <a:lumMod val="50000"/>
              </a:schemeClr>
            </a:gs>
            <a:gs pos="100000">
              <a:schemeClr val="tx2">
                <a:lumMod val="5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8926" y="142852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>
                <a:solidFill>
                  <a:schemeClr val="bg2">
                    <a:lumMod val="90000"/>
                  </a:schemeClr>
                </a:solidFill>
              </a:rPr>
              <a:t>التحليل المالي لقائمة الدخل :</a:t>
            </a:r>
          </a:p>
          <a:p>
            <a:pPr algn="r" rtl="1"/>
            <a:endParaRPr lang="ar-SA" dirty="0" smtClean="0">
              <a:solidFill>
                <a:schemeClr val="bg2">
                  <a:lumMod val="90000"/>
                </a:schemeClr>
              </a:solidFill>
            </a:endParaRPr>
          </a:p>
          <a:p>
            <a:pPr algn="r" rtl="1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3571868" y="1500174"/>
            <a:ext cx="357190" cy="35719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498179"/>
              </p:ext>
            </p:extLst>
          </p:nvPr>
        </p:nvGraphicFramePr>
        <p:xfrm>
          <a:off x="142845" y="373264"/>
          <a:ext cx="6085339" cy="5822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9418"/>
                <a:gridCol w="850987"/>
                <a:gridCol w="595691"/>
                <a:gridCol w="3659243"/>
              </a:tblGrid>
              <a:tr h="820665">
                <a:tc gridSpan="4">
                  <a:txBody>
                    <a:bodyPr/>
                    <a:lstStyle/>
                    <a:p>
                      <a:pPr algn="ctr" rtl="1"/>
                      <a:r>
                        <a:rPr lang="ar-SA" sz="1600" b="0" dirty="0" smtClean="0">
                          <a:solidFill>
                            <a:schemeClr val="bg1"/>
                          </a:solidFill>
                        </a:rPr>
                        <a:t>الشركه</a:t>
                      </a:r>
                      <a:r>
                        <a:rPr lang="ar-SA" sz="1600" b="0" baseline="0" dirty="0" smtClean="0">
                          <a:solidFill>
                            <a:schemeClr val="bg1"/>
                          </a:solidFill>
                        </a:rPr>
                        <a:t> السعوديه للصناعات الاساسيه</a:t>
                      </a:r>
                      <a:endParaRPr lang="ar-SA" sz="16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rtl="1"/>
                      <a:r>
                        <a:rPr lang="ar-SA" sz="1400" b="0" dirty="0" smtClean="0"/>
                        <a:t>شركه مساهمه</a:t>
                      </a:r>
                      <a:endParaRPr lang="ar-SA" sz="1400" b="0" baseline="0" dirty="0" smtClean="0"/>
                    </a:p>
                    <a:p>
                      <a:pPr algn="ctr" rtl="1"/>
                      <a:r>
                        <a:rPr lang="ar-SA" sz="1400" b="0" baseline="0" dirty="0" smtClean="0"/>
                        <a:t>قائمة الدخل عن السنه المنتهيه في </a:t>
                      </a:r>
                      <a:r>
                        <a:rPr lang="ar-SA" sz="1400" baseline="0" dirty="0" smtClean="0"/>
                        <a:t>31/12/2004 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>
                          <a:solidFill>
                            <a:schemeClr val="bg1"/>
                          </a:solidFill>
                        </a:rPr>
                        <a:t>2003</a:t>
                      </a:r>
                      <a:endParaRPr 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>
                          <a:solidFill>
                            <a:schemeClr val="bg1"/>
                          </a:solidFill>
                        </a:rPr>
                        <a:t>2004</a:t>
                      </a:r>
                      <a:endParaRPr 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700" b="1" dirty="0" smtClean="0">
                          <a:solidFill>
                            <a:schemeClr val="bg1"/>
                          </a:solidFill>
                        </a:rPr>
                        <a:t>ايضاح</a:t>
                      </a:r>
                      <a:endParaRPr lang="en-US" sz="7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>
                          <a:solidFill>
                            <a:schemeClr val="bg1"/>
                          </a:solidFill>
                        </a:rPr>
                        <a:t>بيــــــــــان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00" dirty="0" smtClean="0"/>
                        <a:t>46782405</a:t>
                      </a:r>
                      <a:endParaRPr lang="en-US" sz="1000" dirty="0"/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00" b="0" dirty="0" smtClean="0"/>
                        <a:t>68539076</a:t>
                      </a:r>
                      <a:endParaRPr lang="en-US" sz="2000" b="0" dirty="0"/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20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dirty="0" smtClean="0"/>
                        <a:t>صافي المبيعات </a:t>
                      </a:r>
                      <a:endParaRPr lang="en-US" sz="12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pitchFamily="34" charset="0"/>
                        </a:rPr>
                        <a:t>33145784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pitchFamily="34" charset="0"/>
                        </a:rPr>
                        <a:t>416604638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/>
                        <a:t>ت.</a:t>
                      </a:r>
                      <a:r>
                        <a:rPr lang="ar-SA" sz="1200" baseline="0" dirty="0" smtClean="0"/>
                        <a:t> المبيعات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pitchFamily="34" charset="0"/>
                        </a:rPr>
                        <a:t>13636621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pitchFamily="34" charset="0"/>
                        </a:rPr>
                        <a:t>26934438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اجمالي ربح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dirty="0" smtClean="0">
                          <a:solidFill>
                            <a:schemeClr val="tx1"/>
                          </a:solidFill>
                        </a:rPr>
                        <a:t>3036495</a:t>
                      </a:r>
                      <a:endParaRPr lang="en-US" sz="11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solidFill>
                            <a:schemeClr val="tx1"/>
                          </a:solidFill>
                        </a:rPr>
                        <a:t>3429494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/>
                        <a:t>مصروفات اداريه  و</a:t>
                      </a:r>
                      <a:r>
                        <a:rPr lang="ar-SA" sz="1200" baseline="0" dirty="0" smtClean="0"/>
                        <a:t> تسويقيه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10600126</a:t>
                      </a:r>
                      <a:endParaRPr lang="en-US" sz="12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23504944</a:t>
                      </a:r>
                      <a:endParaRPr lang="en-US" sz="12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الدخل من العمليات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831217</a:t>
                      </a:r>
                      <a:endParaRPr lang="en-US" sz="14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1299199</a:t>
                      </a:r>
                      <a:endParaRPr lang="en-US" sz="14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u="none" dirty="0" smtClean="0"/>
                        <a:t>ايرادات اخرى</a:t>
                      </a:r>
                      <a:endParaRPr lang="en-US" sz="1200" u="none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(983794)</a:t>
                      </a:r>
                      <a:endParaRPr lang="en-US" sz="12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(1020451)</a:t>
                      </a:r>
                      <a:endParaRPr lang="en-US" sz="12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/>
                        <a:t>اعباء ماليه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---</a:t>
                      </a:r>
                      <a:endParaRPr lang="en-US" sz="14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(1782355)</a:t>
                      </a:r>
                      <a:endParaRPr lang="en-US" sz="14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dirty="0" smtClean="0"/>
                        <a:t>خساره ناتجه عن </a:t>
                      </a:r>
                      <a:r>
                        <a:rPr lang="ar-SA" sz="1200" dirty="0" smtClean="0"/>
                        <a:t>قضيه </a:t>
                      </a:r>
                      <a:r>
                        <a:rPr lang="ar-SA" sz="1200" dirty="0" smtClean="0"/>
                        <a:t>قانونيه</a:t>
                      </a:r>
                      <a:endParaRPr 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10447548</a:t>
                      </a:r>
                      <a:endParaRPr lang="en-US" sz="12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22001247</a:t>
                      </a:r>
                      <a:endParaRPr lang="en-US" sz="12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الدخل قبل حساب حقوق</a:t>
                      </a:r>
                      <a:r>
                        <a:rPr lang="ar-SA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الاقليه والزكاة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100" dirty="0" smtClean="0"/>
                        <a:t>(3451392)</a:t>
                      </a:r>
                      <a:endParaRPr lang="en-US" sz="11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100" dirty="0" smtClean="0"/>
                        <a:t>(7337559)</a:t>
                      </a:r>
                      <a:endParaRPr lang="en-US" sz="11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u="none" dirty="0" smtClean="0"/>
                        <a:t>حقوق</a:t>
                      </a:r>
                      <a:r>
                        <a:rPr lang="ar-SA" sz="1200" u="none" baseline="0" dirty="0" smtClean="0"/>
                        <a:t> الاقليه</a:t>
                      </a:r>
                      <a:endParaRPr lang="en-US" sz="1200" u="none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50520"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6996156</a:t>
                      </a:r>
                    </a:p>
                    <a:p>
                      <a:pPr algn="ctr" rtl="1"/>
                      <a:endParaRPr lang="ar-SA" sz="1200" dirty="0" smtClean="0"/>
                    </a:p>
                    <a:p>
                      <a:pPr algn="ctr" rtl="1"/>
                      <a:r>
                        <a:rPr lang="ar-SA" sz="1200" dirty="0" smtClean="0"/>
                        <a:t>(300000)</a:t>
                      </a:r>
                      <a:endParaRPr lang="en-US" sz="12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14663688</a:t>
                      </a:r>
                      <a:endParaRPr lang="en-US" sz="1200" dirty="0" smtClean="0"/>
                    </a:p>
                    <a:p>
                      <a:pPr algn="ctr" rtl="1"/>
                      <a:endParaRPr lang="en-US" sz="1100" dirty="0" smtClean="0"/>
                    </a:p>
                    <a:p>
                      <a:pPr algn="ctr" rtl="1"/>
                      <a:r>
                        <a:rPr lang="ar-SA" sz="1200" dirty="0" smtClean="0"/>
                        <a:t>(450000)</a:t>
                      </a:r>
                      <a:endParaRPr lang="en-US" sz="12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الدخل قبل حساب</a:t>
                      </a:r>
                      <a:r>
                        <a:rPr lang="ar-SA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الزكاة</a:t>
                      </a:r>
                      <a:endParaRPr lang="en-US" sz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505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/>
                        <a:t>الزكاة</a:t>
                      </a:r>
                      <a:endParaRPr 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69584"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6696156</a:t>
                      </a:r>
                      <a:endParaRPr lang="en-US" sz="12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14213688</a:t>
                      </a:r>
                      <a:endParaRPr lang="en-US" sz="12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صافي دخل السنه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2232</a:t>
                      </a:r>
                      <a:endParaRPr lang="en-US" sz="12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/>
                        <a:t>4738</a:t>
                      </a:r>
                      <a:endParaRPr lang="en-US" sz="12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الربح الاساسي للسهم </a:t>
                      </a:r>
                      <a:endParaRPr 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40000"/>
                <a:satMod val="350000"/>
              </a:schemeClr>
            </a:gs>
            <a:gs pos="40000">
              <a:schemeClr val="accent5">
                <a:lumMod val="50000"/>
              </a:schemeClr>
            </a:gs>
            <a:gs pos="100000">
              <a:schemeClr val="tx2">
                <a:lumMod val="5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8926" y="142852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>
                <a:solidFill>
                  <a:schemeClr val="bg2">
                    <a:lumMod val="90000"/>
                  </a:schemeClr>
                </a:solidFill>
              </a:rPr>
              <a:t>التحليل المالي لقائمة الدخل :</a:t>
            </a:r>
          </a:p>
          <a:p>
            <a:pPr algn="r" rtl="1"/>
            <a:endParaRPr lang="ar-SA" dirty="0" smtClean="0">
              <a:solidFill>
                <a:schemeClr val="bg2">
                  <a:lumMod val="90000"/>
                </a:schemeClr>
              </a:solidFill>
            </a:endParaRPr>
          </a:p>
          <a:p>
            <a:pPr algn="r" rtl="1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2845" y="373264"/>
          <a:ext cx="3357585" cy="6204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1"/>
                <a:gridCol w="642942"/>
                <a:gridCol w="500066"/>
                <a:gridCol w="1571636"/>
              </a:tblGrid>
              <a:tr h="820665">
                <a:tc gridSpan="4">
                  <a:txBody>
                    <a:bodyPr/>
                    <a:lstStyle/>
                    <a:p>
                      <a:pPr algn="ctr" rtl="1"/>
                      <a:r>
                        <a:rPr lang="ar-SA" sz="1600" b="0" dirty="0" smtClean="0">
                          <a:solidFill>
                            <a:schemeClr val="bg1"/>
                          </a:solidFill>
                        </a:rPr>
                        <a:t>الشركه</a:t>
                      </a:r>
                      <a:r>
                        <a:rPr lang="ar-SA" sz="1600" b="0" baseline="0" dirty="0" smtClean="0">
                          <a:solidFill>
                            <a:schemeClr val="bg1"/>
                          </a:solidFill>
                        </a:rPr>
                        <a:t> السعوديه للصناعات الاساسيه</a:t>
                      </a:r>
                      <a:endParaRPr lang="ar-SA" sz="16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rtl="1"/>
                      <a:r>
                        <a:rPr lang="ar-SA" sz="1400" b="0" dirty="0" smtClean="0"/>
                        <a:t>شركه مساهمه</a:t>
                      </a:r>
                      <a:endParaRPr lang="ar-SA" sz="1400" b="0" baseline="0" dirty="0" smtClean="0"/>
                    </a:p>
                    <a:p>
                      <a:pPr algn="ctr" rtl="1"/>
                      <a:r>
                        <a:rPr lang="ar-SA" sz="1400" b="0" baseline="0" dirty="0" smtClean="0"/>
                        <a:t>قائمة الدخل عن السنه المنتهيه في </a:t>
                      </a:r>
                      <a:r>
                        <a:rPr lang="ar-SA" sz="1400" baseline="0" dirty="0" smtClean="0"/>
                        <a:t>31/12/2004 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>
                          <a:solidFill>
                            <a:schemeClr val="bg1"/>
                          </a:solidFill>
                        </a:rPr>
                        <a:t>2003</a:t>
                      </a:r>
                      <a:endParaRPr 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>
                          <a:solidFill>
                            <a:schemeClr val="bg1"/>
                          </a:solidFill>
                        </a:rPr>
                        <a:t>2004</a:t>
                      </a:r>
                      <a:endParaRPr 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700" b="1" dirty="0" smtClean="0">
                          <a:solidFill>
                            <a:schemeClr val="bg1"/>
                          </a:solidFill>
                        </a:rPr>
                        <a:t>ايضاح</a:t>
                      </a:r>
                      <a:endParaRPr lang="en-US" sz="7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>
                          <a:solidFill>
                            <a:schemeClr val="bg1"/>
                          </a:solidFill>
                        </a:rPr>
                        <a:t>بيــــــــــان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46782405</a:t>
                      </a:r>
                      <a:endParaRPr lang="en-US" sz="1050" dirty="0"/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b="0" dirty="0" smtClean="0"/>
                        <a:t>68539076</a:t>
                      </a:r>
                      <a:endParaRPr lang="en-US" sz="1050" b="0" dirty="0"/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20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dirty="0" smtClean="0"/>
                        <a:t>صافي المبيعات </a:t>
                      </a:r>
                      <a:endParaRPr lang="en-US" sz="12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pitchFamily="34" charset="0"/>
                        </a:rPr>
                        <a:t>33145784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pitchFamily="34" charset="0"/>
                        </a:rPr>
                        <a:t>416604638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/>
                        <a:t>ت.</a:t>
                      </a:r>
                      <a:r>
                        <a:rPr lang="ar-SA" sz="1200" baseline="0" dirty="0" smtClean="0"/>
                        <a:t> المبيعات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pitchFamily="34" charset="0"/>
                        </a:rPr>
                        <a:t>13636621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pitchFamily="34" charset="0"/>
                        </a:rPr>
                        <a:t>26934438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اجمالي ربح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050" dirty="0" smtClean="0">
                          <a:solidFill>
                            <a:schemeClr val="tx1"/>
                          </a:solidFill>
                        </a:rPr>
                        <a:t>3036495</a:t>
                      </a:r>
                      <a:endParaRPr lang="en-US" sz="105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50" dirty="0" smtClean="0">
                          <a:solidFill>
                            <a:schemeClr val="tx1"/>
                          </a:solidFill>
                        </a:rPr>
                        <a:t>3429494</a:t>
                      </a:r>
                      <a:endParaRPr lang="en-US" sz="105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/>
                        <a:t>م اداريه  و</a:t>
                      </a:r>
                      <a:r>
                        <a:rPr lang="ar-SA" sz="1200" baseline="0" dirty="0" smtClean="0"/>
                        <a:t> تسويقيه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10600126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23504944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الدخل من العمليات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831217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1299199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u="none" dirty="0" smtClean="0"/>
                        <a:t>ايرادات اخرى</a:t>
                      </a:r>
                      <a:endParaRPr lang="en-US" sz="1200" u="none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(983794)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(1020451)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/>
                        <a:t>اعباء ماليه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---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(1782355)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smtClean="0"/>
                        <a:t>خساره ناتجه عن قصيه قانونيه</a:t>
                      </a:r>
                      <a:endParaRPr lang="en-US" sz="120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10447548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22001247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الدخل قبل حساب حقوق</a:t>
                      </a:r>
                      <a:r>
                        <a:rPr lang="ar-SA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الاقليه والزكاة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(3451392)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(7337559)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u="none" dirty="0" smtClean="0"/>
                        <a:t>حقوق</a:t>
                      </a:r>
                      <a:r>
                        <a:rPr lang="ar-SA" sz="1200" u="none" baseline="0" dirty="0" smtClean="0"/>
                        <a:t> الاقليه</a:t>
                      </a:r>
                      <a:endParaRPr lang="en-US" sz="1200" u="none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71542"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6996156</a:t>
                      </a:r>
                    </a:p>
                    <a:p>
                      <a:pPr algn="ctr" rtl="1"/>
                      <a:endParaRPr lang="ar-SA" sz="1050" dirty="0" smtClean="0"/>
                    </a:p>
                    <a:p>
                      <a:pPr algn="ctr" rtl="1"/>
                      <a:r>
                        <a:rPr lang="ar-SA" sz="1050" dirty="0" smtClean="0"/>
                        <a:t>(300000)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14663688</a:t>
                      </a:r>
                      <a:endParaRPr lang="en-US" sz="1050" dirty="0" smtClean="0"/>
                    </a:p>
                    <a:p>
                      <a:pPr algn="ctr" rtl="1"/>
                      <a:endParaRPr lang="en-US" sz="1050" dirty="0" smtClean="0"/>
                    </a:p>
                    <a:p>
                      <a:pPr algn="ctr" rtl="1"/>
                      <a:r>
                        <a:rPr lang="ar-SA" sz="1050" dirty="0" smtClean="0"/>
                        <a:t>(450000)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الدخل قبل حساب</a:t>
                      </a:r>
                      <a:r>
                        <a:rPr lang="ar-SA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الزكاة</a:t>
                      </a:r>
                      <a:endParaRPr lang="en-US" sz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 rtl="1"/>
                      <a:endParaRPr lang="ar-SA" sz="1100" dirty="0" smtClean="0"/>
                    </a:p>
                    <a:p>
                      <a:pPr algn="r" rtl="1"/>
                      <a:r>
                        <a:rPr lang="ar-SA" sz="1200" dirty="0" smtClean="0"/>
                        <a:t>الزكاة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695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صافي دخل السنه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6696156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14213688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الربح الاساسي للسهم </a:t>
                      </a:r>
                      <a:endParaRPr 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4214810" y="857232"/>
            <a:ext cx="4714876" cy="4214842"/>
          </a:xfrm>
          <a:prstGeom prst="roundRect">
            <a:avLst>
              <a:gd name="adj" fmla="val 4266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 سابك</a:t>
            </a:r>
          </a:p>
          <a:p>
            <a:pPr algn="r" rtl="1"/>
            <a:endParaRPr lang="ar-SA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/>
            <a:r>
              <a:rPr lang="ar-SA" sz="1600" dirty="0" smtClean="0">
                <a:solidFill>
                  <a:schemeClr val="bg1"/>
                </a:solidFill>
                <a:effectLst/>
              </a:rPr>
              <a:t>- المبيعات العنصر الاساس للايرادات </a:t>
            </a:r>
            <a:r>
              <a:rPr lang="ar-SA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(الايرادات الاخرى ليست لها اهميه نسبيه هنا)</a:t>
            </a:r>
            <a:endParaRPr lang="ar-SA" sz="1600" dirty="0" smtClean="0">
              <a:solidFill>
                <a:schemeClr val="accent2">
                  <a:lumMod val="60000"/>
                  <a:lumOff val="40000"/>
                </a:schemeClr>
              </a:solidFill>
              <a:effectLst/>
            </a:endParaRPr>
          </a:p>
          <a:p>
            <a:pPr algn="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r" rtl="1">
              <a:buFontTx/>
              <a:buChar char="-"/>
            </a:pPr>
            <a:r>
              <a:rPr lang="ar-SA" sz="1600" dirty="0" smtClean="0">
                <a:solidFill>
                  <a:schemeClr val="bg1"/>
                </a:solidFill>
                <a:effectLst/>
              </a:rPr>
              <a:t> زياده بالمبيعات في عام 2004 بقيمة 21756671 ريال.</a:t>
            </a:r>
          </a:p>
          <a:p>
            <a:pPr algn="ct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ctr" rtl="1"/>
            <a:r>
              <a:rPr lang="ar-SA" sz="1600" dirty="0" smtClean="0">
                <a:solidFill>
                  <a:schemeClr val="bg1"/>
                </a:solidFill>
                <a:effectLst/>
              </a:rPr>
              <a:t>نسبة الزياده 46.5 %</a:t>
            </a:r>
          </a:p>
          <a:p>
            <a:pPr algn="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r" rtl="1"/>
            <a:endParaRPr lang="ar-SA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3571868" y="1500174"/>
            <a:ext cx="500066" cy="35719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42844" y="1500174"/>
            <a:ext cx="1285884" cy="357190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40000"/>
                <a:satMod val="350000"/>
              </a:schemeClr>
            </a:gs>
            <a:gs pos="40000">
              <a:schemeClr val="accent5">
                <a:lumMod val="50000"/>
              </a:schemeClr>
            </a:gs>
            <a:gs pos="100000">
              <a:schemeClr val="tx2">
                <a:lumMod val="5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8926" y="142852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>
                <a:solidFill>
                  <a:schemeClr val="bg2">
                    <a:lumMod val="90000"/>
                  </a:schemeClr>
                </a:solidFill>
              </a:rPr>
              <a:t>التحليل المالي لقائمة الدخل :</a:t>
            </a:r>
          </a:p>
          <a:p>
            <a:pPr algn="r" rtl="1"/>
            <a:endParaRPr lang="ar-SA" dirty="0" smtClean="0">
              <a:solidFill>
                <a:schemeClr val="bg2">
                  <a:lumMod val="90000"/>
                </a:schemeClr>
              </a:solidFill>
            </a:endParaRPr>
          </a:p>
          <a:p>
            <a:pPr algn="r" rtl="1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2845" y="373264"/>
          <a:ext cx="3357585" cy="6127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1"/>
                <a:gridCol w="642942"/>
                <a:gridCol w="500066"/>
                <a:gridCol w="1571636"/>
              </a:tblGrid>
              <a:tr h="820665">
                <a:tc gridSpan="4">
                  <a:txBody>
                    <a:bodyPr/>
                    <a:lstStyle/>
                    <a:p>
                      <a:pPr algn="ctr" rtl="1"/>
                      <a:r>
                        <a:rPr lang="ar-SA" sz="1600" b="0" dirty="0" smtClean="0">
                          <a:solidFill>
                            <a:schemeClr val="bg1"/>
                          </a:solidFill>
                        </a:rPr>
                        <a:t>الشركه</a:t>
                      </a:r>
                      <a:r>
                        <a:rPr lang="ar-SA" sz="1600" b="0" baseline="0" dirty="0" smtClean="0">
                          <a:solidFill>
                            <a:schemeClr val="bg1"/>
                          </a:solidFill>
                        </a:rPr>
                        <a:t> السعوديه للصناعات الاساسيه</a:t>
                      </a:r>
                      <a:endParaRPr lang="ar-SA" sz="16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rtl="1"/>
                      <a:r>
                        <a:rPr lang="ar-SA" sz="1400" b="0" dirty="0" smtClean="0"/>
                        <a:t>شركه مساهمه</a:t>
                      </a:r>
                      <a:endParaRPr lang="ar-SA" sz="1400" b="0" baseline="0" dirty="0" smtClean="0"/>
                    </a:p>
                    <a:p>
                      <a:pPr algn="ctr" rtl="1"/>
                      <a:r>
                        <a:rPr lang="ar-SA" sz="1400" b="0" baseline="0" dirty="0" smtClean="0"/>
                        <a:t>قائمة الدخل عن السنه المنتهيه في </a:t>
                      </a:r>
                      <a:r>
                        <a:rPr lang="ar-SA" sz="1400" baseline="0" dirty="0" smtClean="0"/>
                        <a:t>31/12/2004 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>
                          <a:solidFill>
                            <a:schemeClr val="bg1"/>
                          </a:solidFill>
                        </a:rPr>
                        <a:t>2003</a:t>
                      </a:r>
                      <a:endParaRPr 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>
                          <a:solidFill>
                            <a:schemeClr val="bg1"/>
                          </a:solidFill>
                        </a:rPr>
                        <a:t>2004</a:t>
                      </a:r>
                      <a:endParaRPr 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700" b="1" dirty="0" smtClean="0">
                          <a:solidFill>
                            <a:schemeClr val="bg1"/>
                          </a:solidFill>
                        </a:rPr>
                        <a:t>ايضاح</a:t>
                      </a:r>
                      <a:endParaRPr lang="en-US" sz="7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>
                          <a:solidFill>
                            <a:schemeClr val="bg1"/>
                          </a:solidFill>
                        </a:rPr>
                        <a:t>بيــــــــــان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00" dirty="0" smtClean="0"/>
                        <a:t>46782405</a:t>
                      </a:r>
                      <a:endParaRPr lang="en-US" sz="1000" dirty="0"/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00" b="0" dirty="0" smtClean="0"/>
                        <a:t>68539076</a:t>
                      </a:r>
                      <a:endParaRPr lang="en-US" sz="2000" b="0" dirty="0"/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20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dirty="0" smtClean="0"/>
                        <a:t>صافي المبيعات </a:t>
                      </a:r>
                      <a:endParaRPr lang="en-US" sz="12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xx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/>
                        <a:t>ت.</a:t>
                      </a:r>
                      <a:r>
                        <a:rPr lang="ar-SA" sz="1200" baseline="0" dirty="0" smtClean="0"/>
                        <a:t> المبيعات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xxx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اجمالي ربح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xx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/>
                        <a:t>م اداريه  و</a:t>
                      </a:r>
                      <a:r>
                        <a:rPr lang="ar-SA" sz="1200" baseline="0" dirty="0" smtClean="0"/>
                        <a:t> تسويقيه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xxx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الدخل من العمليات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smtClean="0"/>
                        <a:t>xx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u="none" dirty="0" smtClean="0"/>
                        <a:t>ايرادات اخرى</a:t>
                      </a:r>
                      <a:endParaRPr lang="en-US" sz="1200" u="none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smtClean="0"/>
                        <a:t>xx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/>
                        <a:t>اعباء ماليه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(xx)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smtClean="0"/>
                        <a:t>خساره ناتجه عن قصيه قانونيه</a:t>
                      </a:r>
                      <a:endParaRPr lang="en-US" sz="120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xxx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الدخل قبل حساب حقوق</a:t>
                      </a:r>
                      <a:r>
                        <a:rPr lang="ar-SA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الاقليه والزكاة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u="none" dirty="0" smtClean="0"/>
                        <a:t>حقوق</a:t>
                      </a:r>
                      <a:r>
                        <a:rPr lang="ar-SA" sz="1200" u="none" baseline="0" dirty="0" smtClean="0"/>
                        <a:t> الاقليه</a:t>
                      </a:r>
                      <a:endParaRPr lang="en-US" sz="1200" u="none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71542"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xx</a:t>
                      </a:r>
                    </a:p>
                    <a:p>
                      <a:pPr algn="ctr" rtl="1"/>
                      <a:endParaRPr lang="en-US" sz="1200" dirty="0" smtClean="0"/>
                    </a:p>
                    <a:p>
                      <a:pPr algn="ctr" rtl="1"/>
                      <a:r>
                        <a:rPr lang="en-US" sz="1400" dirty="0" smtClean="0"/>
                        <a:t>(xx)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الدخل قبل حساب</a:t>
                      </a:r>
                      <a:r>
                        <a:rPr lang="ar-SA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الزكاة</a:t>
                      </a:r>
                      <a:endParaRPr lang="en-US" sz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 rtl="1"/>
                      <a:endParaRPr lang="ar-SA" sz="1100" dirty="0" smtClean="0"/>
                    </a:p>
                    <a:p>
                      <a:pPr algn="r" rtl="1"/>
                      <a:r>
                        <a:rPr lang="ar-SA" sz="1200" dirty="0" smtClean="0"/>
                        <a:t>الزكاة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69584"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(xx)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صافي دخل السنه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Xxx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الربح الاساسي للسهم </a:t>
                      </a:r>
                      <a:endParaRPr 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4214810" y="714356"/>
            <a:ext cx="4714876" cy="5857916"/>
          </a:xfrm>
          <a:prstGeom prst="roundRect">
            <a:avLst>
              <a:gd name="adj" fmla="val 4266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/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(مدخل التحليل الأفقي)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/>
            <a:endParaRPr lang="en-US" sz="1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182563" algn="r" rtl="1"/>
            <a:r>
              <a:rPr lang="ar-SA" sz="1600" dirty="0" smtClean="0"/>
              <a:t>حساب نسبة العنصر المعين في سنة المقارنة إلى مثيله في سنة الأساس</a:t>
            </a:r>
            <a:r>
              <a:rPr lang="ar-SA" sz="1600" dirty="0" smtClean="0">
                <a:solidFill>
                  <a:schemeClr val="bg1"/>
                </a:solidFill>
                <a:effectLst/>
              </a:rPr>
              <a:t> .</a:t>
            </a:r>
          </a:p>
          <a:p>
            <a:pPr indent="182563" algn="r" rtl="1"/>
            <a:r>
              <a:rPr lang="ar-SA" sz="1600" dirty="0" smtClean="0"/>
              <a:t>مدى قيمة الزيادة في المبيعات و تناسب الزياده في صافي الربح مع المبيعات</a:t>
            </a:r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indent="274638" algn="r" rtl="1"/>
            <a:r>
              <a:rPr lang="ar-SA" sz="1600" dirty="0" smtClean="0"/>
              <a:t>ولتوضيح ذلك , </a:t>
            </a:r>
            <a:r>
              <a:rPr lang="ar-SA" sz="1600" b="1" dirty="0" smtClean="0"/>
              <a:t>مثال</a:t>
            </a:r>
            <a:r>
              <a:rPr lang="ar-SA" sz="1600" dirty="0" smtClean="0"/>
              <a:t>:</a:t>
            </a:r>
          </a:p>
          <a:p>
            <a:pPr algn="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indent="182563" algn="r" rtl="1"/>
            <a:r>
              <a:rPr lang="ar-SA" sz="1600" dirty="0" smtClean="0"/>
              <a:t>يتضح أن قيمة كل من المبيعات وصافي الربح تتزايد من سنة إلى أخرى خلال السنوات الخمس.</a:t>
            </a:r>
          </a:p>
          <a:p>
            <a:pPr indent="182563" algn="r" rtl="1"/>
            <a:r>
              <a:rPr lang="ar-SA" sz="1600" dirty="0" smtClean="0"/>
              <a:t>و لتحديد مدى قيمة الزيادة في المبيعات و تناسب الزياده في صافي الربح مع المبيعات, يستخدم التحليل الأفقي لتحديد الاتجاه العام لهم:</a:t>
            </a:r>
          </a:p>
          <a:p>
            <a:pPr algn="r" rtl="1"/>
            <a:endParaRPr lang="ar-SA" sz="1600" dirty="0" smtClean="0"/>
          </a:p>
          <a:p>
            <a:pPr algn="r" rtl="1"/>
            <a:endParaRPr lang="ar-SA" sz="1600" dirty="0" smtClean="0"/>
          </a:p>
          <a:p>
            <a:pPr algn="r" rtl="1"/>
            <a:endParaRPr lang="ar-SA" sz="1600" dirty="0" smtClean="0"/>
          </a:p>
          <a:p>
            <a:pPr algn="r" rtl="1"/>
            <a:endParaRPr lang="ar-SA" sz="1600" dirty="0" smtClean="0"/>
          </a:p>
          <a:p>
            <a:pPr algn="r" rtl="1"/>
            <a:endParaRPr lang="ar-SA" sz="1600" dirty="0" smtClean="0"/>
          </a:p>
          <a:p>
            <a:pPr algn="r" rtl="1"/>
            <a:r>
              <a:rPr lang="ar-SA" sz="1600" dirty="0" smtClean="0"/>
              <a:t>-</a:t>
            </a:r>
            <a:r>
              <a:rPr lang="ar-SA" sz="1600" dirty="0" smtClean="0">
                <a:solidFill>
                  <a:schemeClr val="bg1"/>
                </a:solidFill>
              </a:rPr>
              <a:t> يتضح عدم تساوي قيمة الزياده بين السنوات.</a:t>
            </a:r>
          </a:p>
          <a:p>
            <a:pPr algn="r" rtl="1"/>
            <a:r>
              <a:rPr lang="ar-SA" sz="1600" dirty="0" smtClean="0">
                <a:solidFill>
                  <a:schemeClr val="bg1"/>
                </a:solidFill>
              </a:rPr>
              <a:t>- يتضح عدم تناسب الزيادة في صافي الربح مع الزيادة في المبيعات.</a:t>
            </a:r>
          </a:p>
          <a:p>
            <a:pPr algn="r" rtl="1"/>
            <a:endParaRPr lang="ar-SA" sz="1600" dirty="0" smtClean="0"/>
          </a:p>
          <a:p>
            <a:pPr algn="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r" rtl="1"/>
            <a:endParaRPr lang="ar-SA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3571868" y="1500174"/>
            <a:ext cx="500066" cy="35719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42844" y="1500174"/>
            <a:ext cx="1285884" cy="357190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642974" y="-428652"/>
            <a:ext cx="5286412" cy="7786742"/>
          </a:xfrm>
          <a:prstGeom prst="rect">
            <a:avLst/>
          </a:prstGeom>
          <a:solidFill>
            <a:schemeClr val="accent5">
              <a:lumMod val="50000"/>
              <a:alpha val="84706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071538" y="2285992"/>
          <a:ext cx="5411470" cy="736092"/>
        </p:xfrm>
        <a:graphic>
          <a:graphicData uri="http://schemas.openxmlformats.org/drawingml/2006/table">
            <a:tbl>
              <a:tblPr rtl="1">
                <a:tableStyleId>{18603FDC-E32A-4AB5-989C-0864C3EAD2B8}</a:tableStyleId>
              </a:tblPr>
              <a:tblGrid>
                <a:gridCol w="931545"/>
                <a:gridCol w="913130"/>
                <a:gridCol w="913130"/>
                <a:gridCol w="913130"/>
                <a:gridCol w="913130"/>
                <a:gridCol w="827405"/>
              </a:tblGrid>
              <a:tr h="134871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 smtClean="0"/>
                        <a:t>البيان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/>
                        <a:t>2000</a:t>
                      </a:r>
                      <a:endParaRPr lang="en-US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/>
                        <a:t>2001</a:t>
                      </a:r>
                      <a:endParaRPr lang="en-US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/>
                        <a:t>2002</a:t>
                      </a:r>
                      <a:endParaRPr lang="en-US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/>
                        <a:t>2003</a:t>
                      </a:r>
                      <a:endParaRPr lang="en-US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/>
                        <a:t>2004</a:t>
                      </a:r>
                      <a:endParaRPr lang="en-US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/>
                        <a:t>المبيعات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/>
                        <a:t>262000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/>
                        <a:t>290000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/>
                        <a:t>314000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/>
                        <a:t>340000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/>
                        <a:t>380000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/>
                        <a:t>صافي الربح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/>
                        <a:t>24000</a:t>
                      </a:r>
                      <a:endParaRPr lang="en-US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/>
                        <a:t>26400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/>
                        <a:t>27600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/>
                        <a:t>28900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/>
                        <a:t>32800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71472" y="4694506"/>
          <a:ext cx="5625783" cy="806196"/>
        </p:xfrm>
        <a:graphic>
          <a:graphicData uri="http://schemas.openxmlformats.org/drawingml/2006/table">
            <a:tbl>
              <a:tblPr rtl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{0E3FDE45-AF77-4B5C-9715-49D594BDF05E}</a:tableStyleId>
              </a:tblPr>
              <a:tblGrid>
                <a:gridCol w="968438"/>
                <a:gridCol w="949293"/>
                <a:gridCol w="949293"/>
                <a:gridCol w="949293"/>
                <a:gridCol w="949293"/>
                <a:gridCol w="860173"/>
              </a:tblGrid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 smtClean="0"/>
                        <a:t>البيان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/>
                        <a:t>2000</a:t>
                      </a:r>
                      <a:endParaRPr lang="en-US" sz="1100" dirty="0"/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سنة الاساس</a:t>
                      </a:r>
                      <a:endParaRPr lang="en-US" sz="11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/>
                        <a:t>2001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/>
                        <a:t>2002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/>
                        <a:t>2003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/>
                        <a:t>2004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/>
                        <a:t>المبيعات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T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/>
                        <a:t>100%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T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/>
                        <a:t>111%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T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/>
                        <a:t>120%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T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/>
                        <a:t>130%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T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/>
                        <a:t>145%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T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/>
                        <a:t>صافي الربح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T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/>
                        <a:t>100%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T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/>
                        <a:t>110%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T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/>
                        <a:t>115%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T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/>
                        <a:t>120%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T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/>
                        <a:t>137%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T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40000"/>
                <a:satMod val="350000"/>
              </a:schemeClr>
            </a:gs>
            <a:gs pos="40000">
              <a:schemeClr val="accent5">
                <a:lumMod val="50000"/>
              </a:schemeClr>
            </a:gs>
            <a:gs pos="100000">
              <a:schemeClr val="tx2">
                <a:lumMod val="5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8926" y="142852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>
                <a:solidFill>
                  <a:schemeClr val="bg2">
                    <a:lumMod val="90000"/>
                  </a:schemeClr>
                </a:solidFill>
              </a:rPr>
              <a:t>التحليل المالي لقائمة الدخل :</a:t>
            </a:r>
          </a:p>
          <a:p>
            <a:pPr algn="r" rtl="1"/>
            <a:endParaRPr lang="ar-SA" dirty="0" smtClean="0">
              <a:solidFill>
                <a:schemeClr val="bg2">
                  <a:lumMod val="90000"/>
                </a:schemeClr>
              </a:solidFill>
            </a:endParaRPr>
          </a:p>
          <a:p>
            <a:pPr algn="r" rtl="1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2845" y="373264"/>
          <a:ext cx="3357585" cy="609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1"/>
                <a:gridCol w="642942"/>
                <a:gridCol w="500066"/>
                <a:gridCol w="1571636"/>
              </a:tblGrid>
              <a:tr h="820665">
                <a:tc gridSpan="4">
                  <a:txBody>
                    <a:bodyPr/>
                    <a:lstStyle/>
                    <a:p>
                      <a:pPr algn="ctr" rtl="1"/>
                      <a:r>
                        <a:rPr lang="ar-SA" sz="1600" b="0" dirty="0" smtClean="0">
                          <a:solidFill>
                            <a:schemeClr val="bg1"/>
                          </a:solidFill>
                        </a:rPr>
                        <a:t>الشركه</a:t>
                      </a:r>
                      <a:r>
                        <a:rPr lang="ar-SA" sz="1600" b="0" baseline="0" dirty="0" smtClean="0">
                          <a:solidFill>
                            <a:schemeClr val="bg1"/>
                          </a:solidFill>
                        </a:rPr>
                        <a:t> السعوديه للصناعات الاساسيه</a:t>
                      </a:r>
                      <a:endParaRPr lang="ar-SA" sz="16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rtl="1"/>
                      <a:r>
                        <a:rPr lang="ar-SA" sz="1400" b="0" dirty="0" smtClean="0"/>
                        <a:t>شركه مساهمه</a:t>
                      </a:r>
                      <a:endParaRPr lang="ar-SA" sz="1400" b="0" baseline="0" dirty="0" smtClean="0"/>
                    </a:p>
                    <a:p>
                      <a:pPr algn="ctr" rtl="1"/>
                      <a:r>
                        <a:rPr lang="ar-SA" sz="1400" b="0" baseline="0" dirty="0" smtClean="0"/>
                        <a:t>قائمة الدخل عن السنه المنتهيه في </a:t>
                      </a:r>
                      <a:r>
                        <a:rPr lang="ar-SA" sz="1400" baseline="0" dirty="0" smtClean="0"/>
                        <a:t>31/12/2004 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>
                          <a:solidFill>
                            <a:schemeClr val="bg1"/>
                          </a:solidFill>
                        </a:rPr>
                        <a:t>2003</a:t>
                      </a:r>
                      <a:endParaRPr 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>
                          <a:solidFill>
                            <a:schemeClr val="bg1"/>
                          </a:solidFill>
                        </a:rPr>
                        <a:t>2004</a:t>
                      </a:r>
                      <a:endParaRPr 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700" b="1" dirty="0" smtClean="0">
                          <a:solidFill>
                            <a:schemeClr val="bg1"/>
                          </a:solidFill>
                        </a:rPr>
                        <a:t>ايضاح</a:t>
                      </a:r>
                      <a:endParaRPr lang="en-US" sz="7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>
                          <a:solidFill>
                            <a:schemeClr val="bg1"/>
                          </a:solidFill>
                        </a:rPr>
                        <a:t>بيــــــــــان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46782405</a:t>
                      </a:r>
                      <a:endParaRPr lang="en-US" sz="1050" dirty="0"/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b="0" dirty="0" smtClean="0"/>
                        <a:t>68539076</a:t>
                      </a:r>
                      <a:endParaRPr lang="en-US" sz="1050" b="0" dirty="0"/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20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dirty="0" smtClean="0"/>
                        <a:t>صافي المبيعات </a:t>
                      </a:r>
                      <a:endParaRPr lang="en-US" sz="12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pitchFamily="34" charset="0"/>
                        </a:rPr>
                        <a:t>33145784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pitchFamily="34" charset="0"/>
                        </a:rPr>
                        <a:t>41604638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/>
                        <a:t>ت.</a:t>
                      </a:r>
                      <a:r>
                        <a:rPr lang="ar-SA" sz="1200" baseline="0" dirty="0" smtClean="0"/>
                        <a:t> المبيعات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pitchFamily="34" charset="0"/>
                        </a:rPr>
                        <a:t>13636621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pitchFamily="34" charset="0"/>
                        </a:rPr>
                        <a:t>26934438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اجمالي ربح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050" dirty="0" smtClean="0">
                          <a:solidFill>
                            <a:schemeClr val="tx1"/>
                          </a:solidFill>
                        </a:rPr>
                        <a:t>3036495</a:t>
                      </a:r>
                      <a:endParaRPr lang="en-US" sz="105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50" dirty="0" smtClean="0">
                          <a:solidFill>
                            <a:schemeClr val="tx1"/>
                          </a:solidFill>
                        </a:rPr>
                        <a:t>3429494</a:t>
                      </a:r>
                      <a:endParaRPr lang="en-US" sz="105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/>
                        <a:t>م اداريه  و</a:t>
                      </a:r>
                      <a:r>
                        <a:rPr lang="ar-SA" sz="1200" baseline="0" dirty="0" smtClean="0"/>
                        <a:t> تسويقيه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10600126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23504944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الدخل من العمليات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831217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1299199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u="none" dirty="0" smtClean="0"/>
                        <a:t>ايرادات اخرى</a:t>
                      </a:r>
                      <a:endParaRPr lang="en-US" sz="1200" u="none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(983794)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(1020451)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/>
                        <a:t>اعباء ماليه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---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(1782355)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smtClean="0"/>
                        <a:t>خساره ناتجه عن قصيه قانونيه</a:t>
                      </a:r>
                      <a:endParaRPr lang="en-US" sz="120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10447548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22001247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الدخل قبل حساب حقوق</a:t>
                      </a:r>
                      <a:r>
                        <a:rPr lang="ar-SA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الاقليه والزكاة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(3451392)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(7337559)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u="none" dirty="0" smtClean="0"/>
                        <a:t>حقوق</a:t>
                      </a:r>
                      <a:r>
                        <a:rPr lang="ar-SA" sz="1200" u="none" baseline="0" dirty="0" smtClean="0"/>
                        <a:t> الاقليه</a:t>
                      </a:r>
                      <a:endParaRPr lang="en-US" sz="1200" u="none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71542"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6996156</a:t>
                      </a:r>
                    </a:p>
                    <a:p>
                      <a:pPr algn="ctr" rtl="1"/>
                      <a:endParaRPr lang="ar-SA" sz="1050" dirty="0" smtClean="0"/>
                    </a:p>
                    <a:p>
                      <a:pPr algn="ctr" rtl="1"/>
                      <a:r>
                        <a:rPr lang="ar-SA" sz="1050" dirty="0" smtClean="0"/>
                        <a:t>(300000)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14663688</a:t>
                      </a:r>
                      <a:endParaRPr lang="en-US" sz="1050" dirty="0" smtClean="0"/>
                    </a:p>
                    <a:p>
                      <a:pPr algn="ctr" rtl="1"/>
                      <a:endParaRPr lang="en-US" sz="1050" dirty="0" smtClean="0"/>
                    </a:p>
                    <a:p>
                      <a:pPr algn="ctr" rtl="1"/>
                      <a:r>
                        <a:rPr lang="ar-SA" sz="1050" dirty="0" smtClean="0"/>
                        <a:t>(450000)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الدخل قبل حساب</a:t>
                      </a:r>
                      <a:r>
                        <a:rPr lang="ar-SA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الزكاة</a:t>
                      </a:r>
                      <a:endParaRPr lang="en-US" sz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 rtl="1"/>
                      <a:endParaRPr lang="ar-SA" sz="1100" dirty="0" smtClean="0"/>
                    </a:p>
                    <a:p>
                      <a:pPr algn="r" rtl="1"/>
                      <a:r>
                        <a:rPr lang="ar-SA" sz="1200" dirty="0" smtClean="0"/>
                        <a:t>الزكاة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695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صافي دخل السنه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6696156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14213688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الربح الاساسي للسهم </a:t>
                      </a:r>
                      <a:endParaRPr 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4214810" y="714356"/>
            <a:ext cx="4714876" cy="5857916"/>
          </a:xfrm>
          <a:prstGeom prst="roundRect">
            <a:avLst>
              <a:gd name="adj" fmla="val 4266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endParaRPr lang="en-US" b="1" dirty="0" smtClean="0"/>
          </a:p>
          <a:p>
            <a:pPr algn="r" rtl="1"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ar-SA" b="1" dirty="0" smtClean="0"/>
              <a:t>تكلفة المبيعات</a:t>
            </a:r>
          </a:p>
          <a:p>
            <a:pPr algn="r" rtl="1"/>
            <a:endParaRPr lang="en-US" sz="1600" dirty="0" smtClean="0"/>
          </a:p>
          <a:p>
            <a:pPr algn="r" rtl="1"/>
            <a:r>
              <a:rPr lang="ar-SA" sz="1600" dirty="0" smtClean="0"/>
              <a:t>- شركات البيع بالتجزئة : يمكن قياس تكلفة المبيعات بصورة .</a:t>
            </a:r>
          </a:p>
          <a:p>
            <a:pPr algn="r" rtl="1"/>
            <a:r>
              <a:rPr lang="ar-SA" sz="1600" dirty="0" smtClean="0"/>
              <a:t>سهلة نسبيا :   قيمة الشراء = التكلفه.</a:t>
            </a:r>
          </a:p>
          <a:p>
            <a:pPr algn="r" rtl="1"/>
            <a:r>
              <a:rPr lang="ar-SA" sz="1600" dirty="0" smtClean="0"/>
              <a:t> </a:t>
            </a:r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r" rtl="1"/>
            <a:r>
              <a:rPr lang="ar-SA" sz="1600" dirty="0" smtClean="0"/>
              <a:t>- للشركات الصناعية : تكلفة المبيعات تشمل المواد والعمالة والمصروفات غير المباشرة المستخدمة في إنتاج البضائع . </a:t>
            </a:r>
          </a:p>
          <a:p>
            <a:pPr algn="r" rtl="1"/>
            <a:endParaRPr lang="ar-SA" sz="1600" dirty="0" smtClean="0"/>
          </a:p>
          <a:p>
            <a:pPr algn="r" rtl="1"/>
            <a:r>
              <a:rPr lang="ar-SA" sz="1600" dirty="0" smtClean="0"/>
              <a:t>- شركات الخدمات :  تكلفة المبيعات تشمل التكاليف المطلوبة لتقديم الخدمات وتشمل العمالة والمواد .</a:t>
            </a:r>
          </a:p>
          <a:p>
            <a:pPr algn="r" rtl="1">
              <a:buFont typeface="Arial" pitchFamily="34" charset="0"/>
              <a:buChar char="•"/>
            </a:pPr>
            <a:endParaRPr lang="ar-SA" sz="1600" dirty="0" smtClean="0"/>
          </a:p>
          <a:p>
            <a:pPr algn="r" rtl="1">
              <a:buFont typeface="Arial" pitchFamily="34" charset="0"/>
              <a:buChar char="•"/>
            </a:pPr>
            <a:endParaRPr lang="ar-SA" sz="1600" dirty="0" smtClean="0"/>
          </a:p>
          <a:p>
            <a:pPr algn="r" rtl="1"/>
            <a:endParaRPr lang="ar-SA" sz="1600" dirty="0" smtClean="0"/>
          </a:p>
          <a:p>
            <a:pPr algn="r" rtl="1">
              <a:buFont typeface="Arial" pitchFamily="34" charset="0"/>
              <a:buChar char="•"/>
            </a:pPr>
            <a:endParaRPr lang="ar-SA" sz="1600" dirty="0" smtClean="0"/>
          </a:p>
          <a:p>
            <a:pPr algn="r" rtl="1">
              <a:buFont typeface="Arial" pitchFamily="34" charset="0"/>
              <a:buChar char="•"/>
            </a:pPr>
            <a:endParaRPr lang="ar-SA" sz="1600" dirty="0" smtClean="0"/>
          </a:p>
          <a:p>
            <a:pPr algn="r" rtl="1">
              <a:buFont typeface="Arial" pitchFamily="34" charset="0"/>
              <a:buChar char="•"/>
            </a:pPr>
            <a:endParaRPr lang="ar-SA" sz="1600" dirty="0" smtClean="0"/>
          </a:p>
          <a:p>
            <a:pPr algn="r" rtl="1">
              <a:buFont typeface="Arial" pitchFamily="34" charset="0"/>
              <a:buChar char="•"/>
            </a:pPr>
            <a:endParaRPr lang="ar-SA" sz="1600" dirty="0" smtClean="0"/>
          </a:p>
          <a:p>
            <a:pPr algn="r" rtl="1">
              <a:buFont typeface="Arial" pitchFamily="34" charset="0"/>
              <a:buChar char="•"/>
            </a:pPr>
            <a:endParaRPr lang="en-US" sz="1600" dirty="0" smtClean="0"/>
          </a:p>
          <a:p>
            <a:pPr algn="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r" rtl="1"/>
            <a:endParaRPr lang="ar-SA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3571868" y="1857364"/>
            <a:ext cx="500066" cy="35719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71406" y="1857364"/>
            <a:ext cx="1428760" cy="357190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357686" y="3590157"/>
            <a:ext cx="4429124" cy="2839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مثال ”سابك“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182563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تكلفة المبيعات تمثل مصروفا رئيسا مستمرا </a:t>
            </a:r>
          </a:p>
          <a:p>
            <a:pPr marR="0" lvl="0" indent="182563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زادت قيمتها 8458854 ريال </a:t>
            </a:r>
          </a:p>
          <a:p>
            <a:pPr marR="0" lvl="0" indent="92075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ar-SA" sz="1600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اي 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نسبة زيادة قيمتها </a:t>
            </a:r>
            <a:r>
              <a:rPr kumimoji="0" lang="ar-SA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26 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% 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rgbClr val="D9D9D9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 نسبة الزيادة الكبيرة تسترعي اهتمام المحلل المالي مما قد يدفعه إلى محاولة التعرف على أسباب عدم اتساق نسبة الزيادة في المبيعات مع نسبة الزيادة في تكلفة المبيعات .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1600" dirty="0" smtClean="0">
              <a:solidFill>
                <a:srgbClr val="365F91"/>
              </a:solidFill>
              <a:latin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40000"/>
                <a:satMod val="350000"/>
              </a:schemeClr>
            </a:gs>
            <a:gs pos="40000">
              <a:schemeClr val="accent5">
                <a:lumMod val="50000"/>
              </a:schemeClr>
            </a:gs>
            <a:gs pos="100000">
              <a:schemeClr val="tx2">
                <a:lumMod val="5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8926" y="142852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>
                <a:solidFill>
                  <a:schemeClr val="bg2">
                    <a:lumMod val="90000"/>
                  </a:schemeClr>
                </a:solidFill>
              </a:rPr>
              <a:t>التحليل المالي لقائمة الدخل :</a:t>
            </a:r>
          </a:p>
          <a:p>
            <a:pPr algn="r" rtl="1"/>
            <a:endParaRPr lang="ar-SA" dirty="0" smtClean="0">
              <a:solidFill>
                <a:schemeClr val="bg2">
                  <a:lumMod val="90000"/>
                </a:schemeClr>
              </a:solidFill>
            </a:endParaRPr>
          </a:p>
          <a:p>
            <a:pPr algn="r" rtl="1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2845" y="373264"/>
          <a:ext cx="3357585" cy="6110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1"/>
                <a:gridCol w="785818"/>
                <a:gridCol w="357190"/>
                <a:gridCol w="1571636"/>
              </a:tblGrid>
              <a:tr h="820665">
                <a:tc gridSpan="4">
                  <a:txBody>
                    <a:bodyPr/>
                    <a:lstStyle/>
                    <a:p>
                      <a:pPr algn="ctr" rtl="1"/>
                      <a:r>
                        <a:rPr lang="ar-SA" sz="1600" b="0" dirty="0" smtClean="0">
                          <a:solidFill>
                            <a:schemeClr val="bg1"/>
                          </a:solidFill>
                        </a:rPr>
                        <a:t>الشركه</a:t>
                      </a:r>
                      <a:r>
                        <a:rPr lang="ar-SA" sz="1600" b="0" baseline="0" dirty="0" smtClean="0">
                          <a:solidFill>
                            <a:schemeClr val="bg1"/>
                          </a:solidFill>
                        </a:rPr>
                        <a:t> السعوديه للصناعات الاساسيه</a:t>
                      </a:r>
                      <a:endParaRPr lang="ar-SA" sz="16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rtl="1"/>
                      <a:r>
                        <a:rPr lang="ar-SA" sz="1400" b="0" dirty="0" smtClean="0"/>
                        <a:t>شركه مساهمه</a:t>
                      </a:r>
                      <a:endParaRPr lang="ar-SA" sz="1400" b="0" baseline="0" dirty="0" smtClean="0"/>
                    </a:p>
                    <a:p>
                      <a:pPr algn="ctr" rtl="1"/>
                      <a:r>
                        <a:rPr lang="ar-SA" sz="1400" b="0" baseline="0" dirty="0" smtClean="0"/>
                        <a:t>قائمة الدخل عن السنه المنتهيه في </a:t>
                      </a:r>
                      <a:r>
                        <a:rPr lang="ar-SA" sz="1400" baseline="0" dirty="0" smtClean="0"/>
                        <a:t>31/12/2004 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>
                          <a:solidFill>
                            <a:schemeClr val="bg1"/>
                          </a:solidFill>
                        </a:rPr>
                        <a:t>2003</a:t>
                      </a:r>
                      <a:endParaRPr 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>
                          <a:solidFill>
                            <a:schemeClr val="bg1"/>
                          </a:solidFill>
                        </a:rPr>
                        <a:t>2004</a:t>
                      </a:r>
                      <a:endParaRPr 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700" b="1" dirty="0" smtClean="0">
                          <a:solidFill>
                            <a:schemeClr val="bg1"/>
                          </a:solidFill>
                        </a:rPr>
                        <a:t>ايضاح</a:t>
                      </a:r>
                      <a:endParaRPr lang="en-US" sz="7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200" dirty="0" smtClean="0">
                          <a:solidFill>
                            <a:schemeClr val="bg1"/>
                          </a:solidFill>
                        </a:rPr>
                        <a:t>بيــــــــــان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46782405</a:t>
                      </a:r>
                      <a:endParaRPr lang="en-US" sz="1050" dirty="0"/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b="0" dirty="0" smtClean="0"/>
                        <a:t>68539076</a:t>
                      </a:r>
                      <a:endParaRPr lang="en-US" sz="1050" b="0" dirty="0"/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200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dirty="0" smtClean="0"/>
                        <a:t>صافي المبيعات </a:t>
                      </a:r>
                      <a:endParaRPr lang="en-US" sz="12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pitchFamily="34" charset="0"/>
                        </a:rPr>
                        <a:t>33145784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pitchFamily="34" charset="0"/>
                        </a:rPr>
                        <a:t>416604638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/>
                        <a:t>ت.</a:t>
                      </a:r>
                      <a:r>
                        <a:rPr lang="ar-SA" sz="1200" baseline="0" dirty="0" smtClean="0"/>
                        <a:t> المبيعات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pitchFamily="34" charset="0"/>
                        </a:rPr>
                        <a:t>13636621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pitchFamily="34" charset="0"/>
                        </a:rPr>
                        <a:t>26934438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اجمالي ربح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050" dirty="0" smtClean="0">
                          <a:solidFill>
                            <a:schemeClr val="tx1"/>
                          </a:solidFill>
                        </a:rPr>
                        <a:t>3036495</a:t>
                      </a:r>
                      <a:endParaRPr lang="en-US" sz="105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50" dirty="0" smtClean="0">
                          <a:solidFill>
                            <a:schemeClr val="tx1"/>
                          </a:solidFill>
                        </a:rPr>
                        <a:t>3429494</a:t>
                      </a:r>
                      <a:endParaRPr lang="en-US" sz="105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/>
                        <a:t>م اداريه  و</a:t>
                      </a:r>
                      <a:r>
                        <a:rPr lang="ar-SA" sz="1200" baseline="0" dirty="0" smtClean="0"/>
                        <a:t> تسويقيه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10600126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23504944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الدخل من العمليات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831217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1299199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u="none" dirty="0" smtClean="0"/>
                        <a:t>ايرادات اخرى</a:t>
                      </a:r>
                      <a:endParaRPr lang="en-US" sz="1200" u="none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(983794)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(1020451)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/>
                        <a:t>اعباء ماليه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---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(1782355)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smtClean="0"/>
                        <a:t>خساره ناتجه عن قصيه قانونيه</a:t>
                      </a:r>
                      <a:endParaRPr lang="en-US" sz="120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10447548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22001247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الدخل قبل حساب حقوق</a:t>
                      </a:r>
                      <a:r>
                        <a:rPr lang="ar-SA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الاقليه والزكاة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91975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(3451392)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(7337559)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u="none" dirty="0" smtClean="0"/>
                        <a:t>حقوق</a:t>
                      </a:r>
                      <a:r>
                        <a:rPr lang="ar-SA" sz="1200" u="none" baseline="0" dirty="0" smtClean="0"/>
                        <a:t> الاقليه</a:t>
                      </a:r>
                      <a:endParaRPr lang="en-US" sz="1200" u="none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71542"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6996156</a:t>
                      </a:r>
                    </a:p>
                    <a:p>
                      <a:pPr algn="ctr" rtl="1"/>
                      <a:endParaRPr lang="ar-SA" sz="1050" dirty="0" smtClean="0"/>
                    </a:p>
                    <a:p>
                      <a:pPr algn="ctr" rtl="1"/>
                      <a:r>
                        <a:rPr lang="ar-SA" sz="1050" dirty="0" smtClean="0"/>
                        <a:t>(300000)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14663688</a:t>
                      </a:r>
                      <a:endParaRPr lang="en-US" sz="1050" dirty="0" smtClean="0"/>
                    </a:p>
                    <a:p>
                      <a:pPr algn="ctr" rtl="1"/>
                      <a:endParaRPr lang="en-US" sz="1050" dirty="0" smtClean="0"/>
                    </a:p>
                    <a:p>
                      <a:pPr algn="ctr" rtl="1"/>
                      <a:r>
                        <a:rPr lang="ar-SA" sz="1050" dirty="0" smtClean="0"/>
                        <a:t>(450000)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الدخل قبل حساب</a:t>
                      </a:r>
                      <a:r>
                        <a:rPr lang="ar-SA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الزكاة</a:t>
                      </a:r>
                      <a:endParaRPr lang="en-US" sz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 rtl="1"/>
                      <a:endParaRPr lang="ar-SA" sz="1100" dirty="0" smtClean="0"/>
                    </a:p>
                    <a:p>
                      <a:pPr algn="r" rtl="1"/>
                      <a:r>
                        <a:rPr lang="ar-SA" sz="1200" dirty="0" smtClean="0"/>
                        <a:t>الزكاة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695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صافي دخل السنه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6696156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050" dirty="0" smtClean="0"/>
                        <a:t>14213688</a:t>
                      </a:r>
                      <a:endParaRPr lang="en-US" sz="1050" dirty="0"/>
                    </a:p>
                  </a:txBody>
                  <a:tcPr marL="0" marR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الربح الاساسي للسهم </a:t>
                      </a:r>
                      <a:endParaRPr 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4214810" y="714356"/>
            <a:ext cx="4714876" cy="5857916"/>
          </a:xfrm>
          <a:prstGeom prst="roundRect">
            <a:avLst>
              <a:gd name="adj" fmla="val 4266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buFont typeface="Arial" pitchFamily="34" charset="0"/>
              <a:buChar char="•"/>
            </a:pPr>
            <a:endParaRPr lang="ar-SA" sz="1600" dirty="0" smtClean="0"/>
          </a:p>
          <a:p>
            <a:pPr algn="r" rtl="1">
              <a:buFont typeface="Arial" pitchFamily="34" charset="0"/>
              <a:buChar char="•"/>
            </a:pPr>
            <a:endParaRPr lang="ar-SA" sz="1600" dirty="0" smtClean="0"/>
          </a:p>
          <a:p>
            <a:pPr algn="r" rtl="1"/>
            <a:endParaRPr lang="ar-SA" sz="1600" dirty="0" smtClean="0"/>
          </a:p>
          <a:p>
            <a:pPr algn="r" rtl="1">
              <a:buFont typeface="Arial" pitchFamily="34" charset="0"/>
              <a:buChar char="•"/>
            </a:pPr>
            <a:endParaRPr lang="ar-SA" sz="1600" dirty="0" smtClean="0"/>
          </a:p>
          <a:p>
            <a:pPr algn="r" rtl="1">
              <a:buFont typeface="Arial" pitchFamily="34" charset="0"/>
              <a:buChar char="•"/>
            </a:pPr>
            <a:endParaRPr lang="ar-SA" sz="1600" dirty="0" smtClean="0"/>
          </a:p>
          <a:p>
            <a:pPr algn="r" rtl="1">
              <a:buFont typeface="Arial" pitchFamily="34" charset="0"/>
              <a:buChar char="•"/>
            </a:pPr>
            <a:endParaRPr lang="ar-SA" sz="1600" dirty="0" smtClean="0"/>
          </a:p>
          <a:p>
            <a:pPr algn="r" rtl="1">
              <a:buFont typeface="Arial" pitchFamily="34" charset="0"/>
              <a:buChar char="•"/>
            </a:pPr>
            <a:endParaRPr lang="ar-SA" sz="1600" dirty="0" smtClean="0"/>
          </a:p>
          <a:p>
            <a:pPr algn="r" rtl="1">
              <a:buFont typeface="Arial" pitchFamily="34" charset="0"/>
              <a:buChar char="•"/>
            </a:pPr>
            <a:endParaRPr lang="en-US" sz="1600" dirty="0" smtClean="0"/>
          </a:p>
          <a:p>
            <a:pPr algn="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r" rtl="1"/>
            <a:endParaRPr lang="ar-SA" sz="1600" dirty="0" smtClean="0">
              <a:solidFill>
                <a:schemeClr val="bg1"/>
              </a:solidFill>
              <a:effectLst/>
            </a:endParaRPr>
          </a:p>
          <a:p>
            <a:pPr algn="r" rtl="1"/>
            <a:endParaRPr lang="ar-SA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3571868" y="2214554"/>
            <a:ext cx="500066" cy="35719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42844" y="2214554"/>
            <a:ext cx="1428760" cy="28575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643438" y="1428736"/>
            <a:ext cx="4000528" cy="401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v"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إجمالي الأرباح 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1100" b="1" dirty="0" smtClean="0">
              <a:solidFill>
                <a:schemeClr val="bg1">
                  <a:lumMod val="9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185738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الفرق بين المبيعات وتكلفة تلك المبيعات , ويمثل إجمالي الربح مقياسا رئيسا للأداء التشغيلي للشركة .</a:t>
            </a:r>
          </a:p>
          <a:p>
            <a:pPr marR="0" lvl="0" indent="185738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185738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إذا كان إجمالي الأرباح صفرا , فإن الشركة تبيع البضائع (أو تقدم الخدمات) بنفس تكلفتها.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b="0" i="0" u="none" strike="noStrike" cap="none" normalizeH="0" baseline="0" dirty="0" smtClean="0">
              <a:ln>
                <a:noFill/>
              </a:ln>
              <a:solidFill>
                <a:srgbClr val="943634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943634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مثال ”سابك“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b="0" i="0" u="none" strike="noStrike" cap="none" normalizeH="0" baseline="0" dirty="0" smtClean="0">
              <a:ln>
                <a:noFill/>
              </a:ln>
              <a:solidFill>
                <a:srgbClr val="943634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نسبة الزيادة في اجمالي الربح قد بلغت 13297817 ريال أي نسبة 97,5 % ,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1600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وهذا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يؤكد أن الأداء التشغيلي للشركة قد تضاعف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9D96B7D3AA104F813A074DB2CAE9CA" ma:contentTypeVersion="1" ma:contentTypeDescription="Create a new document." ma:contentTypeScope="" ma:versionID="dd4224f469c21890b51a2bd4ef5045a1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0FF531-BB53-4B29-9BFB-FF8A907A1659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2DA68D16-3B5B-4767-822E-DAC4FC9AF8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EC6EC4-3233-4CA3-A24A-AB48924E5B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15400</TotalTime>
  <Words>973</Words>
  <Application>Microsoft Office PowerPoint</Application>
  <PresentationFormat>On-screen Show (4:3)</PresentationFormat>
  <Paragraphs>372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sony</dc:creator>
  <cp:lastModifiedBy>User</cp:lastModifiedBy>
  <cp:revision>51</cp:revision>
  <dcterms:created xsi:type="dcterms:W3CDTF">2012-02-24T17:30:24Z</dcterms:created>
  <dcterms:modified xsi:type="dcterms:W3CDTF">2017-03-11T18:00:14Z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0x0101006E9D96B7D3AA104F813A074DB2CAE9CA</vt:lpwstr>
  </property>
</Properties>
</file>