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79" r:id="rId6"/>
    <p:sldId id="281" r:id="rId7"/>
    <p:sldId id="282" r:id="rId8"/>
    <p:sldId id="284" r:id="rId9"/>
    <p:sldId id="285" r:id="rId10"/>
    <p:sldId id="257" r:id="rId11"/>
    <p:sldId id="258" r:id="rId12"/>
    <p:sldId id="259" r:id="rId13"/>
    <p:sldId id="260" r:id="rId14"/>
    <p:sldId id="261" r:id="rId15"/>
    <p:sldId id="262" r:id="rId16"/>
    <p:sldId id="263" r:id="rId17"/>
    <p:sldId id="264" r:id="rId18"/>
    <p:sldId id="265" r:id="rId19"/>
    <p:sldId id="267" r:id="rId20"/>
    <p:sldId id="268" r:id="rId21"/>
    <p:sldId id="269" r:id="rId22"/>
    <p:sldId id="288" r:id="rId23"/>
    <p:sldId id="289" r:id="rId24"/>
    <p:sldId id="290" r:id="rId25"/>
    <p:sldId id="291" r:id="rId26"/>
    <p:sldId id="292" r:id="rId27"/>
    <p:sldId id="294" r:id="rId28"/>
    <p:sldId id="295" r:id="rId29"/>
    <p:sldId id="296" r:id="rId30"/>
    <p:sldId id="297"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FF0066"/>
    <a:srgbClr val="66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ableStyles" Target="tableStyles.xml"/><Relationship Id="rId8" Type="http://schemas.openxmlformats.org/officeDocument/2006/relationships/slide" Target="slides/slide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6"/>
            <a:ext cx="7772400" cy="1470025"/>
          </a:xfrm>
        </p:spPr>
        <p:txBody>
          <a:bodyPr/>
          <a:lstStyle/>
          <a:p>
            <a:r>
              <a:rPr lang="ar-SA" smtClean="0"/>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p>
            <a:fld id="{158A299D-1745-4ABC-BCCE-8A986958990A}" type="datetimeFigureOut">
              <a:rPr lang="en-US" smtClean="0"/>
              <a:pPr/>
              <a:t>25/3/2017</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4DAB8056-DC7E-4A2C-9A52-F46D22AF8E93}" type="slidenum">
              <a:rPr lang="en-US" smtClean="0"/>
              <a:pPr/>
              <a:t>‹#›</a:t>
            </a:fld>
            <a:endParaRPr lang="en-US"/>
          </a:p>
        </p:txBody>
      </p:sp>
    </p:spTree>
  </p:cSld>
  <p:clrMapOvr>
    <a:masterClrMapping/>
  </p:clrMapOvr>
  <p:transition>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158A299D-1745-4ABC-BCCE-8A986958990A}" type="datetimeFigureOut">
              <a:rPr lang="en-US" smtClean="0"/>
              <a:pPr/>
              <a:t>25/3/2017</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4DAB8056-DC7E-4A2C-9A52-F46D22AF8E93}" type="slidenum">
              <a:rPr lang="en-US" smtClean="0"/>
              <a:pPr/>
              <a:t>‹#›</a:t>
            </a:fld>
            <a:endParaRPr lang="en-US"/>
          </a:p>
        </p:txBody>
      </p:sp>
    </p:spTree>
  </p:cSld>
  <p:clrMapOvr>
    <a:masterClrMapping/>
  </p:clrMapOvr>
  <p:transition>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20574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9"/>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158A299D-1745-4ABC-BCCE-8A986958990A}" type="datetimeFigureOut">
              <a:rPr lang="en-US" smtClean="0"/>
              <a:pPr/>
              <a:t>25/3/2017</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4DAB8056-DC7E-4A2C-9A52-F46D22AF8E93}" type="slidenum">
              <a:rPr lang="en-US" smtClean="0"/>
              <a:pPr/>
              <a:t>‹#›</a:t>
            </a:fld>
            <a:endParaRPr lang="en-US"/>
          </a:p>
        </p:txBody>
      </p:sp>
    </p:spTree>
  </p:cSld>
  <p:clrMapOvr>
    <a:masterClrMapping/>
  </p:clrMapOvr>
  <p:transition>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158A299D-1745-4ABC-BCCE-8A986958990A}" type="datetimeFigureOut">
              <a:rPr lang="en-US" smtClean="0"/>
              <a:pPr/>
              <a:t>25/3/2017</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4DAB8056-DC7E-4A2C-9A52-F46D22AF8E93}" type="slidenum">
              <a:rPr lang="en-US" smtClean="0"/>
              <a:pPr/>
              <a:t>‹#›</a:t>
            </a:fld>
            <a:endParaRPr lang="en-US"/>
          </a:p>
        </p:txBody>
      </p:sp>
    </p:spTree>
  </p:cSld>
  <p:clrMapOvr>
    <a:masterClrMapping/>
  </p:clrMapOvr>
  <p:transition>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58A299D-1745-4ABC-BCCE-8A986958990A}" type="datetimeFigureOut">
              <a:rPr lang="en-US" smtClean="0"/>
              <a:pPr/>
              <a:t>25/3/2017</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4DAB8056-DC7E-4A2C-9A52-F46D22AF8E93}" type="slidenum">
              <a:rPr lang="en-US" smtClean="0"/>
              <a:pPr/>
              <a:t>‹#›</a:t>
            </a:fld>
            <a:endParaRPr lang="en-US"/>
          </a:p>
        </p:txBody>
      </p:sp>
    </p:spTree>
  </p:cSld>
  <p:clrMapOvr>
    <a:masterClrMapping/>
  </p:clrMapOvr>
  <p:transition>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p>
            <a:fld id="{158A299D-1745-4ABC-BCCE-8A986958990A}" type="datetimeFigureOut">
              <a:rPr lang="en-US" smtClean="0"/>
              <a:pPr/>
              <a:t>25/3/2017</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4DAB8056-DC7E-4A2C-9A52-F46D22AF8E93}" type="slidenum">
              <a:rPr lang="en-US" smtClean="0"/>
              <a:pPr/>
              <a:t>‹#›</a:t>
            </a:fld>
            <a:endParaRPr lang="en-US"/>
          </a:p>
        </p:txBody>
      </p:sp>
    </p:spTree>
  </p:cSld>
  <p:clrMapOvr>
    <a:masterClrMapping/>
  </p:clrMapOvr>
  <p:transition>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نص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p:txBody>
          <a:bodyPr/>
          <a:lstStyle/>
          <a:p>
            <a:fld id="{158A299D-1745-4ABC-BCCE-8A986958990A}" type="datetimeFigureOut">
              <a:rPr lang="en-US" smtClean="0"/>
              <a:pPr/>
              <a:t>25/3/2017</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4DAB8056-DC7E-4A2C-9A52-F46D22AF8E93}" type="slidenum">
              <a:rPr lang="en-US" smtClean="0"/>
              <a:pPr/>
              <a:t>‹#›</a:t>
            </a:fld>
            <a:endParaRPr lang="en-US"/>
          </a:p>
        </p:txBody>
      </p:sp>
    </p:spTree>
  </p:cSld>
  <p:clrMapOvr>
    <a:masterClrMapping/>
  </p:clrMapOvr>
  <p:transition>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p:txBody>
          <a:bodyPr/>
          <a:lstStyle/>
          <a:p>
            <a:fld id="{158A299D-1745-4ABC-BCCE-8A986958990A}" type="datetimeFigureOut">
              <a:rPr lang="en-US" smtClean="0"/>
              <a:pPr/>
              <a:t>25/3/2017</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4DAB8056-DC7E-4A2C-9A52-F46D22AF8E93}" type="slidenum">
              <a:rPr lang="en-US" smtClean="0"/>
              <a:pPr/>
              <a:t>‹#›</a:t>
            </a:fld>
            <a:endParaRPr lang="en-US"/>
          </a:p>
        </p:txBody>
      </p:sp>
    </p:spTree>
  </p:cSld>
  <p:clrMapOvr>
    <a:masterClrMapping/>
  </p:clrMapOvr>
  <p:transition>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58A299D-1745-4ABC-BCCE-8A986958990A}" type="datetimeFigureOut">
              <a:rPr lang="en-US" smtClean="0"/>
              <a:pPr/>
              <a:t>25/3/2017</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4DAB8056-DC7E-4A2C-9A52-F46D22AF8E93}" type="slidenum">
              <a:rPr lang="en-US" smtClean="0"/>
              <a:pPr/>
              <a:t>‹#›</a:t>
            </a:fld>
            <a:endParaRPr lang="en-US"/>
          </a:p>
        </p:txBody>
      </p:sp>
    </p:spTree>
  </p:cSld>
  <p:clrMapOvr>
    <a:masterClrMapping/>
  </p:clrMapOvr>
  <p:transition>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1" y="273050"/>
            <a:ext cx="3008313" cy="1162050"/>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نص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58A299D-1745-4ABC-BCCE-8A986958990A}" type="datetimeFigureOut">
              <a:rPr lang="en-US" smtClean="0"/>
              <a:pPr/>
              <a:t>25/3/2017</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4DAB8056-DC7E-4A2C-9A52-F46D22AF8E93}" type="slidenum">
              <a:rPr lang="en-US" smtClean="0"/>
              <a:pPr/>
              <a:t>‹#›</a:t>
            </a:fld>
            <a:endParaRPr lang="en-US"/>
          </a:p>
        </p:txBody>
      </p:sp>
    </p:spTree>
  </p:cSld>
  <p:clrMapOvr>
    <a:masterClrMapping/>
  </p:clrMapOvr>
  <p:transition>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1"/>
            <a:ext cx="5486400" cy="566738"/>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58A299D-1745-4ABC-BCCE-8A986958990A}" type="datetimeFigureOut">
              <a:rPr lang="en-US" smtClean="0"/>
              <a:pPr/>
              <a:t>25/3/2017</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4DAB8056-DC7E-4A2C-9A52-F46D22AF8E93}" type="slidenum">
              <a:rPr lang="en-US" smtClean="0"/>
              <a:pPr/>
              <a:t>‹#›</a:t>
            </a:fld>
            <a:endParaRPr lang="en-US"/>
          </a:p>
        </p:txBody>
      </p:sp>
    </p:spTree>
  </p:cSld>
  <p:clrMapOvr>
    <a:masterClrMapping/>
  </p:clrMapOvr>
  <p:transition>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39000"/>
            <a:lum/>
          </a:blip>
          <a:srcRect/>
          <a:stretch>
            <a:fillRect l="-19000" r="-19000"/>
          </a:stretch>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8A299D-1745-4ABC-BCCE-8A986958990A}" type="datetimeFigureOut">
              <a:rPr lang="en-US" smtClean="0"/>
              <a:pPr/>
              <a:t>25/3/2017</a:t>
            </a:fld>
            <a:endParaRPr lang="en-US"/>
          </a:p>
        </p:txBody>
      </p:sp>
      <p:sp>
        <p:nvSpPr>
          <p:cNvPr id="5" name="عنصر نائب للتذييل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عنصر نائب لرقم الشريحة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AB8056-DC7E-4A2C-9A52-F46D22AF8E9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wipe dir="d"/>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1814960"/>
            <a:ext cx="7772400" cy="1470025"/>
          </a:xfrm>
        </p:spPr>
        <p:txBody>
          <a:bodyPr>
            <a:normAutofit fontScale="90000"/>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ar-SA" sz="6700" b="1" spc="50" dirty="0">
                <a:ln w="11430"/>
                <a:solidFill>
                  <a:srgbClr val="FF0066"/>
                </a:solidFill>
                <a:effectLst>
                  <a:outerShdw blurRad="76200" dist="50800" dir="5400000" algn="tl" rotWithShape="0">
                    <a:srgbClr val="000000">
                      <a:alpha val="65000"/>
                    </a:srgbClr>
                  </a:outerShdw>
                </a:effectLst>
              </a:rPr>
              <a:t>الفصل الثامن - النسب المالية</a:t>
            </a:r>
            <a:r>
              <a:rPr lang="en-US" b="1" spc="50" dirty="0">
                <a:ln w="11430"/>
                <a:solidFill>
                  <a:srgbClr val="FF0066"/>
                </a:solidFill>
                <a:effectLst>
                  <a:outerShdw blurRad="76200" dist="50800" dir="5400000" algn="tl" rotWithShape="0">
                    <a:srgbClr val="000000">
                      <a:alpha val="65000"/>
                    </a:srgbClr>
                  </a:outerShdw>
                </a:effectLst>
              </a:rPr>
              <a:t/>
            </a:r>
            <a:br>
              <a:rPr lang="en-US" b="1" spc="50" dirty="0">
                <a:ln w="11430"/>
                <a:solidFill>
                  <a:srgbClr val="FF0066"/>
                </a:solidFill>
                <a:effectLst>
                  <a:outerShdw blurRad="76200" dist="50800" dir="5400000" algn="tl" rotWithShape="0">
                    <a:srgbClr val="000000">
                      <a:alpha val="65000"/>
                    </a:srgbClr>
                  </a:outerShdw>
                </a:effectLst>
              </a:rPr>
            </a:br>
            <a:endParaRPr lang="en-US" b="1" spc="50" dirty="0">
              <a:ln w="11430"/>
              <a:solidFill>
                <a:srgbClr val="FF0066"/>
              </a:solidFill>
              <a:effectLst>
                <a:outerShdw blurRad="76200" dist="50800" dir="5400000" algn="tl" rotWithShape="0">
                  <a:srgbClr val="000000">
                    <a:alpha val="65000"/>
                  </a:srgbClr>
                </a:outerShdw>
              </a:effectLst>
            </a:endParaRPr>
          </a:p>
        </p:txBody>
      </p:sp>
      <p:sp>
        <p:nvSpPr>
          <p:cNvPr id="4" name="Subtitle 3"/>
          <p:cNvSpPr>
            <a:spLocks noGrp="1"/>
          </p:cNvSpPr>
          <p:nvPr>
            <p:ph type="subTitle" idx="1"/>
          </p:nvPr>
        </p:nvSpPr>
        <p:spPr/>
        <p:txBody>
          <a:bodyPr/>
          <a:lstStyle/>
          <a:p>
            <a:endParaRPr lang="en-US"/>
          </a:p>
        </p:txBody>
      </p:sp>
    </p:spTree>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a:solidFill>
                  <a:srgbClr val="FF0066"/>
                </a:solidFill>
              </a:rPr>
              <a:t> </a:t>
            </a:r>
            <a:r>
              <a:rPr lang="en-US" dirty="0">
                <a:solidFill>
                  <a:srgbClr val="FF0066"/>
                </a:solidFill>
              </a:rPr>
              <a:t/>
            </a:r>
            <a:br>
              <a:rPr lang="en-US" dirty="0">
                <a:solidFill>
                  <a:srgbClr val="FF0066"/>
                </a:solidFill>
              </a:rPr>
            </a:br>
            <a:r>
              <a:rPr lang="ar-SA" b="1" u="sng" dirty="0">
                <a:solidFill>
                  <a:srgbClr val="FF0066"/>
                </a:solidFill>
              </a:rPr>
              <a:t>معدل دوران المخزون</a:t>
            </a:r>
            <a:r>
              <a:rPr lang="en-US" dirty="0">
                <a:solidFill>
                  <a:srgbClr val="FF0066"/>
                </a:solidFill>
              </a:rPr>
              <a:t/>
            </a:r>
            <a:br>
              <a:rPr lang="en-US" dirty="0">
                <a:solidFill>
                  <a:srgbClr val="FF0066"/>
                </a:solidFill>
              </a:rPr>
            </a:br>
            <a:endParaRPr lang="en-US" dirty="0">
              <a:solidFill>
                <a:srgbClr val="FF0066"/>
              </a:solidFill>
            </a:endParaRPr>
          </a:p>
        </p:txBody>
      </p:sp>
      <p:sp>
        <p:nvSpPr>
          <p:cNvPr id="3" name="عنصر نائب للمحتوى 2"/>
          <p:cNvSpPr>
            <a:spLocks noGrp="1"/>
          </p:cNvSpPr>
          <p:nvPr>
            <p:ph idx="1"/>
          </p:nvPr>
        </p:nvSpPr>
        <p:spPr>
          <a:xfrm>
            <a:off x="457200" y="1412777"/>
            <a:ext cx="8229600" cy="4713387"/>
          </a:xfrm>
        </p:spPr>
        <p:txBody>
          <a:bodyPr>
            <a:normAutofit fontScale="70000" lnSpcReduction="20000"/>
          </a:bodyPr>
          <a:lstStyle/>
          <a:p>
            <a:pPr algn="r">
              <a:buNone/>
            </a:pPr>
            <a:r>
              <a:rPr lang="ar-SA" b="1" dirty="0">
                <a:solidFill>
                  <a:srgbClr val="0033CC"/>
                </a:solidFill>
              </a:rPr>
              <a:t>القاعدة الرئيسة لتقويم المخزون هي قاعدة التكلفة على فرض أن الشركة تبيع البضاعة بسعر يفوق تكلفة إنتاجها أو الحصول عليها.</a:t>
            </a:r>
            <a:endParaRPr lang="en-US" b="1" dirty="0">
              <a:solidFill>
                <a:srgbClr val="0033CC"/>
              </a:solidFill>
            </a:endParaRPr>
          </a:p>
          <a:p>
            <a:pPr algn="r">
              <a:buNone/>
            </a:pPr>
            <a:r>
              <a:rPr lang="ar-SA" b="1" dirty="0">
                <a:solidFill>
                  <a:srgbClr val="0033CC"/>
                </a:solidFill>
              </a:rPr>
              <a:t>على هذا الأساس يرتبط المخزون بتكلفة البضاعة المباعة ( تكلفة المبيعات) وليس بقيمة المبيعات.</a:t>
            </a:r>
            <a:endParaRPr lang="en-US" b="1" dirty="0">
              <a:solidFill>
                <a:srgbClr val="0033CC"/>
              </a:solidFill>
            </a:endParaRPr>
          </a:p>
          <a:p>
            <a:pPr algn="r">
              <a:buNone/>
            </a:pPr>
            <a:r>
              <a:rPr lang="ar-SA" b="1" dirty="0">
                <a:solidFill>
                  <a:srgbClr val="0033CC"/>
                </a:solidFill>
              </a:rPr>
              <a:t>يحسب معدل دوران المخزون على النحو الآتي: </a:t>
            </a:r>
            <a:r>
              <a:rPr lang="ar-SA" b="1" dirty="0">
                <a:solidFill>
                  <a:srgbClr val="00B050"/>
                </a:solidFill>
              </a:rPr>
              <a:t>تكلفة المبيعات (أو تكلفة البضاعة المباعة)÷متوسط المخزون</a:t>
            </a:r>
            <a:endParaRPr lang="en-US" b="1" dirty="0">
              <a:solidFill>
                <a:srgbClr val="00B050"/>
              </a:solidFill>
            </a:endParaRPr>
          </a:p>
          <a:p>
            <a:pPr algn="r">
              <a:buNone/>
            </a:pPr>
            <a:r>
              <a:rPr lang="ar-SA" b="1" dirty="0">
                <a:solidFill>
                  <a:srgbClr val="FF0066"/>
                </a:solidFill>
              </a:rPr>
              <a:t>ملاحظة: </a:t>
            </a:r>
            <a:r>
              <a:rPr lang="ar-SA" b="1" dirty="0">
                <a:solidFill>
                  <a:srgbClr val="0033CC"/>
                </a:solidFill>
              </a:rPr>
              <a:t>متوسط المخزون عبارة عن (رصيد المخزون السنة السابقة + رصيد المخزون السنة الحالية)÷2</a:t>
            </a:r>
            <a:endParaRPr lang="en-US" b="1" dirty="0">
              <a:solidFill>
                <a:srgbClr val="0033CC"/>
              </a:solidFill>
            </a:endParaRPr>
          </a:p>
          <a:p>
            <a:pPr algn="r">
              <a:buNone/>
            </a:pPr>
            <a:r>
              <a:rPr lang="ar-SA" b="1" dirty="0">
                <a:solidFill>
                  <a:srgbClr val="0033CC"/>
                </a:solidFill>
              </a:rPr>
              <a:t>ويعبر عن معدل دوران المخزون بعدد دورات الإنتاج ثم البيع للمخزون خلال السنة المالية.</a:t>
            </a:r>
            <a:endParaRPr lang="en-US" b="1" dirty="0">
              <a:solidFill>
                <a:srgbClr val="0033CC"/>
              </a:solidFill>
            </a:endParaRPr>
          </a:p>
          <a:p>
            <a:pPr algn="r">
              <a:buNone/>
            </a:pPr>
            <a:r>
              <a:rPr lang="ar-SA" b="1" dirty="0">
                <a:solidFill>
                  <a:srgbClr val="FF0066"/>
                </a:solidFill>
              </a:rPr>
              <a:t>مثال: </a:t>
            </a:r>
            <a:r>
              <a:rPr lang="ar-SA" b="1" dirty="0">
                <a:solidFill>
                  <a:srgbClr val="0033CC"/>
                </a:solidFill>
              </a:rPr>
              <a:t>إذا كانت تكلفة المبيعات للشركة 120,000 ريال لعام 2005</a:t>
            </a:r>
            <a:endParaRPr lang="en-US" b="1" dirty="0">
              <a:solidFill>
                <a:srgbClr val="0033CC"/>
              </a:solidFill>
            </a:endParaRPr>
          </a:p>
          <a:p>
            <a:pPr algn="r">
              <a:buNone/>
            </a:pPr>
            <a:r>
              <a:rPr lang="ar-SA" b="1" dirty="0">
                <a:solidFill>
                  <a:srgbClr val="0033CC"/>
                </a:solidFill>
              </a:rPr>
              <a:t>ورصيد المخزون في عام 2004 يبلغ 46,000 ريال, وفي عام 2005 يبلغ 50,000 ريال</a:t>
            </a:r>
            <a:endParaRPr lang="en-US" b="1" dirty="0">
              <a:solidFill>
                <a:srgbClr val="0033CC"/>
              </a:solidFill>
            </a:endParaRPr>
          </a:p>
          <a:p>
            <a:pPr algn="r">
              <a:buNone/>
            </a:pPr>
            <a:r>
              <a:rPr lang="ar-SA" b="1" dirty="0">
                <a:solidFill>
                  <a:srgbClr val="0033CC"/>
                </a:solidFill>
              </a:rPr>
              <a:t>فإن معدل دوران المخزون = {120,000÷[(46,000+50,000)÷2]} = 2.5</a:t>
            </a:r>
            <a:endParaRPr lang="en-US" b="1" dirty="0">
              <a:solidFill>
                <a:srgbClr val="0033CC"/>
              </a:solidFill>
            </a:endParaRPr>
          </a:p>
          <a:p>
            <a:pPr algn="r">
              <a:buNone/>
            </a:pPr>
            <a:r>
              <a:rPr lang="ar-SA" b="1" dirty="0">
                <a:solidFill>
                  <a:srgbClr val="0033CC"/>
                </a:solidFill>
              </a:rPr>
              <a:t>يعني أن الشركة قد باعت المخزون بما يعادل مرتين ونصف خلال عام 2005.</a:t>
            </a:r>
            <a:endParaRPr lang="en-US" b="1" dirty="0">
              <a:solidFill>
                <a:srgbClr val="0033CC"/>
              </a:solidFill>
            </a:endParaRPr>
          </a:p>
        </p:txBody>
      </p:sp>
    </p:spTree>
  </p:cSld>
  <p:clrMapOvr>
    <a:masterClrMapping/>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u="sng" dirty="0">
                <a:solidFill>
                  <a:srgbClr val="FF0066"/>
                </a:solidFill>
              </a:rPr>
              <a:t>متوسط فترة التخزين</a:t>
            </a:r>
            <a:r>
              <a:rPr lang="en-US" dirty="0">
                <a:solidFill>
                  <a:srgbClr val="FF0066"/>
                </a:solidFill>
              </a:rPr>
              <a:t/>
            </a:r>
            <a:br>
              <a:rPr lang="en-US" dirty="0">
                <a:solidFill>
                  <a:srgbClr val="FF0066"/>
                </a:solidFill>
              </a:rPr>
            </a:br>
            <a:endParaRPr lang="en-US" dirty="0">
              <a:solidFill>
                <a:srgbClr val="FF0066"/>
              </a:solidFill>
            </a:endParaRPr>
          </a:p>
        </p:txBody>
      </p:sp>
      <p:sp>
        <p:nvSpPr>
          <p:cNvPr id="3" name="عنصر نائب للمحتوى 2"/>
          <p:cNvSpPr>
            <a:spLocks noGrp="1"/>
          </p:cNvSpPr>
          <p:nvPr>
            <p:ph idx="1"/>
          </p:nvPr>
        </p:nvSpPr>
        <p:spPr>
          <a:xfrm>
            <a:off x="457200" y="980728"/>
            <a:ext cx="8229600" cy="5256584"/>
          </a:xfrm>
        </p:spPr>
        <p:txBody>
          <a:bodyPr>
            <a:normAutofit fontScale="92500" lnSpcReduction="20000"/>
          </a:bodyPr>
          <a:lstStyle/>
          <a:p>
            <a:pPr algn="r">
              <a:buNone/>
            </a:pPr>
            <a:r>
              <a:rPr lang="ar-SA" b="1" dirty="0">
                <a:solidFill>
                  <a:srgbClr val="0033CC"/>
                </a:solidFill>
              </a:rPr>
              <a:t> </a:t>
            </a:r>
            <a:endParaRPr lang="en-US" b="1" dirty="0">
              <a:solidFill>
                <a:srgbClr val="0033CC"/>
              </a:solidFill>
            </a:endParaRPr>
          </a:p>
          <a:p>
            <a:pPr algn="r">
              <a:buNone/>
            </a:pPr>
            <a:r>
              <a:rPr lang="ar-SA" b="1" dirty="0">
                <a:solidFill>
                  <a:srgbClr val="0033CC"/>
                </a:solidFill>
              </a:rPr>
              <a:t>يقصد </a:t>
            </a:r>
            <a:r>
              <a:rPr lang="ar-SA" b="1" dirty="0" err="1">
                <a:solidFill>
                  <a:srgbClr val="0033CC"/>
                </a:solidFill>
              </a:rPr>
              <a:t>به</a:t>
            </a:r>
            <a:r>
              <a:rPr lang="ar-SA" b="1" dirty="0">
                <a:solidFill>
                  <a:srgbClr val="0033CC"/>
                </a:solidFill>
              </a:rPr>
              <a:t> متوسط عدد الأيام اللازمة لبيع المخزون, وترتبط متوسط فترة التخزين بمعدل المخزون.</a:t>
            </a:r>
            <a:endParaRPr lang="en-US" b="1" dirty="0">
              <a:solidFill>
                <a:srgbClr val="0033CC"/>
              </a:solidFill>
            </a:endParaRPr>
          </a:p>
          <a:p>
            <a:pPr algn="r">
              <a:buNone/>
            </a:pPr>
            <a:endParaRPr lang="en-US" b="1" dirty="0" smtClean="0">
              <a:solidFill>
                <a:srgbClr val="0033CC"/>
              </a:solidFill>
            </a:endParaRPr>
          </a:p>
          <a:p>
            <a:pPr algn="r">
              <a:buNone/>
            </a:pPr>
            <a:r>
              <a:rPr lang="ar-SA" b="1" dirty="0" smtClean="0">
                <a:solidFill>
                  <a:srgbClr val="0033CC"/>
                </a:solidFill>
              </a:rPr>
              <a:t>يحسب </a:t>
            </a:r>
            <a:r>
              <a:rPr lang="ar-SA" b="1" dirty="0">
                <a:solidFill>
                  <a:srgbClr val="0033CC"/>
                </a:solidFill>
              </a:rPr>
              <a:t>طول دورة التخزين بالمعادلة الآتية: </a:t>
            </a:r>
            <a:endParaRPr lang="en-US" b="1" dirty="0">
              <a:solidFill>
                <a:srgbClr val="0033CC"/>
              </a:solidFill>
            </a:endParaRPr>
          </a:p>
          <a:p>
            <a:pPr algn="r">
              <a:buNone/>
            </a:pPr>
            <a:r>
              <a:rPr lang="ar-SA" b="1" dirty="0" smtClean="0">
                <a:solidFill>
                  <a:srgbClr val="00B050"/>
                </a:solidFill>
              </a:rPr>
              <a:t>يوم÷معدل </a:t>
            </a:r>
            <a:r>
              <a:rPr lang="ar-SA" b="1" dirty="0">
                <a:solidFill>
                  <a:srgbClr val="00B050"/>
                </a:solidFill>
              </a:rPr>
              <a:t>دوران </a:t>
            </a:r>
            <a:r>
              <a:rPr lang="ar-SA" b="1" dirty="0" smtClean="0">
                <a:solidFill>
                  <a:srgbClr val="00B050"/>
                </a:solidFill>
              </a:rPr>
              <a:t>المخزون</a:t>
            </a:r>
            <a:r>
              <a:rPr lang="en-US" b="1" dirty="0" smtClean="0">
                <a:solidFill>
                  <a:srgbClr val="00B050"/>
                </a:solidFill>
              </a:rPr>
              <a:t>365</a:t>
            </a:r>
            <a:endParaRPr lang="en-US" b="1" dirty="0">
              <a:solidFill>
                <a:srgbClr val="00B050"/>
              </a:solidFill>
            </a:endParaRPr>
          </a:p>
          <a:p>
            <a:pPr algn="r">
              <a:buNone/>
            </a:pPr>
            <a:endParaRPr lang="en-US" b="1" dirty="0" smtClean="0">
              <a:solidFill>
                <a:srgbClr val="0033CC"/>
              </a:solidFill>
            </a:endParaRPr>
          </a:p>
          <a:p>
            <a:pPr algn="r">
              <a:buNone/>
            </a:pPr>
            <a:r>
              <a:rPr lang="ar-SA" b="1" dirty="0" smtClean="0">
                <a:solidFill>
                  <a:srgbClr val="FF0066"/>
                </a:solidFill>
              </a:rPr>
              <a:t>مثال</a:t>
            </a:r>
            <a:r>
              <a:rPr lang="ar-SA" b="1" dirty="0">
                <a:solidFill>
                  <a:srgbClr val="FF0066"/>
                </a:solidFill>
              </a:rPr>
              <a:t>: </a:t>
            </a:r>
            <a:r>
              <a:rPr lang="ar-SA" b="1" dirty="0">
                <a:solidFill>
                  <a:srgbClr val="0033CC"/>
                </a:solidFill>
              </a:rPr>
              <a:t>على ضوء معدل دوران المخزون السابق (2.5 دورة) </a:t>
            </a:r>
            <a:endParaRPr lang="en-US" b="1" dirty="0">
              <a:solidFill>
                <a:srgbClr val="0033CC"/>
              </a:solidFill>
            </a:endParaRPr>
          </a:p>
          <a:p>
            <a:pPr algn="r">
              <a:buNone/>
            </a:pPr>
            <a:r>
              <a:rPr lang="ar-SA" b="1" dirty="0">
                <a:solidFill>
                  <a:srgbClr val="0033CC"/>
                </a:solidFill>
              </a:rPr>
              <a:t>فإن الفترة اللازمة لبيع المخزون = (365 ÷ 2.5) =146 يوم.</a:t>
            </a:r>
            <a:endParaRPr lang="en-US" b="1" dirty="0">
              <a:solidFill>
                <a:srgbClr val="0033CC"/>
              </a:solidFill>
            </a:endParaRPr>
          </a:p>
          <a:p>
            <a:pPr algn="r">
              <a:buNone/>
            </a:pPr>
            <a:r>
              <a:rPr lang="ar-SA" b="1" dirty="0">
                <a:solidFill>
                  <a:srgbClr val="0033CC"/>
                </a:solidFill>
              </a:rPr>
              <a:t>تساعد هذه النسبة المحلل المالي في الحكم على كفاءة الجهاز التسويقي في تصريف منتجات الشركة وكذلك الوقوف على مدى تقادم أو بطء المخزون.</a:t>
            </a:r>
            <a:endParaRPr lang="en-US" b="1" dirty="0">
              <a:solidFill>
                <a:srgbClr val="0033CC"/>
              </a:solidFill>
            </a:endParaRPr>
          </a:p>
          <a:p>
            <a:pPr algn="r">
              <a:buNone/>
            </a:pPr>
            <a:endParaRPr lang="en-US" b="1" dirty="0">
              <a:solidFill>
                <a:srgbClr val="0033CC"/>
              </a:solidFill>
            </a:endParaRPr>
          </a:p>
        </p:txBody>
      </p:sp>
    </p:spTree>
  </p:cSld>
  <p:clrMapOvr>
    <a:masterClrMapping/>
  </p:clrMapOvr>
  <p:transition>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u="sng" dirty="0" smtClean="0">
                <a:solidFill>
                  <a:srgbClr val="FF0066"/>
                </a:solidFill>
              </a:rPr>
              <a:t>طول دورة النشاط</a:t>
            </a:r>
            <a:r>
              <a:rPr lang="en-US" dirty="0" smtClean="0">
                <a:solidFill>
                  <a:srgbClr val="FF0066"/>
                </a:solidFill>
              </a:rPr>
              <a:t/>
            </a:r>
            <a:br>
              <a:rPr lang="en-US" dirty="0" smtClean="0">
                <a:solidFill>
                  <a:srgbClr val="FF0066"/>
                </a:solidFill>
              </a:rPr>
            </a:br>
            <a:endParaRPr lang="en-US" dirty="0">
              <a:solidFill>
                <a:srgbClr val="FF0066"/>
              </a:solidFill>
            </a:endParaRPr>
          </a:p>
        </p:txBody>
      </p:sp>
      <p:sp>
        <p:nvSpPr>
          <p:cNvPr id="3" name="عنصر نائب للمحتوى 2"/>
          <p:cNvSpPr>
            <a:spLocks noGrp="1"/>
          </p:cNvSpPr>
          <p:nvPr>
            <p:ph idx="1"/>
          </p:nvPr>
        </p:nvSpPr>
        <p:spPr>
          <a:xfrm>
            <a:off x="457200" y="1124745"/>
            <a:ext cx="8229600" cy="5001419"/>
          </a:xfrm>
        </p:spPr>
        <p:txBody>
          <a:bodyPr>
            <a:normAutofit/>
          </a:bodyPr>
          <a:lstStyle/>
          <a:p>
            <a:pPr algn="r">
              <a:buNone/>
            </a:pPr>
            <a:r>
              <a:rPr lang="ar-SA" b="1" dirty="0">
                <a:solidFill>
                  <a:srgbClr val="0033CC"/>
                </a:solidFill>
              </a:rPr>
              <a:t> </a:t>
            </a:r>
            <a:endParaRPr lang="en-US" b="1" dirty="0">
              <a:solidFill>
                <a:srgbClr val="0033CC"/>
              </a:solidFill>
            </a:endParaRPr>
          </a:p>
          <a:p>
            <a:pPr algn="r">
              <a:buNone/>
            </a:pPr>
            <a:r>
              <a:rPr lang="ar-SA" b="1" dirty="0" smtClean="0">
                <a:solidFill>
                  <a:srgbClr val="0033CC"/>
                </a:solidFill>
              </a:rPr>
              <a:t>يقصد </a:t>
            </a:r>
            <a:r>
              <a:rPr lang="ar-SA" b="1" dirty="0" err="1">
                <a:solidFill>
                  <a:srgbClr val="0033CC"/>
                </a:solidFill>
              </a:rPr>
              <a:t>به</a:t>
            </a:r>
            <a:r>
              <a:rPr lang="ar-SA" b="1" dirty="0">
                <a:solidFill>
                  <a:srgbClr val="0033CC"/>
                </a:solidFill>
              </a:rPr>
              <a:t> الفترة اللازمة بالأيام لبيع المخزون ( البضاعة) وتحصيل قيمته نقداً للبدء في دورة نشاط جديدة, وتحسب على النحو الآتي</a:t>
            </a:r>
            <a:r>
              <a:rPr lang="ar-SA" b="1" dirty="0" smtClean="0">
                <a:solidFill>
                  <a:srgbClr val="0033CC"/>
                </a:solidFill>
              </a:rPr>
              <a:t>:</a:t>
            </a:r>
            <a:endParaRPr lang="en-US" b="1" dirty="0" smtClean="0">
              <a:solidFill>
                <a:srgbClr val="0033CC"/>
              </a:solidFill>
            </a:endParaRPr>
          </a:p>
          <a:p>
            <a:pPr algn="r">
              <a:buNone/>
            </a:pPr>
            <a:r>
              <a:rPr lang="ar-SA" b="1" dirty="0" smtClean="0">
                <a:solidFill>
                  <a:srgbClr val="00B050"/>
                </a:solidFill>
              </a:rPr>
              <a:t>        </a:t>
            </a:r>
            <a:r>
              <a:rPr lang="ar-SA" b="1" dirty="0">
                <a:solidFill>
                  <a:srgbClr val="00B050"/>
                </a:solidFill>
              </a:rPr>
              <a:t>طول دورة التخزين + طول دورة التحصيل</a:t>
            </a:r>
            <a:endParaRPr lang="en-US" b="1" dirty="0">
              <a:solidFill>
                <a:srgbClr val="00B050"/>
              </a:solidFill>
            </a:endParaRPr>
          </a:p>
          <a:p>
            <a:pPr algn="r">
              <a:buNone/>
            </a:pPr>
            <a:endParaRPr lang="en-US" b="1" dirty="0" smtClean="0">
              <a:solidFill>
                <a:srgbClr val="0033CC"/>
              </a:solidFill>
            </a:endParaRPr>
          </a:p>
          <a:p>
            <a:pPr algn="r">
              <a:buNone/>
            </a:pPr>
            <a:r>
              <a:rPr lang="ar-SA" b="1" dirty="0" smtClean="0">
                <a:solidFill>
                  <a:srgbClr val="FF0066"/>
                </a:solidFill>
              </a:rPr>
              <a:t>مثال</a:t>
            </a:r>
            <a:r>
              <a:rPr lang="ar-SA" b="1" dirty="0">
                <a:solidFill>
                  <a:srgbClr val="FF0066"/>
                </a:solidFill>
              </a:rPr>
              <a:t>: </a:t>
            </a:r>
            <a:r>
              <a:rPr lang="ar-SA" b="1" dirty="0">
                <a:solidFill>
                  <a:srgbClr val="0033CC"/>
                </a:solidFill>
              </a:rPr>
              <a:t>من الأمثلة السابقة طول دورة التخزين تساوي 146 يوم, وطول دورة التحصيل 121 يوم</a:t>
            </a:r>
            <a:endParaRPr lang="en-US" b="1" dirty="0">
              <a:solidFill>
                <a:srgbClr val="0033CC"/>
              </a:solidFill>
            </a:endParaRPr>
          </a:p>
          <a:p>
            <a:pPr algn="r">
              <a:buNone/>
            </a:pPr>
            <a:r>
              <a:rPr lang="ar-SA" b="1" dirty="0">
                <a:solidFill>
                  <a:srgbClr val="0033CC"/>
                </a:solidFill>
              </a:rPr>
              <a:t>فإن طول دورة النشاط = 144+121 = 265 يوم.</a:t>
            </a:r>
            <a:endParaRPr lang="en-US" b="1" dirty="0">
              <a:solidFill>
                <a:srgbClr val="0033CC"/>
              </a:solidFill>
            </a:endParaRPr>
          </a:p>
          <a:p>
            <a:pPr algn="r">
              <a:buNone/>
            </a:pPr>
            <a:endParaRPr lang="en-US" b="1" dirty="0">
              <a:solidFill>
                <a:srgbClr val="0033CC"/>
              </a:solidFill>
            </a:endParaRPr>
          </a:p>
        </p:txBody>
      </p:sp>
    </p:spTree>
  </p:cSld>
  <p:clrMapOvr>
    <a:masterClrMapping/>
  </p:clrMapOvr>
  <p:transition>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922114"/>
          </a:xfrm>
        </p:spPr>
        <p:txBody>
          <a:bodyPr>
            <a:normAutofit fontScale="90000"/>
          </a:bodyPr>
          <a:lstStyle/>
          <a:p>
            <a:r>
              <a:rPr lang="ar-SA" b="1" u="sng" dirty="0">
                <a:solidFill>
                  <a:srgbClr val="FF0066"/>
                </a:solidFill>
              </a:rPr>
              <a:t>معدل دوران الأصول الثابتة</a:t>
            </a:r>
            <a:r>
              <a:rPr lang="en-US" dirty="0">
                <a:solidFill>
                  <a:srgbClr val="FF0066"/>
                </a:solidFill>
              </a:rPr>
              <a:t/>
            </a:r>
            <a:br>
              <a:rPr lang="en-US" dirty="0">
                <a:solidFill>
                  <a:srgbClr val="FF0066"/>
                </a:solidFill>
              </a:rPr>
            </a:br>
            <a:endParaRPr lang="en-US" dirty="0">
              <a:solidFill>
                <a:srgbClr val="FF0066"/>
              </a:solidFill>
            </a:endParaRPr>
          </a:p>
        </p:txBody>
      </p:sp>
      <p:sp>
        <p:nvSpPr>
          <p:cNvPr id="6" name="مربع نص 5"/>
          <p:cNvSpPr txBox="1"/>
          <p:nvPr/>
        </p:nvSpPr>
        <p:spPr>
          <a:xfrm>
            <a:off x="323528" y="801280"/>
            <a:ext cx="8352928" cy="5940088"/>
          </a:xfrm>
          <a:prstGeom prst="rect">
            <a:avLst/>
          </a:prstGeom>
          <a:noFill/>
        </p:spPr>
        <p:txBody>
          <a:bodyPr wrap="square" rtlCol="0">
            <a:spAutoFit/>
          </a:bodyPr>
          <a:lstStyle/>
          <a:p>
            <a:pPr algn="r"/>
            <a:r>
              <a:rPr lang="ar-SA" sz="2000" b="1" dirty="0">
                <a:solidFill>
                  <a:srgbClr val="0033CC"/>
                </a:solidFill>
              </a:rPr>
              <a:t>يصور عدد مرات تدوير الأصول الثابتة خلال السنة المالية أو خلال الفترة التي تغطيها المبيعات كما يعطي انطباعاً عن مدى بطء العمليات الإنتاجية للشركة.</a:t>
            </a:r>
            <a:endParaRPr lang="en-US" sz="2000" b="1" dirty="0">
              <a:solidFill>
                <a:srgbClr val="0033CC"/>
              </a:solidFill>
            </a:endParaRPr>
          </a:p>
          <a:p>
            <a:pPr algn="r"/>
            <a:endParaRPr lang="en-US" sz="2000" b="1" dirty="0" smtClean="0">
              <a:solidFill>
                <a:srgbClr val="0033CC"/>
              </a:solidFill>
            </a:endParaRPr>
          </a:p>
          <a:p>
            <a:pPr algn="r"/>
            <a:r>
              <a:rPr lang="ar-SA" sz="2000" b="1" dirty="0" smtClean="0">
                <a:solidFill>
                  <a:srgbClr val="0033CC"/>
                </a:solidFill>
              </a:rPr>
              <a:t>وتجدر </a:t>
            </a:r>
            <a:r>
              <a:rPr lang="ar-SA" sz="2000" b="1" dirty="0">
                <a:solidFill>
                  <a:srgbClr val="0033CC"/>
                </a:solidFill>
              </a:rPr>
              <a:t>الإشارة هنا إلى أن الصناعات كثيفة رأس المال تتصف بقيمة عالية للأصول الثابتة, مثل صناعة الأسمنت وصناعة </a:t>
            </a:r>
            <a:r>
              <a:rPr lang="ar-SA" sz="2000" b="1" dirty="0" err="1">
                <a:solidFill>
                  <a:srgbClr val="0033CC"/>
                </a:solidFill>
              </a:rPr>
              <a:t>البتروكيمائيات</a:t>
            </a:r>
            <a:r>
              <a:rPr lang="ar-SA" sz="2000" b="1" dirty="0">
                <a:solidFill>
                  <a:srgbClr val="0033CC"/>
                </a:solidFill>
              </a:rPr>
              <a:t>, قد لا تعادل مبيعاتها </a:t>
            </a:r>
            <a:r>
              <a:rPr lang="ar-SA" sz="2000" b="1" dirty="0" smtClean="0">
                <a:solidFill>
                  <a:srgbClr val="0033CC"/>
                </a:solidFill>
              </a:rPr>
              <a:t>قيمة </a:t>
            </a:r>
            <a:r>
              <a:rPr lang="ar-SA" sz="2000" b="1" dirty="0">
                <a:solidFill>
                  <a:srgbClr val="0033CC"/>
                </a:solidFill>
              </a:rPr>
              <a:t>الأصول الثابتة وبالتالي فإن معدل دوران الأصول الثابتة أقل من واحد. </a:t>
            </a:r>
            <a:endParaRPr lang="en-US" sz="2000" b="1" dirty="0">
              <a:solidFill>
                <a:srgbClr val="0033CC"/>
              </a:solidFill>
            </a:endParaRPr>
          </a:p>
          <a:p>
            <a:pPr algn="r"/>
            <a:endParaRPr lang="en-US" sz="2000" b="1" dirty="0" smtClean="0">
              <a:solidFill>
                <a:srgbClr val="0033CC"/>
              </a:solidFill>
            </a:endParaRPr>
          </a:p>
          <a:p>
            <a:pPr algn="r"/>
            <a:r>
              <a:rPr lang="ar-SA" sz="2000" b="1" dirty="0" smtClean="0">
                <a:solidFill>
                  <a:srgbClr val="0033CC"/>
                </a:solidFill>
              </a:rPr>
              <a:t>يميل </a:t>
            </a:r>
            <a:r>
              <a:rPr lang="ar-SA" sz="2000" b="1" dirty="0">
                <a:solidFill>
                  <a:srgbClr val="0033CC"/>
                </a:solidFill>
              </a:rPr>
              <a:t>معظم المحللين الماليين إلى حساب معدل دوران الأصول الثابتة على أساس إجمالي تكلفة الأصول الثابتة وليس على أساس صافي قيمتها.</a:t>
            </a:r>
            <a:endParaRPr lang="en-US" sz="2000" b="1" dirty="0">
              <a:solidFill>
                <a:srgbClr val="0033CC"/>
              </a:solidFill>
            </a:endParaRPr>
          </a:p>
          <a:p>
            <a:pPr algn="r"/>
            <a:endParaRPr lang="en-US" sz="2000" b="1" dirty="0" smtClean="0">
              <a:solidFill>
                <a:srgbClr val="0033CC"/>
              </a:solidFill>
            </a:endParaRPr>
          </a:p>
          <a:p>
            <a:pPr algn="r"/>
            <a:r>
              <a:rPr lang="ar-SA" sz="2000" b="1" dirty="0" smtClean="0">
                <a:solidFill>
                  <a:srgbClr val="0033CC"/>
                </a:solidFill>
              </a:rPr>
              <a:t>ويحسب </a:t>
            </a:r>
            <a:r>
              <a:rPr lang="ar-SA" sz="2000" b="1" dirty="0">
                <a:solidFill>
                  <a:srgbClr val="0033CC"/>
                </a:solidFill>
              </a:rPr>
              <a:t>بالمعادلة الآتية:    </a:t>
            </a:r>
            <a:r>
              <a:rPr lang="ar-SA" sz="2000" b="1" dirty="0">
                <a:solidFill>
                  <a:srgbClr val="00B050"/>
                </a:solidFill>
              </a:rPr>
              <a:t>صافي المبيعات ÷ متوسط الأصول الثابتة</a:t>
            </a:r>
            <a:endParaRPr lang="en-US" sz="2000" b="1" dirty="0">
              <a:solidFill>
                <a:srgbClr val="00B050"/>
              </a:solidFill>
            </a:endParaRPr>
          </a:p>
          <a:p>
            <a:pPr algn="r"/>
            <a:endParaRPr lang="en-US" sz="2000" b="1" dirty="0" smtClean="0">
              <a:solidFill>
                <a:srgbClr val="FF0066"/>
              </a:solidFill>
            </a:endParaRPr>
          </a:p>
          <a:p>
            <a:pPr algn="r"/>
            <a:r>
              <a:rPr lang="ar-SA" sz="2000" b="1" dirty="0" smtClean="0">
                <a:solidFill>
                  <a:srgbClr val="FF0066"/>
                </a:solidFill>
              </a:rPr>
              <a:t>ملاحظة</a:t>
            </a:r>
            <a:r>
              <a:rPr lang="ar-SA" sz="2000" b="1" dirty="0">
                <a:solidFill>
                  <a:srgbClr val="FF0066"/>
                </a:solidFill>
              </a:rPr>
              <a:t>: </a:t>
            </a:r>
            <a:r>
              <a:rPr lang="ar-SA" sz="2000" b="1" dirty="0">
                <a:solidFill>
                  <a:srgbClr val="0033CC"/>
                </a:solidFill>
              </a:rPr>
              <a:t>متوسط الأصول الثابتة عبارة عن ( رصيد الأصول الثابتة السنة السابقة + رصيد الأصول الثابتة السنة الحالية) ÷ 2</a:t>
            </a:r>
            <a:endParaRPr lang="en-US" sz="2000" b="1" dirty="0">
              <a:solidFill>
                <a:srgbClr val="0033CC"/>
              </a:solidFill>
            </a:endParaRPr>
          </a:p>
          <a:p>
            <a:pPr algn="r"/>
            <a:endParaRPr lang="en-US" sz="2000" b="1" dirty="0" smtClean="0">
              <a:solidFill>
                <a:srgbClr val="0033CC"/>
              </a:solidFill>
            </a:endParaRPr>
          </a:p>
          <a:p>
            <a:pPr algn="r"/>
            <a:r>
              <a:rPr lang="ar-SA" sz="2000" b="1" dirty="0" smtClean="0">
                <a:solidFill>
                  <a:srgbClr val="FF0066"/>
                </a:solidFill>
              </a:rPr>
              <a:t>مثال</a:t>
            </a:r>
            <a:r>
              <a:rPr lang="ar-SA" sz="2000" b="1" dirty="0">
                <a:solidFill>
                  <a:srgbClr val="FF0066"/>
                </a:solidFill>
              </a:rPr>
              <a:t>: </a:t>
            </a:r>
            <a:r>
              <a:rPr lang="ar-SA" sz="2000" b="1" dirty="0">
                <a:solidFill>
                  <a:srgbClr val="0033CC"/>
                </a:solidFill>
              </a:rPr>
              <a:t>إذا كانت مبيعات الشركة خلال عام 2005 تبلغ 150,000 ريال ورصيد الأصول الثابتة في نهاية 2004 يبلغ 160,000 ريال بينما يبلغ 140,000 في نهاية 2005</a:t>
            </a:r>
            <a:endParaRPr lang="en-US" sz="2000" b="1" dirty="0">
              <a:solidFill>
                <a:srgbClr val="0033CC"/>
              </a:solidFill>
            </a:endParaRPr>
          </a:p>
          <a:p>
            <a:pPr algn="r"/>
            <a:r>
              <a:rPr lang="ar-SA" sz="2000" b="1" dirty="0">
                <a:solidFill>
                  <a:srgbClr val="0033CC"/>
                </a:solidFill>
              </a:rPr>
              <a:t>فإن معدل دوران الأصول الثابتة ={ 150,000 ÷ [(160,000+140,000)÷2]} =1</a:t>
            </a:r>
            <a:endParaRPr lang="en-US" sz="2000" b="1" dirty="0">
              <a:solidFill>
                <a:srgbClr val="0033CC"/>
              </a:solidFill>
            </a:endParaRPr>
          </a:p>
          <a:p>
            <a:pPr algn="r"/>
            <a:r>
              <a:rPr lang="ar-SA" sz="2000" b="1" dirty="0">
                <a:solidFill>
                  <a:srgbClr val="0033CC"/>
                </a:solidFill>
              </a:rPr>
              <a:t>هذا يعني أن الشركة تدور أصولها الثابتة مرة واحدة خلال السنة وذلك وفقاً للقيم المالية لعام 2005.</a:t>
            </a:r>
            <a:endParaRPr lang="en-US" sz="2000" b="1" dirty="0">
              <a:solidFill>
                <a:srgbClr val="0033CC"/>
              </a:solidFill>
            </a:endParaRPr>
          </a:p>
        </p:txBody>
      </p:sp>
    </p:spTree>
  </p:cSld>
  <p:clrMapOvr>
    <a:masterClrMapping/>
  </p:clrMapOvr>
  <p:transition>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188640"/>
            <a:ext cx="8229600" cy="1143000"/>
          </a:xfrm>
        </p:spPr>
        <p:txBody>
          <a:bodyPr>
            <a:normAutofit fontScale="90000"/>
          </a:bodyPr>
          <a:lstStyle/>
          <a:p>
            <a:r>
              <a:rPr lang="ar-SA" b="1" u="sng" dirty="0">
                <a:solidFill>
                  <a:srgbClr val="FF0066"/>
                </a:solidFill>
              </a:rPr>
              <a:t>معدل دوران الأصول </a:t>
            </a:r>
            <a:r>
              <a:rPr lang="en-US" dirty="0">
                <a:solidFill>
                  <a:srgbClr val="FF0066"/>
                </a:solidFill>
              </a:rPr>
              <a:t/>
            </a:r>
            <a:br>
              <a:rPr lang="en-US" dirty="0">
                <a:solidFill>
                  <a:srgbClr val="FF0066"/>
                </a:solidFill>
              </a:rPr>
            </a:br>
            <a:endParaRPr lang="en-US" dirty="0">
              <a:solidFill>
                <a:srgbClr val="FF0066"/>
              </a:solidFill>
            </a:endParaRPr>
          </a:p>
        </p:txBody>
      </p:sp>
      <p:sp>
        <p:nvSpPr>
          <p:cNvPr id="3" name="عنصر نائب للمحتوى 2"/>
          <p:cNvSpPr>
            <a:spLocks noGrp="1"/>
          </p:cNvSpPr>
          <p:nvPr>
            <p:ph idx="1"/>
          </p:nvPr>
        </p:nvSpPr>
        <p:spPr>
          <a:xfrm>
            <a:off x="457200" y="764705"/>
            <a:ext cx="8229600" cy="4525963"/>
          </a:xfrm>
        </p:spPr>
        <p:txBody>
          <a:bodyPr>
            <a:noAutofit/>
          </a:bodyPr>
          <a:lstStyle/>
          <a:p>
            <a:pPr algn="r">
              <a:buNone/>
            </a:pPr>
            <a:r>
              <a:rPr lang="ar-SA" sz="2000" b="1" dirty="0">
                <a:solidFill>
                  <a:srgbClr val="0033CC"/>
                </a:solidFill>
              </a:rPr>
              <a:t>يعد من أهم عوامل ربحية المنشأة. ذلك لأن المحلل ينظر إلى معدل الدوران على أنه واحد من ثلاثة عوامل تعتبر مسببات الربح في أية منشأة. </a:t>
            </a:r>
            <a:endParaRPr lang="en-US" sz="2000" b="1" dirty="0">
              <a:solidFill>
                <a:srgbClr val="0033CC"/>
              </a:solidFill>
            </a:endParaRPr>
          </a:p>
          <a:p>
            <a:pPr algn="r">
              <a:buNone/>
            </a:pPr>
            <a:endParaRPr lang="en-US" sz="2000" b="1" dirty="0" smtClean="0">
              <a:solidFill>
                <a:srgbClr val="0033CC"/>
              </a:solidFill>
            </a:endParaRPr>
          </a:p>
          <a:p>
            <a:pPr algn="r">
              <a:buNone/>
            </a:pPr>
            <a:r>
              <a:rPr lang="ar-SA" sz="2000" b="1" dirty="0" smtClean="0">
                <a:solidFill>
                  <a:srgbClr val="0033CC"/>
                </a:solidFill>
              </a:rPr>
              <a:t>ويقيس </a:t>
            </a:r>
            <a:r>
              <a:rPr lang="ar-SA" sz="2000" b="1" dirty="0">
                <a:solidFill>
                  <a:srgbClr val="0033CC"/>
                </a:solidFill>
              </a:rPr>
              <a:t>عدد مرات تدوير أصول الشركة في النشاط كما يعكس كفاءة الشركة في إدارة الأصول.</a:t>
            </a:r>
            <a:endParaRPr lang="en-US" sz="2000" b="1" dirty="0">
              <a:solidFill>
                <a:srgbClr val="0033CC"/>
              </a:solidFill>
            </a:endParaRPr>
          </a:p>
          <a:p>
            <a:pPr algn="r">
              <a:buNone/>
            </a:pPr>
            <a:endParaRPr lang="en-US" sz="2000" b="1" dirty="0" smtClean="0">
              <a:solidFill>
                <a:srgbClr val="0033CC"/>
              </a:solidFill>
            </a:endParaRPr>
          </a:p>
          <a:p>
            <a:pPr algn="r">
              <a:buNone/>
            </a:pPr>
            <a:r>
              <a:rPr lang="ar-SA" sz="2000" b="1" dirty="0" smtClean="0">
                <a:solidFill>
                  <a:srgbClr val="0033CC"/>
                </a:solidFill>
              </a:rPr>
              <a:t>ويعاني </a:t>
            </a:r>
            <a:r>
              <a:rPr lang="ar-SA" sz="2000" b="1" dirty="0">
                <a:solidFill>
                  <a:srgbClr val="0033CC"/>
                </a:solidFill>
              </a:rPr>
              <a:t>من المشكلة المتعلقة بمجمع الاستهلاك, ويفضل حسابه على أساس إجمالي قيمة الأصول دون طرح مجمع الاستهلاك.</a:t>
            </a:r>
            <a:endParaRPr lang="en-US" sz="2000" b="1" dirty="0">
              <a:solidFill>
                <a:srgbClr val="0033CC"/>
              </a:solidFill>
            </a:endParaRPr>
          </a:p>
          <a:p>
            <a:pPr algn="r">
              <a:buNone/>
            </a:pPr>
            <a:endParaRPr lang="en-US" sz="2000" b="1" dirty="0" smtClean="0">
              <a:solidFill>
                <a:srgbClr val="0033CC"/>
              </a:solidFill>
            </a:endParaRPr>
          </a:p>
          <a:p>
            <a:pPr algn="r">
              <a:buNone/>
            </a:pPr>
            <a:r>
              <a:rPr lang="ar-SA" sz="2000" b="1" dirty="0" smtClean="0">
                <a:solidFill>
                  <a:srgbClr val="0033CC"/>
                </a:solidFill>
              </a:rPr>
              <a:t>ويحسب </a:t>
            </a:r>
            <a:r>
              <a:rPr lang="ar-SA" sz="2000" b="1" dirty="0">
                <a:solidFill>
                  <a:srgbClr val="0033CC"/>
                </a:solidFill>
              </a:rPr>
              <a:t>على النحو الآتي:    </a:t>
            </a:r>
            <a:r>
              <a:rPr lang="ar-SA" sz="2000" b="1" dirty="0">
                <a:solidFill>
                  <a:srgbClr val="00B050"/>
                </a:solidFill>
              </a:rPr>
              <a:t>صافي المبيعات ÷ متوسط الأصول </a:t>
            </a:r>
            <a:endParaRPr lang="en-US" sz="2000" b="1" dirty="0">
              <a:solidFill>
                <a:srgbClr val="00B050"/>
              </a:solidFill>
            </a:endParaRPr>
          </a:p>
          <a:p>
            <a:pPr algn="r">
              <a:buNone/>
            </a:pPr>
            <a:endParaRPr lang="en-US" sz="2000" b="1" dirty="0" smtClean="0">
              <a:solidFill>
                <a:srgbClr val="0033CC"/>
              </a:solidFill>
            </a:endParaRPr>
          </a:p>
          <a:p>
            <a:pPr algn="r">
              <a:buNone/>
            </a:pPr>
            <a:r>
              <a:rPr lang="ar-SA" sz="2000" b="1" dirty="0" smtClean="0">
                <a:solidFill>
                  <a:srgbClr val="FF0066"/>
                </a:solidFill>
              </a:rPr>
              <a:t>ملاحظة</a:t>
            </a:r>
            <a:r>
              <a:rPr lang="ar-SA" sz="2000" b="1" dirty="0">
                <a:solidFill>
                  <a:srgbClr val="FF0066"/>
                </a:solidFill>
              </a:rPr>
              <a:t>: </a:t>
            </a:r>
            <a:r>
              <a:rPr lang="ar-SA" sz="2000" b="1" dirty="0">
                <a:solidFill>
                  <a:srgbClr val="0033CC"/>
                </a:solidFill>
              </a:rPr>
              <a:t>متوسط الأصول عبارة عن ( رصيد الأصول السنة السابقة + رصيد الأصول السنة الحالية) ÷ 2</a:t>
            </a:r>
            <a:endParaRPr lang="en-US" sz="2000" b="1" dirty="0">
              <a:solidFill>
                <a:srgbClr val="0033CC"/>
              </a:solidFill>
            </a:endParaRPr>
          </a:p>
          <a:p>
            <a:pPr algn="r">
              <a:buNone/>
            </a:pPr>
            <a:endParaRPr lang="en-US" sz="2000" b="1" dirty="0" smtClean="0">
              <a:solidFill>
                <a:srgbClr val="0033CC"/>
              </a:solidFill>
            </a:endParaRPr>
          </a:p>
          <a:p>
            <a:pPr algn="r">
              <a:buNone/>
            </a:pPr>
            <a:r>
              <a:rPr lang="ar-SA" sz="2000" b="1" dirty="0" smtClean="0">
                <a:solidFill>
                  <a:srgbClr val="FF0066"/>
                </a:solidFill>
              </a:rPr>
              <a:t>مثال</a:t>
            </a:r>
            <a:r>
              <a:rPr lang="ar-SA" sz="2000" b="1" dirty="0">
                <a:solidFill>
                  <a:srgbClr val="FF0066"/>
                </a:solidFill>
              </a:rPr>
              <a:t>: </a:t>
            </a:r>
            <a:r>
              <a:rPr lang="ar-SA" sz="2000" b="1" dirty="0">
                <a:solidFill>
                  <a:srgbClr val="0033CC"/>
                </a:solidFill>
              </a:rPr>
              <a:t>إذا كانت مبيعات الشركة خلال عام 2005 تبلغ 150,000 ريال , ورصيد الأصول في نهاية 2004 يبلغ 270,000 ريال أما في نهاية 2005 يبلغ 330,000 ريال</a:t>
            </a:r>
            <a:endParaRPr lang="en-US" sz="2000" b="1" dirty="0">
              <a:solidFill>
                <a:srgbClr val="0033CC"/>
              </a:solidFill>
            </a:endParaRPr>
          </a:p>
          <a:p>
            <a:pPr algn="r">
              <a:buNone/>
            </a:pPr>
            <a:r>
              <a:rPr lang="ar-SA" sz="2000" b="1" dirty="0">
                <a:solidFill>
                  <a:srgbClr val="0033CC"/>
                </a:solidFill>
              </a:rPr>
              <a:t>فإن معدل دوران الأصول الثابتة ={ 150,000 [(270,000+330,000)÷2]} = 0.5</a:t>
            </a:r>
            <a:endParaRPr lang="en-US" sz="2000" b="1" dirty="0">
              <a:solidFill>
                <a:srgbClr val="0033CC"/>
              </a:solidFill>
            </a:endParaRPr>
          </a:p>
          <a:p>
            <a:pPr algn="r">
              <a:buNone/>
            </a:pPr>
            <a:r>
              <a:rPr lang="ar-SA" sz="2000" b="1" dirty="0" smtClean="0">
                <a:solidFill>
                  <a:srgbClr val="0033CC"/>
                </a:solidFill>
              </a:rPr>
              <a:t>يعني </a:t>
            </a:r>
            <a:r>
              <a:rPr lang="ar-SA" sz="2000" b="1" dirty="0">
                <a:solidFill>
                  <a:srgbClr val="0033CC"/>
                </a:solidFill>
              </a:rPr>
              <a:t>أن الشركة تدور أصولها نصف مرة واحدة خلال </a:t>
            </a:r>
            <a:r>
              <a:rPr lang="ar-SA" sz="2000" b="1" dirty="0" smtClean="0">
                <a:solidFill>
                  <a:srgbClr val="0033CC"/>
                </a:solidFill>
              </a:rPr>
              <a:t>السنة وذلك وفقاً للقيم </a:t>
            </a:r>
            <a:r>
              <a:rPr lang="ar-SA" sz="2000" b="1" dirty="0">
                <a:solidFill>
                  <a:srgbClr val="0033CC"/>
                </a:solidFill>
              </a:rPr>
              <a:t>المالية </a:t>
            </a:r>
            <a:r>
              <a:rPr lang="ar-SA" sz="2000" b="1" dirty="0" smtClean="0">
                <a:solidFill>
                  <a:srgbClr val="0033CC"/>
                </a:solidFill>
              </a:rPr>
              <a:t>لعام2005</a:t>
            </a:r>
            <a:r>
              <a:rPr lang="ar-SA" sz="2000" b="1" dirty="0">
                <a:solidFill>
                  <a:srgbClr val="0033CC"/>
                </a:solidFill>
              </a:rPr>
              <a:t>.</a:t>
            </a:r>
            <a:endParaRPr lang="en-US" sz="2000" b="1" dirty="0">
              <a:solidFill>
                <a:srgbClr val="0033CC"/>
              </a:solidFill>
            </a:endParaRPr>
          </a:p>
        </p:txBody>
      </p:sp>
    </p:spTree>
  </p:cSld>
  <p:clrMapOvr>
    <a:masterClrMapping/>
  </p:clrMapOvr>
  <p:transition>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i="1" dirty="0">
                <a:solidFill>
                  <a:srgbClr val="FF0066"/>
                </a:solidFill>
                <a:effectLst>
                  <a:outerShdw blurRad="38100" dist="38100" dir="2700000" algn="tl">
                    <a:srgbClr val="000000">
                      <a:alpha val="43137"/>
                    </a:srgbClr>
                  </a:outerShdw>
                </a:effectLst>
              </a:rPr>
              <a:t>:(Risk ratios)</a:t>
            </a:r>
            <a:r>
              <a:rPr lang="ar-SA" b="1" i="1" dirty="0">
                <a:solidFill>
                  <a:srgbClr val="FF0066"/>
                </a:solidFill>
                <a:effectLst>
                  <a:outerShdw blurRad="38100" dist="38100" dir="2700000" algn="tl">
                    <a:srgbClr val="000000">
                      <a:alpha val="43137"/>
                    </a:srgbClr>
                  </a:outerShdw>
                </a:effectLst>
              </a:rPr>
              <a:t>3- نسب المخاطر  </a:t>
            </a:r>
            <a:r>
              <a:rPr lang="en-US" dirty="0">
                <a:solidFill>
                  <a:srgbClr val="FF0066"/>
                </a:solidFill>
              </a:rPr>
              <a:t/>
            </a:r>
            <a:br>
              <a:rPr lang="en-US" dirty="0">
                <a:solidFill>
                  <a:srgbClr val="FF0066"/>
                </a:solidFill>
              </a:rPr>
            </a:br>
            <a:endParaRPr lang="en-US" dirty="0">
              <a:solidFill>
                <a:srgbClr val="FF0066"/>
              </a:solidFill>
            </a:endParaRPr>
          </a:p>
        </p:txBody>
      </p:sp>
      <p:sp>
        <p:nvSpPr>
          <p:cNvPr id="3" name="عنصر نائب للمحتوى 2"/>
          <p:cNvSpPr>
            <a:spLocks noGrp="1"/>
          </p:cNvSpPr>
          <p:nvPr>
            <p:ph idx="1"/>
          </p:nvPr>
        </p:nvSpPr>
        <p:spPr>
          <a:xfrm>
            <a:off x="457200" y="764705"/>
            <a:ext cx="8229600" cy="4525963"/>
          </a:xfrm>
        </p:spPr>
        <p:txBody>
          <a:bodyPr>
            <a:noAutofit/>
          </a:bodyPr>
          <a:lstStyle/>
          <a:p>
            <a:pPr algn="r">
              <a:buNone/>
            </a:pPr>
            <a:r>
              <a:rPr lang="ar-SA" sz="2200" b="1" dirty="0">
                <a:solidFill>
                  <a:srgbClr val="0033CC"/>
                </a:solidFill>
              </a:rPr>
              <a:t>من المفيد بالنسبة للمحلل المالي أن يعتمد على بعض النسب التي تقيس درجة المخاطر التي تتعرض لها عمليات الشركة التشغيلية والمالية. وذلك قبل أن يقدم على حساب درجة الفاعلية المالية ( الرفع المالي).</a:t>
            </a:r>
            <a:endParaRPr lang="en-US" sz="2200" b="1" dirty="0">
              <a:solidFill>
                <a:srgbClr val="0033CC"/>
              </a:solidFill>
            </a:endParaRPr>
          </a:p>
          <a:p>
            <a:pPr algn="r">
              <a:buNone/>
            </a:pPr>
            <a:endParaRPr lang="en-US" sz="2200" b="1" dirty="0" smtClean="0">
              <a:solidFill>
                <a:srgbClr val="0033CC"/>
              </a:solidFill>
            </a:endParaRPr>
          </a:p>
          <a:p>
            <a:pPr algn="r">
              <a:buNone/>
            </a:pPr>
            <a:r>
              <a:rPr lang="ar-SA" sz="2200" b="1" dirty="0" smtClean="0">
                <a:solidFill>
                  <a:srgbClr val="0033CC"/>
                </a:solidFill>
              </a:rPr>
              <a:t>ويهدف </a:t>
            </a:r>
            <a:r>
              <a:rPr lang="ar-SA" sz="2200" b="1" dirty="0">
                <a:solidFill>
                  <a:srgbClr val="0033CC"/>
                </a:solidFill>
              </a:rPr>
              <a:t>تحليل مخاطر الشركة إلى بيان درجة عدم التأكد المرتبطة بتدفق الدخل لمقدمي رأس المال.</a:t>
            </a:r>
            <a:endParaRPr lang="en-US" sz="2200" b="1" dirty="0">
              <a:solidFill>
                <a:srgbClr val="0033CC"/>
              </a:solidFill>
            </a:endParaRPr>
          </a:p>
          <a:p>
            <a:pPr algn="r">
              <a:buNone/>
            </a:pPr>
            <a:r>
              <a:rPr lang="ar-SA" sz="2200" b="1" dirty="0" smtClean="0">
                <a:solidFill>
                  <a:srgbClr val="0033CC"/>
                </a:solidFill>
              </a:rPr>
              <a:t>ويوضح </a:t>
            </a:r>
            <a:r>
              <a:rPr lang="ar-SA" sz="2200" b="1" dirty="0">
                <a:solidFill>
                  <a:srgbClr val="0033CC"/>
                </a:solidFill>
              </a:rPr>
              <a:t>تحليل المخاطر إلى أن أية زيادة في المخاطر المرتبطة بمقدمي رأس المال يعني ارتفاع تكلفة الأموال بالنسبة لهم.</a:t>
            </a:r>
            <a:endParaRPr lang="en-US" sz="2200" b="1" dirty="0">
              <a:solidFill>
                <a:srgbClr val="0033CC"/>
              </a:solidFill>
            </a:endParaRPr>
          </a:p>
          <a:p>
            <a:pPr algn="r">
              <a:buNone/>
            </a:pPr>
            <a:endParaRPr lang="en-US" sz="2200" b="1" dirty="0" smtClean="0">
              <a:solidFill>
                <a:srgbClr val="0033CC"/>
              </a:solidFill>
            </a:endParaRPr>
          </a:p>
          <a:p>
            <a:pPr algn="r">
              <a:buNone/>
            </a:pPr>
            <a:r>
              <a:rPr lang="ar-SA" sz="2200" b="1" dirty="0" smtClean="0">
                <a:solidFill>
                  <a:srgbClr val="0033CC"/>
                </a:solidFill>
              </a:rPr>
              <a:t>ولقد </a:t>
            </a:r>
            <a:r>
              <a:rPr lang="ar-SA" sz="2200" b="1" dirty="0">
                <a:solidFill>
                  <a:srgbClr val="0033CC"/>
                </a:solidFill>
              </a:rPr>
              <a:t>اعتاد المحللون والباحثون حساب درجة المخاطر باستخدام نموذج السوق للأسعار والعوائد (بيتا).</a:t>
            </a:r>
            <a:endParaRPr lang="en-US" sz="2200" b="1" dirty="0">
              <a:solidFill>
                <a:srgbClr val="0033CC"/>
              </a:solidFill>
            </a:endParaRPr>
          </a:p>
          <a:p>
            <a:pPr algn="r">
              <a:buNone/>
            </a:pPr>
            <a:r>
              <a:rPr lang="ar-SA" sz="2200" b="1" dirty="0">
                <a:solidFill>
                  <a:srgbClr val="0033CC"/>
                </a:solidFill>
              </a:rPr>
              <a:t> </a:t>
            </a:r>
            <a:endParaRPr lang="en-US" sz="2200" b="1" dirty="0">
              <a:solidFill>
                <a:srgbClr val="0033CC"/>
              </a:solidFill>
            </a:endParaRPr>
          </a:p>
          <a:p>
            <a:pPr algn="r">
              <a:buNone/>
            </a:pPr>
            <a:r>
              <a:rPr lang="ar-SA" sz="2200" b="1" dirty="0" smtClean="0">
                <a:solidFill>
                  <a:srgbClr val="0033CC"/>
                </a:solidFill>
              </a:rPr>
              <a:t>ويكمن </a:t>
            </a:r>
            <a:r>
              <a:rPr lang="ar-SA" sz="2200" b="1" dirty="0">
                <a:solidFill>
                  <a:srgbClr val="0033CC"/>
                </a:solidFill>
              </a:rPr>
              <a:t>حساب نوعين من المخاطر:</a:t>
            </a:r>
            <a:endParaRPr lang="en-US" sz="2200" b="1" dirty="0">
              <a:solidFill>
                <a:srgbClr val="0033CC"/>
              </a:solidFill>
            </a:endParaRPr>
          </a:p>
          <a:p>
            <a:pPr algn="r">
              <a:buNone/>
            </a:pPr>
            <a:r>
              <a:rPr lang="ar-SA" sz="2200" b="1" dirty="0">
                <a:solidFill>
                  <a:srgbClr val="0033CC"/>
                </a:solidFill>
              </a:rPr>
              <a:t>مخاطر الأعمال.</a:t>
            </a:r>
            <a:endParaRPr lang="en-US" sz="2200" b="1" dirty="0">
              <a:solidFill>
                <a:srgbClr val="0033CC"/>
              </a:solidFill>
            </a:endParaRPr>
          </a:p>
          <a:p>
            <a:pPr algn="r">
              <a:buNone/>
            </a:pPr>
            <a:r>
              <a:rPr lang="ar-SA" sz="2200" b="1" dirty="0">
                <a:solidFill>
                  <a:srgbClr val="0033CC"/>
                </a:solidFill>
              </a:rPr>
              <a:t>مخاطر المالية.</a:t>
            </a:r>
            <a:endParaRPr lang="en-US" sz="2200" b="1" dirty="0">
              <a:solidFill>
                <a:srgbClr val="0033CC"/>
              </a:solidFill>
            </a:endParaRPr>
          </a:p>
        </p:txBody>
      </p:sp>
    </p:spTree>
  </p:cSld>
  <p:clrMapOvr>
    <a:masterClrMapping/>
  </p:clrMapOvr>
  <p:transition>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u="sng" dirty="0" smtClean="0">
                <a:solidFill>
                  <a:srgbClr val="FF0066"/>
                </a:solidFill>
              </a:rPr>
              <a:t>مخاطر الأعمال</a:t>
            </a:r>
            <a:r>
              <a:rPr lang="en-US" dirty="0" smtClean="0">
                <a:solidFill>
                  <a:srgbClr val="FF0066"/>
                </a:solidFill>
              </a:rPr>
              <a:t/>
            </a:r>
            <a:br>
              <a:rPr lang="en-US" dirty="0" smtClean="0">
                <a:solidFill>
                  <a:srgbClr val="FF0066"/>
                </a:solidFill>
              </a:rPr>
            </a:br>
            <a:endParaRPr lang="en-US" dirty="0">
              <a:solidFill>
                <a:srgbClr val="FF0066"/>
              </a:solidFill>
            </a:endParaRPr>
          </a:p>
        </p:txBody>
      </p:sp>
      <p:sp>
        <p:nvSpPr>
          <p:cNvPr id="3" name="عنصر نائب للمحتوى 2"/>
          <p:cNvSpPr>
            <a:spLocks noGrp="1"/>
          </p:cNvSpPr>
          <p:nvPr>
            <p:ph idx="1"/>
          </p:nvPr>
        </p:nvSpPr>
        <p:spPr>
          <a:xfrm>
            <a:off x="457200" y="1124745"/>
            <a:ext cx="8229600" cy="4525963"/>
          </a:xfrm>
        </p:spPr>
        <p:txBody>
          <a:bodyPr>
            <a:noAutofit/>
          </a:bodyPr>
          <a:lstStyle/>
          <a:p>
            <a:pPr algn="r">
              <a:buNone/>
            </a:pPr>
            <a:r>
              <a:rPr lang="ar-SA" sz="2400" b="1" dirty="0" smtClean="0">
                <a:solidFill>
                  <a:srgbClr val="0033CC"/>
                </a:solidFill>
              </a:rPr>
              <a:t>تعتمد طريقة حساب «درجة الرفع التشغيلي»على </a:t>
            </a:r>
            <a:r>
              <a:rPr lang="ar-SA" sz="2400" b="1" dirty="0">
                <a:solidFill>
                  <a:srgbClr val="0033CC"/>
                </a:solidFill>
              </a:rPr>
              <a:t>حساب الرفع </a:t>
            </a:r>
            <a:r>
              <a:rPr lang="ar-SA" sz="2400" b="1" dirty="0" smtClean="0">
                <a:solidFill>
                  <a:srgbClr val="0033CC"/>
                </a:solidFill>
              </a:rPr>
              <a:t>التشغيلي، حيث الرفع </a:t>
            </a:r>
            <a:r>
              <a:rPr lang="ar-SA" sz="2400" b="1" dirty="0">
                <a:solidFill>
                  <a:srgbClr val="0033CC"/>
                </a:solidFill>
              </a:rPr>
              <a:t>التشغيلي هو درجة التقلب في الربح نتيجة للتقلب في المبيعات.</a:t>
            </a:r>
            <a:endParaRPr lang="en-US" sz="2400" b="1" dirty="0">
              <a:solidFill>
                <a:srgbClr val="0033CC"/>
              </a:solidFill>
            </a:endParaRPr>
          </a:p>
          <a:p>
            <a:pPr algn="r">
              <a:buNone/>
            </a:pPr>
            <a:r>
              <a:rPr lang="ar-SA" sz="2400" b="1" dirty="0">
                <a:solidFill>
                  <a:srgbClr val="0033CC"/>
                </a:solidFill>
              </a:rPr>
              <a:t>ويحسب على النحو الأتي:  </a:t>
            </a:r>
            <a:endParaRPr lang="en-US" sz="2400" b="1" dirty="0" smtClean="0">
              <a:solidFill>
                <a:srgbClr val="0033CC"/>
              </a:solidFill>
            </a:endParaRPr>
          </a:p>
          <a:p>
            <a:pPr algn="ctr">
              <a:buNone/>
            </a:pPr>
            <a:r>
              <a:rPr lang="ar-SA" sz="2400" b="1" dirty="0" smtClean="0">
                <a:solidFill>
                  <a:srgbClr val="00B050"/>
                </a:solidFill>
              </a:rPr>
              <a:t>    </a:t>
            </a:r>
            <a:r>
              <a:rPr lang="ar-SA" sz="2400" b="1" dirty="0">
                <a:solidFill>
                  <a:srgbClr val="00B050"/>
                </a:solidFill>
              </a:rPr>
              <a:t>نسبة التغير في ربح </a:t>
            </a:r>
            <a:r>
              <a:rPr lang="ar-SA" sz="2400" b="1" dirty="0" smtClean="0">
                <a:solidFill>
                  <a:srgbClr val="00B050"/>
                </a:solidFill>
              </a:rPr>
              <a:t>العمليات قبل الفائدة والضرائب </a:t>
            </a:r>
            <a:r>
              <a:rPr lang="ar-SA" sz="2400" b="1" dirty="0">
                <a:solidFill>
                  <a:srgbClr val="00B050"/>
                </a:solidFill>
              </a:rPr>
              <a:t>÷ نسبة التغير في المبيعات</a:t>
            </a:r>
            <a:endParaRPr lang="en-US" sz="2400" b="1" dirty="0">
              <a:solidFill>
                <a:srgbClr val="00B050"/>
              </a:solidFill>
            </a:endParaRPr>
          </a:p>
          <a:p>
            <a:pPr algn="r">
              <a:buNone/>
            </a:pPr>
            <a:endParaRPr lang="en-US" sz="2400" b="1" dirty="0" smtClean="0">
              <a:solidFill>
                <a:srgbClr val="0033CC"/>
              </a:solidFill>
            </a:endParaRPr>
          </a:p>
          <a:p>
            <a:pPr algn="r">
              <a:buNone/>
            </a:pPr>
            <a:r>
              <a:rPr lang="ar-SA" sz="2400" b="1" dirty="0" smtClean="0">
                <a:solidFill>
                  <a:srgbClr val="FF0066"/>
                </a:solidFill>
              </a:rPr>
              <a:t>مثال</a:t>
            </a:r>
            <a:r>
              <a:rPr lang="ar-SA" sz="2400" b="1" dirty="0">
                <a:solidFill>
                  <a:srgbClr val="FF0066"/>
                </a:solidFill>
              </a:rPr>
              <a:t>: </a:t>
            </a:r>
            <a:r>
              <a:rPr lang="ar-SA" sz="2400" b="1" dirty="0">
                <a:solidFill>
                  <a:srgbClr val="0033CC"/>
                </a:solidFill>
              </a:rPr>
              <a:t>إذا كانت مبيعات الشركة 200,000 ريال في عام 2004 وأرباحها </a:t>
            </a:r>
            <a:r>
              <a:rPr lang="ar-SA" sz="2400" b="1" dirty="0" smtClean="0">
                <a:solidFill>
                  <a:srgbClr val="0033CC"/>
                </a:solidFill>
              </a:rPr>
              <a:t>التشغيلية لنفس </a:t>
            </a:r>
            <a:r>
              <a:rPr lang="ar-SA" sz="2400" b="1" dirty="0">
                <a:solidFill>
                  <a:srgbClr val="0033CC"/>
                </a:solidFill>
              </a:rPr>
              <a:t>العام 50,000 ريال, وإذا ارتفعت مبيعات الشركة عام 2005 إلى 250,000 ريال , </a:t>
            </a:r>
            <a:r>
              <a:rPr lang="ar-SA" sz="2400" b="1" dirty="0" smtClean="0">
                <a:solidFill>
                  <a:srgbClr val="0033CC"/>
                </a:solidFill>
              </a:rPr>
              <a:t>ربح </a:t>
            </a:r>
            <a:r>
              <a:rPr lang="ar-SA" sz="2400" b="1" dirty="0">
                <a:solidFill>
                  <a:srgbClr val="0033CC"/>
                </a:solidFill>
              </a:rPr>
              <a:t>العام </a:t>
            </a:r>
            <a:r>
              <a:rPr lang="ar-SA" sz="2400" b="1" dirty="0" smtClean="0">
                <a:solidFill>
                  <a:srgbClr val="0033CC"/>
                </a:solidFill>
              </a:rPr>
              <a:t>التشغيلي إلى </a:t>
            </a:r>
            <a:r>
              <a:rPr lang="ar-SA" sz="2400" b="1" dirty="0">
                <a:solidFill>
                  <a:srgbClr val="0033CC"/>
                </a:solidFill>
              </a:rPr>
              <a:t>70,000 ريال</a:t>
            </a:r>
            <a:endParaRPr lang="en-US" sz="2400" b="1" dirty="0">
              <a:solidFill>
                <a:srgbClr val="0033CC"/>
              </a:solidFill>
            </a:endParaRPr>
          </a:p>
          <a:p>
            <a:pPr algn="r">
              <a:buNone/>
            </a:pPr>
            <a:r>
              <a:rPr lang="ar-SA" sz="2400" b="1" dirty="0">
                <a:solidFill>
                  <a:srgbClr val="0033CC"/>
                </a:solidFill>
              </a:rPr>
              <a:t>فإن نسبة التغير في المبيعات يبلغ 25% , ونسبة التغير في الأرباح تبلغ 40%</a:t>
            </a:r>
            <a:endParaRPr lang="en-US" sz="2400" b="1" dirty="0">
              <a:solidFill>
                <a:srgbClr val="0033CC"/>
              </a:solidFill>
            </a:endParaRPr>
          </a:p>
          <a:p>
            <a:pPr algn="r">
              <a:buNone/>
            </a:pPr>
            <a:r>
              <a:rPr lang="ar-SA" sz="2400" b="1" dirty="0">
                <a:solidFill>
                  <a:srgbClr val="0033CC"/>
                </a:solidFill>
              </a:rPr>
              <a:t>تكون هنا درجة الرفع التشغيلي ( مخاطر الأعمال) = (40% ÷ 25% ) =160%</a:t>
            </a:r>
            <a:endParaRPr lang="en-US" sz="2400" b="1" dirty="0">
              <a:solidFill>
                <a:srgbClr val="0033CC"/>
              </a:solidFill>
            </a:endParaRPr>
          </a:p>
          <a:p>
            <a:pPr algn="r">
              <a:buNone/>
            </a:pPr>
            <a:r>
              <a:rPr lang="ar-SA" sz="2400" b="1" dirty="0">
                <a:solidFill>
                  <a:srgbClr val="0033CC"/>
                </a:solidFill>
              </a:rPr>
              <a:t>وهذا يعني أن تغيراً بنسبة 100% في المبيعات سوف يصاحبه تغير في صافي الربح بنسبة 160% ويبقى هذا الفرض صحيحاُ طالما ظل هيكل التكلفة مستقراً دون تغير في حجم التكاليف الثابتة أو المتغيرة.</a:t>
            </a:r>
            <a:endParaRPr lang="en-US" sz="2400" b="1" dirty="0">
              <a:solidFill>
                <a:srgbClr val="0033CC"/>
              </a:solidFill>
            </a:endParaRPr>
          </a:p>
          <a:p>
            <a:pPr algn="r">
              <a:buNone/>
            </a:pPr>
            <a:endParaRPr lang="en-US" sz="2400" b="1" dirty="0">
              <a:solidFill>
                <a:srgbClr val="0033CC"/>
              </a:solidFill>
            </a:endParaRPr>
          </a:p>
        </p:txBody>
      </p:sp>
    </p:spTree>
  </p:cSld>
  <p:clrMapOvr>
    <a:masterClrMapping/>
  </p:clrMapOvr>
  <p:transition>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99392"/>
            <a:ext cx="8229600" cy="1143000"/>
          </a:xfrm>
        </p:spPr>
        <p:txBody>
          <a:bodyPr>
            <a:normAutofit fontScale="90000"/>
          </a:bodyPr>
          <a:lstStyle/>
          <a:p>
            <a:r>
              <a:rPr lang="ar-SA" dirty="0">
                <a:solidFill>
                  <a:srgbClr val="FF0066"/>
                </a:solidFill>
              </a:rPr>
              <a:t> </a:t>
            </a:r>
            <a:r>
              <a:rPr lang="en-US" dirty="0">
                <a:solidFill>
                  <a:srgbClr val="FF0066"/>
                </a:solidFill>
              </a:rPr>
              <a:t/>
            </a:r>
            <a:br>
              <a:rPr lang="en-US" dirty="0">
                <a:solidFill>
                  <a:srgbClr val="FF0066"/>
                </a:solidFill>
              </a:rPr>
            </a:br>
            <a:r>
              <a:rPr lang="ar-SA" b="1" u="sng" dirty="0">
                <a:solidFill>
                  <a:srgbClr val="FF0066"/>
                </a:solidFill>
              </a:rPr>
              <a:t>المخاطر المالية</a:t>
            </a:r>
            <a:r>
              <a:rPr lang="en-US" dirty="0">
                <a:solidFill>
                  <a:srgbClr val="FF0066"/>
                </a:solidFill>
              </a:rPr>
              <a:t/>
            </a:r>
            <a:br>
              <a:rPr lang="en-US" dirty="0">
                <a:solidFill>
                  <a:srgbClr val="FF0066"/>
                </a:solidFill>
              </a:rPr>
            </a:br>
            <a:endParaRPr lang="en-US" dirty="0">
              <a:solidFill>
                <a:srgbClr val="FF0066"/>
              </a:solidFill>
            </a:endParaRPr>
          </a:p>
        </p:txBody>
      </p:sp>
      <p:sp>
        <p:nvSpPr>
          <p:cNvPr id="3" name="عنصر نائب للمحتوى 2"/>
          <p:cNvSpPr>
            <a:spLocks noGrp="1"/>
          </p:cNvSpPr>
          <p:nvPr>
            <p:ph idx="1"/>
          </p:nvPr>
        </p:nvSpPr>
        <p:spPr>
          <a:xfrm>
            <a:off x="457200" y="908720"/>
            <a:ext cx="8229600" cy="4929411"/>
          </a:xfrm>
        </p:spPr>
        <p:txBody>
          <a:bodyPr>
            <a:noAutofit/>
          </a:bodyPr>
          <a:lstStyle/>
          <a:p>
            <a:pPr algn="r">
              <a:buNone/>
            </a:pPr>
            <a:r>
              <a:rPr lang="ar-SA" sz="2000" b="1" dirty="0">
                <a:solidFill>
                  <a:srgbClr val="0033CC"/>
                </a:solidFill>
              </a:rPr>
              <a:t>تتعامل </a:t>
            </a:r>
            <a:r>
              <a:rPr lang="ar-SA" sz="2000" b="1" dirty="0" smtClean="0">
                <a:solidFill>
                  <a:srgbClr val="0033CC"/>
                </a:solidFill>
              </a:rPr>
              <a:t>طريقة «درجة الرفع المالي» مع </a:t>
            </a:r>
            <a:r>
              <a:rPr lang="ar-SA" sz="2000" b="1" dirty="0">
                <a:solidFill>
                  <a:srgbClr val="0033CC"/>
                </a:solidFill>
              </a:rPr>
              <a:t>درجة التقلب في الأرباح الناتجة عن التمويل بالدين بدلاً من التمويل بحق الملكية. فالتمويل بالدين يتطلب أعباء مالية ثابتة بنسبة معينة من قيمة الدين ( القرض أو السندات).</a:t>
            </a:r>
            <a:endParaRPr lang="en-US" sz="2000" b="1" dirty="0">
              <a:solidFill>
                <a:srgbClr val="0033CC"/>
              </a:solidFill>
            </a:endParaRPr>
          </a:p>
          <a:p>
            <a:pPr algn="r">
              <a:buNone/>
            </a:pPr>
            <a:endParaRPr lang="en-US" sz="2000" b="1" dirty="0" smtClean="0">
              <a:solidFill>
                <a:srgbClr val="0033CC"/>
              </a:solidFill>
            </a:endParaRPr>
          </a:p>
          <a:p>
            <a:pPr algn="r">
              <a:buNone/>
            </a:pPr>
            <a:r>
              <a:rPr lang="ar-SA" sz="2000" b="1" dirty="0" smtClean="0">
                <a:solidFill>
                  <a:srgbClr val="0033CC"/>
                </a:solidFill>
              </a:rPr>
              <a:t>تحسب </a:t>
            </a:r>
            <a:r>
              <a:rPr lang="ar-SA" sz="2000" b="1" dirty="0">
                <a:solidFill>
                  <a:srgbClr val="0033CC"/>
                </a:solidFill>
              </a:rPr>
              <a:t>المخاطر المالية على النحو التالي:</a:t>
            </a:r>
            <a:endParaRPr lang="en-US" sz="2000" b="1" dirty="0">
              <a:solidFill>
                <a:srgbClr val="0033CC"/>
              </a:solidFill>
            </a:endParaRPr>
          </a:p>
          <a:p>
            <a:pPr algn="r">
              <a:buNone/>
            </a:pPr>
            <a:r>
              <a:rPr lang="ar-SA" sz="2000" b="1" dirty="0">
                <a:solidFill>
                  <a:srgbClr val="00B050"/>
                </a:solidFill>
              </a:rPr>
              <a:t>نسبة التغير في </a:t>
            </a:r>
            <a:r>
              <a:rPr lang="ar-SA" sz="2000" b="1" dirty="0" smtClean="0">
                <a:solidFill>
                  <a:srgbClr val="00B050"/>
                </a:solidFill>
              </a:rPr>
              <a:t>ربحية السهم الواحد ÷ </a:t>
            </a:r>
            <a:r>
              <a:rPr lang="ar-SA" sz="2000" b="1" dirty="0">
                <a:solidFill>
                  <a:srgbClr val="00B050"/>
                </a:solidFill>
              </a:rPr>
              <a:t>نسبة التغير في ربح العمليات قبل الفائدة والضرائب </a:t>
            </a:r>
            <a:endParaRPr lang="en-US" sz="2000" b="1" dirty="0">
              <a:solidFill>
                <a:srgbClr val="00B050"/>
              </a:solidFill>
            </a:endParaRPr>
          </a:p>
          <a:p>
            <a:pPr algn="r">
              <a:buNone/>
            </a:pPr>
            <a:endParaRPr lang="en-US" sz="2000" b="1" dirty="0" smtClean="0">
              <a:solidFill>
                <a:srgbClr val="0033CC"/>
              </a:solidFill>
            </a:endParaRPr>
          </a:p>
          <a:p>
            <a:pPr algn="r">
              <a:buNone/>
            </a:pPr>
            <a:r>
              <a:rPr lang="ar-SA" sz="2000" b="1" dirty="0" smtClean="0">
                <a:solidFill>
                  <a:srgbClr val="FF0066"/>
                </a:solidFill>
              </a:rPr>
              <a:t>مثال</a:t>
            </a:r>
            <a:r>
              <a:rPr lang="ar-SA" sz="2000" b="1" dirty="0">
                <a:solidFill>
                  <a:srgbClr val="FF0066"/>
                </a:solidFill>
              </a:rPr>
              <a:t>: </a:t>
            </a:r>
            <a:r>
              <a:rPr lang="ar-SA" sz="2000" b="1" dirty="0">
                <a:solidFill>
                  <a:srgbClr val="0033CC"/>
                </a:solidFill>
              </a:rPr>
              <a:t>إذا كان عبء الفوائد في عامي 2004, 2005 هو 10,000 ريال في المثال السابق مع إهمال الضرائب. في هذه الحالة يكون صافي الربح المتاح لحملة الأسهم 40,000 ريال , 60,000 ريال لعامي 2004 , 2005 بالترتيب. وأن الربح قبل الفائدة والضريبة للعامين كما تم حسابهما في المثال السابق 50,000 ريال </a:t>
            </a:r>
            <a:r>
              <a:rPr lang="ar-SA" sz="2000" b="1" dirty="0" err="1">
                <a:solidFill>
                  <a:srgbClr val="0033CC"/>
                </a:solidFill>
              </a:rPr>
              <a:t>و</a:t>
            </a:r>
            <a:r>
              <a:rPr lang="ar-SA" sz="2000" b="1" dirty="0">
                <a:solidFill>
                  <a:srgbClr val="0033CC"/>
                </a:solidFill>
              </a:rPr>
              <a:t> 70,000 ريال للعامين.</a:t>
            </a:r>
            <a:endParaRPr lang="en-US" sz="2000" b="1" dirty="0">
              <a:solidFill>
                <a:srgbClr val="0033CC"/>
              </a:solidFill>
            </a:endParaRPr>
          </a:p>
          <a:p>
            <a:pPr algn="r">
              <a:buNone/>
            </a:pPr>
            <a:r>
              <a:rPr lang="ar-SA" sz="2000" b="1" dirty="0">
                <a:solidFill>
                  <a:srgbClr val="0033CC"/>
                </a:solidFill>
              </a:rPr>
              <a:t>فإن نسبة التغير في الربح قبل الفائدة والضريبة = 40% </a:t>
            </a:r>
            <a:endParaRPr lang="en-US" sz="2000" b="1" dirty="0">
              <a:solidFill>
                <a:srgbClr val="0033CC"/>
              </a:solidFill>
            </a:endParaRPr>
          </a:p>
          <a:p>
            <a:pPr algn="r">
              <a:buNone/>
            </a:pPr>
            <a:r>
              <a:rPr lang="ar-SA" sz="2000" b="1" dirty="0">
                <a:solidFill>
                  <a:srgbClr val="0033CC"/>
                </a:solidFill>
              </a:rPr>
              <a:t>ونسبة التغير في الربح المتاح لحملة الأسهم 50% (60,000÷40,000)</a:t>
            </a:r>
            <a:endParaRPr lang="en-US" sz="2000" b="1" dirty="0">
              <a:solidFill>
                <a:srgbClr val="0033CC"/>
              </a:solidFill>
            </a:endParaRPr>
          </a:p>
          <a:p>
            <a:pPr algn="r">
              <a:buNone/>
            </a:pPr>
            <a:r>
              <a:rPr lang="ar-SA" sz="2000" b="1" dirty="0">
                <a:solidFill>
                  <a:srgbClr val="0033CC"/>
                </a:solidFill>
              </a:rPr>
              <a:t>فإن نسبة المخاطر المالية = 50% ÷40% = 125%</a:t>
            </a:r>
            <a:endParaRPr lang="en-US" sz="2000" b="1" dirty="0">
              <a:solidFill>
                <a:srgbClr val="0033CC"/>
              </a:solidFill>
            </a:endParaRPr>
          </a:p>
          <a:p>
            <a:pPr algn="r">
              <a:buNone/>
            </a:pPr>
            <a:endParaRPr lang="en-US" sz="2000" b="1" dirty="0" smtClean="0">
              <a:solidFill>
                <a:srgbClr val="0033CC"/>
              </a:solidFill>
            </a:endParaRPr>
          </a:p>
          <a:p>
            <a:pPr algn="r">
              <a:buNone/>
            </a:pPr>
            <a:r>
              <a:rPr lang="ar-SA" sz="2000" b="1" dirty="0" smtClean="0">
                <a:solidFill>
                  <a:srgbClr val="0033CC"/>
                </a:solidFill>
              </a:rPr>
              <a:t>يلاحظ </a:t>
            </a:r>
            <a:r>
              <a:rPr lang="ar-SA" sz="2000" b="1" dirty="0">
                <a:solidFill>
                  <a:srgbClr val="0033CC"/>
                </a:solidFill>
              </a:rPr>
              <a:t>هنا أن عملية حساب نسبة المخاطر المالية قد بدأت من حيث انتهت عملية حساب المخاطر التشغيلية, أي أن درجة المخاطر المالية مكملة للمخاطر التشغيلية وليست بديلاً لها.</a:t>
            </a:r>
            <a:endParaRPr lang="en-US" sz="2000" b="1" dirty="0">
              <a:solidFill>
                <a:srgbClr val="0033CC"/>
              </a:solidFill>
            </a:endParaRPr>
          </a:p>
        </p:txBody>
      </p:sp>
    </p:spTree>
  </p:cSld>
  <p:clrMapOvr>
    <a:masterClrMapping/>
  </p:clrMapOvr>
  <p:transition>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25760"/>
            <a:ext cx="8229600" cy="1143000"/>
          </a:xfrm>
        </p:spPr>
        <p:txBody>
          <a:bodyPr>
            <a:normAutofit fontScale="90000"/>
          </a:bodyPr>
          <a:lstStyle/>
          <a:p>
            <a:r>
              <a:rPr lang="ar-SA" dirty="0">
                <a:solidFill>
                  <a:srgbClr val="FF0066"/>
                </a:solidFill>
              </a:rPr>
              <a:t> </a:t>
            </a:r>
            <a:r>
              <a:rPr lang="en-US" dirty="0">
                <a:solidFill>
                  <a:srgbClr val="FF0066"/>
                </a:solidFill>
              </a:rPr>
              <a:t/>
            </a:r>
            <a:br>
              <a:rPr lang="en-US" dirty="0">
                <a:solidFill>
                  <a:srgbClr val="FF0066"/>
                </a:solidFill>
              </a:rPr>
            </a:br>
            <a:r>
              <a:rPr lang="ar-SA" b="1" u="sng" dirty="0">
                <a:solidFill>
                  <a:srgbClr val="FF0066"/>
                </a:solidFill>
              </a:rPr>
              <a:t>المخاطر الكلية</a:t>
            </a:r>
            <a:r>
              <a:rPr lang="en-US" dirty="0">
                <a:solidFill>
                  <a:srgbClr val="FF0066"/>
                </a:solidFill>
              </a:rPr>
              <a:t/>
            </a:r>
            <a:br>
              <a:rPr lang="en-US" dirty="0">
                <a:solidFill>
                  <a:srgbClr val="FF0066"/>
                </a:solidFill>
              </a:rPr>
            </a:br>
            <a:endParaRPr lang="en-US" dirty="0">
              <a:solidFill>
                <a:srgbClr val="FF0066"/>
              </a:solidFill>
            </a:endParaRPr>
          </a:p>
        </p:txBody>
      </p:sp>
      <p:sp>
        <p:nvSpPr>
          <p:cNvPr id="3" name="عنصر نائب للمحتوى 2"/>
          <p:cNvSpPr>
            <a:spLocks noGrp="1"/>
          </p:cNvSpPr>
          <p:nvPr>
            <p:ph idx="1"/>
          </p:nvPr>
        </p:nvSpPr>
        <p:spPr>
          <a:xfrm>
            <a:off x="457200" y="1196753"/>
            <a:ext cx="8229600" cy="4525963"/>
          </a:xfrm>
        </p:spPr>
        <p:txBody>
          <a:bodyPr>
            <a:noAutofit/>
          </a:bodyPr>
          <a:lstStyle/>
          <a:p>
            <a:pPr algn="r">
              <a:buNone/>
            </a:pPr>
            <a:r>
              <a:rPr lang="ar-SA" sz="2400" b="1" dirty="0">
                <a:solidFill>
                  <a:srgbClr val="0033CC"/>
                </a:solidFill>
              </a:rPr>
              <a:t>النتائج التي تم التوصل إليها من تحليل المخاطر السابقة يقودنا إلى إمكانية قياس المخاطر الكلية بصورة مباشرة بالمعادلة التالية:</a:t>
            </a:r>
            <a:endParaRPr lang="en-US" sz="2400" b="1" dirty="0">
              <a:solidFill>
                <a:srgbClr val="0033CC"/>
              </a:solidFill>
            </a:endParaRPr>
          </a:p>
          <a:p>
            <a:pPr algn="r">
              <a:buNone/>
            </a:pPr>
            <a:r>
              <a:rPr lang="ar-SA" sz="2400" b="1" dirty="0">
                <a:solidFill>
                  <a:srgbClr val="00B050"/>
                </a:solidFill>
              </a:rPr>
              <a:t>نسبة التغير في </a:t>
            </a:r>
            <a:r>
              <a:rPr lang="ar-SA" sz="2400" b="1" dirty="0" smtClean="0">
                <a:solidFill>
                  <a:srgbClr val="00B050"/>
                </a:solidFill>
              </a:rPr>
              <a:t>ربحية السهم الواحد </a:t>
            </a:r>
            <a:r>
              <a:rPr lang="ar-SA" sz="2400" b="1" dirty="0">
                <a:solidFill>
                  <a:srgbClr val="00B050"/>
                </a:solidFill>
              </a:rPr>
              <a:t>÷ نسبة التغير في المبيعات</a:t>
            </a:r>
            <a:endParaRPr lang="en-US" sz="2400" b="1" dirty="0">
              <a:solidFill>
                <a:srgbClr val="00B050"/>
              </a:solidFill>
            </a:endParaRPr>
          </a:p>
          <a:p>
            <a:pPr algn="r">
              <a:buNone/>
            </a:pPr>
            <a:r>
              <a:rPr lang="ar-SA" sz="2400" b="1" dirty="0">
                <a:solidFill>
                  <a:srgbClr val="FF0066"/>
                </a:solidFill>
              </a:rPr>
              <a:t>مثال: </a:t>
            </a:r>
            <a:r>
              <a:rPr lang="ar-SA" sz="2400" b="1" dirty="0">
                <a:solidFill>
                  <a:srgbClr val="0033CC"/>
                </a:solidFill>
              </a:rPr>
              <a:t>من المثال السابق حيث كانت نسبة التغير في المبيعات تبلغ 25% ونسبة التغير في الربح المتاح للمساهمين كانت 50% </a:t>
            </a:r>
            <a:endParaRPr lang="en-US" sz="2400" b="1" dirty="0">
              <a:solidFill>
                <a:srgbClr val="0033CC"/>
              </a:solidFill>
            </a:endParaRPr>
          </a:p>
          <a:p>
            <a:pPr algn="r">
              <a:buNone/>
            </a:pPr>
            <a:r>
              <a:rPr lang="ar-SA" sz="2400" b="1" dirty="0">
                <a:solidFill>
                  <a:srgbClr val="0033CC"/>
                </a:solidFill>
              </a:rPr>
              <a:t>فإن المخاطر الكلية = 50% ÷ 25% = 200%</a:t>
            </a:r>
            <a:endParaRPr lang="en-US" sz="2400" b="1" dirty="0">
              <a:solidFill>
                <a:srgbClr val="0033CC"/>
              </a:solidFill>
            </a:endParaRPr>
          </a:p>
          <a:p>
            <a:pPr algn="r">
              <a:buNone/>
            </a:pPr>
            <a:r>
              <a:rPr lang="ar-SA" sz="2400" b="1" dirty="0">
                <a:solidFill>
                  <a:srgbClr val="0033CC"/>
                </a:solidFill>
              </a:rPr>
              <a:t>أي أن تغيراً قدره 100% في المبيعات يترتب عليه تغير في الربح قدره 200% </a:t>
            </a:r>
            <a:endParaRPr lang="en-US" sz="2400" b="1" dirty="0">
              <a:solidFill>
                <a:srgbClr val="0033CC"/>
              </a:solidFill>
            </a:endParaRPr>
          </a:p>
          <a:p>
            <a:pPr algn="r">
              <a:buNone/>
            </a:pPr>
            <a:endParaRPr lang="en-US" sz="2400" b="1" dirty="0" smtClean="0">
              <a:solidFill>
                <a:srgbClr val="0033CC"/>
              </a:solidFill>
            </a:endParaRPr>
          </a:p>
          <a:p>
            <a:pPr algn="r">
              <a:buNone/>
            </a:pPr>
            <a:r>
              <a:rPr lang="ar-SA" sz="2400" b="1" dirty="0" smtClean="0">
                <a:solidFill>
                  <a:srgbClr val="0033CC"/>
                </a:solidFill>
              </a:rPr>
              <a:t>ويمكن </a:t>
            </a:r>
            <a:r>
              <a:rPr lang="ar-SA" sz="2400" b="1" dirty="0">
                <a:solidFill>
                  <a:srgbClr val="0033CC"/>
                </a:solidFill>
              </a:rPr>
              <a:t>الحصول على النتيجة السابقة بطريقة أخرى</a:t>
            </a:r>
            <a:r>
              <a:rPr lang="ar-SA" sz="2400" b="1" dirty="0" smtClean="0">
                <a:solidFill>
                  <a:srgbClr val="0033CC"/>
                </a:solidFill>
              </a:rPr>
              <a:t>:</a:t>
            </a:r>
            <a:endParaRPr lang="en-US" sz="2400" b="1" dirty="0">
              <a:solidFill>
                <a:srgbClr val="0033CC"/>
              </a:solidFill>
            </a:endParaRPr>
          </a:p>
          <a:p>
            <a:pPr algn="r">
              <a:buNone/>
            </a:pPr>
            <a:r>
              <a:rPr lang="ar-SA" sz="2400" b="1" dirty="0">
                <a:solidFill>
                  <a:srgbClr val="00B050"/>
                </a:solidFill>
              </a:rPr>
              <a:t>المخاطر الكلية = مخاطر الأعمال × المخاطر المالية</a:t>
            </a:r>
            <a:endParaRPr lang="en-US" sz="2400" b="1" dirty="0">
              <a:solidFill>
                <a:srgbClr val="00B050"/>
              </a:solidFill>
            </a:endParaRPr>
          </a:p>
          <a:p>
            <a:pPr algn="r">
              <a:buNone/>
            </a:pPr>
            <a:r>
              <a:rPr lang="ar-SA" sz="2400" b="1" dirty="0">
                <a:solidFill>
                  <a:srgbClr val="0033CC"/>
                </a:solidFill>
              </a:rPr>
              <a:t> </a:t>
            </a:r>
            <a:r>
              <a:rPr lang="ar-SA" sz="2400" b="1" dirty="0">
                <a:solidFill>
                  <a:srgbClr val="FF0066"/>
                </a:solidFill>
              </a:rPr>
              <a:t>مثال: </a:t>
            </a:r>
            <a:r>
              <a:rPr lang="ar-SA" sz="2400" b="1" dirty="0">
                <a:solidFill>
                  <a:srgbClr val="0033CC"/>
                </a:solidFill>
              </a:rPr>
              <a:t>من الأمثلة السابقة كانت درجة مخاطر الأعمال 160% ودرجة المخاطر المالية 125%</a:t>
            </a:r>
            <a:endParaRPr lang="en-US" sz="2400" b="1" dirty="0">
              <a:solidFill>
                <a:srgbClr val="0033CC"/>
              </a:solidFill>
            </a:endParaRPr>
          </a:p>
          <a:p>
            <a:pPr algn="r">
              <a:buNone/>
            </a:pPr>
            <a:r>
              <a:rPr lang="ar-SA" sz="2400" b="1" dirty="0">
                <a:solidFill>
                  <a:srgbClr val="0033CC"/>
                </a:solidFill>
              </a:rPr>
              <a:t>فإن المخاطر الكلية = 160% × 125% = 200%</a:t>
            </a:r>
            <a:endParaRPr lang="en-US" sz="2400" b="1" dirty="0">
              <a:solidFill>
                <a:srgbClr val="0033CC"/>
              </a:solidFill>
            </a:endParaRPr>
          </a:p>
          <a:p>
            <a:pPr algn="r">
              <a:buNone/>
            </a:pPr>
            <a:endParaRPr lang="en-US" sz="2400" b="1" dirty="0">
              <a:solidFill>
                <a:srgbClr val="0033CC"/>
              </a:solidFill>
            </a:endParaRPr>
          </a:p>
        </p:txBody>
      </p:sp>
    </p:spTree>
  </p:cSld>
  <p:clrMapOvr>
    <a:masterClrMapping/>
  </p:clrMapOvr>
  <p:transition>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052736"/>
            <a:ext cx="8229600" cy="5073429"/>
          </a:xfrm>
        </p:spPr>
        <p:txBody>
          <a:bodyPr>
            <a:normAutofit fontScale="85000" lnSpcReduction="20000"/>
          </a:bodyPr>
          <a:lstStyle/>
          <a:p>
            <a:pPr algn="r">
              <a:buNone/>
            </a:pPr>
            <a:r>
              <a:rPr lang="ar-SA" b="1" dirty="0" smtClean="0">
                <a:solidFill>
                  <a:srgbClr val="0033CC"/>
                </a:solidFill>
              </a:rPr>
              <a:t> </a:t>
            </a:r>
            <a:endParaRPr lang="en-US" b="1" dirty="0" smtClean="0">
              <a:solidFill>
                <a:srgbClr val="0033CC"/>
              </a:solidFill>
            </a:endParaRPr>
          </a:p>
          <a:p>
            <a:pPr algn="r" rtl="1">
              <a:buNone/>
            </a:pPr>
            <a:r>
              <a:rPr lang="ar-SA" b="1" dirty="0" smtClean="0">
                <a:solidFill>
                  <a:srgbClr val="FF0066"/>
                </a:solidFill>
              </a:rPr>
              <a:t>مجموعة </a:t>
            </a:r>
            <a:r>
              <a:rPr lang="ar-SA" b="1" dirty="0" err="1" smtClean="0">
                <a:solidFill>
                  <a:srgbClr val="FF0066"/>
                </a:solidFill>
              </a:rPr>
              <a:t>النسب :</a:t>
            </a:r>
            <a:endParaRPr lang="en-US" b="1" dirty="0" smtClean="0">
              <a:solidFill>
                <a:srgbClr val="FF0066"/>
              </a:solidFill>
            </a:endParaRPr>
          </a:p>
          <a:p>
            <a:pPr algn="r" rtl="1">
              <a:buNone/>
            </a:pPr>
            <a:r>
              <a:rPr lang="ar-SA" b="1" dirty="0" smtClean="0">
                <a:solidFill>
                  <a:srgbClr val="0033CC"/>
                </a:solidFill>
              </a:rPr>
              <a:t>1- نسبة إجمالي الديون إلى إجمالي الأصول.</a:t>
            </a:r>
            <a:endParaRPr lang="en-US" b="1" dirty="0" smtClean="0">
              <a:solidFill>
                <a:srgbClr val="0033CC"/>
              </a:solidFill>
            </a:endParaRPr>
          </a:p>
          <a:p>
            <a:pPr algn="r" rtl="1">
              <a:buNone/>
            </a:pPr>
            <a:r>
              <a:rPr lang="ar-SA" b="1" dirty="0" smtClean="0">
                <a:solidFill>
                  <a:srgbClr val="0033CC"/>
                </a:solidFill>
              </a:rPr>
              <a:t>2-نسبة الديون </a:t>
            </a:r>
            <a:r>
              <a:rPr lang="ar-SA" b="1" dirty="0" smtClean="0">
                <a:solidFill>
                  <a:srgbClr val="0033CC"/>
                </a:solidFill>
              </a:rPr>
              <a:t>طويلة الأجل إلى حق </a:t>
            </a:r>
            <a:r>
              <a:rPr lang="ar-SA" b="1" dirty="0" smtClean="0">
                <a:solidFill>
                  <a:srgbClr val="0033CC"/>
                </a:solidFill>
              </a:rPr>
              <a:t>الملكية (الرفع المالي).</a:t>
            </a:r>
            <a:endParaRPr lang="en-US" b="1" dirty="0" smtClean="0">
              <a:solidFill>
                <a:srgbClr val="0033CC"/>
              </a:solidFill>
            </a:endParaRPr>
          </a:p>
          <a:p>
            <a:pPr algn="r" rtl="1">
              <a:buNone/>
            </a:pPr>
            <a:r>
              <a:rPr lang="ar-SA" b="1" dirty="0" smtClean="0">
                <a:solidFill>
                  <a:srgbClr val="0033CC"/>
                </a:solidFill>
              </a:rPr>
              <a:t>3- </a:t>
            </a:r>
            <a:r>
              <a:rPr lang="ar-SA" b="1" dirty="0" smtClean="0">
                <a:solidFill>
                  <a:srgbClr val="0033CC"/>
                </a:solidFill>
              </a:rPr>
              <a:t>معدل تغطية الفوائد.</a:t>
            </a:r>
            <a:endParaRPr lang="en-US" b="1" dirty="0" smtClean="0">
              <a:solidFill>
                <a:srgbClr val="0033CC"/>
              </a:solidFill>
            </a:endParaRPr>
          </a:p>
          <a:p>
            <a:pPr algn="r">
              <a:buNone/>
            </a:pPr>
            <a:r>
              <a:rPr lang="ar-SA" b="1" dirty="0" smtClean="0">
                <a:solidFill>
                  <a:srgbClr val="0033CC"/>
                </a:solidFill>
              </a:rPr>
              <a:t> </a:t>
            </a:r>
            <a:endParaRPr lang="en-US" b="1" dirty="0" smtClean="0">
              <a:solidFill>
                <a:srgbClr val="0033CC"/>
              </a:solidFill>
            </a:endParaRPr>
          </a:p>
          <a:p>
            <a:pPr algn="r">
              <a:buNone/>
            </a:pPr>
            <a:r>
              <a:rPr lang="ar-SA" b="1" dirty="0" smtClean="0">
                <a:solidFill>
                  <a:srgbClr val="FF0066"/>
                </a:solidFill>
              </a:rPr>
              <a:t>الهدف من مجموعة النسب:</a:t>
            </a:r>
            <a:endParaRPr lang="en-US" b="1" dirty="0" smtClean="0">
              <a:solidFill>
                <a:srgbClr val="FF0066"/>
              </a:solidFill>
            </a:endParaRPr>
          </a:p>
          <a:p>
            <a:pPr algn="r">
              <a:buNone/>
            </a:pPr>
            <a:r>
              <a:rPr lang="ar-SA" b="1" dirty="0" smtClean="0">
                <a:solidFill>
                  <a:srgbClr val="0033CC"/>
                </a:solidFill>
              </a:rPr>
              <a:t>تقيس هذه المجموعة نسبة تمويل أصول المنشأة عن طريق الديون وخصوصا الديون طويلة الأجل وبالتالي فإنها  تعطي فكرة للمحلل المالي عن درجة الرفع المالي ودرجة المخاطر المترتبة على الديون وإلى أي مدى تكون كثافة الديون التي تلتزم </a:t>
            </a:r>
            <a:r>
              <a:rPr lang="ar-SA" b="1" dirty="0" err="1" smtClean="0">
                <a:solidFill>
                  <a:srgbClr val="0033CC"/>
                </a:solidFill>
              </a:rPr>
              <a:t>بها</a:t>
            </a:r>
            <a:r>
              <a:rPr lang="ar-SA" b="1" dirty="0" smtClean="0">
                <a:solidFill>
                  <a:srgbClr val="0033CC"/>
                </a:solidFill>
              </a:rPr>
              <a:t> المنشأة وتكشف له عن المخاطر المرتبطة بهذي الديون.</a:t>
            </a:r>
            <a:endParaRPr lang="en-US" b="1" dirty="0">
              <a:solidFill>
                <a:srgbClr val="0033CC"/>
              </a:solidFill>
            </a:endParaRPr>
          </a:p>
        </p:txBody>
      </p:sp>
      <p:sp>
        <p:nvSpPr>
          <p:cNvPr id="4" name="عنوان 1"/>
          <p:cNvSpPr>
            <a:spLocks noGrp="1"/>
          </p:cNvSpPr>
          <p:nvPr>
            <p:ph type="title"/>
          </p:nvPr>
        </p:nvSpPr>
        <p:spPr>
          <a:xfrm>
            <a:off x="457200" y="274638"/>
            <a:ext cx="8229600" cy="1143000"/>
          </a:xfrm>
        </p:spPr>
        <p:txBody>
          <a:bodyPr>
            <a:normAutofit fontScale="90000"/>
          </a:bodyPr>
          <a:lstStyle/>
          <a:p>
            <a:r>
              <a:rPr lang="ar-SA" b="1" i="1" dirty="0" smtClean="0"/>
              <a:t> </a:t>
            </a:r>
            <a:r>
              <a:rPr lang="en-US" dirty="0" smtClean="0"/>
              <a:t/>
            </a:r>
            <a:br>
              <a:rPr lang="en-US" dirty="0" smtClean="0"/>
            </a:br>
            <a:r>
              <a:rPr lang="ar-SA" b="1" i="1" dirty="0" smtClean="0">
                <a:solidFill>
                  <a:srgbClr val="FF0066"/>
                </a:solidFill>
                <a:effectLst>
                  <a:outerShdw blurRad="38100" dist="38100" dir="2700000" algn="tl">
                    <a:srgbClr val="000000">
                      <a:alpha val="43137"/>
                    </a:srgbClr>
                  </a:outerShdw>
                </a:effectLst>
              </a:rPr>
              <a:t>4-  نسب المديونية:</a:t>
            </a:r>
            <a:r>
              <a:rPr lang="en-US" b="1" dirty="0" smtClean="0">
                <a:solidFill>
                  <a:srgbClr val="FF0000"/>
                </a:solidFill>
              </a:rPr>
              <a:t/>
            </a:r>
            <a:br>
              <a:rPr lang="en-US" b="1" dirty="0" smtClean="0">
                <a:solidFill>
                  <a:srgbClr val="FF0000"/>
                </a:solidFill>
              </a:rPr>
            </a:br>
            <a:endParaRPr lang="en-US" b="1" dirty="0">
              <a:solidFill>
                <a:srgbClr val="FF0000"/>
              </a:solidFill>
            </a:endParaRPr>
          </a:p>
        </p:txBody>
      </p:sp>
    </p:spTree>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rgbClr val="FF0066"/>
                </a:solidFill>
              </a:rPr>
              <a:t>مجموعات النسب المالية:</a:t>
            </a:r>
            <a:endParaRPr lang="en-US" dirty="0">
              <a:solidFill>
                <a:srgbClr val="FF0066"/>
              </a:solidFill>
            </a:endParaRPr>
          </a:p>
        </p:txBody>
      </p:sp>
      <p:sp>
        <p:nvSpPr>
          <p:cNvPr id="3" name="عنصر نائب للمحتوى 2"/>
          <p:cNvSpPr>
            <a:spLocks noGrp="1"/>
          </p:cNvSpPr>
          <p:nvPr>
            <p:ph idx="1"/>
          </p:nvPr>
        </p:nvSpPr>
        <p:spPr>
          <a:xfrm>
            <a:off x="-252536" y="1639341"/>
            <a:ext cx="9289032" cy="4525963"/>
          </a:xfrm>
        </p:spPr>
        <p:txBody>
          <a:bodyPr>
            <a:noAutofit/>
          </a:bodyPr>
          <a:lstStyle/>
          <a:p>
            <a:pPr algn="r">
              <a:buNone/>
            </a:pPr>
            <a:r>
              <a:rPr lang="en-US" sz="3600" b="1" dirty="0" smtClean="0">
                <a:solidFill>
                  <a:srgbClr val="0033CC"/>
                </a:solidFill>
              </a:rPr>
              <a:t>Liquidity Ratios</a:t>
            </a:r>
            <a:r>
              <a:rPr lang="ar-SA" sz="3600" b="1" dirty="0" smtClean="0">
                <a:solidFill>
                  <a:srgbClr val="0033CC"/>
                </a:solidFill>
              </a:rPr>
              <a:t>1- نسب السيولة </a:t>
            </a:r>
            <a:br>
              <a:rPr lang="ar-SA" sz="3600" b="1" dirty="0" smtClean="0">
                <a:solidFill>
                  <a:srgbClr val="0033CC"/>
                </a:solidFill>
              </a:rPr>
            </a:br>
            <a:r>
              <a:rPr lang="en-US" sz="3600" b="1" dirty="0" smtClean="0">
                <a:solidFill>
                  <a:srgbClr val="0033CC"/>
                </a:solidFill>
              </a:rPr>
              <a:t>Activity Ratios</a:t>
            </a:r>
            <a:r>
              <a:rPr lang="ar-SA" sz="3600" b="1" dirty="0" smtClean="0">
                <a:solidFill>
                  <a:srgbClr val="0033CC"/>
                </a:solidFill>
              </a:rPr>
              <a:t>2- نسب النشاط </a:t>
            </a:r>
            <a:r>
              <a:rPr lang="en-US" sz="3600" b="1" dirty="0" smtClean="0">
                <a:solidFill>
                  <a:srgbClr val="0033CC"/>
                </a:solidFill>
              </a:rPr>
              <a:t/>
            </a:r>
            <a:br>
              <a:rPr lang="en-US" sz="3600" b="1" dirty="0" smtClean="0">
                <a:solidFill>
                  <a:srgbClr val="0033CC"/>
                </a:solidFill>
              </a:rPr>
            </a:br>
            <a:r>
              <a:rPr lang="en-US" sz="3600" b="1" dirty="0" smtClean="0">
                <a:solidFill>
                  <a:srgbClr val="0033CC"/>
                </a:solidFill>
              </a:rPr>
              <a:t>Risk Ratios</a:t>
            </a:r>
            <a:r>
              <a:rPr lang="ar-SA" sz="3600" b="1" dirty="0" smtClean="0">
                <a:solidFill>
                  <a:srgbClr val="0033CC"/>
                </a:solidFill>
              </a:rPr>
              <a:t>3- نسب المخاطر </a:t>
            </a:r>
            <a:br>
              <a:rPr lang="ar-SA" sz="3600" b="1" dirty="0" smtClean="0">
                <a:solidFill>
                  <a:srgbClr val="0033CC"/>
                </a:solidFill>
              </a:rPr>
            </a:br>
            <a:r>
              <a:rPr lang="ar-SA" sz="3600" b="1" dirty="0" smtClean="0">
                <a:solidFill>
                  <a:srgbClr val="0033CC"/>
                </a:solidFill>
              </a:rPr>
              <a:t>4- نسب المديونية ( الرفع المالي / الفاعلية المالية)</a:t>
            </a:r>
          </a:p>
          <a:p>
            <a:pPr algn="r">
              <a:buNone/>
            </a:pPr>
            <a:r>
              <a:rPr lang="en-US" sz="3600" b="1" dirty="0" smtClean="0">
                <a:solidFill>
                  <a:srgbClr val="0033CC"/>
                </a:solidFill>
              </a:rPr>
              <a:t>Leverage Ratios </a:t>
            </a:r>
            <a:r>
              <a:rPr lang="ar-SA" sz="3600" b="1" dirty="0" smtClean="0">
                <a:solidFill>
                  <a:srgbClr val="0033CC"/>
                </a:solidFill>
              </a:rPr>
              <a:t>    </a:t>
            </a:r>
            <a:r>
              <a:rPr lang="en-US" sz="3600" b="1" dirty="0" smtClean="0">
                <a:solidFill>
                  <a:srgbClr val="0033CC"/>
                </a:solidFill>
              </a:rPr>
              <a:t/>
            </a:r>
            <a:br>
              <a:rPr lang="en-US" sz="3600" b="1" dirty="0" smtClean="0">
                <a:solidFill>
                  <a:srgbClr val="0033CC"/>
                </a:solidFill>
              </a:rPr>
            </a:br>
            <a:r>
              <a:rPr lang="en-US" sz="3600" b="1" dirty="0" smtClean="0">
                <a:solidFill>
                  <a:srgbClr val="0033CC"/>
                </a:solidFill>
              </a:rPr>
              <a:t>Profitability Ratios</a:t>
            </a:r>
            <a:r>
              <a:rPr lang="ar-SA" sz="3600" b="1" dirty="0" smtClean="0">
                <a:solidFill>
                  <a:srgbClr val="0033CC"/>
                </a:solidFill>
              </a:rPr>
              <a:t>5- نسب الربحية </a:t>
            </a:r>
            <a:r>
              <a:rPr lang="en-US" sz="3600" b="1" dirty="0" smtClean="0">
                <a:solidFill>
                  <a:srgbClr val="0033CC"/>
                </a:solidFill>
              </a:rPr>
              <a:t/>
            </a:r>
            <a:br>
              <a:rPr lang="en-US" sz="3600" b="1" dirty="0" smtClean="0">
                <a:solidFill>
                  <a:srgbClr val="0033CC"/>
                </a:solidFill>
              </a:rPr>
            </a:br>
            <a:r>
              <a:rPr lang="en-US" sz="3600" b="1" dirty="0" smtClean="0">
                <a:solidFill>
                  <a:srgbClr val="0033CC"/>
                </a:solidFill>
              </a:rPr>
              <a:t>Market Ratios</a:t>
            </a:r>
            <a:r>
              <a:rPr lang="ar-SA" sz="3600" b="1" dirty="0" smtClean="0">
                <a:solidFill>
                  <a:srgbClr val="0033CC"/>
                </a:solidFill>
              </a:rPr>
              <a:t>6- النسب الخاصة بالاستثمار في الأسهم </a:t>
            </a:r>
            <a:r>
              <a:rPr lang="en-US" sz="3600" b="1" dirty="0" smtClean="0">
                <a:solidFill>
                  <a:srgbClr val="0033CC"/>
                </a:solidFill>
              </a:rPr>
              <a:t/>
            </a:r>
            <a:br>
              <a:rPr lang="en-US" sz="3600" b="1" dirty="0" smtClean="0">
                <a:solidFill>
                  <a:srgbClr val="0033CC"/>
                </a:solidFill>
              </a:rPr>
            </a:br>
            <a:endParaRPr lang="en-US" sz="3600" b="1" dirty="0">
              <a:solidFill>
                <a:srgbClr val="0033CC"/>
              </a:solidFill>
            </a:endParaRPr>
          </a:p>
        </p:txBody>
      </p:sp>
    </p:spTree>
  </p:cSld>
  <p:clrMapOvr>
    <a:masterClrMapping/>
  </p:clrMapOvr>
  <p:transition>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u="sng" dirty="0" smtClean="0">
                <a:solidFill>
                  <a:srgbClr val="FF0066"/>
                </a:solidFill>
              </a:rPr>
              <a:t>1- نسبة إجمالي الديون إلى إجمالي الأصول:</a:t>
            </a:r>
            <a:r>
              <a:rPr lang="en-US" u="sng" dirty="0" smtClean="0">
                <a:solidFill>
                  <a:srgbClr val="FF0066"/>
                </a:solidFill>
              </a:rPr>
              <a:t/>
            </a:r>
            <a:br>
              <a:rPr lang="en-US" u="sng" dirty="0" smtClean="0">
                <a:solidFill>
                  <a:srgbClr val="FF0066"/>
                </a:solidFill>
              </a:rPr>
            </a:br>
            <a:endParaRPr lang="en-US" u="sng" dirty="0">
              <a:solidFill>
                <a:srgbClr val="FF0066"/>
              </a:solidFill>
            </a:endParaRPr>
          </a:p>
        </p:txBody>
      </p:sp>
      <p:sp>
        <p:nvSpPr>
          <p:cNvPr id="3" name="عنصر نائب للمحتوى 2"/>
          <p:cNvSpPr>
            <a:spLocks noGrp="1"/>
          </p:cNvSpPr>
          <p:nvPr>
            <p:ph idx="1"/>
          </p:nvPr>
        </p:nvSpPr>
        <p:spPr>
          <a:xfrm>
            <a:off x="251520" y="1739948"/>
            <a:ext cx="8435280" cy="4713388"/>
          </a:xfrm>
        </p:spPr>
        <p:txBody>
          <a:bodyPr>
            <a:normAutofit fontScale="85000" lnSpcReduction="10000"/>
          </a:bodyPr>
          <a:lstStyle/>
          <a:p>
            <a:pPr algn="ctr">
              <a:buNone/>
            </a:pPr>
            <a:r>
              <a:rPr lang="ar-SA" b="1" dirty="0" smtClean="0">
                <a:solidFill>
                  <a:srgbClr val="00B050"/>
                </a:solidFill>
              </a:rPr>
              <a:t>نسبة إجمالي الديون إلى إجمالي </a:t>
            </a:r>
            <a:r>
              <a:rPr lang="ar-SA" b="1" dirty="0" err="1" smtClean="0">
                <a:solidFill>
                  <a:srgbClr val="00B050"/>
                </a:solidFill>
              </a:rPr>
              <a:t>الأصول=</a:t>
            </a:r>
            <a:endParaRPr lang="ar-SA" b="1" dirty="0" smtClean="0">
              <a:solidFill>
                <a:srgbClr val="00B050"/>
              </a:solidFill>
            </a:endParaRPr>
          </a:p>
          <a:p>
            <a:pPr algn="ctr">
              <a:buNone/>
            </a:pPr>
            <a:r>
              <a:rPr lang="ar-SA" b="1" dirty="0" smtClean="0">
                <a:solidFill>
                  <a:srgbClr val="00B050"/>
                </a:solidFill>
              </a:rPr>
              <a:t>إجمالي الخصوم÷إجمالي الأصول</a:t>
            </a:r>
            <a:endParaRPr lang="en-US" b="1" dirty="0" smtClean="0">
              <a:solidFill>
                <a:srgbClr val="00B050"/>
              </a:solidFill>
            </a:endParaRPr>
          </a:p>
          <a:p>
            <a:pPr algn="r">
              <a:buNone/>
            </a:pPr>
            <a:r>
              <a:rPr lang="ar-SA" b="1" dirty="0" smtClean="0">
                <a:solidFill>
                  <a:srgbClr val="0033CC"/>
                </a:solidFill>
              </a:rPr>
              <a:t> </a:t>
            </a:r>
            <a:endParaRPr lang="en-US" b="1" dirty="0" smtClean="0">
              <a:solidFill>
                <a:srgbClr val="0033CC"/>
              </a:solidFill>
            </a:endParaRPr>
          </a:p>
          <a:p>
            <a:pPr algn="r">
              <a:buNone/>
            </a:pPr>
            <a:r>
              <a:rPr lang="ar-SA" b="1" dirty="0" smtClean="0">
                <a:solidFill>
                  <a:srgbClr val="0033CC"/>
                </a:solidFill>
              </a:rPr>
              <a:t> </a:t>
            </a:r>
            <a:endParaRPr lang="en-US" b="1" dirty="0" smtClean="0">
              <a:solidFill>
                <a:srgbClr val="0033CC"/>
              </a:solidFill>
            </a:endParaRPr>
          </a:p>
          <a:p>
            <a:pPr algn="r">
              <a:buNone/>
            </a:pPr>
            <a:r>
              <a:rPr lang="ar-SA" b="1" dirty="0" smtClean="0">
                <a:solidFill>
                  <a:srgbClr val="0033CC"/>
                </a:solidFill>
              </a:rPr>
              <a:t>ويعبر عن الناتج بنسبه مئوية التي تمول </a:t>
            </a:r>
            <a:r>
              <a:rPr lang="ar-SA" b="1" dirty="0" err="1" smtClean="0">
                <a:solidFill>
                  <a:srgbClr val="0033CC"/>
                </a:solidFill>
              </a:rPr>
              <a:t>بها</a:t>
            </a:r>
            <a:r>
              <a:rPr lang="ar-SA" b="1" dirty="0" smtClean="0">
                <a:solidFill>
                  <a:srgbClr val="0033CC"/>
                </a:solidFill>
              </a:rPr>
              <a:t> الأصول عن طريق </a:t>
            </a:r>
            <a:r>
              <a:rPr lang="ar-SA" b="1" dirty="0" err="1" smtClean="0">
                <a:solidFill>
                  <a:srgbClr val="0033CC"/>
                </a:solidFill>
              </a:rPr>
              <a:t>الخصوم .</a:t>
            </a:r>
            <a:endParaRPr lang="en-US" b="1" dirty="0" smtClean="0">
              <a:solidFill>
                <a:srgbClr val="0033CC"/>
              </a:solidFill>
            </a:endParaRPr>
          </a:p>
          <a:p>
            <a:pPr algn="r">
              <a:buNone/>
            </a:pPr>
            <a:r>
              <a:rPr lang="ar-SA" b="1" dirty="0" smtClean="0">
                <a:solidFill>
                  <a:srgbClr val="FF0066"/>
                </a:solidFill>
              </a:rPr>
              <a:t>مثال: </a:t>
            </a:r>
            <a:r>
              <a:rPr lang="ar-SA" b="1" dirty="0" smtClean="0">
                <a:solidFill>
                  <a:srgbClr val="0033CC"/>
                </a:solidFill>
              </a:rPr>
              <a:t>إذا كانت إجمالي الأصول 20 مليون ريال  ومجموع الخصوم  10 مليون ريال  </a:t>
            </a:r>
            <a:r>
              <a:rPr lang="ar-SA" b="1" dirty="0" err="1" smtClean="0">
                <a:solidFill>
                  <a:srgbClr val="0033CC"/>
                </a:solidFill>
              </a:rPr>
              <a:t>ماهي</a:t>
            </a:r>
            <a:r>
              <a:rPr lang="ar-SA" b="1" dirty="0" smtClean="0">
                <a:solidFill>
                  <a:srgbClr val="0033CC"/>
                </a:solidFill>
              </a:rPr>
              <a:t> نسبة إجمالي الديون إلى إجمالي </a:t>
            </a:r>
            <a:r>
              <a:rPr lang="ar-SA" b="1" dirty="0" err="1" smtClean="0">
                <a:solidFill>
                  <a:srgbClr val="0033CC"/>
                </a:solidFill>
              </a:rPr>
              <a:t>الأصول ؟؟</a:t>
            </a:r>
            <a:endParaRPr lang="en-US" b="1" dirty="0" smtClean="0">
              <a:solidFill>
                <a:srgbClr val="0033CC"/>
              </a:solidFill>
            </a:endParaRPr>
          </a:p>
          <a:p>
            <a:pPr algn="r">
              <a:buNone/>
            </a:pPr>
            <a:r>
              <a:rPr lang="ar-SA" b="1" dirty="0" smtClean="0">
                <a:solidFill>
                  <a:srgbClr val="0033CC"/>
                </a:solidFill>
              </a:rPr>
              <a:t>النسبة= إجمالي </a:t>
            </a:r>
            <a:r>
              <a:rPr lang="ar-SA" b="1" dirty="0" err="1" smtClean="0">
                <a:solidFill>
                  <a:srgbClr val="0033CC"/>
                </a:solidFill>
              </a:rPr>
              <a:t>الخصوم </a:t>
            </a:r>
            <a:r>
              <a:rPr lang="ar-SA" b="1" dirty="0" smtClean="0">
                <a:solidFill>
                  <a:srgbClr val="0033CC"/>
                </a:solidFill>
              </a:rPr>
              <a:t>÷ إجمالي الأصول</a:t>
            </a:r>
            <a:endParaRPr lang="en-US" b="1" dirty="0" smtClean="0">
              <a:solidFill>
                <a:srgbClr val="0033CC"/>
              </a:solidFill>
            </a:endParaRPr>
          </a:p>
          <a:p>
            <a:pPr algn="r">
              <a:buNone/>
            </a:pPr>
            <a:r>
              <a:rPr lang="ar-SA" b="1" dirty="0" smtClean="0">
                <a:solidFill>
                  <a:srgbClr val="0033CC"/>
                </a:solidFill>
              </a:rPr>
              <a:t>=10÷20= 50%</a:t>
            </a:r>
            <a:endParaRPr lang="en-US" b="1" dirty="0" smtClean="0">
              <a:solidFill>
                <a:srgbClr val="0033CC"/>
              </a:solidFill>
            </a:endParaRPr>
          </a:p>
          <a:p>
            <a:pPr algn="r">
              <a:buNone/>
            </a:pPr>
            <a:endParaRPr lang="en-US" b="1" dirty="0">
              <a:solidFill>
                <a:srgbClr val="0033CC"/>
              </a:solidFill>
            </a:endParaRPr>
          </a:p>
        </p:txBody>
      </p:sp>
    </p:spTree>
  </p:cSld>
  <p:clrMapOvr>
    <a:masterClrMapping/>
  </p:clrMapOvr>
  <p:transition>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32656"/>
            <a:ext cx="8229600" cy="6048671"/>
          </a:xfrm>
        </p:spPr>
        <p:txBody>
          <a:bodyPr>
            <a:normAutofit fontScale="85000" lnSpcReduction="20000"/>
          </a:bodyPr>
          <a:lstStyle/>
          <a:p>
            <a:pPr algn="r" rtl="1">
              <a:buNone/>
            </a:pPr>
            <a:r>
              <a:rPr lang="ar-SA" b="1" u="sng" dirty="0" smtClean="0">
                <a:solidFill>
                  <a:srgbClr val="FF0066"/>
                </a:solidFill>
              </a:rPr>
              <a:t>2- </a:t>
            </a:r>
            <a:r>
              <a:rPr lang="ar-SA" b="1" u="sng" dirty="0" smtClean="0">
                <a:solidFill>
                  <a:srgbClr val="FF0066"/>
                </a:solidFill>
              </a:rPr>
              <a:t>نسبة الديون طويلة الأجل إلى حقوق الملكية :</a:t>
            </a:r>
            <a:endParaRPr lang="en-US" u="sng" dirty="0" smtClean="0">
              <a:solidFill>
                <a:srgbClr val="FF0066"/>
              </a:solidFill>
            </a:endParaRPr>
          </a:p>
          <a:p>
            <a:pPr algn="r">
              <a:buNone/>
            </a:pPr>
            <a:r>
              <a:rPr lang="ar-SA" dirty="0" smtClean="0">
                <a:solidFill>
                  <a:srgbClr val="0033CC"/>
                </a:solidFill>
              </a:rPr>
              <a:t> </a:t>
            </a:r>
            <a:endParaRPr lang="en-US" dirty="0" smtClean="0">
              <a:solidFill>
                <a:srgbClr val="0033CC"/>
              </a:solidFill>
            </a:endParaRPr>
          </a:p>
          <a:p>
            <a:pPr algn="r">
              <a:buNone/>
            </a:pPr>
            <a:r>
              <a:rPr lang="ar-SA" dirty="0" smtClean="0">
                <a:solidFill>
                  <a:srgbClr val="0033CC"/>
                </a:solidFill>
              </a:rPr>
              <a:t>يعتبر بعض المحللين أن هذه النسبة  تمثل الحد الأقصى للفاعلية </a:t>
            </a:r>
            <a:r>
              <a:rPr lang="ar-SA" dirty="0" err="1" smtClean="0">
                <a:solidFill>
                  <a:srgbClr val="0033CC"/>
                </a:solidFill>
              </a:rPr>
              <a:t>المالية </a:t>
            </a:r>
            <a:r>
              <a:rPr lang="ar-SA" dirty="0" smtClean="0">
                <a:solidFill>
                  <a:srgbClr val="0033CC"/>
                </a:solidFill>
              </a:rPr>
              <a:t>( الرفع </a:t>
            </a:r>
            <a:r>
              <a:rPr lang="ar-SA" dirty="0" err="1" smtClean="0">
                <a:solidFill>
                  <a:srgbClr val="0033CC"/>
                </a:solidFill>
              </a:rPr>
              <a:t>المالي </a:t>
            </a:r>
            <a:r>
              <a:rPr lang="ar-SA" dirty="0" smtClean="0">
                <a:solidFill>
                  <a:srgbClr val="0033CC"/>
                </a:solidFill>
              </a:rPr>
              <a:t>) وإذا زادت عن هذا الحد فإن ذلك يعني أن المنشأة تعتمد على أكثر على الديون في تمويل أصولها الأمر الذي يعرضها لمخاطر  مالية </a:t>
            </a:r>
            <a:r>
              <a:rPr lang="ar-SA" dirty="0" err="1" smtClean="0">
                <a:solidFill>
                  <a:srgbClr val="0033CC"/>
                </a:solidFill>
              </a:rPr>
              <a:t>عالية </a:t>
            </a:r>
            <a:r>
              <a:rPr lang="ar-SA" dirty="0" smtClean="0">
                <a:solidFill>
                  <a:srgbClr val="0033CC"/>
                </a:solidFill>
              </a:rPr>
              <a:t>، وتحسب هذه النسبة على النحو </a:t>
            </a:r>
            <a:r>
              <a:rPr lang="ar-SA" dirty="0" err="1" smtClean="0">
                <a:solidFill>
                  <a:srgbClr val="0033CC"/>
                </a:solidFill>
              </a:rPr>
              <a:t>الآتي:</a:t>
            </a:r>
            <a:endParaRPr lang="ar-SA" dirty="0" smtClean="0">
              <a:solidFill>
                <a:srgbClr val="0033CC"/>
              </a:solidFill>
            </a:endParaRPr>
          </a:p>
          <a:p>
            <a:pPr algn="r">
              <a:buNone/>
            </a:pPr>
            <a:endParaRPr lang="en-US" dirty="0" smtClean="0">
              <a:solidFill>
                <a:srgbClr val="0033CC"/>
              </a:solidFill>
            </a:endParaRPr>
          </a:p>
          <a:p>
            <a:pPr algn="ctr">
              <a:buNone/>
            </a:pPr>
            <a:r>
              <a:rPr lang="ar-SA" b="1" dirty="0" smtClean="0">
                <a:solidFill>
                  <a:srgbClr val="00B050"/>
                </a:solidFill>
              </a:rPr>
              <a:t>إجمالي الديون طويلة الأجل</a:t>
            </a:r>
            <a:endParaRPr lang="en-US" dirty="0" smtClean="0">
              <a:solidFill>
                <a:srgbClr val="00B050"/>
              </a:solidFill>
            </a:endParaRPr>
          </a:p>
          <a:p>
            <a:pPr algn="ctr">
              <a:buNone/>
            </a:pPr>
            <a:r>
              <a:rPr lang="ar-SA" b="1" dirty="0" smtClean="0">
                <a:solidFill>
                  <a:srgbClr val="00B050"/>
                </a:solidFill>
              </a:rPr>
              <a:t>حـقوق الملكيـــة</a:t>
            </a:r>
            <a:endParaRPr lang="en-US" dirty="0" smtClean="0">
              <a:solidFill>
                <a:srgbClr val="00B050"/>
              </a:solidFill>
            </a:endParaRPr>
          </a:p>
          <a:p>
            <a:pPr algn="r">
              <a:buNone/>
            </a:pPr>
            <a:r>
              <a:rPr lang="ar-SA" b="1" dirty="0" smtClean="0">
                <a:solidFill>
                  <a:srgbClr val="0033CC"/>
                </a:solidFill>
              </a:rPr>
              <a:t> </a:t>
            </a:r>
            <a:endParaRPr lang="en-US" dirty="0" smtClean="0">
              <a:solidFill>
                <a:srgbClr val="0033CC"/>
              </a:solidFill>
            </a:endParaRPr>
          </a:p>
          <a:p>
            <a:pPr algn="r">
              <a:buNone/>
            </a:pPr>
            <a:r>
              <a:rPr lang="ar-SA" b="1" dirty="0" smtClean="0">
                <a:solidFill>
                  <a:srgbClr val="0033CC"/>
                </a:solidFill>
              </a:rPr>
              <a:t> </a:t>
            </a:r>
            <a:endParaRPr lang="en-US" u="sng" dirty="0" smtClean="0">
              <a:solidFill>
                <a:srgbClr val="FF0066"/>
              </a:solidFill>
            </a:endParaRPr>
          </a:p>
          <a:p>
            <a:pPr algn="r" rtl="1">
              <a:buNone/>
            </a:pPr>
            <a:r>
              <a:rPr lang="ar-SA" b="1" u="sng" dirty="0" smtClean="0">
                <a:solidFill>
                  <a:srgbClr val="FF0066"/>
                </a:solidFill>
              </a:rPr>
              <a:t>3- </a:t>
            </a:r>
            <a:r>
              <a:rPr lang="ar-SA" b="1" u="sng" dirty="0" smtClean="0">
                <a:solidFill>
                  <a:srgbClr val="FF0066"/>
                </a:solidFill>
              </a:rPr>
              <a:t>معدل تغطية الفوائد :</a:t>
            </a:r>
            <a:endParaRPr lang="en-US" u="sng" dirty="0" smtClean="0">
              <a:solidFill>
                <a:srgbClr val="FF0066"/>
              </a:solidFill>
            </a:endParaRPr>
          </a:p>
          <a:p>
            <a:pPr algn="ctr">
              <a:buNone/>
            </a:pPr>
            <a:r>
              <a:rPr lang="ar-SA" b="1" dirty="0" smtClean="0">
                <a:solidFill>
                  <a:srgbClr val="00B050"/>
                </a:solidFill>
              </a:rPr>
              <a:t>صافي الربح قبل الزكاة والضريبة </a:t>
            </a:r>
            <a:r>
              <a:rPr lang="ar-SA" b="1" dirty="0" err="1" smtClean="0">
                <a:solidFill>
                  <a:srgbClr val="00B050"/>
                </a:solidFill>
              </a:rPr>
              <a:t>والفوائد </a:t>
            </a:r>
            <a:r>
              <a:rPr lang="ar-SA" b="1" dirty="0" smtClean="0">
                <a:solidFill>
                  <a:srgbClr val="00B050"/>
                </a:solidFill>
              </a:rPr>
              <a:t>+ الفوائد</a:t>
            </a:r>
            <a:endParaRPr lang="en-US" dirty="0" smtClean="0">
              <a:solidFill>
                <a:srgbClr val="00B050"/>
              </a:solidFill>
            </a:endParaRPr>
          </a:p>
          <a:p>
            <a:pPr algn="ctr">
              <a:buNone/>
            </a:pPr>
            <a:r>
              <a:rPr lang="ar-SA" b="1" dirty="0" smtClean="0">
                <a:solidFill>
                  <a:srgbClr val="00B050"/>
                </a:solidFill>
              </a:rPr>
              <a:t>الفوائد</a:t>
            </a:r>
            <a:endParaRPr lang="en-US" dirty="0" smtClean="0">
              <a:solidFill>
                <a:srgbClr val="00B050"/>
              </a:solidFill>
            </a:endParaRPr>
          </a:p>
          <a:p>
            <a:pPr algn="r">
              <a:buNone/>
            </a:pPr>
            <a:endParaRPr lang="en-US" dirty="0" smtClean="0">
              <a:solidFill>
                <a:srgbClr val="00B050"/>
              </a:solidFill>
            </a:endParaRPr>
          </a:p>
          <a:p>
            <a:pPr algn="r">
              <a:buNone/>
            </a:pPr>
            <a:endParaRPr lang="en-US" dirty="0"/>
          </a:p>
        </p:txBody>
      </p:sp>
      <p:cxnSp>
        <p:nvCxnSpPr>
          <p:cNvPr id="7" name="رابط مستقيم 6"/>
          <p:cNvCxnSpPr/>
          <p:nvPr/>
        </p:nvCxnSpPr>
        <p:spPr>
          <a:xfrm>
            <a:off x="3563888" y="980728"/>
            <a:ext cx="1944216"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9" name="رابط مستقيم 8"/>
          <p:cNvCxnSpPr/>
          <p:nvPr/>
        </p:nvCxnSpPr>
        <p:spPr>
          <a:xfrm>
            <a:off x="3347864" y="3356992"/>
            <a:ext cx="2376264"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0" name="رابط مستقيم 9"/>
          <p:cNvCxnSpPr/>
          <p:nvPr/>
        </p:nvCxnSpPr>
        <p:spPr>
          <a:xfrm>
            <a:off x="2195736" y="5445224"/>
            <a:ext cx="4752528"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171400"/>
            <a:ext cx="8229600" cy="1143000"/>
          </a:xfrm>
        </p:spPr>
        <p:txBody>
          <a:bodyPr>
            <a:normAutofit fontScale="90000"/>
          </a:bodyPr>
          <a:lstStyle/>
          <a:p>
            <a:r>
              <a:rPr lang="ar-SA" b="1" i="1" dirty="0" smtClean="0">
                <a:solidFill>
                  <a:srgbClr val="FF0066"/>
                </a:solidFill>
                <a:effectLst>
                  <a:outerShdw blurRad="38100" dist="38100" dir="2700000" algn="tl">
                    <a:srgbClr val="000000">
                      <a:alpha val="43137"/>
                    </a:srgbClr>
                  </a:outerShdw>
                </a:effectLst>
              </a:rPr>
              <a:t> </a:t>
            </a:r>
            <a:r>
              <a:rPr lang="en-US" i="1" dirty="0" smtClean="0">
                <a:solidFill>
                  <a:srgbClr val="FF0066"/>
                </a:solidFill>
                <a:effectLst>
                  <a:outerShdw blurRad="38100" dist="38100" dir="2700000" algn="tl">
                    <a:srgbClr val="000000">
                      <a:alpha val="43137"/>
                    </a:srgbClr>
                  </a:outerShdw>
                </a:effectLst>
              </a:rPr>
              <a:t/>
            </a:r>
            <a:br>
              <a:rPr lang="en-US" i="1" dirty="0" smtClean="0">
                <a:solidFill>
                  <a:srgbClr val="FF0066"/>
                </a:solidFill>
                <a:effectLst>
                  <a:outerShdw blurRad="38100" dist="38100" dir="2700000" algn="tl">
                    <a:srgbClr val="000000">
                      <a:alpha val="43137"/>
                    </a:srgbClr>
                  </a:outerShdw>
                </a:effectLst>
              </a:rPr>
            </a:br>
            <a:r>
              <a:rPr lang="ar-SA" b="1" i="1" dirty="0" smtClean="0">
                <a:solidFill>
                  <a:srgbClr val="FF0066"/>
                </a:solidFill>
                <a:effectLst>
                  <a:outerShdw blurRad="38100" dist="38100" dir="2700000" algn="tl">
                    <a:srgbClr val="000000">
                      <a:alpha val="43137"/>
                    </a:srgbClr>
                  </a:outerShdw>
                </a:effectLst>
              </a:rPr>
              <a:t>نسب </a:t>
            </a:r>
            <a:r>
              <a:rPr lang="ar-SA" b="1" i="1" dirty="0" err="1" smtClean="0">
                <a:solidFill>
                  <a:srgbClr val="FF0066"/>
                </a:solidFill>
                <a:effectLst>
                  <a:outerShdw blurRad="38100" dist="38100" dir="2700000" algn="tl">
                    <a:srgbClr val="000000">
                      <a:alpha val="43137"/>
                    </a:srgbClr>
                  </a:outerShdw>
                </a:effectLst>
              </a:rPr>
              <a:t>الربحية :</a:t>
            </a:r>
            <a:endParaRPr lang="en-US" i="1" dirty="0">
              <a:solidFill>
                <a:srgbClr val="FF0066"/>
              </a:solidFill>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457200" y="1340769"/>
            <a:ext cx="8229600" cy="4785396"/>
          </a:xfrm>
        </p:spPr>
        <p:txBody>
          <a:bodyPr>
            <a:normAutofit fontScale="77500" lnSpcReduction="20000"/>
          </a:bodyPr>
          <a:lstStyle/>
          <a:p>
            <a:pPr algn="r">
              <a:buNone/>
            </a:pPr>
            <a:r>
              <a:rPr lang="ar-SA" b="1" dirty="0" smtClean="0">
                <a:solidFill>
                  <a:srgbClr val="0033CC"/>
                </a:solidFill>
              </a:rPr>
              <a:t>تعد نسب الربحية أهم النسب التي يركز عليها المحلل </a:t>
            </a:r>
            <a:r>
              <a:rPr lang="ar-SA" b="1" dirty="0" err="1" smtClean="0">
                <a:solidFill>
                  <a:srgbClr val="0033CC"/>
                </a:solidFill>
              </a:rPr>
              <a:t>المالي .</a:t>
            </a:r>
            <a:r>
              <a:rPr lang="ar-SA" b="1" dirty="0" smtClean="0">
                <a:solidFill>
                  <a:srgbClr val="0033CC"/>
                </a:solidFill>
              </a:rPr>
              <a:t> فعمليات المنشأة توجه في الأساس لتحقيق </a:t>
            </a:r>
            <a:r>
              <a:rPr lang="ar-SA" b="1" dirty="0" err="1" smtClean="0">
                <a:solidFill>
                  <a:srgbClr val="0033CC"/>
                </a:solidFill>
              </a:rPr>
              <a:t>أرباح </a:t>
            </a:r>
            <a:r>
              <a:rPr lang="ar-SA" b="1" dirty="0" smtClean="0">
                <a:solidFill>
                  <a:srgbClr val="0033CC"/>
                </a:solidFill>
              </a:rPr>
              <a:t>، وتحقيق نمو من </a:t>
            </a:r>
            <a:r>
              <a:rPr lang="ar-SA" b="1" dirty="0" err="1" smtClean="0">
                <a:solidFill>
                  <a:srgbClr val="0033CC"/>
                </a:solidFill>
              </a:rPr>
              <a:t>الأرباح </a:t>
            </a:r>
            <a:r>
              <a:rPr lang="ar-SA" b="1" dirty="0" smtClean="0">
                <a:solidFill>
                  <a:srgbClr val="0033CC"/>
                </a:solidFill>
              </a:rPr>
              <a:t>، والأرباح مهمة للمستثمر والمقرض على حد </a:t>
            </a:r>
            <a:r>
              <a:rPr lang="ar-SA" b="1" dirty="0" err="1" smtClean="0">
                <a:solidFill>
                  <a:srgbClr val="0033CC"/>
                </a:solidFill>
              </a:rPr>
              <a:t>سواء </a:t>
            </a:r>
            <a:r>
              <a:rPr lang="ar-SA" b="1" dirty="0" smtClean="0">
                <a:solidFill>
                  <a:srgbClr val="0033CC"/>
                </a:solidFill>
              </a:rPr>
              <a:t>، فالأرباح تمثل المصدر الأساس للنقدية الحرة التي تستخدم إما في إجراء توسعات أو في إجراء توزيعات على الملاك أو في سداد مستحقات أصحاب </a:t>
            </a:r>
            <a:r>
              <a:rPr lang="ar-SA" b="1" dirty="0" err="1" smtClean="0">
                <a:solidFill>
                  <a:srgbClr val="0033CC"/>
                </a:solidFill>
              </a:rPr>
              <a:t>الديون .</a:t>
            </a:r>
            <a:endParaRPr lang="en-US" b="1" dirty="0" smtClean="0">
              <a:solidFill>
                <a:srgbClr val="0033CC"/>
              </a:solidFill>
            </a:endParaRPr>
          </a:p>
          <a:p>
            <a:pPr algn="r">
              <a:buNone/>
            </a:pPr>
            <a:r>
              <a:rPr lang="ar-SA" b="1" dirty="0" smtClean="0">
                <a:solidFill>
                  <a:srgbClr val="0033CC"/>
                </a:solidFill>
              </a:rPr>
              <a:t> </a:t>
            </a:r>
            <a:endParaRPr lang="en-US" b="1" dirty="0" smtClean="0">
              <a:solidFill>
                <a:srgbClr val="0033CC"/>
              </a:solidFill>
            </a:endParaRPr>
          </a:p>
          <a:p>
            <a:pPr algn="r">
              <a:buNone/>
            </a:pPr>
            <a:r>
              <a:rPr lang="ar-SA" b="1" dirty="0" smtClean="0">
                <a:solidFill>
                  <a:srgbClr val="FF0066"/>
                </a:solidFill>
              </a:rPr>
              <a:t>مجموعة </a:t>
            </a:r>
            <a:r>
              <a:rPr lang="ar-SA" b="1" dirty="0" err="1" smtClean="0">
                <a:solidFill>
                  <a:srgbClr val="FF0066"/>
                </a:solidFill>
              </a:rPr>
              <a:t>النسب :</a:t>
            </a:r>
            <a:endParaRPr lang="en-US" b="1" dirty="0" smtClean="0">
              <a:solidFill>
                <a:srgbClr val="FF0066"/>
              </a:solidFill>
            </a:endParaRPr>
          </a:p>
          <a:p>
            <a:pPr algn="r">
              <a:buNone/>
            </a:pPr>
            <a:r>
              <a:rPr lang="ar-SA" b="1" dirty="0" smtClean="0">
                <a:solidFill>
                  <a:srgbClr val="0033CC"/>
                </a:solidFill>
              </a:rPr>
              <a:t>تتضمن مجموعة نسب الربحية النسب </a:t>
            </a:r>
            <a:r>
              <a:rPr lang="ar-SA" b="1" dirty="0" err="1" smtClean="0">
                <a:solidFill>
                  <a:srgbClr val="0033CC"/>
                </a:solidFill>
              </a:rPr>
              <a:t>الآتية :</a:t>
            </a:r>
            <a:endParaRPr lang="en-US" b="1" dirty="0" smtClean="0">
              <a:solidFill>
                <a:srgbClr val="0033CC"/>
              </a:solidFill>
            </a:endParaRPr>
          </a:p>
          <a:p>
            <a:pPr marL="514350" indent="-514350" algn="r" rtl="1">
              <a:buFont typeface="+mj-lt"/>
              <a:buAutoNum type="arabicPeriod"/>
            </a:pPr>
            <a:r>
              <a:rPr lang="ar-SA" b="1" dirty="0" smtClean="0">
                <a:solidFill>
                  <a:srgbClr val="0033CC"/>
                </a:solidFill>
              </a:rPr>
              <a:t>العائد على </a:t>
            </a:r>
            <a:r>
              <a:rPr lang="ar-SA" b="1" dirty="0" smtClean="0">
                <a:solidFill>
                  <a:srgbClr val="0033CC"/>
                </a:solidFill>
              </a:rPr>
              <a:t>حقوق الملكية (لديه صورة ثنائية وثلاثية وصورة دو بونت)</a:t>
            </a:r>
            <a:endParaRPr lang="en-US" b="1" dirty="0" smtClean="0">
              <a:solidFill>
                <a:srgbClr val="0033CC"/>
              </a:solidFill>
            </a:endParaRPr>
          </a:p>
          <a:p>
            <a:pPr marL="514350" indent="-514350" algn="r" rtl="1">
              <a:buFont typeface="+mj-lt"/>
              <a:buAutoNum type="arabicPeriod"/>
            </a:pPr>
            <a:r>
              <a:rPr lang="ar-SA" b="1" dirty="0" smtClean="0">
                <a:solidFill>
                  <a:srgbClr val="0033CC"/>
                </a:solidFill>
              </a:rPr>
              <a:t>العائد على </a:t>
            </a:r>
            <a:r>
              <a:rPr lang="ar-SA" b="1" dirty="0" smtClean="0">
                <a:solidFill>
                  <a:srgbClr val="0033CC"/>
                </a:solidFill>
              </a:rPr>
              <a:t>الأصول (ممكن ان يستخدم بند المبيعات بدلا من الربح)</a:t>
            </a:r>
            <a:endParaRPr lang="en-US" b="1" dirty="0" smtClean="0">
              <a:solidFill>
                <a:srgbClr val="0033CC"/>
              </a:solidFill>
            </a:endParaRPr>
          </a:p>
          <a:p>
            <a:pPr marL="514350" indent="-514350" algn="r" rtl="1">
              <a:buFont typeface="+mj-lt"/>
              <a:buAutoNum type="arabicPeriod"/>
            </a:pPr>
            <a:r>
              <a:rPr lang="ar-SA" b="1" dirty="0" smtClean="0">
                <a:solidFill>
                  <a:srgbClr val="0033CC"/>
                </a:solidFill>
              </a:rPr>
              <a:t>العائد </a:t>
            </a:r>
            <a:r>
              <a:rPr lang="ar-SA" b="1" dirty="0" smtClean="0">
                <a:solidFill>
                  <a:srgbClr val="0033CC"/>
                </a:solidFill>
              </a:rPr>
              <a:t>على </a:t>
            </a:r>
            <a:r>
              <a:rPr lang="ar-SA" b="1" dirty="0" smtClean="0">
                <a:solidFill>
                  <a:srgbClr val="0033CC"/>
                </a:solidFill>
              </a:rPr>
              <a:t>المبيعات (صافي هامش الربح) </a:t>
            </a:r>
            <a:endParaRPr lang="en-US" b="1" dirty="0" smtClean="0">
              <a:solidFill>
                <a:srgbClr val="0033CC"/>
              </a:solidFill>
            </a:endParaRPr>
          </a:p>
          <a:p>
            <a:pPr algn="r">
              <a:buNone/>
            </a:pPr>
            <a:endParaRPr lang="en-US" b="1" dirty="0">
              <a:solidFill>
                <a:srgbClr val="0033CC"/>
              </a:solidFill>
            </a:endParaRPr>
          </a:p>
        </p:txBody>
      </p:sp>
    </p:spTree>
  </p:cSld>
  <p:clrMapOvr>
    <a:masterClrMapping/>
  </p:clrMapOvr>
  <p:transition>
    <p:wipe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548679"/>
            <a:ext cx="8435280" cy="6192689"/>
          </a:xfrm>
        </p:spPr>
        <p:txBody>
          <a:bodyPr>
            <a:noAutofit/>
          </a:bodyPr>
          <a:lstStyle/>
          <a:p>
            <a:pPr algn="r">
              <a:buNone/>
            </a:pPr>
            <a:r>
              <a:rPr lang="ar-SA" sz="2400" b="1" u="sng" dirty="0" smtClean="0">
                <a:solidFill>
                  <a:srgbClr val="FF0066"/>
                </a:solidFill>
              </a:rPr>
              <a:t>هدف </a:t>
            </a:r>
            <a:r>
              <a:rPr lang="ar-SA" sz="2400" b="1" u="sng" dirty="0" smtClean="0">
                <a:solidFill>
                  <a:srgbClr val="FF0066"/>
                </a:solidFill>
              </a:rPr>
              <a:t>مجموعة النسب :</a:t>
            </a:r>
            <a:endParaRPr lang="en-US" sz="2400" b="1" u="sng" dirty="0" smtClean="0">
              <a:solidFill>
                <a:srgbClr val="FF0066"/>
              </a:solidFill>
            </a:endParaRPr>
          </a:p>
          <a:p>
            <a:pPr algn="r">
              <a:buNone/>
            </a:pPr>
            <a:r>
              <a:rPr lang="ar-SA" sz="2400" b="1" dirty="0" smtClean="0">
                <a:solidFill>
                  <a:srgbClr val="0033CC"/>
                </a:solidFill>
              </a:rPr>
              <a:t> </a:t>
            </a:r>
            <a:endParaRPr lang="en-US" sz="2400" b="1" dirty="0" smtClean="0">
              <a:solidFill>
                <a:srgbClr val="0033CC"/>
              </a:solidFill>
            </a:endParaRPr>
          </a:p>
          <a:p>
            <a:pPr algn="r">
              <a:buNone/>
            </a:pPr>
            <a:r>
              <a:rPr lang="ar-SA" sz="2400" b="1" dirty="0" smtClean="0">
                <a:solidFill>
                  <a:srgbClr val="0033CC"/>
                </a:solidFill>
              </a:rPr>
              <a:t>تقيس نسب الربحية قدرة الشركة على تحقيق </a:t>
            </a:r>
            <a:r>
              <a:rPr lang="ar-SA" sz="2400" b="1" dirty="0" err="1" smtClean="0">
                <a:solidFill>
                  <a:srgbClr val="0033CC"/>
                </a:solidFill>
              </a:rPr>
              <a:t>الأرباح </a:t>
            </a:r>
            <a:r>
              <a:rPr lang="ar-SA" sz="2400" b="1" dirty="0" smtClean="0">
                <a:solidFill>
                  <a:srgbClr val="0033CC"/>
                </a:solidFill>
              </a:rPr>
              <a:t>،وتستخدم من جانب المحلل في الوقوف على المقدرة الكسبية  </a:t>
            </a:r>
            <a:r>
              <a:rPr lang="ar-SA" sz="2400" b="1" dirty="0" err="1" smtClean="0">
                <a:solidFill>
                  <a:srgbClr val="0033CC"/>
                </a:solidFill>
              </a:rPr>
              <a:t>للشركة </a:t>
            </a:r>
            <a:r>
              <a:rPr lang="ar-SA" sz="2400" b="1" dirty="0" smtClean="0">
                <a:solidFill>
                  <a:srgbClr val="0033CC"/>
                </a:solidFill>
              </a:rPr>
              <a:t>، ويمكن أن تستخدم أيضا بوصفها مقياسا ماليا لتقييم أداة </a:t>
            </a:r>
            <a:r>
              <a:rPr lang="ar-SA" sz="2400" b="1" dirty="0" err="1" smtClean="0">
                <a:solidFill>
                  <a:srgbClr val="0033CC"/>
                </a:solidFill>
              </a:rPr>
              <a:t>المنشأة </a:t>
            </a:r>
            <a:r>
              <a:rPr lang="ar-SA" sz="2400" b="1" dirty="0" smtClean="0">
                <a:solidFill>
                  <a:srgbClr val="0033CC"/>
                </a:solidFill>
              </a:rPr>
              <a:t>، ويوجد العديد من مقاييس الربحية منها </a:t>
            </a:r>
            <a:r>
              <a:rPr lang="ar-SA" sz="2400" b="1" dirty="0" err="1" smtClean="0">
                <a:solidFill>
                  <a:srgbClr val="0033CC"/>
                </a:solidFill>
              </a:rPr>
              <a:t>مايلي</a:t>
            </a:r>
            <a:r>
              <a:rPr lang="ar-SA" sz="2400" b="1" dirty="0" smtClean="0">
                <a:solidFill>
                  <a:srgbClr val="0033CC"/>
                </a:solidFill>
              </a:rPr>
              <a:t> </a:t>
            </a:r>
            <a:r>
              <a:rPr lang="ar-SA" sz="2400" b="1" dirty="0" err="1" smtClean="0">
                <a:solidFill>
                  <a:srgbClr val="0033CC"/>
                </a:solidFill>
              </a:rPr>
              <a:t>:</a:t>
            </a:r>
            <a:endParaRPr lang="en-US" sz="2400" b="1" dirty="0" smtClean="0">
              <a:solidFill>
                <a:srgbClr val="0033CC"/>
              </a:solidFill>
            </a:endParaRPr>
          </a:p>
          <a:p>
            <a:pPr lvl="0" algn="r" rtl="1">
              <a:buNone/>
            </a:pPr>
            <a:r>
              <a:rPr lang="ar-SA" sz="2400" b="1" dirty="0" smtClean="0">
                <a:solidFill>
                  <a:srgbClr val="FF0066"/>
                </a:solidFill>
              </a:rPr>
              <a:t>1- </a:t>
            </a:r>
            <a:r>
              <a:rPr lang="ar-SA" sz="2400" b="1" dirty="0" smtClean="0">
                <a:solidFill>
                  <a:srgbClr val="FF0066"/>
                </a:solidFill>
              </a:rPr>
              <a:t>العائد على </a:t>
            </a:r>
            <a:r>
              <a:rPr lang="ar-SA" sz="2400" b="1" dirty="0" smtClean="0">
                <a:solidFill>
                  <a:srgbClr val="FF0066"/>
                </a:solidFill>
              </a:rPr>
              <a:t>حقوق </a:t>
            </a:r>
            <a:r>
              <a:rPr lang="ar-SA" sz="2400" b="1" dirty="0" smtClean="0">
                <a:solidFill>
                  <a:srgbClr val="FF0066"/>
                </a:solidFill>
              </a:rPr>
              <a:t>الملكية :</a:t>
            </a:r>
            <a:endParaRPr lang="en-US" sz="2400" b="1" dirty="0" smtClean="0">
              <a:solidFill>
                <a:srgbClr val="00B050"/>
              </a:solidFill>
            </a:endParaRPr>
          </a:p>
          <a:p>
            <a:pPr algn="ctr">
              <a:buNone/>
            </a:pPr>
            <a:r>
              <a:rPr lang="ar-SA" sz="2400" b="1" dirty="0" smtClean="0">
                <a:solidFill>
                  <a:srgbClr val="00B050"/>
                </a:solidFill>
              </a:rPr>
              <a:t>صافي الربح</a:t>
            </a:r>
            <a:endParaRPr lang="en-US" sz="2400" b="1" dirty="0" smtClean="0">
              <a:solidFill>
                <a:srgbClr val="00B050"/>
              </a:solidFill>
            </a:endParaRPr>
          </a:p>
          <a:p>
            <a:pPr algn="ctr">
              <a:buNone/>
            </a:pPr>
            <a:r>
              <a:rPr lang="ar-SA" sz="2400" b="1" dirty="0" smtClean="0">
                <a:solidFill>
                  <a:srgbClr val="00B050"/>
                </a:solidFill>
              </a:rPr>
              <a:t>متوسط حـقوق </a:t>
            </a:r>
            <a:r>
              <a:rPr lang="ar-SA" sz="2400" b="1" dirty="0" smtClean="0">
                <a:solidFill>
                  <a:srgbClr val="00B050"/>
                </a:solidFill>
              </a:rPr>
              <a:t>الملكيـــة</a:t>
            </a:r>
            <a:endParaRPr lang="ar-SA" sz="2400" b="1" dirty="0" smtClean="0">
              <a:solidFill>
                <a:srgbClr val="00B050"/>
              </a:solidFill>
            </a:endParaRPr>
          </a:p>
          <a:p>
            <a:pPr lvl="0" algn="r" rtl="1">
              <a:buNone/>
            </a:pPr>
            <a:r>
              <a:rPr lang="ar-SA" sz="2400" b="1" dirty="0" smtClean="0">
                <a:solidFill>
                  <a:srgbClr val="FF0066"/>
                </a:solidFill>
              </a:rPr>
              <a:t>2- </a:t>
            </a:r>
            <a:r>
              <a:rPr lang="ar-SA" sz="2400" b="1" dirty="0" smtClean="0">
                <a:solidFill>
                  <a:srgbClr val="FF0066"/>
                </a:solidFill>
              </a:rPr>
              <a:t>العائد على الأصول :</a:t>
            </a:r>
            <a:endParaRPr lang="en-US" sz="2400" b="1" dirty="0" smtClean="0">
              <a:solidFill>
                <a:srgbClr val="FF0066"/>
              </a:solidFill>
            </a:endParaRPr>
          </a:p>
          <a:p>
            <a:pPr algn="ctr">
              <a:buNone/>
            </a:pPr>
            <a:r>
              <a:rPr lang="ar-SA" sz="2400" b="1" dirty="0" smtClean="0">
                <a:solidFill>
                  <a:srgbClr val="00B050"/>
                </a:solidFill>
              </a:rPr>
              <a:t>صافي </a:t>
            </a:r>
            <a:r>
              <a:rPr lang="ar-SA" sz="2400" b="1" dirty="0" smtClean="0">
                <a:solidFill>
                  <a:srgbClr val="00B050"/>
                </a:solidFill>
              </a:rPr>
              <a:t>الربح</a:t>
            </a:r>
            <a:endParaRPr lang="en-US" sz="2400" b="1" dirty="0" smtClean="0">
              <a:solidFill>
                <a:srgbClr val="00B050"/>
              </a:solidFill>
            </a:endParaRPr>
          </a:p>
          <a:p>
            <a:pPr algn="ctr">
              <a:buNone/>
            </a:pPr>
            <a:r>
              <a:rPr lang="ar-SA" sz="2400" b="1" dirty="0" smtClean="0">
                <a:solidFill>
                  <a:srgbClr val="00B050"/>
                </a:solidFill>
              </a:rPr>
              <a:t>متوسط الأصول</a:t>
            </a:r>
            <a:endParaRPr lang="en-US" sz="2400" b="1" dirty="0" smtClean="0">
              <a:solidFill>
                <a:srgbClr val="00B050"/>
              </a:solidFill>
            </a:endParaRPr>
          </a:p>
          <a:p>
            <a:pPr lvl="0" algn="r" rtl="1">
              <a:buNone/>
            </a:pPr>
            <a:r>
              <a:rPr lang="ar-SA" sz="2400" b="1" dirty="0" smtClean="0">
                <a:solidFill>
                  <a:srgbClr val="FF0066"/>
                </a:solidFill>
              </a:rPr>
              <a:t>3- </a:t>
            </a:r>
            <a:r>
              <a:rPr lang="ar-SA" sz="2400" b="1" dirty="0">
                <a:solidFill>
                  <a:srgbClr val="FF0066"/>
                </a:solidFill>
              </a:rPr>
              <a:t>العائد على المبيعات :</a:t>
            </a:r>
            <a:endParaRPr lang="en-US" sz="2400" b="1" dirty="0">
              <a:solidFill>
                <a:srgbClr val="FF0066"/>
              </a:solidFill>
            </a:endParaRPr>
          </a:p>
          <a:p>
            <a:pPr algn="ctr">
              <a:buNone/>
            </a:pPr>
            <a:r>
              <a:rPr lang="ar-SA" sz="2400" b="1" dirty="0" smtClean="0">
                <a:solidFill>
                  <a:srgbClr val="00B050"/>
                </a:solidFill>
              </a:rPr>
              <a:t>صافي </a:t>
            </a:r>
            <a:r>
              <a:rPr lang="ar-SA" sz="2400" b="1" dirty="0">
                <a:solidFill>
                  <a:srgbClr val="00B050"/>
                </a:solidFill>
              </a:rPr>
              <a:t>الربح</a:t>
            </a:r>
            <a:endParaRPr lang="en-US" sz="2400" b="1" dirty="0">
              <a:solidFill>
                <a:srgbClr val="00B050"/>
              </a:solidFill>
            </a:endParaRPr>
          </a:p>
          <a:p>
            <a:pPr algn="ctr">
              <a:buNone/>
            </a:pPr>
            <a:r>
              <a:rPr lang="ar-SA" sz="2400" b="1" dirty="0">
                <a:solidFill>
                  <a:srgbClr val="00B050"/>
                </a:solidFill>
              </a:rPr>
              <a:t>صافي المبيعات</a:t>
            </a:r>
            <a:endParaRPr lang="en-US" sz="2400" b="1" dirty="0">
              <a:solidFill>
                <a:srgbClr val="00B050"/>
              </a:solidFill>
            </a:endParaRPr>
          </a:p>
          <a:p>
            <a:pPr algn="r">
              <a:buNone/>
            </a:pPr>
            <a:r>
              <a:rPr lang="ar-SA" sz="2400" b="1" dirty="0" smtClean="0">
                <a:solidFill>
                  <a:srgbClr val="0033CC"/>
                </a:solidFill>
              </a:rPr>
              <a:t> </a:t>
            </a:r>
            <a:endParaRPr lang="en-US" sz="2400" b="1" dirty="0" smtClean="0">
              <a:solidFill>
                <a:srgbClr val="0033CC"/>
              </a:solidFill>
            </a:endParaRPr>
          </a:p>
          <a:p>
            <a:pPr algn="r">
              <a:buNone/>
            </a:pPr>
            <a:r>
              <a:rPr lang="ar-SA" sz="2400" b="1" dirty="0" smtClean="0">
                <a:solidFill>
                  <a:srgbClr val="0033CC"/>
                </a:solidFill>
              </a:rPr>
              <a:t> </a:t>
            </a:r>
            <a:endParaRPr lang="en-US" sz="2400" b="1" dirty="0" smtClean="0">
              <a:solidFill>
                <a:srgbClr val="0033CC"/>
              </a:solidFill>
            </a:endParaRPr>
          </a:p>
          <a:p>
            <a:pPr algn="r">
              <a:buNone/>
            </a:pPr>
            <a:endParaRPr lang="en-US" sz="2400" b="1" dirty="0">
              <a:solidFill>
                <a:srgbClr val="0033CC"/>
              </a:solidFill>
            </a:endParaRPr>
          </a:p>
        </p:txBody>
      </p:sp>
      <p:cxnSp>
        <p:nvCxnSpPr>
          <p:cNvPr id="4" name="رابط مستقيم 3"/>
          <p:cNvCxnSpPr/>
          <p:nvPr/>
        </p:nvCxnSpPr>
        <p:spPr>
          <a:xfrm>
            <a:off x="3347864" y="3501008"/>
            <a:ext cx="2376264"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 name="رابط مستقيم 4"/>
          <p:cNvCxnSpPr/>
          <p:nvPr/>
        </p:nvCxnSpPr>
        <p:spPr>
          <a:xfrm>
            <a:off x="3635896" y="4725144"/>
            <a:ext cx="1800200"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 name="رابط مستقيم 4"/>
          <p:cNvCxnSpPr/>
          <p:nvPr/>
        </p:nvCxnSpPr>
        <p:spPr>
          <a:xfrm>
            <a:off x="3491880" y="6093296"/>
            <a:ext cx="1800200"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43408"/>
            <a:ext cx="8229600" cy="1143000"/>
          </a:xfrm>
        </p:spPr>
        <p:txBody>
          <a:bodyPr>
            <a:normAutofit fontScale="90000"/>
          </a:bodyPr>
          <a:lstStyle/>
          <a:p>
            <a:r>
              <a:rPr lang="en-US" u="sng" dirty="0" smtClean="0">
                <a:solidFill>
                  <a:srgbClr val="FF0066"/>
                </a:solidFill>
              </a:rPr>
              <a:t/>
            </a:r>
            <a:br>
              <a:rPr lang="en-US" u="sng" dirty="0" smtClean="0">
                <a:solidFill>
                  <a:srgbClr val="FF0066"/>
                </a:solidFill>
              </a:rPr>
            </a:br>
            <a:r>
              <a:rPr lang="ar-SA" b="1" u="sng" dirty="0" smtClean="0">
                <a:solidFill>
                  <a:srgbClr val="FF0066"/>
                </a:solidFill>
              </a:rPr>
              <a:t>المؤشرات المالية </a:t>
            </a:r>
            <a:r>
              <a:rPr lang="ar-SA" b="1" u="sng" dirty="0" smtClean="0">
                <a:solidFill>
                  <a:srgbClr val="FF0066"/>
                </a:solidFill>
              </a:rPr>
              <a:t>للسهم (نسب السوق) </a:t>
            </a:r>
            <a:r>
              <a:rPr lang="ar-SA" b="1" u="sng" dirty="0" smtClean="0">
                <a:solidFill>
                  <a:srgbClr val="FF0066"/>
                </a:solidFill>
              </a:rPr>
              <a:t>:</a:t>
            </a:r>
            <a:endParaRPr lang="en-US" u="sng" dirty="0">
              <a:solidFill>
                <a:srgbClr val="FF0066"/>
              </a:solidFill>
            </a:endParaRPr>
          </a:p>
        </p:txBody>
      </p:sp>
      <p:sp>
        <p:nvSpPr>
          <p:cNvPr id="3" name="عنصر نائب للمحتوى 2"/>
          <p:cNvSpPr>
            <a:spLocks noGrp="1"/>
          </p:cNvSpPr>
          <p:nvPr>
            <p:ph idx="1"/>
          </p:nvPr>
        </p:nvSpPr>
        <p:spPr>
          <a:xfrm>
            <a:off x="457200" y="980728"/>
            <a:ext cx="8229600" cy="4525963"/>
          </a:xfrm>
        </p:spPr>
        <p:txBody>
          <a:bodyPr>
            <a:noAutofit/>
          </a:bodyPr>
          <a:lstStyle/>
          <a:p>
            <a:pPr algn="r">
              <a:buNone/>
            </a:pPr>
            <a:r>
              <a:rPr lang="ar-SA" sz="1900" b="1" dirty="0" smtClean="0">
                <a:solidFill>
                  <a:srgbClr val="0033CC"/>
                </a:solidFill>
              </a:rPr>
              <a:t>تخدم المؤشرات المالية للسهم بشكل مباشر عملية الاستثمار في الأسهم حيث توفر أساسا لمقارنة أسهم </a:t>
            </a:r>
            <a:r>
              <a:rPr lang="ar-SA" sz="1900" b="1" dirty="0" err="1" smtClean="0">
                <a:solidFill>
                  <a:srgbClr val="0033CC"/>
                </a:solidFill>
              </a:rPr>
              <a:t>الشركات </a:t>
            </a:r>
            <a:r>
              <a:rPr lang="ar-SA" sz="1900" b="1" dirty="0" smtClean="0">
                <a:solidFill>
                  <a:srgbClr val="0033CC"/>
                </a:solidFill>
              </a:rPr>
              <a:t>، وفي ضوء هذه المقارنة تتم عملية المفاضلة بين البدائل الاستثمارية في </a:t>
            </a:r>
            <a:r>
              <a:rPr lang="ar-SA" sz="1900" b="1" dirty="0" err="1" smtClean="0">
                <a:solidFill>
                  <a:srgbClr val="0033CC"/>
                </a:solidFill>
              </a:rPr>
              <a:t>الأسهم </a:t>
            </a:r>
            <a:r>
              <a:rPr lang="ar-SA" sz="1900" b="1" dirty="0" smtClean="0">
                <a:solidFill>
                  <a:srgbClr val="0033CC"/>
                </a:solidFill>
              </a:rPr>
              <a:t>، وتعتمد المؤشرات المالية للسهم بشكل أساس على القيم المالية المعروضة بالقوائم المالية للشركة إلى جانب معلومات أخرى عن الأسهم مثل عدد أسهم </a:t>
            </a:r>
            <a:r>
              <a:rPr lang="ar-SA" sz="1900" b="1" dirty="0" err="1" smtClean="0">
                <a:solidFill>
                  <a:srgbClr val="0033CC"/>
                </a:solidFill>
              </a:rPr>
              <a:t>الشركة </a:t>
            </a:r>
            <a:r>
              <a:rPr lang="ar-SA" sz="1900" b="1" dirty="0" smtClean="0">
                <a:solidFill>
                  <a:srgbClr val="0033CC"/>
                </a:solidFill>
              </a:rPr>
              <a:t>، وسعر السهم في </a:t>
            </a:r>
            <a:r>
              <a:rPr lang="ar-SA" sz="1900" b="1" dirty="0" err="1" smtClean="0">
                <a:solidFill>
                  <a:srgbClr val="0033CC"/>
                </a:solidFill>
              </a:rPr>
              <a:t>السوق .</a:t>
            </a:r>
            <a:endParaRPr lang="en-US" sz="1900" b="1" dirty="0" smtClean="0">
              <a:solidFill>
                <a:srgbClr val="0033CC"/>
              </a:solidFill>
            </a:endParaRPr>
          </a:p>
          <a:p>
            <a:pPr algn="r">
              <a:buNone/>
            </a:pPr>
            <a:r>
              <a:rPr lang="ar-SA" sz="1900" b="1" dirty="0" smtClean="0">
                <a:solidFill>
                  <a:srgbClr val="0033CC"/>
                </a:solidFill>
              </a:rPr>
              <a:t> </a:t>
            </a:r>
            <a:endParaRPr lang="en-US" sz="1900" b="1" dirty="0" smtClean="0">
              <a:solidFill>
                <a:srgbClr val="0033CC"/>
              </a:solidFill>
            </a:endParaRPr>
          </a:p>
          <a:p>
            <a:pPr algn="r">
              <a:buNone/>
            </a:pPr>
            <a:r>
              <a:rPr lang="ar-SA" sz="1900" b="1" dirty="0" smtClean="0">
                <a:solidFill>
                  <a:srgbClr val="FF0066"/>
                </a:solidFill>
              </a:rPr>
              <a:t>مجموعة </a:t>
            </a:r>
            <a:r>
              <a:rPr lang="ar-SA" sz="1900" b="1" dirty="0" err="1" smtClean="0">
                <a:solidFill>
                  <a:srgbClr val="FF0066"/>
                </a:solidFill>
              </a:rPr>
              <a:t>النسب :</a:t>
            </a:r>
            <a:endParaRPr lang="en-US" sz="1900" b="1" dirty="0" smtClean="0">
              <a:solidFill>
                <a:srgbClr val="FF0066"/>
              </a:solidFill>
            </a:endParaRPr>
          </a:p>
          <a:p>
            <a:pPr algn="r">
              <a:buNone/>
            </a:pPr>
            <a:r>
              <a:rPr lang="ar-SA" sz="1900" b="1" dirty="0" smtClean="0">
                <a:solidFill>
                  <a:srgbClr val="0033CC"/>
                </a:solidFill>
              </a:rPr>
              <a:t>تتضمن أهم المؤشرات المالية للسهم </a:t>
            </a:r>
            <a:r>
              <a:rPr lang="ar-SA" sz="1900" b="1" dirty="0" err="1" smtClean="0">
                <a:solidFill>
                  <a:srgbClr val="0033CC"/>
                </a:solidFill>
              </a:rPr>
              <a:t>مايلي:</a:t>
            </a:r>
            <a:endParaRPr lang="en-US" sz="1900" b="1" dirty="0" smtClean="0">
              <a:solidFill>
                <a:srgbClr val="0033CC"/>
              </a:solidFill>
            </a:endParaRPr>
          </a:p>
          <a:p>
            <a:pPr marL="457200" indent="-457200" algn="r" rtl="1">
              <a:buFont typeface="+mj-lt"/>
              <a:buAutoNum type="arabicPeriod"/>
            </a:pPr>
            <a:r>
              <a:rPr lang="ar-SA" sz="1900" b="1" dirty="0" smtClean="0">
                <a:solidFill>
                  <a:srgbClr val="0033CC"/>
                </a:solidFill>
              </a:rPr>
              <a:t>ربح </a:t>
            </a:r>
            <a:r>
              <a:rPr lang="ar-SA" sz="1900" b="1" dirty="0" smtClean="0">
                <a:solidFill>
                  <a:srgbClr val="0033CC"/>
                </a:solidFill>
              </a:rPr>
              <a:t>السهم </a:t>
            </a:r>
            <a:r>
              <a:rPr lang="en-US" sz="1900" b="1" dirty="0" smtClean="0">
                <a:solidFill>
                  <a:srgbClr val="0033CC"/>
                </a:solidFill>
              </a:rPr>
              <a:t>EPS</a:t>
            </a:r>
            <a:endParaRPr lang="en-US" sz="1900" b="1" dirty="0" smtClean="0">
              <a:solidFill>
                <a:srgbClr val="0033CC"/>
              </a:solidFill>
            </a:endParaRPr>
          </a:p>
          <a:p>
            <a:pPr marL="457200" indent="-457200" algn="r" rtl="1">
              <a:buFont typeface="+mj-lt"/>
              <a:buAutoNum type="arabicPeriod"/>
            </a:pPr>
            <a:r>
              <a:rPr lang="ar-SA" sz="1900" b="1" dirty="0" smtClean="0">
                <a:solidFill>
                  <a:srgbClr val="0033CC"/>
                </a:solidFill>
              </a:rPr>
              <a:t>مكرر </a:t>
            </a:r>
            <a:r>
              <a:rPr lang="ar-SA" sz="1900" b="1" dirty="0" smtClean="0">
                <a:solidFill>
                  <a:srgbClr val="0033CC"/>
                </a:solidFill>
              </a:rPr>
              <a:t>الأرباح</a:t>
            </a:r>
            <a:r>
              <a:rPr lang="en-US" sz="1900" b="1" dirty="0" smtClean="0">
                <a:solidFill>
                  <a:srgbClr val="0033CC"/>
                </a:solidFill>
              </a:rPr>
              <a:t>  P/E</a:t>
            </a:r>
            <a:endParaRPr lang="en-US" sz="1900" b="1" dirty="0" smtClean="0">
              <a:solidFill>
                <a:srgbClr val="0033CC"/>
              </a:solidFill>
            </a:endParaRPr>
          </a:p>
          <a:p>
            <a:pPr marL="457200" indent="-457200" algn="r" rtl="1">
              <a:buFont typeface="+mj-lt"/>
              <a:buAutoNum type="arabicPeriod"/>
            </a:pPr>
            <a:r>
              <a:rPr lang="ar-SA" sz="1900" b="1" dirty="0" smtClean="0">
                <a:solidFill>
                  <a:srgbClr val="0033CC"/>
                </a:solidFill>
              </a:rPr>
              <a:t>عائد </a:t>
            </a:r>
            <a:r>
              <a:rPr lang="ar-SA" sz="1900" b="1" dirty="0" smtClean="0">
                <a:solidFill>
                  <a:srgbClr val="0033CC"/>
                </a:solidFill>
              </a:rPr>
              <a:t>السهم</a:t>
            </a:r>
            <a:r>
              <a:rPr lang="en-US" sz="1900" b="1" dirty="0" smtClean="0">
                <a:solidFill>
                  <a:srgbClr val="0033CC"/>
                </a:solidFill>
              </a:rPr>
              <a:t> </a:t>
            </a:r>
            <a:endParaRPr lang="en-US" sz="1900" b="1" dirty="0" smtClean="0">
              <a:solidFill>
                <a:srgbClr val="0033CC"/>
              </a:solidFill>
            </a:endParaRPr>
          </a:p>
          <a:p>
            <a:pPr marL="457200" indent="-457200" algn="r" rtl="1">
              <a:buFont typeface="+mj-lt"/>
              <a:buAutoNum type="arabicPeriod"/>
            </a:pPr>
            <a:r>
              <a:rPr lang="ar-SA" sz="1900" b="1" dirty="0" smtClean="0">
                <a:solidFill>
                  <a:srgbClr val="0033CC"/>
                </a:solidFill>
              </a:rPr>
              <a:t>نسبة التوزيع النقدي</a:t>
            </a:r>
            <a:endParaRPr lang="en-US" sz="1900" b="1" dirty="0" smtClean="0">
              <a:solidFill>
                <a:srgbClr val="0033CC"/>
              </a:solidFill>
            </a:endParaRPr>
          </a:p>
          <a:p>
            <a:pPr marL="457200" indent="-457200" algn="r" rtl="1">
              <a:buFont typeface="+mj-lt"/>
              <a:buAutoNum type="arabicPeriod"/>
            </a:pPr>
            <a:r>
              <a:rPr lang="ar-SA" sz="1900" b="1" dirty="0" smtClean="0">
                <a:solidFill>
                  <a:srgbClr val="0033CC"/>
                </a:solidFill>
              </a:rPr>
              <a:t>القيمة الدفترية للسهم</a:t>
            </a:r>
            <a:endParaRPr lang="en-US" sz="1900" b="1" dirty="0" smtClean="0">
              <a:solidFill>
                <a:srgbClr val="0033CC"/>
              </a:solidFill>
            </a:endParaRPr>
          </a:p>
          <a:p>
            <a:pPr marL="457200" indent="-457200" algn="r" rtl="1">
              <a:buFont typeface="+mj-lt"/>
              <a:buAutoNum type="arabicPeriod"/>
            </a:pPr>
            <a:r>
              <a:rPr lang="ar-SA" sz="1900" b="1" dirty="0" smtClean="0">
                <a:solidFill>
                  <a:srgbClr val="0033CC"/>
                </a:solidFill>
              </a:rPr>
              <a:t>السعر إلى القيمة الدفترية للسهم</a:t>
            </a:r>
            <a:endParaRPr lang="en-US" sz="1900" b="1" dirty="0" smtClean="0">
              <a:solidFill>
                <a:srgbClr val="0033CC"/>
              </a:solidFill>
            </a:endParaRPr>
          </a:p>
          <a:p>
            <a:pPr algn="r">
              <a:buNone/>
            </a:pPr>
            <a:r>
              <a:rPr lang="ar-SA" sz="1900" b="1" dirty="0" smtClean="0">
                <a:solidFill>
                  <a:srgbClr val="0033CC"/>
                </a:solidFill>
              </a:rPr>
              <a:t> </a:t>
            </a:r>
            <a:endParaRPr lang="en-US" sz="1900" b="1" dirty="0" smtClean="0">
              <a:solidFill>
                <a:srgbClr val="0033CC"/>
              </a:solidFill>
            </a:endParaRPr>
          </a:p>
          <a:p>
            <a:pPr algn="r">
              <a:buNone/>
            </a:pPr>
            <a:r>
              <a:rPr lang="ar-SA" sz="1900" b="1" dirty="0" smtClean="0">
                <a:solidFill>
                  <a:srgbClr val="FF0066"/>
                </a:solidFill>
              </a:rPr>
              <a:t>هدف </a:t>
            </a:r>
            <a:r>
              <a:rPr lang="ar-SA" sz="1900" b="1" dirty="0" err="1" smtClean="0">
                <a:solidFill>
                  <a:srgbClr val="FF0066"/>
                </a:solidFill>
              </a:rPr>
              <a:t>المجموعة :</a:t>
            </a:r>
            <a:endParaRPr lang="en-US" sz="1900" b="1" dirty="0" smtClean="0">
              <a:solidFill>
                <a:srgbClr val="FF0066"/>
              </a:solidFill>
            </a:endParaRPr>
          </a:p>
          <a:p>
            <a:pPr algn="r">
              <a:buNone/>
            </a:pPr>
            <a:r>
              <a:rPr lang="ar-SA" sz="1900" b="1" dirty="0" smtClean="0">
                <a:solidFill>
                  <a:srgbClr val="0033CC"/>
                </a:solidFill>
              </a:rPr>
              <a:t> تقديم مؤشرات مفيدة تساعد المحلل المالي في توقع حركة السهم المستقبلية وتساعد في مقارنة الأوراق المالية المختلفة.</a:t>
            </a:r>
            <a:endParaRPr lang="en-US" sz="1900" b="1" dirty="0" smtClean="0">
              <a:solidFill>
                <a:srgbClr val="0033CC"/>
              </a:solidFill>
            </a:endParaRPr>
          </a:p>
          <a:p>
            <a:pPr algn="r">
              <a:buNone/>
            </a:pPr>
            <a:endParaRPr lang="en-US" sz="1900" b="1" dirty="0">
              <a:solidFill>
                <a:srgbClr val="0033CC"/>
              </a:solidFill>
            </a:endParaRPr>
          </a:p>
        </p:txBody>
      </p:sp>
    </p:spTree>
  </p:cSld>
  <p:clrMapOvr>
    <a:masterClrMapping/>
  </p:clrMapOvr>
  <p:transition>
    <p:wipe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27780"/>
            <a:ext cx="8229600" cy="5649492"/>
          </a:xfrm>
        </p:spPr>
        <p:txBody>
          <a:bodyPr>
            <a:noAutofit/>
          </a:bodyPr>
          <a:lstStyle/>
          <a:p>
            <a:pPr algn="r">
              <a:buNone/>
            </a:pPr>
            <a:r>
              <a:rPr lang="ar-SA" sz="1700" b="1" dirty="0" smtClean="0"/>
              <a:t> </a:t>
            </a:r>
            <a:endParaRPr lang="en-US" sz="1700" b="1" dirty="0" smtClean="0"/>
          </a:p>
          <a:p>
            <a:pPr algn="r">
              <a:buNone/>
            </a:pPr>
            <a:r>
              <a:rPr lang="ar-SA" sz="1700" b="1" u="sng" dirty="0" smtClean="0">
                <a:solidFill>
                  <a:srgbClr val="FF0066"/>
                </a:solidFill>
              </a:rPr>
              <a:t>1- ربح </a:t>
            </a:r>
            <a:r>
              <a:rPr lang="ar-SA" sz="1700" b="1" u="sng" dirty="0" err="1" smtClean="0">
                <a:solidFill>
                  <a:srgbClr val="FF0066"/>
                </a:solidFill>
              </a:rPr>
              <a:t>السهم :</a:t>
            </a:r>
            <a:endParaRPr lang="en-US" sz="1700" b="1" u="sng" dirty="0" smtClean="0">
              <a:solidFill>
                <a:srgbClr val="FF0066"/>
              </a:solidFill>
            </a:endParaRPr>
          </a:p>
          <a:p>
            <a:pPr algn="r">
              <a:buNone/>
            </a:pPr>
            <a:r>
              <a:rPr lang="ar-SA" sz="1700" b="1" dirty="0" smtClean="0">
                <a:solidFill>
                  <a:srgbClr val="0033CC"/>
                </a:solidFill>
              </a:rPr>
              <a:t> </a:t>
            </a:r>
            <a:endParaRPr lang="en-US" sz="1700" b="1" dirty="0" smtClean="0">
              <a:solidFill>
                <a:srgbClr val="0033CC"/>
              </a:solidFill>
            </a:endParaRPr>
          </a:p>
          <a:p>
            <a:pPr algn="r">
              <a:buNone/>
            </a:pPr>
            <a:r>
              <a:rPr lang="ar-SA" sz="1700" b="1" dirty="0" smtClean="0">
                <a:solidFill>
                  <a:srgbClr val="0033CC"/>
                </a:solidFill>
              </a:rPr>
              <a:t>يعد ربح </a:t>
            </a:r>
            <a:r>
              <a:rPr lang="ar-SA" sz="1700" b="1" dirty="0" err="1" smtClean="0">
                <a:solidFill>
                  <a:srgbClr val="0033CC"/>
                </a:solidFill>
              </a:rPr>
              <a:t>السهم </a:t>
            </a:r>
            <a:r>
              <a:rPr lang="ar-SA" sz="1700" b="1" dirty="0" smtClean="0">
                <a:solidFill>
                  <a:srgbClr val="0033CC"/>
                </a:solidFill>
              </a:rPr>
              <a:t>، أو نصيب السهم من </a:t>
            </a:r>
            <a:r>
              <a:rPr lang="ar-SA" sz="1700" b="1" dirty="0" err="1" smtClean="0">
                <a:solidFill>
                  <a:srgbClr val="0033CC"/>
                </a:solidFill>
              </a:rPr>
              <a:t>الأرباح </a:t>
            </a:r>
            <a:r>
              <a:rPr lang="ar-SA" sz="1700" b="1" dirty="0" smtClean="0">
                <a:solidFill>
                  <a:srgbClr val="0033CC"/>
                </a:solidFill>
              </a:rPr>
              <a:t>، أهم مؤشر ينظر إليه المستثمر في القوائم المالية المعروضة في نهاية </a:t>
            </a:r>
            <a:r>
              <a:rPr lang="ar-SA" sz="1700" b="1" dirty="0" err="1" smtClean="0">
                <a:solidFill>
                  <a:srgbClr val="0033CC"/>
                </a:solidFill>
              </a:rPr>
              <a:t>الفترة .</a:t>
            </a:r>
            <a:r>
              <a:rPr lang="ar-SA" sz="1700" b="1" dirty="0" smtClean="0">
                <a:solidFill>
                  <a:srgbClr val="0033CC"/>
                </a:solidFill>
              </a:rPr>
              <a:t> ونظرا لهذه     الأهمية  في القرار </a:t>
            </a:r>
            <a:r>
              <a:rPr lang="ar-SA" sz="1700" b="1" dirty="0" err="1" smtClean="0">
                <a:solidFill>
                  <a:srgbClr val="0033CC"/>
                </a:solidFill>
              </a:rPr>
              <a:t>الاستثماري  .</a:t>
            </a:r>
            <a:r>
              <a:rPr lang="ar-SA" sz="1700" b="1" dirty="0" smtClean="0">
                <a:solidFill>
                  <a:srgbClr val="0033CC"/>
                </a:solidFill>
              </a:rPr>
              <a:t> فإن معظم المعايير العالمية للمحاسبة تتضمن معيارا مستقلا  لحساب ربح </a:t>
            </a:r>
            <a:r>
              <a:rPr lang="ar-SA" sz="1700" b="1" dirty="0" err="1" smtClean="0">
                <a:solidFill>
                  <a:srgbClr val="0033CC"/>
                </a:solidFill>
              </a:rPr>
              <a:t>السهم .</a:t>
            </a:r>
            <a:r>
              <a:rPr lang="ar-SA" sz="1700" b="1" dirty="0" smtClean="0">
                <a:solidFill>
                  <a:srgbClr val="0033CC"/>
                </a:solidFill>
              </a:rPr>
              <a:t> لذا فقد أصدرت الهيئة السعودية للمحاسبين القانونيين مشروع معيار محاسبي لربحية </a:t>
            </a:r>
            <a:r>
              <a:rPr lang="ar-SA" sz="1700" b="1" dirty="0" err="1" smtClean="0">
                <a:solidFill>
                  <a:srgbClr val="0033CC"/>
                </a:solidFill>
              </a:rPr>
              <a:t>السهم .</a:t>
            </a:r>
            <a:r>
              <a:rPr lang="ar-SA" sz="1700" b="1" dirty="0" smtClean="0">
                <a:solidFill>
                  <a:srgbClr val="0033CC"/>
                </a:solidFill>
              </a:rPr>
              <a:t> ومن ناحية أخرى فإن ربح السهم أصبح أحد المعلومات المالية التي تعرضها قائمة الدخل للشركات السعودية في السنوات الأخيرة كرقم نتيجة في نهاية </a:t>
            </a:r>
            <a:r>
              <a:rPr lang="ar-SA" sz="1700" b="1" dirty="0" err="1" smtClean="0">
                <a:solidFill>
                  <a:srgbClr val="0033CC"/>
                </a:solidFill>
              </a:rPr>
              <a:t>القائمة .</a:t>
            </a:r>
            <a:r>
              <a:rPr lang="ar-SA" sz="1700" b="1" dirty="0" smtClean="0">
                <a:solidFill>
                  <a:srgbClr val="0033CC"/>
                </a:solidFill>
              </a:rPr>
              <a:t> ويحسب ربح السهم بالمعادلة </a:t>
            </a:r>
            <a:r>
              <a:rPr lang="ar-SA" sz="1700" b="1" dirty="0" err="1" smtClean="0">
                <a:solidFill>
                  <a:srgbClr val="0033CC"/>
                </a:solidFill>
              </a:rPr>
              <a:t>الآتية :</a:t>
            </a:r>
            <a:endParaRPr lang="en-US" sz="1700" b="1" dirty="0" smtClean="0">
              <a:solidFill>
                <a:srgbClr val="0033CC"/>
              </a:solidFill>
            </a:endParaRPr>
          </a:p>
          <a:p>
            <a:pPr algn="ctr">
              <a:buNone/>
            </a:pPr>
            <a:r>
              <a:rPr lang="ar-SA" sz="1700" b="1" dirty="0" smtClean="0">
                <a:solidFill>
                  <a:srgbClr val="00B050"/>
                </a:solidFill>
              </a:rPr>
              <a:t>صافي الر بح</a:t>
            </a:r>
            <a:endParaRPr lang="en-US" sz="1700" b="1" dirty="0" smtClean="0">
              <a:solidFill>
                <a:srgbClr val="00B050"/>
              </a:solidFill>
            </a:endParaRPr>
          </a:p>
          <a:p>
            <a:pPr algn="ctr">
              <a:buNone/>
            </a:pPr>
            <a:r>
              <a:rPr lang="ar-SA" sz="1700" b="1" dirty="0" smtClean="0">
                <a:solidFill>
                  <a:srgbClr val="00B050"/>
                </a:solidFill>
              </a:rPr>
              <a:t>المتوسط المرجح لعدد الأسهم العادية المتداولة</a:t>
            </a:r>
            <a:endParaRPr lang="en-US" sz="1700" b="1" dirty="0" smtClean="0">
              <a:solidFill>
                <a:srgbClr val="00B050"/>
              </a:solidFill>
            </a:endParaRPr>
          </a:p>
          <a:p>
            <a:pPr algn="r">
              <a:buNone/>
            </a:pPr>
            <a:r>
              <a:rPr lang="ar-SA" sz="1700" b="1" dirty="0" smtClean="0"/>
              <a:t> </a:t>
            </a:r>
            <a:endParaRPr lang="en-US" sz="1700" b="1" dirty="0" smtClean="0"/>
          </a:p>
          <a:p>
            <a:pPr algn="r">
              <a:buNone/>
            </a:pPr>
            <a:r>
              <a:rPr lang="ar-SA" sz="1700" b="1" dirty="0" smtClean="0"/>
              <a:t>  </a:t>
            </a:r>
            <a:endParaRPr lang="en-US" sz="1700" b="1" dirty="0" smtClean="0"/>
          </a:p>
          <a:p>
            <a:pPr algn="r">
              <a:buNone/>
            </a:pPr>
            <a:r>
              <a:rPr lang="ar-SA" sz="1700" b="1" dirty="0" smtClean="0"/>
              <a:t> </a:t>
            </a:r>
            <a:endParaRPr lang="en-US" sz="1700" b="1" dirty="0" smtClean="0"/>
          </a:p>
          <a:p>
            <a:pPr algn="r">
              <a:buNone/>
            </a:pPr>
            <a:r>
              <a:rPr lang="ar-SA" sz="1700" b="1" u="sng" dirty="0" smtClean="0">
                <a:solidFill>
                  <a:srgbClr val="FF0066"/>
                </a:solidFill>
              </a:rPr>
              <a:t>2- مكرر </a:t>
            </a:r>
            <a:r>
              <a:rPr lang="ar-SA" sz="1700" b="1" u="sng" dirty="0" err="1" smtClean="0">
                <a:solidFill>
                  <a:srgbClr val="FF0066"/>
                </a:solidFill>
              </a:rPr>
              <a:t>الربحية :</a:t>
            </a:r>
            <a:endParaRPr lang="en-US" sz="1700" b="1" u="sng" dirty="0" smtClean="0">
              <a:solidFill>
                <a:srgbClr val="FF0066"/>
              </a:solidFill>
            </a:endParaRPr>
          </a:p>
          <a:p>
            <a:pPr algn="r">
              <a:buNone/>
            </a:pPr>
            <a:r>
              <a:rPr lang="ar-SA" sz="1700" b="1" dirty="0" smtClean="0">
                <a:solidFill>
                  <a:srgbClr val="0033CC"/>
                </a:solidFill>
              </a:rPr>
              <a:t>يعتبر هذا المؤشر أهم المؤشرات المالية وأبسطها التي تستخدم في الحكم على السعر الذي يتداول </a:t>
            </a:r>
            <a:r>
              <a:rPr lang="ar-SA" sz="1700" b="1" dirty="0" err="1" smtClean="0">
                <a:solidFill>
                  <a:srgbClr val="0033CC"/>
                </a:solidFill>
              </a:rPr>
              <a:t>به</a:t>
            </a:r>
            <a:r>
              <a:rPr lang="ar-SA" sz="1700" b="1" dirty="0" smtClean="0">
                <a:solidFill>
                  <a:srgbClr val="0033CC"/>
                </a:solidFill>
              </a:rPr>
              <a:t> السهم في السوق المالية وتحديد ما إذا كان هذا السعر مرتفعا أو منخفضا مقارنة بأسعار الأسهم </a:t>
            </a:r>
            <a:r>
              <a:rPr lang="ar-SA" sz="1700" b="1" dirty="0" err="1" smtClean="0">
                <a:solidFill>
                  <a:srgbClr val="0033CC"/>
                </a:solidFill>
              </a:rPr>
              <a:t>الأخرى </a:t>
            </a:r>
            <a:r>
              <a:rPr lang="ar-SA" sz="1700" b="1" dirty="0" smtClean="0">
                <a:solidFill>
                  <a:srgbClr val="0033CC"/>
                </a:solidFill>
              </a:rPr>
              <a:t>، وعادة ما يتضارب المستثمرون على الربحية المتوقعة للسهم لقبول المكررات </a:t>
            </a:r>
            <a:r>
              <a:rPr lang="ar-SA" sz="1700" b="1" dirty="0" err="1" smtClean="0">
                <a:solidFill>
                  <a:srgbClr val="0033CC"/>
                </a:solidFill>
              </a:rPr>
              <a:t>المرتفعة .</a:t>
            </a:r>
            <a:r>
              <a:rPr lang="ar-SA" sz="1700" b="1" dirty="0" smtClean="0">
                <a:solidFill>
                  <a:srgbClr val="0033CC"/>
                </a:solidFill>
              </a:rPr>
              <a:t> ويحسب مكرر الربحية على النحو </a:t>
            </a:r>
            <a:r>
              <a:rPr lang="ar-SA" sz="1700" b="1" dirty="0" err="1" smtClean="0">
                <a:solidFill>
                  <a:srgbClr val="0033CC"/>
                </a:solidFill>
              </a:rPr>
              <a:t>الآتي :</a:t>
            </a:r>
            <a:endParaRPr lang="en-US" sz="1700" b="1" dirty="0" smtClean="0">
              <a:solidFill>
                <a:srgbClr val="0033CC"/>
              </a:solidFill>
            </a:endParaRPr>
          </a:p>
          <a:p>
            <a:pPr algn="ctr">
              <a:buNone/>
            </a:pPr>
            <a:r>
              <a:rPr lang="ar-SA" sz="1700" b="1" dirty="0" smtClean="0">
                <a:solidFill>
                  <a:srgbClr val="0033CC"/>
                </a:solidFill>
              </a:rPr>
              <a:t> </a:t>
            </a:r>
            <a:endParaRPr lang="en-US" sz="1700" b="1" dirty="0" smtClean="0">
              <a:solidFill>
                <a:srgbClr val="0033CC"/>
              </a:solidFill>
            </a:endParaRPr>
          </a:p>
          <a:p>
            <a:pPr algn="ctr">
              <a:buNone/>
            </a:pPr>
            <a:r>
              <a:rPr lang="ar-SA" sz="1700" b="1" dirty="0" smtClean="0">
                <a:solidFill>
                  <a:srgbClr val="00B050"/>
                </a:solidFill>
              </a:rPr>
              <a:t>سعر السهم السوقي</a:t>
            </a:r>
            <a:endParaRPr lang="en-US" sz="1700" b="1" dirty="0" smtClean="0">
              <a:solidFill>
                <a:srgbClr val="00B050"/>
              </a:solidFill>
            </a:endParaRPr>
          </a:p>
          <a:p>
            <a:pPr algn="ctr">
              <a:buNone/>
            </a:pPr>
            <a:r>
              <a:rPr lang="ar-SA" sz="1700" b="1" dirty="0" smtClean="0">
                <a:solidFill>
                  <a:srgbClr val="00B050"/>
                </a:solidFill>
              </a:rPr>
              <a:t>ربح السهم العادي</a:t>
            </a:r>
            <a:endParaRPr lang="en-US" sz="1700" b="1" dirty="0" smtClean="0">
              <a:solidFill>
                <a:srgbClr val="00B050"/>
              </a:solidFill>
            </a:endParaRPr>
          </a:p>
          <a:p>
            <a:pPr algn="r">
              <a:buNone/>
            </a:pPr>
            <a:r>
              <a:rPr lang="ar-SA" sz="1700" b="1" dirty="0" smtClean="0"/>
              <a:t> </a:t>
            </a:r>
            <a:endParaRPr lang="en-US" sz="1700" b="1" dirty="0" smtClean="0"/>
          </a:p>
          <a:p>
            <a:pPr algn="r">
              <a:buNone/>
            </a:pPr>
            <a:r>
              <a:rPr lang="ar-SA" sz="1700" b="1" dirty="0" smtClean="0"/>
              <a:t> </a:t>
            </a:r>
            <a:endParaRPr lang="en-US" sz="1700" b="1" dirty="0" smtClean="0"/>
          </a:p>
          <a:p>
            <a:pPr algn="r">
              <a:buNone/>
            </a:pPr>
            <a:endParaRPr lang="en-US" sz="1700" b="1" dirty="0"/>
          </a:p>
        </p:txBody>
      </p:sp>
      <p:cxnSp>
        <p:nvCxnSpPr>
          <p:cNvPr id="4" name="رابط مستقيم 3"/>
          <p:cNvCxnSpPr/>
          <p:nvPr/>
        </p:nvCxnSpPr>
        <p:spPr>
          <a:xfrm>
            <a:off x="2843808" y="2852936"/>
            <a:ext cx="3384376"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 name="رابط مستقيم 4"/>
          <p:cNvCxnSpPr/>
          <p:nvPr/>
        </p:nvCxnSpPr>
        <p:spPr>
          <a:xfrm>
            <a:off x="3635896" y="6093296"/>
            <a:ext cx="1800200"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15205"/>
            <a:ext cx="8229600" cy="4525963"/>
          </a:xfrm>
        </p:spPr>
        <p:txBody>
          <a:bodyPr>
            <a:noAutofit/>
          </a:bodyPr>
          <a:lstStyle/>
          <a:p>
            <a:pPr algn="r">
              <a:buNone/>
            </a:pPr>
            <a:r>
              <a:rPr lang="ar-SA" sz="2300" b="1" dirty="0" smtClean="0"/>
              <a:t> </a:t>
            </a:r>
            <a:endParaRPr lang="en-US" sz="2300" b="1" dirty="0" smtClean="0"/>
          </a:p>
          <a:p>
            <a:pPr algn="r">
              <a:buNone/>
            </a:pPr>
            <a:r>
              <a:rPr lang="ar-SA" sz="2300" b="1" u="sng" dirty="0" smtClean="0">
                <a:solidFill>
                  <a:srgbClr val="FF0066"/>
                </a:solidFill>
              </a:rPr>
              <a:t>3- العائد النقدي </a:t>
            </a:r>
            <a:r>
              <a:rPr lang="ar-SA" sz="2300" b="1" u="sng" dirty="0" err="1" smtClean="0">
                <a:solidFill>
                  <a:srgbClr val="FF0066"/>
                </a:solidFill>
              </a:rPr>
              <a:t>للسهم :</a:t>
            </a:r>
            <a:endParaRPr lang="en-US" sz="2300" b="1" u="sng" dirty="0" smtClean="0">
              <a:solidFill>
                <a:srgbClr val="FF0066"/>
              </a:solidFill>
            </a:endParaRPr>
          </a:p>
          <a:p>
            <a:pPr algn="r">
              <a:buNone/>
            </a:pPr>
            <a:r>
              <a:rPr lang="ar-SA" sz="2300" b="1" dirty="0" smtClean="0">
                <a:solidFill>
                  <a:srgbClr val="0033CC"/>
                </a:solidFill>
              </a:rPr>
              <a:t>يقيس هذا المؤشر العائد النقدي للسهم المتمثل في التوزيعات النقدية التي تقررها الشركة للسهم </a:t>
            </a:r>
            <a:r>
              <a:rPr lang="ar-SA" sz="2300" b="1" dirty="0" err="1" smtClean="0">
                <a:solidFill>
                  <a:srgbClr val="0033CC"/>
                </a:solidFill>
              </a:rPr>
              <a:t>الواحد </a:t>
            </a:r>
            <a:r>
              <a:rPr lang="ar-SA" sz="2300" b="1" dirty="0" smtClean="0">
                <a:solidFill>
                  <a:srgbClr val="0033CC"/>
                </a:solidFill>
              </a:rPr>
              <a:t>، ولا يعتمد المؤشر على القيم المالية المباشرة من القوائم المالية إنما هو نتيجة  قرار الجمعية العمومية بالتوزيع </a:t>
            </a:r>
            <a:r>
              <a:rPr lang="ar-SA" sz="2300" b="1" dirty="0" err="1" smtClean="0">
                <a:solidFill>
                  <a:srgbClr val="0033CC"/>
                </a:solidFill>
              </a:rPr>
              <a:t>النقدي .</a:t>
            </a:r>
            <a:r>
              <a:rPr lang="ar-SA" sz="2300" b="1" dirty="0" smtClean="0">
                <a:solidFill>
                  <a:srgbClr val="0033CC"/>
                </a:solidFill>
              </a:rPr>
              <a:t> ويحسب العائد النقدي للسهم على النحو </a:t>
            </a:r>
            <a:r>
              <a:rPr lang="ar-SA" sz="2300" b="1" dirty="0" err="1" smtClean="0">
                <a:solidFill>
                  <a:srgbClr val="0033CC"/>
                </a:solidFill>
              </a:rPr>
              <a:t>الآتي :</a:t>
            </a:r>
            <a:endParaRPr lang="en-US" sz="2300" b="1" dirty="0" smtClean="0">
              <a:solidFill>
                <a:srgbClr val="0033CC"/>
              </a:solidFill>
            </a:endParaRPr>
          </a:p>
          <a:p>
            <a:pPr algn="ctr">
              <a:buNone/>
            </a:pPr>
            <a:r>
              <a:rPr lang="ar-SA" sz="2300" b="1" dirty="0" smtClean="0">
                <a:solidFill>
                  <a:srgbClr val="0033CC"/>
                </a:solidFill>
              </a:rPr>
              <a:t> </a:t>
            </a:r>
            <a:endParaRPr lang="en-US" sz="2300" b="1" dirty="0" smtClean="0">
              <a:solidFill>
                <a:srgbClr val="0033CC"/>
              </a:solidFill>
            </a:endParaRPr>
          </a:p>
          <a:p>
            <a:pPr algn="ctr">
              <a:buNone/>
            </a:pPr>
            <a:r>
              <a:rPr lang="ar-SA" sz="2300" b="1" dirty="0" smtClean="0">
                <a:solidFill>
                  <a:srgbClr val="00B050"/>
                </a:solidFill>
              </a:rPr>
              <a:t>التوزيع النقدي للسهم</a:t>
            </a:r>
            <a:endParaRPr lang="en-US" sz="2300" b="1" dirty="0" smtClean="0">
              <a:solidFill>
                <a:srgbClr val="00B050"/>
              </a:solidFill>
            </a:endParaRPr>
          </a:p>
          <a:p>
            <a:pPr algn="ctr">
              <a:buNone/>
            </a:pPr>
            <a:r>
              <a:rPr lang="ar-SA" sz="2300" b="1" dirty="0" smtClean="0">
                <a:solidFill>
                  <a:srgbClr val="00B050"/>
                </a:solidFill>
              </a:rPr>
              <a:t>سعر السهم</a:t>
            </a:r>
            <a:endParaRPr lang="en-US" sz="2300" b="1" dirty="0" smtClean="0">
              <a:solidFill>
                <a:srgbClr val="00B050"/>
              </a:solidFill>
            </a:endParaRPr>
          </a:p>
          <a:p>
            <a:pPr algn="r">
              <a:buNone/>
            </a:pPr>
            <a:r>
              <a:rPr lang="ar-SA" sz="2300" b="1" dirty="0" smtClean="0"/>
              <a:t>  </a:t>
            </a:r>
            <a:endParaRPr lang="en-US" sz="2300" b="1" dirty="0" smtClean="0"/>
          </a:p>
          <a:p>
            <a:pPr algn="r">
              <a:buNone/>
            </a:pPr>
            <a:r>
              <a:rPr lang="ar-SA" sz="2300" b="1" dirty="0" smtClean="0">
                <a:solidFill>
                  <a:srgbClr val="0033CC"/>
                </a:solidFill>
              </a:rPr>
              <a:t> </a:t>
            </a:r>
            <a:endParaRPr lang="en-US" sz="2300" b="1" dirty="0" smtClean="0">
              <a:solidFill>
                <a:srgbClr val="0033CC"/>
              </a:solidFill>
            </a:endParaRPr>
          </a:p>
          <a:p>
            <a:pPr algn="r">
              <a:buNone/>
            </a:pPr>
            <a:r>
              <a:rPr lang="ar-SA" sz="2300" b="1" dirty="0" smtClean="0">
                <a:solidFill>
                  <a:srgbClr val="0033CC"/>
                </a:solidFill>
              </a:rPr>
              <a:t>ويشار إلى الشركات التي توزع نقدية بصورة منتظمة بأنها شركات العوائد خصوصا  إذا كان هذا العائد مرتبطا </a:t>
            </a:r>
            <a:r>
              <a:rPr lang="ar-SA" sz="2300" b="1" dirty="0" err="1" smtClean="0">
                <a:solidFill>
                  <a:srgbClr val="0033CC"/>
                </a:solidFill>
              </a:rPr>
              <a:t>بالارباح</a:t>
            </a:r>
            <a:r>
              <a:rPr lang="ar-SA" sz="2300" b="1" dirty="0" smtClean="0">
                <a:solidFill>
                  <a:srgbClr val="0033CC"/>
                </a:solidFill>
              </a:rPr>
              <a:t> الفعلية ويتم بصورة </a:t>
            </a:r>
            <a:r>
              <a:rPr lang="ar-SA" sz="2300" b="1" dirty="0" err="1" smtClean="0">
                <a:solidFill>
                  <a:srgbClr val="0033CC"/>
                </a:solidFill>
              </a:rPr>
              <a:t>منتظمة </a:t>
            </a:r>
            <a:r>
              <a:rPr lang="ar-SA" sz="2300" b="1" dirty="0" smtClean="0">
                <a:solidFill>
                  <a:srgbClr val="0033CC"/>
                </a:solidFill>
              </a:rPr>
              <a:t>،  وتعد هذه الاسهم هدفا للاستثمارات طويلة </a:t>
            </a:r>
            <a:r>
              <a:rPr lang="ar-SA" sz="2300" b="1" dirty="0" err="1" smtClean="0">
                <a:solidFill>
                  <a:srgbClr val="0033CC"/>
                </a:solidFill>
              </a:rPr>
              <a:t>الأجل </a:t>
            </a:r>
            <a:r>
              <a:rPr lang="ar-SA" sz="2300" b="1" dirty="0" smtClean="0">
                <a:solidFill>
                  <a:srgbClr val="0033CC"/>
                </a:solidFill>
              </a:rPr>
              <a:t>، خصوصا بالنسبة للمستثمرين من المؤسسات مثل صناديق الاستثمار وصناديق التأمينات </a:t>
            </a:r>
            <a:r>
              <a:rPr lang="ar-SA" sz="2300" b="1" dirty="0" err="1" smtClean="0">
                <a:solidFill>
                  <a:srgbClr val="0033CC"/>
                </a:solidFill>
              </a:rPr>
              <a:t>والمعاشات .</a:t>
            </a:r>
            <a:endParaRPr lang="en-US" sz="2300" b="1" dirty="0" smtClean="0">
              <a:solidFill>
                <a:srgbClr val="0033CC"/>
              </a:solidFill>
            </a:endParaRPr>
          </a:p>
          <a:p>
            <a:pPr algn="r">
              <a:buNone/>
            </a:pPr>
            <a:r>
              <a:rPr lang="ar-SA" sz="2300" b="1" dirty="0" smtClean="0"/>
              <a:t> </a:t>
            </a:r>
            <a:endParaRPr lang="en-US" sz="2300" b="1" dirty="0" smtClean="0"/>
          </a:p>
          <a:p>
            <a:pPr algn="r">
              <a:buNone/>
            </a:pPr>
            <a:r>
              <a:rPr lang="ar-SA" sz="2300" b="1" dirty="0" smtClean="0"/>
              <a:t> </a:t>
            </a:r>
            <a:endParaRPr lang="en-US" sz="2300" b="1" dirty="0" smtClean="0"/>
          </a:p>
          <a:p>
            <a:pPr algn="r">
              <a:buNone/>
            </a:pPr>
            <a:endParaRPr lang="en-US" sz="2300" b="1" dirty="0"/>
          </a:p>
        </p:txBody>
      </p:sp>
      <p:cxnSp>
        <p:nvCxnSpPr>
          <p:cNvPr id="4" name="رابط مستقيم 3"/>
          <p:cNvCxnSpPr/>
          <p:nvPr/>
        </p:nvCxnSpPr>
        <p:spPr>
          <a:xfrm>
            <a:off x="3491880" y="3573016"/>
            <a:ext cx="2088232"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32656"/>
            <a:ext cx="8229600" cy="6120679"/>
          </a:xfrm>
        </p:spPr>
        <p:txBody>
          <a:bodyPr>
            <a:normAutofit fontScale="62500" lnSpcReduction="20000"/>
          </a:bodyPr>
          <a:lstStyle/>
          <a:p>
            <a:pPr algn="r">
              <a:buNone/>
            </a:pPr>
            <a:r>
              <a:rPr lang="ar-SA" b="1" u="sng" dirty="0" smtClean="0">
                <a:solidFill>
                  <a:srgbClr val="FF0066"/>
                </a:solidFill>
              </a:rPr>
              <a:t>4- نسبة التوزيع </a:t>
            </a:r>
            <a:r>
              <a:rPr lang="ar-SA" b="1" u="sng" dirty="0" err="1" smtClean="0">
                <a:solidFill>
                  <a:srgbClr val="FF0066"/>
                </a:solidFill>
              </a:rPr>
              <a:t>النقدي :</a:t>
            </a:r>
            <a:endParaRPr lang="en-US" b="1" u="sng" dirty="0" smtClean="0">
              <a:solidFill>
                <a:srgbClr val="FF0066"/>
              </a:solidFill>
            </a:endParaRPr>
          </a:p>
          <a:p>
            <a:pPr algn="r">
              <a:buNone/>
            </a:pPr>
            <a:r>
              <a:rPr lang="ar-SA" b="1" dirty="0" smtClean="0"/>
              <a:t> </a:t>
            </a:r>
            <a:r>
              <a:rPr lang="ar-SA" b="1" dirty="0" smtClean="0">
                <a:solidFill>
                  <a:srgbClr val="0033CC"/>
                </a:solidFill>
              </a:rPr>
              <a:t>توضح هذه النسبة درجة ميل الشركة نحو توزيع ارباحها </a:t>
            </a:r>
            <a:r>
              <a:rPr lang="ar-SA" b="1" dirty="0" err="1" smtClean="0">
                <a:solidFill>
                  <a:srgbClr val="0033CC"/>
                </a:solidFill>
              </a:rPr>
              <a:t>نقدا </a:t>
            </a:r>
            <a:r>
              <a:rPr lang="ar-SA" b="1" dirty="0" smtClean="0">
                <a:solidFill>
                  <a:srgbClr val="0033CC"/>
                </a:solidFill>
              </a:rPr>
              <a:t>، فربما تفضل كثيرا من الشركات التي لديها فرص استثماريه واعده عدم توزيع نقدية لتوفير السيوله الكافيه لتمويل الفرص الاستثمارية وفي هذه الحاله تكون نسبه التوزيع النقدي </a:t>
            </a:r>
            <a:r>
              <a:rPr lang="ar-SA" b="1" dirty="0" err="1" smtClean="0">
                <a:solidFill>
                  <a:srgbClr val="0033CC"/>
                </a:solidFill>
              </a:rPr>
              <a:t>متنديه</a:t>
            </a:r>
            <a:r>
              <a:rPr lang="ar-SA" b="1" dirty="0" smtClean="0">
                <a:solidFill>
                  <a:srgbClr val="0033CC"/>
                </a:solidFill>
              </a:rPr>
              <a:t> بالنسبة لهذه الشركات.</a:t>
            </a:r>
            <a:endParaRPr lang="en-US" b="1" dirty="0" smtClean="0">
              <a:solidFill>
                <a:srgbClr val="0033CC"/>
              </a:solidFill>
            </a:endParaRPr>
          </a:p>
          <a:p>
            <a:pPr algn="r">
              <a:buNone/>
            </a:pPr>
            <a:r>
              <a:rPr lang="ar-SA" b="1" dirty="0" smtClean="0">
                <a:solidFill>
                  <a:srgbClr val="0033CC"/>
                </a:solidFill>
              </a:rPr>
              <a:t>وتحسب نسبة التوزيع النقدي على النحو التالي:</a:t>
            </a:r>
            <a:endParaRPr lang="en-US" b="1" dirty="0" smtClean="0">
              <a:solidFill>
                <a:srgbClr val="0033CC"/>
              </a:solidFill>
            </a:endParaRPr>
          </a:p>
          <a:p>
            <a:pPr algn="ctr">
              <a:buNone/>
            </a:pPr>
            <a:r>
              <a:rPr lang="ar-SA" b="1" dirty="0" smtClean="0">
                <a:solidFill>
                  <a:srgbClr val="00B050"/>
                </a:solidFill>
              </a:rPr>
              <a:t>التوزيع النقدي للسهم</a:t>
            </a:r>
            <a:endParaRPr lang="en-US" b="1" dirty="0" smtClean="0">
              <a:solidFill>
                <a:srgbClr val="00B050"/>
              </a:solidFill>
            </a:endParaRPr>
          </a:p>
          <a:p>
            <a:pPr algn="ctr">
              <a:buNone/>
            </a:pPr>
            <a:r>
              <a:rPr lang="ar-SA" b="1" dirty="0" smtClean="0">
                <a:solidFill>
                  <a:srgbClr val="00B050"/>
                </a:solidFill>
              </a:rPr>
              <a:t>ربح السهم</a:t>
            </a:r>
            <a:endParaRPr lang="en-US" b="1" dirty="0" smtClean="0">
              <a:solidFill>
                <a:srgbClr val="00B050"/>
              </a:solidFill>
            </a:endParaRPr>
          </a:p>
          <a:p>
            <a:pPr algn="ctr">
              <a:buNone/>
            </a:pPr>
            <a:r>
              <a:rPr lang="ar-SA" b="1" dirty="0" smtClean="0">
                <a:solidFill>
                  <a:srgbClr val="00B050"/>
                </a:solidFill>
              </a:rPr>
              <a:t> </a:t>
            </a:r>
            <a:endParaRPr lang="en-US" b="1" dirty="0" smtClean="0">
              <a:solidFill>
                <a:srgbClr val="00B050"/>
              </a:solidFill>
            </a:endParaRPr>
          </a:p>
          <a:p>
            <a:pPr algn="r">
              <a:buNone/>
            </a:pPr>
            <a:r>
              <a:rPr lang="en-US" b="1" u="sng" dirty="0">
                <a:solidFill>
                  <a:srgbClr val="FF0066"/>
                </a:solidFill>
              </a:rPr>
              <a:t>:</a:t>
            </a:r>
            <a:r>
              <a:rPr lang="ar-SA" b="1" u="sng" dirty="0">
                <a:solidFill>
                  <a:srgbClr val="FF0066"/>
                </a:solidFill>
              </a:rPr>
              <a:t>)</a:t>
            </a:r>
            <a:r>
              <a:rPr lang="en-US" b="1" u="sng" dirty="0">
                <a:solidFill>
                  <a:srgbClr val="FF0066"/>
                </a:solidFill>
              </a:rPr>
              <a:t>book value ) </a:t>
            </a:r>
            <a:r>
              <a:rPr lang="ar-SA" b="1" u="sng" dirty="0">
                <a:solidFill>
                  <a:srgbClr val="FF0066"/>
                </a:solidFill>
              </a:rPr>
              <a:t>5- القيمه الدفتريه للسهم</a:t>
            </a:r>
            <a:endParaRPr lang="en-US" b="1" u="sng" dirty="0">
              <a:solidFill>
                <a:srgbClr val="FF0066"/>
              </a:solidFill>
            </a:endParaRPr>
          </a:p>
          <a:p>
            <a:pPr algn="ctr">
              <a:buNone/>
            </a:pPr>
            <a:endParaRPr lang="en-US" b="1" dirty="0" smtClean="0">
              <a:solidFill>
                <a:srgbClr val="00B050"/>
              </a:solidFill>
            </a:endParaRPr>
          </a:p>
          <a:p>
            <a:pPr algn="ctr">
              <a:buNone/>
            </a:pPr>
            <a:r>
              <a:rPr lang="ar-SA" b="1" dirty="0">
                <a:solidFill>
                  <a:srgbClr val="00B050"/>
                </a:solidFill>
              </a:rPr>
              <a:t>امجموع حقوق </a:t>
            </a:r>
            <a:r>
              <a:rPr lang="ar-SA" b="1" dirty="0" smtClean="0">
                <a:solidFill>
                  <a:srgbClr val="00B050"/>
                </a:solidFill>
              </a:rPr>
              <a:t>الملاك</a:t>
            </a:r>
            <a:endParaRPr lang="en-US" b="1" dirty="0" smtClean="0">
              <a:solidFill>
                <a:srgbClr val="00B050"/>
              </a:solidFill>
            </a:endParaRPr>
          </a:p>
          <a:p>
            <a:pPr algn="ctr">
              <a:buNone/>
            </a:pPr>
            <a:r>
              <a:rPr lang="ar-SA" b="1" dirty="0" smtClean="0">
                <a:solidFill>
                  <a:srgbClr val="00B050"/>
                </a:solidFill>
              </a:rPr>
              <a:t>المتوسط </a:t>
            </a:r>
            <a:r>
              <a:rPr lang="ar-SA" b="1" dirty="0">
                <a:solidFill>
                  <a:srgbClr val="00B050"/>
                </a:solidFill>
              </a:rPr>
              <a:t>المرجح لعدد الاسهم</a:t>
            </a:r>
            <a:endParaRPr lang="en-US" b="1" dirty="0">
              <a:solidFill>
                <a:srgbClr val="00B050"/>
              </a:solidFill>
            </a:endParaRPr>
          </a:p>
          <a:p>
            <a:pPr algn="r">
              <a:buNone/>
            </a:pPr>
            <a:r>
              <a:rPr lang="ar-SA" b="1" dirty="0" smtClean="0">
                <a:solidFill>
                  <a:srgbClr val="00B050"/>
                </a:solidFill>
              </a:rPr>
              <a:t> </a:t>
            </a:r>
            <a:r>
              <a:rPr lang="ar-SA" b="1" dirty="0" smtClean="0"/>
              <a:t> </a:t>
            </a:r>
            <a:endParaRPr lang="en-US" b="1" dirty="0" smtClean="0"/>
          </a:p>
          <a:p>
            <a:pPr algn="r">
              <a:buNone/>
            </a:pPr>
            <a:r>
              <a:rPr lang="en-US" b="1" u="sng" dirty="0" smtClean="0">
                <a:solidFill>
                  <a:srgbClr val="FF0066"/>
                </a:solidFill>
              </a:rPr>
              <a:t>:</a:t>
            </a:r>
            <a:r>
              <a:rPr lang="ar-SA" b="1" u="sng" dirty="0" smtClean="0">
                <a:solidFill>
                  <a:srgbClr val="FF0066"/>
                </a:solidFill>
              </a:rPr>
              <a:t>6- السعر الى القيمه </a:t>
            </a:r>
            <a:r>
              <a:rPr lang="ar-SA" b="1" u="sng" dirty="0">
                <a:solidFill>
                  <a:srgbClr val="FF0066"/>
                </a:solidFill>
              </a:rPr>
              <a:t>الدفتريه للسهم</a:t>
            </a:r>
            <a:endParaRPr lang="en-US" b="1" u="sng" dirty="0">
              <a:solidFill>
                <a:srgbClr val="FF0066"/>
              </a:solidFill>
            </a:endParaRPr>
          </a:p>
          <a:p>
            <a:pPr algn="r">
              <a:buNone/>
            </a:pPr>
            <a:r>
              <a:rPr lang="ar-SA" b="1" dirty="0" smtClean="0"/>
              <a:t> </a:t>
            </a:r>
            <a:endParaRPr lang="en-US" b="1" dirty="0" smtClean="0"/>
          </a:p>
          <a:p>
            <a:pPr algn="ctr">
              <a:buNone/>
            </a:pPr>
            <a:r>
              <a:rPr lang="ar-SA" b="1" dirty="0" smtClean="0">
                <a:solidFill>
                  <a:srgbClr val="00B050"/>
                </a:solidFill>
              </a:rPr>
              <a:t>سعر السهم</a:t>
            </a:r>
            <a:endParaRPr lang="en-US" b="1" dirty="0" smtClean="0">
              <a:solidFill>
                <a:srgbClr val="00B050"/>
              </a:solidFill>
            </a:endParaRPr>
          </a:p>
          <a:p>
            <a:pPr algn="ctr">
              <a:buNone/>
            </a:pPr>
            <a:r>
              <a:rPr lang="ar-SA" b="1" dirty="0" smtClean="0">
                <a:solidFill>
                  <a:srgbClr val="00B050"/>
                </a:solidFill>
              </a:rPr>
              <a:t>القيمة الدفترية للسهم</a:t>
            </a:r>
            <a:endParaRPr lang="en-US" b="1" dirty="0" smtClean="0">
              <a:solidFill>
                <a:srgbClr val="00B050"/>
              </a:solidFill>
            </a:endParaRPr>
          </a:p>
          <a:p>
            <a:pPr algn="r">
              <a:buNone/>
            </a:pPr>
            <a:r>
              <a:rPr lang="ar-SA" b="1" dirty="0" smtClean="0"/>
              <a:t> </a:t>
            </a:r>
            <a:endParaRPr lang="en-US" b="1" dirty="0" smtClean="0"/>
          </a:p>
          <a:p>
            <a:pPr algn="r">
              <a:buNone/>
            </a:pPr>
            <a:endParaRPr lang="en-US" b="1" dirty="0"/>
          </a:p>
        </p:txBody>
      </p:sp>
      <p:cxnSp>
        <p:nvCxnSpPr>
          <p:cNvPr id="4" name="رابط مستقيم 3"/>
          <p:cNvCxnSpPr/>
          <p:nvPr/>
        </p:nvCxnSpPr>
        <p:spPr>
          <a:xfrm>
            <a:off x="3491880" y="3645024"/>
            <a:ext cx="2088232"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 name="رابط مستقيم 4"/>
          <p:cNvCxnSpPr/>
          <p:nvPr/>
        </p:nvCxnSpPr>
        <p:spPr>
          <a:xfrm>
            <a:off x="3419872" y="5157192"/>
            <a:ext cx="2304256"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 name="رابط مستقيم 5"/>
          <p:cNvCxnSpPr/>
          <p:nvPr/>
        </p:nvCxnSpPr>
        <p:spPr>
          <a:xfrm>
            <a:off x="3491880" y="2132856"/>
            <a:ext cx="2088232"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32657"/>
            <a:ext cx="8229600" cy="5793508"/>
          </a:xfrm>
        </p:spPr>
        <p:txBody>
          <a:bodyPr>
            <a:normAutofit fontScale="92500" lnSpcReduction="20000"/>
          </a:bodyPr>
          <a:lstStyle/>
          <a:p>
            <a:pPr algn="r">
              <a:buNone/>
            </a:pPr>
            <a:r>
              <a:rPr lang="ar-SA" b="1" u="sng" dirty="0" smtClean="0">
                <a:solidFill>
                  <a:srgbClr val="0033CC"/>
                </a:solidFill>
              </a:rPr>
              <a:t/>
            </a:r>
            <a:br>
              <a:rPr lang="ar-SA" b="1" u="sng" dirty="0" smtClean="0">
                <a:solidFill>
                  <a:srgbClr val="0033CC"/>
                </a:solidFill>
              </a:rPr>
            </a:br>
            <a:r>
              <a:rPr lang="ar-SA" b="1" u="sng" dirty="0" smtClean="0">
                <a:solidFill>
                  <a:srgbClr val="FF0066"/>
                </a:solidFill>
              </a:rPr>
              <a:t>تتكون مجموعة نسب السيولة قصيرة الأجل من :</a:t>
            </a:r>
            <a:r>
              <a:rPr lang="ar-SA" b="1" dirty="0" smtClean="0">
                <a:solidFill>
                  <a:srgbClr val="0033CC"/>
                </a:solidFill>
              </a:rPr>
              <a:t/>
            </a:r>
            <a:br>
              <a:rPr lang="ar-SA" b="1" dirty="0" smtClean="0">
                <a:solidFill>
                  <a:srgbClr val="0033CC"/>
                </a:solidFill>
              </a:rPr>
            </a:br>
            <a:r>
              <a:rPr lang="ar-SA" b="1" i="1" dirty="0" smtClean="0">
                <a:solidFill>
                  <a:srgbClr val="0033CC"/>
                </a:solidFill>
              </a:rPr>
              <a:t>رأس المال العامل</a:t>
            </a:r>
            <a:r>
              <a:rPr lang="ar-SA" b="1" dirty="0" smtClean="0">
                <a:solidFill>
                  <a:srgbClr val="0033CC"/>
                </a:solidFill>
              </a:rPr>
              <a:t/>
            </a:r>
            <a:br>
              <a:rPr lang="ar-SA" b="1" dirty="0" smtClean="0">
                <a:solidFill>
                  <a:srgbClr val="0033CC"/>
                </a:solidFill>
              </a:rPr>
            </a:br>
            <a:r>
              <a:rPr lang="ar-SA" b="1" dirty="0" smtClean="0">
                <a:solidFill>
                  <a:srgbClr val="0033CC"/>
                </a:solidFill>
              </a:rPr>
              <a:t>نسب</a:t>
            </a:r>
            <a:r>
              <a:rPr lang="ar-SA" b="1" i="1" dirty="0" smtClean="0">
                <a:solidFill>
                  <a:srgbClr val="0033CC"/>
                </a:solidFill>
              </a:rPr>
              <a:t>ة التداول</a:t>
            </a:r>
            <a:br>
              <a:rPr lang="ar-SA" b="1" i="1" dirty="0" smtClean="0">
                <a:solidFill>
                  <a:srgbClr val="0033CC"/>
                </a:solidFill>
              </a:rPr>
            </a:br>
            <a:r>
              <a:rPr lang="ar-SA" b="1" i="1" dirty="0" smtClean="0">
                <a:solidFill>
                  <a:srgbClr val="0033CC"/>
                </a:solidFill>
              </a:rPr>
              <a:t>نسبة التداول السريعة</a:t>
            </a:r>
            <a:br>
              <a:rPr lang="ar-SA" b="1" i="1" dirty="0" smtClean="0">
                <a:solidFill>
                  <a:srgbClr val="0033CC"/>
                </a:solidFill>
              </a:rPr>
            </a:br>
            <a:r>
              <a:rPr lang="ar-SA" b="1" i="1" dirty="0" smtClean="0">
                <a:solidFill>
                  <a:srgbClr val="0033CC"/>
                </a:solidFill>
              </a:rPr>
              <a:t>نسبة النقدية</a:t>
            </a:r>
            <a:br>
              <a:rPr lang="ar-SA" b="1" i="1" dirty="0" smtClean="0">
                <a:solidFill>
                  <a:srgbClr val="0033CC"/>
                </a:solidFill>
              </a:rPr>
            </a:br>
            <a:r>
              <a:rPr lang="ar-SA" b="1" i="1" dirty="0" smtClean="0">
                <a:solidFill>
                  <a:srgbClr val="0033CC"/>
                </a:solidFill>
              </a:rPr>
              <a:t/>
            </a:r>
            <a:br>
              <a:rPr lang="ar-SA" b="1" i="1" dirty="0" smtClean="0">
                <a:solidFill>
                  <a:srgbClr val="0033CC"/>
                </a:solidFill>
              </a:rPr>
            </a:br>
            <a:r>
              <a:rPr lang="ar-SA" b="1" i="1" u="sng" dirty="0" smtClean="0">
                <a:solidFill>
                  <a:srgbClr val="FF0066"/>
                </a:solidFill>
              </a:rPr>
              <a:t>رأس المال العامل:</a:t>
            </a:r>
            <a:r>
              <a:rPr lang="ar-SA" b="1" i="1" dirty="0" smtClean="0">
                <a:solidFill>
                  <a:srgbClr val="0033CC"/>
                </a:solidFill>
              </a:rPr>
              <a:t/>
            </a:r>
            <a:br>
              <a:rPr lang="ar-SA" b="1" i="1" dirty="0" smtClean="0">
                <a:solidFill>
                  <a:srgbClr val="0033CC"/>
                </a:solidFill>
              </a:rPr>
            </a:br>
            <a:r>
              <a:rPr lang="ar-SA" b="1" dirty="0" smtClean="0">
                <a:solidFill>
                  <a:srgbClr val="0033CC"/>
                </a:solidFill>
              </a:rPr>
              <a:t>لا يعد نسبة مالية بالمعنى المفهوم للنسب المالية , وإنما هو قيمة حسابية تعبر عن الفرق بين الأصول المتداولة والخصوم المتداولة.  </a:t>
            </a:r>
            <a:br>
              <a:rPr lang="ar-SA" b="1" dirty="0" smtClean="0">
                <a:solidFill>
                  <a:srgbClr val="0033CC"/>
                </a:solidFill>
              </a:rPr>
            </a:br>
            <a:endParaRPr lang="ar-SA" b="1" dirty="0" smtClean="0">
              <a:solidFill>
                <a:srgbClr val="0033CC"/>
              </a:solidFill>
            </a:endParaRPr>
          </a:p>
          <a:p>
            <a:pPr algn="r">
              <a:buNone/>
            </a:pPr>
            <a:r>
              <a:rPr lang="ar-SA" b="1" dirty="0" smtClean="0">
                <a:solidFill>
                  <a:srgbClr val="FF0066"/>
                </a:solidFill>
              </a:rPr>
              <a:t>مثال: </a:t>
            </a:r>
            <a:r>
              <a:rPr lang="ar-SA" b="1" dirty="0" smtClean="0">
                <a:solidFill>
                  <a:srgbClr val="0033CC"/>
                </a:solidFill>
              </a:rPr>
              <a:t>مجموع الأصول المتداولة 180000 ريال ومجموع الخصوم المتداولة 90000 ريال  فان رأس المال العامل =  90000 ريال.</a:t>
            </a:r>
            <a:endParaRPr lang="en-US" b="1" dirty="0">
              <a:solidFill>
                <a:srgbClr val="0033CC"/>
              </a:solidFill>
            </a:endParaRPr>
          </a:p>
        </p:txBody>
      </p:sp>
    </p:spTree>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i="1" dirty="0" smtClean="0">
                <a:solidFill>
                  <a:srgbClr val="FF0066"/>
                </a:solidFill>
              </a:rPr>
              <a:t>نسبة التداول:</a:t>
            </a:r>
            <a:endParaRPr lang="en-US" b="1" dirty="0">
              <a:solidFill>
                <a:srgbClr val="FF0066"/>
              </a:solidFill>
            </a:endParaRPr>
          </a:p>
        </p:txBody>
      </p:sp>
      <p:sp>
        <p:nvSpPr>
          <p:cNvPr id="3" name="عنصر نائب للمحتوى 2"/>
          <p:cNvSpPr>
            <a:spLocks noGrp="1"/>
          </p:cNvSpPr>
          <p:nvPr>
            <p:ph idx="1"/>
          </p:nvPr>
        </p:nvSpPr>
        <p:spPr>
          <a:xfrm>
            <a:off x="467544" y="1124744"/>
            <a:ext cx="8229600" cy="6005263"/>
          </a:xfrm>
        </p:spPr>
        <p:txBody>
          <a:bodyPr>
            <a:normAutofit/>
          </a:bodyPr>
          <a:lstStyle/>
          <a:p>
            <a:pPr algn="r">
              <a:buNone/>
            </a:pPr>
            <a:r>
              <a:rPr lang="ar-SA" b="1" dirty="0" smtClean="0">
                <a:solidFill>
                  <a:srgbClr val="0033CC"/>
                </a:solidFill>
              </a:rPr>
              <a:t/>
            </a:r>
            <a:br>
              <a:rPr lang="ar-SA" b="1" dirty="0" smtClean="0">
                <a:solidFill>
                  <a:srgbClr val="0033CC"/>
                </a:solidFill>
              </a:rPr>
            </a:br>
            <a:r>
              <a:rPr lang="ar-SA" b="1" dirty="0" smtClean="0">
                <a:solidFill>
                  <a:srgbClr val="0033CC"/>
                </a:solidFill>
              </a:rPr>
              <a:t>تقيس قدرة الشركة على سداد الديون أو الخصوم قصيرة الأجل التي يعبر عنها </a:t>
            </a:r>
            <a:r>
              <a:rPr lang="ar-SA" b="1" dirty="0" err="1" smtClean="0">
                <a:solidFill>
                  <a:srgbClr val="0033CC"/>
                </a:solidFill>
              </a:rPr>
              <a:t>بــ</a:t>
            </a:r>
            <a:r>
              <a:rPr lang="ar-SA" b="1" dirty="0" smtClean="0">
                <a:solidFill>
                  <a:srgbClr val="0033CC"/>
                </a:solidFill>
              </a:rPr>
              <a:t> (الخصوم المتداولة) ,ويعبر عن السيولة المتاحة للسداد بــ (الاصول المتداولة).</a:t>
            </a:r>
            <a:br>
              <a:rPr lang="ar-SA" b="1" dirty="0" smtClean="0">
                <a:solidFill>
                  <a:srgbClr val="0033CC"/>
                </a:solidFill>
              </a:rPr>
            </a:br>
            <a:r>
              <a:rPr lang="ar-SA" b="1" dirty="0" smtClean="0">
                <a:solidFill>
                  <a:srgbClr val="0033CC"/>
                </a:solidFill>
              </a:rPr>
              <a:t> </a:t>
            </a:r>
            <a:br>
              <a:rPr lang="ar-SA" b="1" dirty="0" smtClean="0">
                <a:solidFill>
                  <a:srgbClr val="0033CC"/>
                </a:solidFill>
              </a:rPr>
            </a:br>
            <a:endParaRPr lang="ar-SA" b="1" dirty="0" smtClean="0">
              <a:solidFill>
                <a:srgbClr val="0033CC"/>
              </a:solidFill>
            </a:endParaRPr>
          </a:p>
          <a:p>
            <a:pPr algn="r">
              <a:buNone/>
            </a:pPr>
            <a:r>
              <a:rPr lang="ar-SA" b="1" dirty="0" smtClean="0">
                <a:solidFill>
                  <a:srgbClr val="0033CC"/>
                </a:solidFill>
              </a:rPr>
              <a:t>- يعبر عن هذه النسبة بعدد مرات تغطية الأصول المتداولة للخصوم المتداولة.</a:t>
            </a:r>
            <a:br>
              <a:rPr lang="ar-SA" b="1" dirty="0" smtClean="0">
                <a:solidFill>
                  <a:srgbClr val="0033CC"/>
                </a:solidFill>
              </a:rPr>
            </a:br>
            <a:r>
              <a:rPr lang="ar-SA" b="1" dirty="0" smtClean="0">
                <a:solidFill>
                  <a:srgbClr val="FF0066"/>
                </a:solidFill>
              </a:rPr>
              <a:t>مثال : </a:t>
            </a:r>
            <a:r>
              <a:rPr lang="ar-SA" b="1" dirty="0" smtClean="0">
                <a:solidFill>
                  <a:srgbClr val="0033CC"/>
                </a:solidFill>
              </a:rPr>
              <a:t>تطبيقا على معطيات المثال السابق فإن نسبة التداول = 2 مره</a:t>
            </a:r>
            <a:br>
              <a:rPr lang="ar-SA" b="1" dirty="0" smtClean="0">
                <a:solidFill>
                  <a:srgbClr val="0033CC"/>
                </a:solidFill>
              </a:rPr>
            </a:br>
            <a:endParaRPr lang="en-US" b="1" dirty="0">
              <a:solidFill>
                <a:srgbClr val="0033CC"/>
              </a:solidFill>
            </a:endParaRPr>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5"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419871" y="3212976"/>
            <a:ext cx="3268153" cy="936104"/>
          </a:xfrm>
          <a:prstGeom prst="rect">
            <a:avLst/>
          </a:prstGeom>
          <a:noFill/>
          <a:ln>
            <a:noFill/>
          </a:ln>
        </p:spPr>
      </p:pic>
    </p:spTree>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4000" b="1" i="1" dirty="0" smtClean="0">
                <a:solidFill>
                  <a:srgbClr val="FF0066"/>
                </a:solidFill>
              </a:rPr>
              <a:t>نسبة التداول السريعة:</a:t>
            </a:r>
            <a:endParaRPr lang="en-US" sz="4000" b="1" dirty="0">
              <a:solidFill>
                <a:srgbClr val="FF0066"/>
              </a:solidFill>
            </a:endParaRPr>
          </a:p>
        </p:txBody>
      </p:sp>
      <p:sp>
        <p:nvSpPr>
          <p:cNvPr id="3" name="عنصر نائب للمحتوى 2"/>
          <p:cNvSpPr>
            <a:spLocks noGrp="1"/>
          </p:cNvSpPr>
          <p:nvPr>
            <p:ph idx="1"/>
          </p:nvPr>
        </p:nvSpPr>
        <p:spPr>
          <a:xfrm>
            <a:off x="323528" y="764704"/>
            <a:ext cx="8229600" cy="4525963"/>
          </a:xfrm>
        </p:spPr>
        <p:txBody>
          <a:bodyPr>
            <a:noAutofit/>
          </a:bodyPr>
          <a:lstStyle/>
          <a:p>
            <a:pPr algn="r">
              <a:buNone/>
            </a:pPr>
            <a:r>
              <a:rPr lang="ar-SA" sz="2300" b="1" dirty="0" smtClean="0">
                <a:solidFill>
                  <a:srgbClr val="0033CC"/>
                </a:solidFill>
              </a:rPr>
              <a:t/>
            </a:r>
            <a:br>
              <a:rPr lang="ar-SA" sz="2300" b="1" dirty="0" smtClean="0">
                <a:solidFill>
                  <a:srgbClr val="0033CC"/>
                </a:solidFill>
              </a:rPr>
            </a:br>
            <a:r>
              <a:rPr lang="ar-SA" sz="2300" b="1" dirty="0" smtClean="0">
                <a:solidFill>
                  <a:srgbClr val="0033CC"/>
                </a:solidFill>
              </a:rPr>
              <a:t/>
            </a:r>
            <a:br>
              <a:rPr lang="ar-SA" sz="2300" b="1" dirty="0" smtClean="0">
                <a:solidFill>
                  <a:srgbClr val="0033CC"/>
                </a:solidFill>
              </a:rPr>
            </a:br>
            <a:r>
              <a:rPr lang="ar-SA" sz="2300" b="1" dirty="0" smtClean="0">
                <a:solidFill>
                  <a:srgbClr val="0033CC"/>
                </a:solidFill>
              </a:rPr>
              <a:t>نظرا لشمول الأصول المتداولة على كلا من المخزون والمصروفات المقدمة فإن المحللين يرون أن نسبة التداول غير ملائمة لتعكس قدرة الشركة على سداد التزاماتها قصيرة الأجل, لذلك فإن في حساب نسبة </a:t>
            </a:r>
          </a:p>
          <a:p>
            <a:pPr algn="r">
              <a:buNone/>
            </a:pPr>
            <a:r>
              <a:rPr lang="ar-SA" sz="2300" b="1" dirty="0" smtClean="0">
                <a:solidFill>
                  <a:srgbClr val="0033CC"/>
                </a:solidFill>
              </a:rPr>
              <a:t>التداول السريعة يتم استبعاد هذين العنصريين.</a:t>
            </a:r>
          </a:p>
          <a:p>
            <a:pPr algn="r">
              <a:buNone/>
            </a:pPr>
            <a:endParaRPr lang="ar-SA" sz="2300" b="1" dirty="0" smtClean="0">
              <a:solidFill>
                <a:srgbClr val="0033CC"/>
              </a:solidFill>
            </a:endParaRPr>
          </a:p>
          <a:p>
            <a:pPr algn="r">
              <a:buNone/>
            </a:pPr>
            <a:endParaRPr lang="ar-SA" sz="2300" b="1" dirty="0" smtClean="0">
              <a:solidFill>
                <a:srgbClr val="0033CC"/>
              </a:solidFill>
            </a:endParaRPr>
          </a:p>
          <a:p>
            <a:pPr algn="r">
              <a:buNone/>
            </a:pPr>
            <a:r>
              <a:rPr lang="ar-SA" sz="2300" b="1" dirty="0" smtClean="0">
                <a:solidFill>
                  <a:srgbClr val="0033CC"/>
                </a:solidFill>
              </a:rPr>
              <a:t/>
            </a:r>
            <a:br>
              <a:rPr lang="ar-SA" sz="2300" b="1" dirty="0" smtClean="0">
                <a:solidFill>
                  <a:srgbClr val="0033CC"/>
                </a:solidFill>
              </a:rPr>
            </a:br>
            <a:r>
              <a:rPr lang="ar-SA" sz="2300" b="1" dirty="0" smtClean="0">
                <a:solidFill>
                  <a:srgbClr val="0033CC"/>
                </a:solidFill>
              </a:rPr>
              <a:t>- يعكس ناتج هذه النسبة عدد مرات تغطية الأصول السريعة التحويل إلى نقدية الخصوم ( المطلوبات ) المتداولة .</a:t>
            </a:r>
            <a:br>
              <a:rPr lang="ar-SA" sz="2300" b="1" dirty="0" smtClean="0">
                <a:solidFill>
                  <a:srgbClr val="0033CC"/>
                </a:solidFill>
              </a:rPr>
            </a:br>
            <a:r>
              <a:rPr lang="ar-SA" sz="2300" b="1" dirty="0" smtClean="0">
                <a:solidFill>
                  <a:srgbClr val="FF0066"/>
                </a:solidFill>
              </a:rPr>
              <a:t>مثال: </a:t>
            </a:r>
            <a:r>
              <a:rPr lang="ar-SA" sz="2300" b="1" dirty="0" smtClean="0">
                <a:solidFill>
                  <a:srgbClr val="0033CC"/>
                </a:solidFill>
              </a:rPr>
              <a:t>تطبيقا على معطيات المثال السابق بافتراض أن المخزون 80000 ريال </a:t>
            </a:r>
            <a:r>
              <a:rPr lang="ar-SA" sz="2300" b="1" dirty="0" err="1" smtClean="0">
                <a:solidFill>
                  <a:srgbClr val="0033CC"/>
                </a:solidFill>
              </a:rPr>
              <a:t>و</a:t>
            </a:r>
            <a:r>
              <a:rPr lang="ar-SA" sz="2300" b="1" dirty="0" smtClean="0">
                <a:solidFill>
                  <a:srgbClr val="0033CC"/>
                </a:solidFill>
              </a:rPr>
              <a:t> قيمة المصروفات المقدمة 10000 ريال فإن نسبة التداول السريعة = 1.5 مره</a:t>
            </a:r>
            <a:br>
              <a:rPr lang="ar-SA" sz="2300" b="1" dirty="0" smtClean="0">
                <a:solidFill>
                  <a:srgbClr val="0033CC"/>
                </a:solidFill>
              </a:rPr>
            </a:br>
            <a:endParaRPr lang="en-US" sz="2300" b="1" dirty="0">
              <a:solidFill>
                <a:srgbClr val="0033CC"/>
              </a:solidFill>
            </a:endParaRPr>
          </a:p>
        </p:txBody>
      </p:sp>
      <p:sp>
        <p:nvSpPr>
          <p:cNvPr id="409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0961"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680310" y="3212976"/>
            <a:ext cx="6420082" cy="792088"/>
          </a:xfrm>
          <a:prstGeom prst="rect">
            <a:avLst/>
          </a:prstGeom>
          <a:noFill/>
        </p:spPr>
      </p:pic>
    </p:spTree>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30622"/>
            <a:ext cx="8229600" cy="994122"/>
          </a:xfrm>
        </p:spPr>
        <p:txBody>
          <a:bodyPr>
            <a:normAutofit fontScale="90000"/>
          </a:bodyPr>
          <a:lstStyle/>
          <a:p>
            <a:r>
              <a:rPr lang="ar-SA" dirty="0" smtClean="0">
                <a:solidFill>
                  <a:srgbClr val="FF0066"/>
                </a:solidFill>
              </a:rPr>
              <a:t/>
            </a:r>
            <a:br>
              <a:rPr lang="ar-SA" dirty="0" smtClean="0">
                <a:solidFill>
                  <a:srgbClr val="FF0066"/>
                </a:solidFill>
              </a:rPr>
            </a:br>
            <a:r>
              <a:rPr lang="ar-SA" b="1" i="1" dirty="0" smtClean="0">
                <a:solidFill>
                  <a:srgbClr val="FF0066"/>
                </a:solidFill>
              </a:rPr>
              <a:t>نسبة النقدية:</a:t>
            </a:r>
            <a:endParaRPr lang="en-US" dirty="0">
              <a:solidFill>
                <a:srgbClr val="FF0066"/>
              </a:solidFill>
            </a:endParaRPr>
          </a:p>
        </p:txBody>
      </p:sp>
      <p:sp>
        <p:nvSpPr>
          <p:cNvPr id="3" name="عنصر نائب للمحتوى 2"/>
          <p:cNvSpPr>
            <a:spLocks noGrp="1"/>
          </p:cNvSpPr>
          <p:nvPr>
            <p:ph idx="1"/>
          </p:nvPr>
        </p:nvSpPr>
        <p:spPr>
          <a:xfrm>
            <a:off x="457200" y="1484784"/>
            <a:ext cx="8229600" cy="4525963"/>
          </a:xfrm>
        </p:spPr>
        <p:txBody>
          <a:bodyPr>
            <a:normAutofit fontScale="62500" lnSpcReduction="20000"/>
          </a:bodyPr>
          <a:lstStyle/>
          <a:p>
            <a:pPr algn="r">
              <a:buFontTx/>
              <a:buChar char="-"/>
            </a:pPr>
            <a:r>
              <a:rPr lang="ar-SA" b="1" dirty="0" smtClean="0">
                <a:solidFill>
                  <a:srgbClr val="0033CC"/>
                </a:solidFill>
              </a:rPr>
              <a:t>تعتبر نسبة النقدية المتاحة لسداد الخصوم المتداولة من النسب المهمة في تحليل القوائم المالية للبنوك حيث تعكس الاحتياطي النقدي المجنب لمقابلة عمليات السحب من أرصدة العملاء.</a:t>
            </a:r>
            <a:br>
              <a:rPr lang="ar-SA" b="1" dirty="0" smtClean="0">
                <a:solidFill>
                  <a:srgbClr val="0033CC"/>
                </a:solidFill>
              </a:rPr>
            </a:br>
            <a:r>
              <a:rPr lang="ar-SA" b="1" dirty="0" smtClean="0">
                <a:solidFill>
                  <a:srgbClr val="0033CC"/>
                </a:solidFill>
              </a:rPr>
              <a:t>-تتضمن النقدية الأرصدة النقدية بالبنوك وخزينة الشركة , كما تتضمن الارصدة التي تعادل النقدية كالعملات الاجنبية والشيكات تحت التحصيل والاستثمارات قصيرة الاجل السريعة التحويل الى نقدية كأذون الخزانة.</a:t>
            </a:r>
            <a:br>
              <a:rPr lang="ar-SA" b="1" dirty="0" smtClean="0">
                <a:solidFill>
                  <a:srgbClr val="0033CC"/>
                </a:solidFill>
              </a:rPr>
            </a:br>
            <a:r>
              <a:rPr lang="ar-SA" b="1" dirty="0" smtClean="0">
                <a:solidFill>
                  <a:srgbClr val="0033CC"/>
                </a:solidFill>
              </a:rPr>
              <a:t>- تكمن المشكلة هنا في تعريف الأرصدة شبه النقدية , وقد يتسع هذا المفهوم ليضم الاوراق المالية و أوراق القبض التي لاتزيد مدتها عن 3 شهور وقد يتسع أكثر ويشمل السندات الحكومية قصيرة الاجل , ولكنه من ناحية أخرى قد يضيق ليقتصر على النقد المحلي و الاجنبي الموجود بالخزينة والبنوك فقط .</a:t>
            </a:r>
          </a:p>
          <a:p>
            <a:pPr algn="r">
              <a:buFontTx/>
              <a:buChar char="-"/>
            </a:pPr>
            <a:endParaRPr lang="ar-SA" b="1" dirty="0" smtClean="0">
              <a:solidFill>
                <a:srgbClr val="0033CC"/>
              </a:solidFill>
            </a:endParaRPr>
          </a:p>
          <a:p>
            <a:pPr algn="r">
              <a:buNone/>
            </a:pPr>
            <a:r>
              <a:rPr lang="en-US" b="1" dirty="0" smtClean="0">
                <a:solidFill>
                  <a:srgbClr val="0033CC"/>
                </a:solidFill>
              </a:rPr>
              <a:t/>
            </a:r>
            <a:br>
              <a:rPr lang="en-US" b="1" dirty="0" smtClean="0">
                <a:solidFill>
                  <a:srgbClr val="0033CC"/>
                </a:solidFill>
              </a:rPr>
            </a:br>
            <a:endParaRPr lang="ar-SA" b="1" dirty="0" smtClean="0">
              <a:solidFill>
                <a:srgbClr val="0033CC"/>
              </a:solidFill>
            </a:endParaRPr>
          </a:p>
          <a:p>
            <a:pPr algn="r">
              <a:buNone/>
            </a:pPr>
            <a:r>
              <a:rPr lang="ar-SA" b="1" dirty="0" smtClean="0">
                <a:solidFill>
                  <a:srgbClr val="0033CC"/>
                </a:solidFill>
              </a:rPr>
              <a:t>- تعبر هذه النسبة عن حجم السيولة النقدية المتاحة لسداد كل ريال مطلوب من الخصوم </a:t>
            </a:r>
          </a:p>
          <a:p>
            <a:pPr algn="r">
              <a:buNone/>
            </a:pPr>
            <a:r>
              <a:rPr lang="ar-SA" b="1" dirty="0" smtClean="0">
                <a:solidFill>
                  <a:srgbClr val="0033CC"/>
                </a:solidFill>
              </a:rPr>
              <a:t>المتداولة.</a:t>
            </a:r>
            <a:br>
              <a:rPr lang="ar-SA" b="1" dirty="0" smtClean="0">
                <a:solidFill>
                  <a:srgbClr val="0033CC"/>
                </a:solidFill>
              </a:rPr>
            </a:br>
            <a:r>
              <a:rPr lang="ar-SA" b="1" dirty="0" smtClean="0">
                <a:solidFill>
                  <a:srgbClr val="FF0066"/>
                </a:solidFill>
              </a:rPr>
              <a:t>مثال: </a:t>
            </a:r>
            <a:r>
              <a:rPr lang="ar-SA" b="1" dirty="0" smtClean="0">
                <a:solidFill>
                  <a:srgbClr val="0033CC"/>
                </a:solidFill>
              </a:rPr>
              <a:t>تطبيقا على معطيات المثال السابق بافتراض أن النقدية والأرصدة الشبيه بالنقدية تعادل 36000 ريال فإن نسبة النقدية = 0.4 ريال تعني أنه يتوفر 40 هللة لسداد كل ريال مطلوب من الخصوم المتداولة.</a:t>
            </a:r>
            <a:endParaRPr lang="en-US" b="1" dirty="0">
              <a:solidFill>
                <a:srgbClr val="0033CC"/>
              </a:solidFill>
            </a:endParaRPr>
          </a:p>
        </p:txBody>
      </p:sp>
      <p:sp>
        <p:nvSpPr>
          <p:cNvPr id="4301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3009"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820659" y="3737274"/>
            <a:ext cx="3335517" cy="771846"/>
          </a:xfrm>
          <a:prstGeom prst="rect">
            <a:avLst/>
          </a:prstGeom>
          <a:noFill/>
        </p:spPr>
      </p:pic>
      <p:sp>
        <p:nvSpPr>
          <p:cNvPr id="43011" name="Rectangle 3"/>
          <p:cNvSpPr>
            <a:spLocks noChangeArrowheads="1"/>
          </p:cNvSpPr>
          <p:nvPr/>
        </p:nvSpPr>
        <p:spPr bwMode="auto">
          <a:xfrm>
            <a:off x="0" y="5429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147248" cy="922114"/>
          </a:xfrm>
        </p:spPr>
        <p:txBody>
          <a:bodyPr>
            <a:normAutofit fontScale="90000"/>
          </a:bodyPr>
          <a:lstStyle/>
          <a:p>
            <a:r>
              <a:rPr lang="ar-SA" b="1" dirty="0">
                <a:solidFill>
                  <a:srgbClr val="FF0066"/>
                </a:solidFill>
                <a:effectLst>
                  <a:outerShdw blurRad="38100" dist="38100" dir="2700000" algn="tl">
                    <a:srgbClr val="000000">
                      <a:alpha val="43137"/>
                    </a:srgbClr>
                  </a:outerShdw>
                </a:effectLst>
              </a:rPr>
              <a:t> </a:t>
            </a:r>
            <a:r>
              <a:rPr lang="en-US" dirty="0">
                <a:solidFill>
                  <a:srgbClr val="FF0066"/>
                </a:solidFill>
                <a:effectLst>
                  <a:outerShdw blurRad="38100" dist="38100" dir="2700000" algn="tl">
                    <a:srgbClr val="000000">
                      <a:alpha val="43137"/>
                    </a:srgbClr>
                  </a:outerShdw>
                </a:effectLst>
              </a:rPr>
              <a:t/>
            </a:r>
            <a:br>
              <a:rPr lang="en-US" dirty="0">
                <a:solidFill>
                  <a:srgbClr val="FF0066"/>
                </a:solidFill>
                <a:effectLst>
                  <a:outerShdw blurRad="38100" dist="38100" dir="2700000" algn="tl">
                    <a:srgbClr val="000000">
                      <a:alpha val="43137"/>
                    </a:srgbClr>
                  </a:outerShdw>
                </a:effectLst>
              </a:rPr>
            </a:br>
            <a:r>
              <a:rPr lang="ar-SA" b="1" i="1" dirty="0">
                <a:solidFill>
                  <a:srgbClr val="FF0066"/>
                </a:solidFill>
                <a:effectLst>
                  <a:outerShdw blurRad="38100" dist="38100" dir="2700000" algn="tl">
                    <a:srgbClr val="000000">
                      <a:alpha val="43137"/>
                    </a:srgbClr>
                  </a:outerShdw>
                </a:effectLst>
              </a:rPr>
              <a:t>) :</a:t>
            </a:r>
            <a:r>
              <a:rPr lang="en-US" b="1" i="1" dirty="0">
                <a:solidFill>
                  <a:srgbClr val="FF0066"/>
                </a:solidFill>
                <a:effectLst>
                  <a:outerShdw blurRad="38100" dist="38100" dir="2700000" algn="tl">
                    <a:srgbClr val="000000">
                      <a:alpha val="43137"/>
                    </a:srgbClr>
                  </a:outerShdw>
                </a:effectLst>
              </a:rPr>
              <a:t>activity ratios</a:t>
            </a:r>
            <a:r>
              <a:rPr lang="ar-SA" b="1" i="1" dirty="0">
                <a:solidFill>
                  <a:srgbClr val="FF0066"/>
                </a:solidFill>
                <a:effectLst>
                  <a:outerShdw blurRad="38100" dist="38100" dir="2700000" algn="tl">
                    <a:srgbClr val="000000">
                      <a:alpha val="43137"/>
                    </a:srgbClr>
                  </a:outerShdw>
                </a:effectLst>
              </a:rPr>
              <a:t> 2- نسب النشاط</a:t>
            </a:r>
            <a:r>
              <a:rPr lang="ar-SA" i="1" dirty="0">
                <a:solidFill>
                  <a:srgbClr val="FF0066"/>
                </a:solidFill>
                <a:effectLst>
                  <a:outerShdw blurRad="38100" dist="38100" dir="2700000" algn="tl">
                    <a:srgbClr val="000000">
                      <a:alpha val="43137"/>
                    </a:srgbClr>
                  </a:outerShdw>
                </a:effectLst>
              </a:rPr>
              <a:t> (</a:t>
            </a:r>
            <a:r>
              <a:rPr lang="en-US" dirty="0">
                <a:solidFill>
                  <a:srgbClr val="FF0066"/>
                </a:solidFill>
                <a:effectLst>
                  <a:outerShdw blurRad="38100" dist="38100" dir="2700000" algn="tl">
                    <a:srgbClr val="000000">
                      <a:alpha val="43137"/>
                    </a:srgbClr>
                  </a:outerShdw>
                </a:effectLst>
              </a:rPr>
              <a:t/>
            </a:r>
            <a:br>
              <a:rPr lang="en-US" dirty="0">
                <a:solidFill>
                  <a:srgbClr val="FF0066"/>
                </a:solidFill>
                <a:effectLst>
                  <a:outerShdw blurRad="38100" dist="38100" dir="2700000" algn="tl">
                    <a:srgbClr val="000000">
                      <a:alpha val="43137"/>
                    </a:srgbClr>
                  </a:outerShdw>
                </a:effectLst>
              </a:rPr>
            </a:br>
            <a:endParaRPr lang="en-US" dirty="0">
              <a:solidFill>
                <a:srgbClr val="FF0066"/>
              </a:solidFill>
              <a:effectLst>
                <a:outerShdw blurRad="38100" dist="38100" dir="2700000" algn="tl">
                  <a:srgbClr val="000000">
                    <a:alpha val="43137"/>
                  </a:srgbClr>
                </a:outerShdw>
              </a:effectLst>
            </a:endParaRPr>
          </a:p>
        </p:txBody>
      </p:sp>
      <p:sp>
        <p:nvSpPr>
          <p:cNvPr id="4" name="عنصر نائب للمحتوى 3"/>
          <p:cNvSpPr>
            <a:spLocks noGrp="1"/>
          </p:cNvSpPr>
          <p:nvPr>
            <p:ph idx="1"/>
          </p:nvPr>
        </p:nvSpPr>
        <p:spPr>
          <a:xfrm>
            <a:off x="457200" y="1124745"/>
            <a:ext cx="8229600" cy="1972816"/>
          </a:xfrm>
        </p:spPr>
        <p:txBody>
          <a:bodyPr>
            <a:normAutofit fontScale="70000" lnSpcReduction="20000"/>
          </a:bodyPr>
          <a:lstStyle/>
          <a:p>
            <a:pPr algn="r" rtl="1">
              <a:buNone/>
            </a:pPr>
            <a:r>
              <a:rPr lang="ar-SA" b="1" dirty="0">
                <a:solidFill>
                  <a:srgbClr val="0033CC"/>
                </a:solidFill>
              </a:rPr>
              <a:t>- وتسمى أيضاً بمعدلات الدوران.</a:t>
            </a:r>
            <a:endParaRPr lang="en-US" b="1" dirty="0">
              <a:solidFill>
                <a:srgbClr val="0033CC"/>
              </a:solidFill>
            </a:endParaRPr>
          </a:p>
          <a:p>
            <a:pPr algn="r">
              <a:buNone/>
            </a:pPr>
            <a:r>
              <a:rPr lang="ar-SA" b="1" dirty="0">
                <a:solidFill>
                  <a:srgbClr val="0033CC"/>
                </a:solidFill>
              </a:rPr>
              <a:t>- وهي قدرة الشركة على إدارة الأصول وتحريكها على اختلاف أنواعها في نشاط الشركة لإنتاج الإيراد والدخل.</a:t>
            </a:r>
            <a:endParaRPr lang="en-US" b="1" dirty="0">
              <a:solidFill>
                <a:srgbClr val="0033CC"/>
              </a:solidFill>
            </a:endParaRPr>
          </a:p>
          <a:p>
            <a:pPr algn="r">
              <a:buNone/>
            </a:pPr>
            <a:r>
              <a:rPr lang="ar-SA" b="1" dirty="0">
                <a:solidFill>
                  <a:srgbClr val="0033CC"/>
                </a:solidFill>
              </a:rPr>
              <a:t>- وهي إحدى المكونات الرئيسة لربحية المنشأة حيث أن الربح ينتج من عدة عوامل محدودة ورئيسة أهمها سرعة تدوير الأصول الذي أتى من مفهوم دورة الإيراد والتحصيل, ورأس المال العامل في النشاط.</a:t>
            </a:r>
            <a:endParaRPr lang="en-US" b="1" dirty="0">
              <a:solidFill>
                <a:srgbClr val="0033CC"/>
              </a:solidFill>
            </a:endParaRPr>
          </a:p>
          <a:p>
            <a:pPr algn="r">
              <a:buNone/>
            </a:pPr>
            <a:endParaRPr lang="en-US" b="1" dirty="0">
              <a:solidFill>
                <a:srgbClr val="0033CC"/>
              </a:solidFill>
            </a:endParaRPr>
          </a:p>
        </p:txBody>
      </p:sp>
      <p:sp>
        <p:nvSpPr>
          <p:cNvPr id="5" name="مربع نص 4"/>
          <p:cNvSpPr txBox="1"/>
          <p:nvPr/>
        </p:nvSpPr>
        <p:spPr>
          <a:xfrm>
            <a:off x="395536" y="3140969"/>
            <a:ext cx="8208912" cy="1200329"/>
          </a:xfrm>
          <a:prstGeom prst="rect">
            <a:avLst/>
          </a:prstGeom>
          <a:noFill/>
        </p:spPr>
        <p:txBody>
          <a:bodyPr wrap="square" rtlCol="0">
            <a:spAutoFit/>
          </a:bodyPr>
          <a:lstStyle/>
          <a:p>
            <a:pPr algn="r"/>
            <a:r>
              <a:rPr lang="ar-SA" b="1" u="sng" dirty="0">
                <a:solidFill>
                  <a:srgbClr val="FF0066"/>
                </a:solidFill>
              </a:rPr>
              <a:t>هدف المجموعة</a:t>
            </a:r>
            <a:endParaRPr lang="en-US" b="1" dirty="0">
              <a:solidFill>
                <a:srgbClr val="FF0066"/>
              </a:solidFill>
            </a:endParaRPr>
          </a:p>
          <a:p>
            <a:pPr algn="r"/>
            <a:r>
              <a:rPr lang="ar-SA" b="1" dirty="0">
                <a:solidFill>
                  <a:srgbClr val="0033CC"/>
                </a:solidFill>
              </a:rPr>
              <a:t>قياس درجة كفاءة الشركة في تشغيل الأصول - أو أية مجموعة فرعية أو أي بند من هذه الأصول – في النشاط الأساس للمنشأة للحصول على الدخل من العمليات الرئيسة</a:t>
            </a:r>
            <a:r>
              <a:rPr lang="ar-SA" b="1" dirty="0">
                <a:solidFill>
                  <a:schemeClr val="tx2">
                    <a:lumMod val="75000"/>
                  </a:schemeClr>
                </a:solidFill>
              </a:rPr>
              <a:t>.</a:t>
            </a:r>
            <a:endParaRPr lang="en-US" b="1" dirty="0">
              <a:solidFill>
                <a:schemeClr val="tx2">
                  <a:lumMod val="75000"/>
                </a:schemeClr>
              </a:solidFill>
            </a:endParaRPr>
          </a:p>
          <a:p>
            <a:pPr algn="r"/>
            <a:endParaRPr lang="en-US" b="1" dirty="0"/>
          </a:p>
        </p:txBody>
      </p:sp>
      <p:sp>
        <p:nvSpPr>
          <p:cNvPr id="7" name="مربع نص 6"/>
          <p:cNvSpPr txBox="1"/>
          <p:nvPr/>
        </p:nvSpPr>
        <p:spPr>
          <a:xfrm>
            <a:off x="1619672" y="3933056"/>
            <a:ext cx="6984776" cy="2585323"/>
          </a:xfrm>
          <a:prstGeom prst="rect">
            <a:avLst/>
          </a:prstGeom>
          <a:noFill/>
        </p:spPr>
        <p:txBody>
          <a:bodyPr wrap="square" rtlCol="0">
            <a:spAutoFit/>
          </a:bodyPr>
          <a:lstStyle/>
          <a:p>
            <a:pPr algn="r"/>
            <a:r>
              <a:rPr lang="ar-SA" b="1" dirty="0"/>
              <a:t> </a:t>
            </a:r>
            <a:endParaRPr lang="en-US" b="1" dirty="0"/>
          </a:p>
          <a:p>
            <a:pPr algn="r"/>
            <a:r>
              <a:rPr lang="ar-SA" b="1" u="sng" dirty="0">
                <a:solidFill>
                  <a:srgbClr val="FF0066"/>
                </a:solidFill>
              </a:rPr>
              <a:t>مجموعة النسب</a:t>
            </a:r>
            <a:endParaRPr lang="en-US" b="1" dirty="0">
              <a:solidFill>
                <a:srgbClr val="FF0066"/>
              </a:solidFill>
            </a:endParaRPr>
          </a:p>
          <a:p>
            <a:pPr algn="r"/>
            <a:r>
              <a:rPr lang="ar-SA" b="1" dirty="0">
                <a:solidFill>
                  <a:srgbClr val="0033CC"/>
                </a:solidFill>
              </a:rPr>
              <a:t>تتكون مجموعة نسب ⁄ معدلات النشاط من الآتي:</a:t>
            </a:r>
            <a:endParaRPr lang="en-US" b="1" dirty="0">
              <a:solidFill>
                <a:srgbClr val="0033CC"/>
              </a:solidFill>
            </a:endParaRPr>
          </a:p>
          <a:p>
            <a:pPr algn="r"/>
            <a:r>
              <a:rPr lang="ar-SA" b="1" dirty="0">
                <a:solidFill>
                  <a:srgbClr val="0033CC"/>
                </a:solidFill>
              </a:rPr>
              <a:t>معدل دوران المدينين.</a:t>
            </a:r>
            <a:endParaRPr lang="en-US" b="1" dirty="0">
              <a:solidFill>
                <a:srgbClr val="0033CC"/>
              </a:solidFill>
            </a:endParaRPr>
          </a:p>
          <a:p>
            <a:pPr algn="r"/>
            <a:r>
              <a:rPr lang="ar-SA" b="1" dirty="0">
                <a:solidFill>
                  <a:srgbClr val="0033CC"/>
                </a:solidFill>
              </a:rPr>
              <a:t>طول فترة التحصيل.</a:t>
            </a:r>
            <a:endParaRPr lang="en-US" b="1" dirty="0">
              <a:solidFill>
                <a:srgbClr val="0033CC"/>
              </a:solidFill>
            </a:endParaRPr>
          </a:p>
          <a:p>
            <a:pPr algn="r"/>
            <a:r>
              <a:rPr lang="ar-SA" b="1" dirty="0">
                <a:solidFill>
                  <a:srgbClr val="0033CC"/>
                </a:solidFill>
              </a:rPr>
              <a:t>معدل دوران المخزون.</a:t>
            </a:r>
            <a:endParaRPr lang="en-US" b="1" dirty="0">
              <a:solidFill>
                <a:srgbClr val="0033CC"/>
              </a:solidFill>
            </a:endParaRPr>
          </a:p>
          <a:p>
            <a:pPr algn="r"/>
            <a:r>
              <a:rPr lang="ar-SA" b="1" dirty="0">
                <a:solidFill>
                  <a:srgbClr val="0033CC"/>
                </a:solidFill>
              </a:rPr>
              <a:t>طول فترة التخزين.</a:t>
            </a:r>
            <a:endParaRPr lang="en-US" b="1" dirty="0">
              <a:solidFill>
                <a:srgbClr val="0033CC"/>
              </a:solidFill>
            </a:endParaRPr>
          </a:p>
          <a:p>
            <a:pPr algn="r"/>
            <a:r>
              <a:rPr lang="ar-SA" b="1" dirty="0">
                <a:solidFill>
                  <a:srgbClr val="0033CC"/>
                </a:solidFill>
              </a:rPr>
              <a:t>معدل دوران الأصول الثابتة.</a:t>
            </a:r>
            <a:endParaRPr lang="en-US" b="1" dirty="0">
              <a:solidFill>
                <a:srgbClr val="0033CC"/>
              </a:solidFill>
            </a:endParaRPr>
          </a:p>
          <a:p>
            <a:pPr algn="r"/>
            <a:r>
              <a:rPr lang="ar-SA" b="1" dirty="0">
                <a:solidFill>
                  <a:srgbClr val="0033CC"/>
                </a:solidFill>
              </a:rPr>
              <a:t>معدل دوران الأصول.</a:t>
            </a:r>
            <a:endParaRPr lang="en-US" b="1" dirty="0">
              <a:solidFill>
                <a:srgbClr val="0033CC"/>
              </a:solidFill>
            </a:endParaRPr>
          </a:p>
        </p:txBody>
      </p:sp>
    </p:spTree>
  </p:cSld>
  <p:clrMapOvr>
    <a:masterClrMapping/>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147248" cy="778098"/>
          </a:xfrm>
        </p:spPr>
        <p:txBody>
          <a:bodyPr>
            <a:normAutofit fontScale="90000"/>
          </a:bodyPr>
          <a:lstStyle/>
          <a:p>
            <a:r>
              <a:rPr lang="ar-SA" b="1" u="sng" dirty="0">
                <a:solidFill>
                  <a:srgbClr val="FF0066"/>
                </a:solidFill>
              </a:rPr>
              <a:t>معدل دوران المدينين</a:t>
            </a:r>
            <a:r>
              <a:rPr lang="en-US" dirty="0">
                <a:solidFill>
                  <a:srgbClr val="FF0066"/>
                </a:solidFill>
              </a:rPr>
              <a:t/>
            </a:r>
            <a:br>
              <a:rPr lang="en-US" dirty="0">
                <a:solidFill>
                  <a:srgbClr val="FF0066"/>
                </a:solidFill>
              </a:rPr>
            </a:br>
            <a:endParaRPr lang="en-US" dirty="0">
              <a:solidFill>
                <a:srgbClr val="FF0066"/>
              </a:solidFill>
            </a:endParaRPr>
          </a:p>
        </p:txBody>
      </p:sp>
      <p:sp>
        <p:nvSpPr>
          <p:cNvPr id="3" name="عنصر نائب للمحتوى 2"/>
          <p:cNvSpPr>
            <a:spLocks noGrp="1"/>
          </p:cNvSpPr>
          <p:nvPr>
            <p:ph idx="1"/>
          </p:nvPr>
        </p:nvSpPr>
        <p:spPr>
          <a:xfrm>
            <a:off x="457200" y="908721"/>
            <a:ext cx="8229600" cy="5217443"/>
          </a:xfrm>
        </p:spPr>
        <p:txBody>
          <a:bodyPr>
            <a:normAutofit fontScale="70000" lnSpcReduction="20000"/>
          </a:bodyPr>
          <a:lstStyle/>
          <a:p>
            <a:pPr algn="r">
              <a:buNone/>
            </a:pPr>
            <a:r>
              <a:rPr lang="ar-SA" b="1" dirty="0">
                <a:solidFill>
                  <a:srgbClr val="0033CC"/>
                </a:solidFill>
              </a:rPr>
              <a:t>يعكس رقم المدينين التجاريين الظاهر بقائمة المركز المالي لشركة معينة المبيعات الآجلة دون تحصيل حتى نهاية السنة المالية. ويعبر عن معدل دوران المدينين بعدد مرات البيع والتحصيل خلال السنة المالية.</a:t>
            </a:r>
            <a:endParaRPr lang="en-US" b="1" dirty="0">
              <a:solidFill>
                <a:srgbClr val="0033CC"/>
              </a:solidFill>
            </a:endParaRPr>
          </a:p>
          <a:p>
            <a:pPr algn="r">
              <a:buNone/>
            </a:pPr>
            <a:endParaRPr lang="en-US" b="1" dirty="0" smtClean="0">
              <a:solidFill>
                <a:srgbClr val="0033CC"/>
              </a:solidFill>
            </a:endParaRPr>
          </a:p>
          <a:p>
            <a:pPr algn="r">
              <a:buNone/>
            </a:pPr>
            <a:r>
              <a:rPr lang="ar-SA" b="1" dirty="0" smtClean="0">
                <a:solidFill>
                  <a:srgbClr val="0033CC"/>
                </a:solidFill>
              </a:rPr>
              <a:t>يحسب </a:t>
            </a:r>
            <a:r>
              <a:rPr lang="ar-SA" b="1" dirty="0">
                <a:solidFill>
                  <a:srgbClr val="0033CC"/>
                </a:solidFill>
              </a:rPr>
              <a:t>معدل دوران المدينين على النحو الآتي:</a:t>
            </a:r>
            <a:endParaRPr lang="en-US" b="1" dirty="0">
              <a:solidFill>
                <a:srgbClr val="0033CC"/>
              </a:solidFill>
            </a:endParaRPr>
          </a:p>
          <a:p>
            <a:pPr algn="r">
              <a:buNone/>
            </a:pPr>
            <a:r>
              <a:rPr lang="ar-SA" b="1" dirty="0">
                <a:solidFill>
                  <a:srgbClr val="00B050"/>
                </a:solidFill>
              </a:rPr>
              <a:t>صافي المبيعات الآجلة  ÷ متوسط صافي المدينين</a:t>
            </a:r>
            <a:endParaRPr lang="en-US" b="1" dirty="0">
              <a:solidFill>
                <a:srgbClr val="00B050"/>
              </a:solidFill>
            </a:endParaRPr>
          </a:p>
          <a:p>
            <a:pPr algn="r">
              <a:buNone/>
            </a:pPr>
            <a:endParaRPr lang="en-US" b="1" dirty="0" smtClean="0">
              <a:solidFill>
                <a:srgbClr val="0033CC"/>
              </a:solidFill>
            </a:endParaRPr>
          </a:p>
          <a:p>
            <a:pPr algn="r">
              <a:buNone/>
            </a:pPr>
            <a:r>
              <a:rPr lang="ar-SA" b="1" dirty="0" smtClean="0">
                <a:solidFill>
                  <a:srgbClr val="FF0066"/>
                </a:solidFill>
              </a:rPr>
              <a:t>ملاحظة</a:t>
            </a:r>
            <a:r>
              <a:rPr lang="ar-SA" b="1" dirty="0">
                <a:solidFill>
                  <a:srgbClr val="FF0066"/>
                </a:solidFill>
              </a:rPr>
              <a:t>: </a:t>
            </a:r>
            <a:r>
              <a:rPr lang="ar-SA" b="1" dirty="0">
                <a:solidFill>
                  <a:srgbClr val="0033CC"/>
                </a:solidFill>
              </a:rPr>
              <a:t>متوسط المدينين عبارة عن ( رصيد المدينين السنة السابقة + رصيد المدينين السنة الحالية) ÷ 2 </a:t>
            </a:r>
            <a:endParaRPr lang="en-US" b="1" dirty="0">
              <a:solidFill>
                <a:srgbClr val="0033CC"/>
              </a:solidFill>
            </a:endParaRPr>
          </a:p>
          <a:p>
            <a:pPr algn="r">
              <a:buNone/>
            </a:pPr>
            <a:r>
              <a:rPr lang="ar-SA" b="1" dirty="0">
                <a:solidFill>
                  <a:srgbClr val="0033CC"/>
                </a:solidFill>
              </a:rPr>
              <a:t> </a:t>
            </a:r>
            <a:endParaRPr lang="en-US" b="1" dirty="0">
              <a:solidFill>
                <a:srgbClr val="0033CC"/>
              </a:solidFill>
            </a:endParaRPr>
          </a:p>
          <a:p>
            <a:pPr algn="r">
              <a:buNone/>
            </a:pPr>
            <a:r>
              <a:rPr lang="ar-SA" b="1" dirty="0">
                <a:solidFill>
                  <a:srgbClr val="0033CC"/>
                </a:solidFill>
              </a:rPr>
              <a:t> </a:t>
            </a:r>
            <a:endParaRPr lang="en-US" b="1" dirty="0">
              <a:solidFill>
                <a:srgbClr val="0033CC"/>
              </a:solidFill>
            </a:endParaRPr>
          </a:p>
          <a:p>
            <a:pPr algn="r">
              <a:buNone/>
            </a:pPr>
            <a:r>
              <a:rPr lang="ar-SA" b="1" dirty="0">
                <a:solidFill>
                  <a:srgbClr val="FF0066"/>
                </a:solidFill>
              </a:rPr>
              <a:t>مثال: </a:t>
            </a:r>
            <a:r>
              <a:rPr lang="ar-SA" b="1" dirty="0">
                <a:solidFill>
                  <a:srgbClr val="0033CC"/>
                </a:solidFill>
              </a:rPr>
              <a:t>إذا كان صافي مبيعات الشركة 150,000 ريال لعام 2005 ورصيد المدينين في عام 2004 يبلغ 45,000 ريال وفي عام 2005 يبلغ 55,000 ريال</a:t>
            </a:r>
            <a:endParaRPr lang="en-US" b="1" dirty="0">
              <a:solidFill>
                <a:srgbClr val="0033CC"/>
              </a:solidFill>
            </a:endParaRPr>
          </a:p>
          <a:p>
            <a:pPr algn="r">
              <a:buNone/>
            </a:pPr>
            <a:r>
              <a:rPr lang="ar-SA" b="1" dirty="0">
                <a:solidFill>
                  <a:srgbClr val="0033CC"/>
                </a:solidFill>
              </a:rPr>
              <a:t> فإن معدل دوران المدينين= { 150,000 [ (45,000+55,000)÷2 ] } = 3 </a:t>
            </a:r>
            <a:endParaRPr lang="en-US" b="1" dirty="0">
              <a:solidFill>
                <a:srgbClr val="0033CC"/>
              </a:solidFill>
            </a:endParaRPr>
          </a:p>
          <a:p>
            <a:pPr algn="r">
              <a:buNone/>
            </a:pPr>
            <a:r>
              <a:rPr lang="ar-SA" b="1" dirty="0">
                <a:solidFill>
                  <a:srgbClr val="0033CC"/>
                </a:solidFill>
              </a:rPr>
              <a:t>يعني أن الشركة باعت ثلاث مرات للمدينين وحصلت ثمن مبيعاتها نقداً خلال العام قبل أن تبيع الدورة الأخيرة من المبيعات دون أن تحصل قيمتها حتى نهاية السنة المالية.</a:t>
            </a:r>
            <a:endParaRPr lang="en-US" b="1" dirty="0">
              <a:solidFill>
                <a:srgbClr val="0033CC"/>
              </a:solidFill>
            </a:endParaRPr>
          </a:p>
          <a:p>
            <a:pPr algn="r">
              <a:buNone/>
            </a:pPr>
            <a:endParaRPr lang="en-US" b="1" dirty="0">
              <a:solidFill>
                <a:srgbClr val="0033CC"/>
              </a:solidFill>
            </a:endParaRPr>
          </a:p>
        </p:txBody>
      </p:sp>
    </p:spTree>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u="sng" dirty="0">
                <a:solidFill>
                  <a:srgbClr val="FF0066"/>
                </a:solidFill>
              </a:rPr>
              <a:t>متوسط فترة التحصيل</a:t>
            </a:r>
            <a:r>
              <a:rPr lang="en-US" dirty="0">
                <a:solidFill>
                  <a:srgbClr val="FF0066"/>
                </a:solidFill>
              </a:rPr>
              <a:t/>
            </a:r>
            <a:br>
              <a:rPr lang="en-US" dirty="0">
                <a:solidFill>
                  <a:srgbClr val="FF0066"/>
                </a:solidFill>
              </a:rPr>
            </a:br>
            <a:endParaRPr lang="en-US" dirty="0">
              <a:solidFill>
                <a:srgbClr val="FF0066"/>
              </a:solidFill>
            </a:endParaRPr>
          </a:p>
        </p:txBody>
      </p:sp>
      <p:sp>
        <p:nvSpPr>
          <p:cNvPr id="3" name="عنصر نائب للمحتوى 2"/>
          <p:cNvSpPr>
            <a:spLocks noGrp="1"/>
          </p:cNvSpPr>
          <p:nvPr>
            <p:ph idx="1"/>
          </p:nvPr>
        </p:nvSpPr>
        <p:spPr>
          <a:xfrm>
            <a:off x="457200" y="1124745"/>
            <a:ext cx="8229600" cy="5001419"/>
          </a:xfrm>
        </p:spPr>
        <p:txBody>
          <a:bodyPr>
            <a:normAutofit fontScale="85000" lnSpcReduction="10000"/>
          </a:bodyPr>
          <a:lstStyle/>
          <a:p>
            <a:pPr algn="r">
              <a:buNone/>
            </a:pPr>
            <a:r>
              <a:rPr lang="ar-SA" b="1" dirty="0">
                <a:solidFill>
                  <a:srgbClr val="0033CC"/>
                </a:solidFill>
              </a:rPr>
              <a:t> </a:t>
            </a:r>
            <a:endParaRPr lang="en-US" b="1" dirty="0">
              <a:solidFill>
                <a:srgbClr val="0033CC"/>
              </a:solidFill>
            </a:endParaRPr>
          </a:p>
          <a:p>
            <a:pPr algn="r">
              <a:buNone/>
            </a:pPr>
            <a:r>
              <a:rPr lang="ar-SA" b="1" dirty="0">
                <a:solidFill>
                  <a:srgbClr val="0033CC"/>
                </a:solidFill>
              </a:rPr>
              <a:t>ترتبط طول دورة التحصيل معبراً عنها بعدد الأيام بمعدل دوران المدينين.</a:t>
            </a:r>
            <a:endParaRPr lang="en-US" b="1" dirty="0">
              <a:solidFill>
                <a:srgbClr val="0033CC"/>
              </a:solidFill>
            </a:endParaRPr>
          </a:p>
          <a:p>
            <a:pPr algn="r">
              <a:buNone/>
            </a:pPr>
            <a:r>
              <a:rPr lang="ar-SA" b="1" dirty="0">
                <a:solidFill>
                  <a:srgbClr val="0033CC"/>
                </a:solidFill>
              </a:rPr>
              <a:t>معادلة طول دورة التحصيل توضح للمحلل الفترة الزمنية اللازمة لتحصيل الديون التجارية من العملاء وتحسب طول دورة المدينين بالمعادلة الآتية:</a:t>
            </a:r>
            <a:endParaRPr lang="en-US" b="1" dirty="0">
              <a:solidFill>
                <a:srgbClr val="0033CC"/>
              </a:solidFill>
            </a:endParaRPr>
          </a:p>
          <a:p>
            <a:pPr algn="r">
              <a:buNone/>
            </a:pPr>
            <a:r>
              <a:rPr lang="ar-SA" b="1" dirty="0">
                <a:solidFill>
                  <a:srgbClr val="00B050"/>
                </a:solidFill>
              </a:rPr>
              <a:t>365 يوم ÷معدل دوران المدينين</a:t>
            </a:r>
            <a:endParaRPr lang="en-US" b="1" dirty="0">
              <a:solidFill>
                <a:srgbClr val="00B050"/>
              </a:solidFill>
            </a:endParaRPr>
          </a:p>
          <a:p>
            <a:pPr algn="r">
              <a:buNone/>
            </a:pPr>
            <a:endParaRPr lang="en-US" b="1" dirty="0" smtClean="0">
              <a:solidFill>
                <a:srgbClr val="0033CC"/>
              </a:solidFill>
            </a:endParaRPr>
          </a:p>
          <a:p>
            <a:pPr algn="r">
              <a:buNone/>
            </a:pPr>
            <a:r>
              <a:rPr lang="ar-SA" b="1" dirty="0" smtClean="0">
                <a:solidFill>
                  <a:srgbClr val="FF0066"/>
                </a:solidFill>
              </a:rPr>
              <a:t>مثال</a:t>
            </a:r>
            <a:r>
              <a:rPr lang="ar-SA" b="1" dirty="0">
                <a:solidFill>
                  <a:srgbClr val="FF0066"/>
                </a:solidFill>
              </a:rPr>
              <a:t>: </a:t>
            </a:r>
            <a:r>
              <a:rPr lang="ar-SA" b="1" dirty="0">
                <a:solidFill>
                  <a:srgbClr val="0033CC"/>
                </a:solidFill>
              </a:rPr>
              <a:t>معدل دوران المدينين من المثال السابق ( 3 دورات)</a:t>
            </a:r>
            <a:endParaRPr lang="en-US" b="1" dirty="0">
              <a:solidFill>
                <a:srgbClr val="0033CC"/>
              </a:solidFill>
            </a:endParaRPr>
          </a:p>
          <a:p>
            <a:pPr algn="r">
              <a:buNone/>
            </a:pPr>
            <a:r>
              <a:rPr lang="ar-SA" b="1" dirty="0">
                <a:solidFill>
                  <a:srgbClr val="0033CC"/>
                </a:solidFill>
              </a:rPr>
              <a:t>فإن الفترة اللازمة لتحصيل الديون التجارية = 365÷3 = 121 يوم.</a:t>
            </a:r>
            <a:endParaRPr lang="en-US" b="1" dirty="0">
              <a:solidFill>
                <a:srgbClr val="0033CC"/>
              </a:solidFill>
            </a:endParaRPr>
          </a:p>
          <a:p>
            <a:pPr algn="r">
              <a:buNone/>
            </a:pPr>
            <a:r>
              <a:rPr lang="ar-SA" b="1" dirty="0">
                <a:solidFill>
                  <a:srgbClr val="0033CC"/>
                </a:solidFill>
              </a:rPr>
              <a:t>وتساعد هذه النسبة المحلل المالي في الحكم على كفاءة عمليات التحصيل وجودة الديون التجارية للشركة.</a:t>
            </a:r>
            <a:endParaRPr lang="en-US" b="1" dirty="0">
              <a:solidFill>
                <a:srgbClr val="0033CC"/>
              </a:solidFill>
            </a:endParaRPr>
          </a:p>
          <a:p>
            <a:pPr algn="r">
              <a:buNone/>
            </a:pPr>
            <a:endParaRPr lang="en-US" b="1" dirty="0">
              <a:solidFill>
                <a:srgbClr val="0033CC"/>
              </a:solidFill>
            </a:endParaRPr>
          </a:p>
        </p:txBody>
      </p:sp>
    </p:spTree>
  </p:cSld>
  <p:clrMapOvr>
    <a:masterClrMapping/>
  </p:clrMapOvr>
  <p:transition>
    <p:wipe dir="d"/>
  </p:transition>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E9D96B7D3AA104F813A074DB2CAE9CA" ma:contentTypeVersion="1" ma:contentTypeDescription="Create a new document." ma:contentTypeScope="" ma:versionID="dd4224f469c21890b51a2bd4ef5045a1">
  <xsd:schema xmlns:xsd="http://www.w3.org/2001/XMLSchema" xmlns:xs="http://www.w3.org/2001/XMLSchema" xmlns:p="http://schemas.microsoft.com/office/2006/metadata/properties" xmlns:ns1="http://schemas.microsoft.com/sharepoint/v3" targetNamespace="http://schemas.microsoft.com/office/2006/metadata/properties" ma:root="true" ma:fieldsID="a447206dab0015f8b9f8924535193e8c"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B4DC308-CD73-4487-94A3-BBB7FD8AACC8}">
  <ds:schemaRefs>
    <ds:schemaRef ds:uri="http://schemas.microsoft.com/office/2006/documentManagement/types"/>
    <ds:schemaRef ds:uri="http://purl.org/dc/dcmitype/"/>
    <ds:schemaRef ds:uri="http://purl.org/dc/elements/1.1/"/>
    <ds:schemaRef ds:uri="http://schemas.microsoft.com/office/infopath/2007/PartnerControls"/>
    <ds:schemaRef ds:uri="http://schemas.openxmlformats.org/package/2006/metadata/core-properties"/>
    <ds:schemaRef ds:uri="http://schemas.microsoft.com/sharepoint/v3"/>
    <ds:schemaRef ds:uri="http://schemas.microsoft.com/office/2006/metadata/properties"/>
    <ds:schemaRef ds:uri="http://www.w3.org/XML/1998/namespace"/>
    <ds:schemaRef ds:uri="http://purl.org/dc/terms/"/>
  </ds:schemaRefs>
</ds:datastoreItem>
</file>

<file path=customXml/itemProps2.xml><?xml version="1.0" encoding="utf-8"?>
<ds:datastoreItem xmlns:ds="http://schemas.openxmlformats.org/officeDocument/2006/customXml" ds:itemID="{0D388CDD-8F66-4C44-9F96-1FBD5E26899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04436E1-A354-426E-9720-0CEFA535763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329</TotalTime>
  <Words>1399</Words>
  <Application>Microsoft Office PowerPoint</Application>
  <PresentationFormat>On-screen Show (4:3)</PresentationFormat>
  <Paragraphs>264</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سمة Office</vt:lpstr>
      <vt:lpstr>الفصل الثامن - النسب المالية </vt:lpstr>
      <vt:lpstr>مجموعات النسب المالية:</vt:lpstr>
      <vt:lpstr>PowerPoint Presentation</vt:lpstr>
      <vt:lpstr>نسبة التداول:</vt:lpstr>
      <vt:lpstr>نسبة التداول السريعة:</vt:lpstr>
      <vt:lpstr> نسبة النقدية:</vt:lpstr>
      <vt:lpstr>  ) :activity ratios 2- نسب النشاط ( </vt:lpstr>
      <vt:lpstr>معدل دوران المدينين </vt:lpstr>
      <vt:lpstr>متوسط فترة التحصيل </vt:lpstr>
      <vt:lpstr>  معدل دوران المخزون </vt:lpstr>
      <vt:lpstr>متوسط فترة التخزين </vt:lpstr>
      <vt:lpstr>طول دورة النشاط </vt:lpstr>
      <vt:lpstr>معدل دوران الأصول الثابتة </vt:lpstr>
      <vt:lpstr>معدل دوران الأصول  </vt:lpstr>
      <vt:lpstr>:(Risk ratios)3- نسب المخاطر   </vt:lpstr>
      <vt:lpstr>مخاطر الأعمال </vt:lpstr>
      <vt:lpstr>  المخاطر المالية </vt:lpstr>
      <vt:lpstr>  المخاطر الكلية </vt:lpstr>
      <vt:lpstr>  4-  نسب المديونية: </vt:lpstr>
      <vt:lpstr>1- نسبة إجمالي الديون إلى إجمالي الأصول: </vt:lpstr>
      <vt:lpstr>PowerPoint Presentation</vt:lpstr>
      <vt:lpstr>  نسب الربحية :</vt:lpstr>
      <vt:lpstr>PowerPoint Presentation</vt:lpstr>
      <vt:lpstr> المؤشرات المالية للسهم (نسب السوق) :</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Miss</dc:creator>
  <cp:lastModifiedBy>User</cp:lastModifiedBy>
  <cp:revision>73</cp:revision>
  <dcterms:created xsi:type="dcterms:W3CDTF">2012-02-22T17:56:54Z</dcterms:created>
  <dcterms:modified xsi:type="dcterms:W3CDTF">2017-03-25T08:39:34Z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0x0101006E9D96B7D3AA104F813A074DB2CAE9CA</vt:lpwstr>
  </property>
</Properties>
</file>