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4128" r:id="rId1"/>
  </p:sldMasterIdLst>
  <p:notesMasterIdLst>
    <p:notesMasterId r:id="rId18"/>
  </p:notesMasterIdLst>
  <p:sldIdLst>
    <p:sldId id="256" r:id="rId2"/>
    <p:sldId id="298" r:id="rId3"/>
    <p:sldId id="320" r:id="rId4"/>
    <p:sldId id="322" r:id="rId5"/>
    <p:sldId id="323" r:id="rId6"/>
    <p:sldId id="335" r:id="rId7"/>
    <p:sldId id="336" r:id="rId8"/>
    <p:sldId id="324" r:id="rId9"/>
    <p:sldId id="325" r:id="rId10"/>
    <p:sldId id="326" r:id="rId11"/>
    <p:sldId id="327" r:id="rId12"/>
    <p:sldId id="328" r:id="rId13"/>
    <p:sldId id="337" r:id="rId14"/>
    <p:sldId id="315" r:id="rId15"/>
    <p:sldId id="334" r:id="rId16"/>
    <p:sldId id="333" r:id="rId17"/>
  </p:sldIdLst>
  <p:sldSz cx="9144000" cy="6858000" type="screen4x3"/>
  <p:notesSz cx="6858000" cy="9144000"/>
  <p:defaultTextStyle>
    <a:defPPr>
      <a:defRPr lang="ar-SA"/>
    </a:defPPr>
    <a:lvl1pPr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C3300"/>
    <a:srgbClr val="FDE2C7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80279" autoAdjust="0"/>
    <p:restoredTop sz="94689" autoAdjust="0"/>
  </p:normalViewPr>
  <p:slideViewPr>
    <p:cSldViewPr>
      <p:cViewPr varScale="1">
        <p:scale>
          <a:sx n="82" d="100"/>
          <a:sy n="82" d="100"/>
        </p:scale>
        <p:origin x="-1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FB622AD-5FCF-4157-A8C0-AA4F147419E5}" type="datetimeFigureOut">
              <a:rPr lang="ar-SA"/>
              <a:pPr>
                <a:defRPr/>
              </a:pPr>
              <a:t>25/04/37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7DC1785-5D20-4DB6-AC0D-9664A581149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719459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Straight Connector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5" name="Straight Connector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7DF8E-3AE7-4D50-A58F-DB2A1886D6DF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4727F-0EDD-415C-B6BF-931EFD3DEAAF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3AD2C-E0D6-4D1D-8105-75F13C85EE4F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1"/>
          <p:cNvCxnSpPr/>
          <p:nvPr userDrawn="1"/>
        </p:nvCxnSpPr>
        <p:spPr>
          <a:xfrm>
            <a:off x="1000125" y="1428750"/>
            <a:ext cx="614362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>
            <a:lvl1pPr algn="r">
              <a:defRPr sz="3200"/>
            </a:lvl1pPr>
            <a:lvl2pPr>
              <a:defRPr sz="32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>
          <a:xfrm rot="5400000">
            <a:off x="8130382" y="915194"/>
            <a:ext cx="1785937" cy="384175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defRPr sz="1400">
                <a:latin typeface="Tahoma" pitchFamily="34" charset="0"/>
              </a:defRPr>
            </a:lvl1pPr>
          </a:lstStyle>
          <a:p>
            <a:fld id="{5885E630-4F85-4457-AA46-51E4D0FE2D71}" type="datetime7">
              <a:rPr lang="ar-SA"/>
              <a:pPr/>
              <a:t>25 ربيع الثاني 1437</a:t>
            </a:fld>
            <a:endParaRPr lang="ar-SA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E96C487-DE05-4C0D-AA3F-DFFCBA0A8B8F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 rot="5400000">
            <a:off x="8182769" y="5468144"/>
            <a:ext cx="1700213" cy="365125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400">
                <a:latin typeface="Tahoma" pitchFamily="34" charset="0"/>
              </a:defRPr>
            </a:lvl1pPr>
          </a:lstStyle>
          <a:p>
            <a:r>
              <a:rPr lang="ar-SA"/>
              <a:t>أ. منار الشهري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Straight Connector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B5AB1-8BDC-41FF-B8A7-1562F4E4B848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E9050-DEE7-43EE-B02A-FC4B2A8B0162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0B38E-C25E-499D-85D1-61127EC6342E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60902F4-601B-4C8D-AE97-BAFEE18720AD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89238-FE4D-4874-B164-0966F4FD3F01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056F70D-2C93-4969-B685-C67231F46EB6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Oval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541226F-856D-42C4-A0ED-FECCA3D10F01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EBA865-0B9F-4997-AE5C-84869C6C1049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0" r:id="rId1"/>
    <p:sldLayoutId id="2147484141" r:id="rId2"/>
    <p:sldLayoutId id="2147484142" r:id="rId3"/>
    <p:sldLayoutId id="2147484139" r:id="rId4"/>
    <p:sldLayoutId id="2147484138" r:id="rId5"/>
    <p:sldLayoutId id="2147484143" r:id="rId6"/>
    <p:sldLayoutId id="2147484137" r:id="rId7"/>
    <p:sldLayoutId id="2147484144" r:id="rId8"/>
    <p:sldLayoutId id="2147484145" r:id="rId9"/>
    <p:sldLayoutId id="2147484136" r:id="rId10"/>
    <p:sldLayoutId id="2147484135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1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2pPr>
      <a:lvl3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3pPr>
      <a:lvl4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4pPr>
      <a:lvl5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273050" indent="-273050" algn="r" rtl="1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r" rtl="1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r" rtl="1" fontAlgn="base">
        <a:spcBef>
          <a:spcPct val="20000"/>
        </a:spcBef>
        <a:spcAft>
          <a:spcPct val="0"/>
        </a:spcAft>
        <a:buClr>
          <a:srgbClr val="D36F07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r" rtl="1" fontAlgn="base">
        <a:spcBef>
          <a:spcPct val="20000"/>
        </a:spcBef>
        <a:spcAft>
          <a:spcPct val="0"/>
        </a:spcAft>
        <a:buClr>
          <a:srgbClr val="F6C0AA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r" rtl="1" fontAlgn="base">
        <a:spcBef>
          <a:spcPct val="20000"/>
        </a:spcBef>
        <a:spcAft>
          <a:spcPct val="0"/>
        </a:spcAft>
        <a:buClr>
          <a:srgbClr val="CDACAE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sayat.me/nadajalsaleh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online-stopwatch.com/full-screen-stopwatch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online-stopwatch.com/full-screen-stopwatch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7" name="Picture 11" descr="كتاب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2565400"/>
            <a:ext cx="1179513" cy="1584325"/>
          </a:xfrm>
          <a:prstGeom prst="rect">
            <a:avLst/>
          </a:prstGeom>
          <a:noFill/>
        </p:spPr>
      </p:pic>
      <p:pic>
        <p:nvPicPr>
          <p:cNvPr id="14342" name="Picture 6" descr="تلفون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413" y="2924175"/>
            <a:ext cx="2027237" cy="1228725"/>
          </a:xfrm>
          <a:prstGeom prst="rect">
            <a:avLst/>
          </a:prstGeom>
          <a:noFill/>
        </p:spPr>
      </p:pic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4038600" y="4546283"/>
            <a:ext cx="36290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ar-SA" sz="3600" b="1" i="1" kern="10" dirty="0" smtClean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الإتصال التعليمي (2)</a:t>
            </a:r>
            <a:endParaRPr lang="ar-SA" sz="3600" b="1" i="1" kern="10" dirty="0">
              <a:ln w="28575">
                <a:solidFill>
                  <a:schemeClr val="accent1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4343" name="Picture 7" descr="نقاش غير مفهوم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788" y="692150"/>
            <a:ext cx="1544637" cy="1871663"/>
          </a:xfrm>
          <a:prstGeom prst="rect">
            <a:avLst/>
          </a:prstGeom>
          <a:noFill/>
        </p:spPr>
      </p:pic>
      <p:pic>
        <p:nvPicPr>
          <p:cNvPr id="14344" name="Picture 8" descr="نحت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538" y="2420938"/>
            <a:ext cx="1943100" cy="1530350"/>
          </a:xfrm>
          <a:prstGeom prst="rect">
            <a:avLst/>
          </a:prstGeom>
          <a:noFill/>
        </p:spPr>
      </p:pic>
      <p:pic>
        <p:nvPicPr>
          <p:cNvPr id="14345" name="Picture 9" descr="كمبيوتر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1638" y="908050"/>
            <a:ext cx="2016125" cy="1512888"/>
          </a:xfrm>
          <a:prstGeom prst="rect">
            <a:avLst/>
          </a:prstGeom>
          <a:noFill/>
        </p:spPr>
      </p:pic>
      <p:pic>
        <p:nvPicPr>
          <p:cNvPr id="14346" name="Picture 10" descr="قمر صناعي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84438" y="908050"/>
            <a:ext cx="1800225" cy="177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928662" y="1500174"/>
            <a:ext cx="7467600" cy="3052763"/>
          </a:xfrm>
        </p:spPr>
        <p:txBody>
          <a:bodyPr/>
          <a:lstStyle/>
          <a:p>
            <a:pPr marL="342900" indent="-342900">
              <a:buSzTx/>
              <a:buFont typeface="Wingdings" pitchFamily="2" charset="2"/>
              <a:buNone/>
            </a:pPr>
            <a:r>
              <a:rPr lang="ar-SA" sz="3200" b="1" dirty="0" smtClean="0">
                <a:solidFill>
                  <a:schemeClr val="accent1"/>
                </a:solidFill>
              </a:rPr>
              <a:t>3.</a:t>
            </a:r>
            <a:r>
              <a:rPr lang="ar-SA" sz="3200" b="1" u="sng" dirty="0" smtClean="0">
                <a:solidFill>
                  <a:schemeClr val="accent1"/>
                </a:solidFill>
              </a:rPr>
              <a:t> الوسيلة (قناة الاتصال):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 أن تساعد على تحقيق الأهداف بأقصر وأسهل طريقة.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أن تشوق المتعلم وترغبه في البحث والإطلاع. 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أن تربط الخبرات السابقة بالخبرات الجديدة. 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أن تجمع بين الدقة العلمية والجمال الفني.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أن تكون رخيصة التكاليف ومتينة  الصنع.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أن تكون مناسبة ليستفاد منها في أكثر من مستوى.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أن تتناسب مع عدد المتعلمين.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أن تتناسب مع التطور التكنولوجي والعلمي في المجتمع.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 أن تكون واقعية أو قريبة من الواقع.</a:t>
            </a:r>
            <a:endParaRPr lang="ar-SA" sz="3200" dirty="0" smtClean="0"/>
          </a:p>
        </p:txBody>
      </p:sp>
      <p:sp>
        <p:nvSpPr>
          <p:cNvPr id="8" name="Title 3"/>
          <p:cNvSpPr>
            <a:spLocks/>
          </p:cNvSpPr>
          <p:nvPr/>
        </p:nvSpPr>
        <p:spPr bwMode="auto">
          <a:xfrm>
            <a:off x="714348" y="357166"/>
            <a:ext cx="7467600" cy="77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ar-SA" sz="4400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الصفات التي يجب توافرها في الوسيلة</a:t>
            </a:r>
            <a:endParaRPr lang="ar-SA" sz="4400" b="1" dirty="0">
              <a:solidFill>
                <a:srgbClr val="CC3300"/>
              </a:solidFill>
              <a:latin typeface="Century Schoolbook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484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14282" y="1500174"/>
            <a:ext cx="8253418" cy="3052763"/>
          </a:xfrm>
        </p:spPr>
        <p:txBody>
          <a:bodyPr/>
          <a:lstStyle/>
          <a:p>
            <a:pPr marL="342900" indent="-342900">
              <a:buSzTx/>
              <a:buFont typeface="Wingdings" pitchFamily="2" charset="2"/>
              <a:buNone/>
            </a:pPr>
            <a:r>
              <a:rPr lang="ar-SA" sz="3200" b="1" dirty="0" smtClean="0">
                <a:solidFill>
                  <a:schemeClr val="accent1"/>
                </a:solidFill>
              </a:rPr>
              <a:t>4. </a:t>
            </a:r>
            <a:r>
              <a:rPr lang="ar-SA" sz="3200" b="1" u="sng" dirty="0" smtClean="0">
                <a:solidFill>
                  <a:schemeClr val="accent1"/>
                </a:solidFill>
              </a:rPr>
              <a:t>المستقبل: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 التأهب والاستعداده لاستقبال الرسالة. 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امتلاك الخبرة اللازمة لاستقبال الرسالة.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القدرة على الإنصات الجيد للآخرين.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القدرة على تبادل الأدوار مع مرسل الرسالة.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القدرة على التفكير الناقد الإبتكاري.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الشعور بأهمية الرسالة. 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التمكن من اللغات اللفظية وغير اللفظية بالقدر الملائم </a:t>
            </a:r>
          </a:p>
          <a:p>
            <a:pPr marL="342900" indent="-342900">
              <a:buSzTx/>
              <a:buNone/>
            </a:pPr>
            <a:r>
              <a:rPr lang="ar-SA" sz="2800" dirty="0" smtClean="0"/>
              <a:t>     لاستقبال الرسالة.</a:t>
            </a:r>
          </a:p>
        </p:txBody>
      </p:sp>
      <p:sp>
        <p:nvSpPr>
          <p:cNvPr id="45059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ar-SA" sz="1400" b="1" dirty="0" smtClean="0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15</a:t>
            </a:r>
            <a:endParaRPr lang="ar-SA" sz="1400" b="1" dirty="0">
              <a:solidFill>
                <a:srgbClr val="FFFFFF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5" name="Title 3"/>
          <p:cNvSpPr>
            <a:spLocks/>
          </p:cNvSpPr>
          <p:nvPr/>
        </p:nvSpPr>
        <p:spPr bwMode="auto">
          <a:xfrm>
            <a:off x="714348" y="357166"/>
            <a:ext cx="7467600" cy="77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ar-SA" sz="4400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الصفات التي يجب توافرها في المستقبل</a:t>
            </a:r>
            <a:endParaRPr lang="ar-SA" sz="4400" b="1" dirty="0">
              <a:solidFill>
                <a:srgbClr val="CC330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8143900" y="5643578"/>
            <a:ext cx="571504" cy="71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43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85720" y="1643050"/>
            <a:ext cx="8110542" cy="3052763"/>
          </a:xfrm>
        </p:spPr>
        <p:txBody>
          <a:bodyPr/>
          <a:lstStyle/>
          <a:p>
            <a:pPr marL="342900" indent="-342900">
              <a:buSzTx/>
              <a:buFont typeface="Wingdings" pitchFamily="2" charset="2"/>
              <a:buNone/>
            </a:pPr>
            <a:r>
              <a:rPr lang="ar-SA" sz="3200" b="1" dirty="0" smtClean="0">
                <a:solidFill>
                  <a:schemeClr val="accent1"/>
                </a:solidFill>
              </a:rPr>
              <a:t>5. </a:t>
            </a:r>
            <a:r>
              <a:rPr lang="ar-SA" sz="3200" b="1" u="sng" dirty="0" smtClean="0">
                <a:solidFill>
                  <a:schemeClr val="accent1"/>
                </a:solidFill>
              </a:rPr>
              <a:t>التغذية الراجعة: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 تمكن المرسل من معرفة تأثير رسالته على الطالب من خلال استجاباته.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لها دور في عملية تحسين عملية الاتصال.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على فترات متعددة خلال عملية الاتصال.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تربط بين ما يدخل وما يخرج من العملية التعليمية.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متنوعة وتلاءم الأداء المُنفذ.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أن تكون متلازمة مع أداء الطالب.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endParaRPr lang="ar-SA" sz="3200" dirty="0" smtClean="0"/>
          </a:p>
          <a:p>
            <a:pPr marL="342900" indent="-342900">
              <a:buSzTx/>
              <a:buFont typeface="Wingdings" pitchFamily="2" charset="2"/>
              <a:buNone/>
            </a:pPr>
            <a:endParaRPr lang="ar-SA" sz="3200" dirty="0" smtClean="0"/>
          </a:p>
        </p:txBody>
      </p:sp>
      <p:sp>
        <p:nvSpPr>
          <p:cNvPr id="46083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ar-SA" sz="1400" b="1" dirty="0" smtClean="0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16</a:t>
            </a:r>
            <a:endParaRPr lang="ar-SA" sz="1400" b="1" dirty="0">
              <a:solidFill>
                <a:srgbClr val="FFFFFF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5" name="Title 3"/>
          <p:cNvSpPr>
            <a:spLocks/>
          </p:cNvSpPr>
          <p:nvPr/>
        </p:nvSpPr>
        <p:spPr bwMode="auto">
          <a:xfrm>
            <a:off x="214282" y="357166"/>
            <a:ext cx="8429684" cy="77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ar-SA" sz="4400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الصفات التي يجب توافرها في التغذية الراجعة</a:t>
            </a:r>
            <a:endParaRPr lang="ar-SA" sz="4400" b="1" dirty="0">
              <a:solidFill>
                <a:srgbClr val="CC330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8143900" y="5643578"/>
            <a:ext cx="571504" cy="71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66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71472" y="1785926"/>
            <a:ext cx="7752981" cy="3052762"/>
          </a:xfrm>
        </p:spPr>
        <p:txBody>
          <a:bodyPr/>
          <a:lstStyle/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4000" dirty="0" smtClean="0"/>
              <a:t> استخدام المعلم الطريقة التقليدية في الشرح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4000" dirty="0" smtClean="0"/>
              <a:t>عدم كفاية المعلم الأكاديمية أو المهنية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4000" dirty="0" smtClean="0"/>
              <a:t>عدم مراعاة الفروق الفردية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4000" dirty="0" smtClean="0"/>
              <a:t>شرود ذهن الطلاب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4000" dirty="0" smtClean="0"/>
              <a:t>وجود بعض الإعاقات لدى الطلاب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4000" dirty="0" smtClean="0"/>
              <a:t>الظروف المادية للفصل الدراسي</a:t>
            </a:r>
          </a:p>
        </p:txBody>
      </p:sp>
      <p:sp>
        <p:nvSpPr>
          <p:cNvPr id="4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ar-SA" sz="4800" b="1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معوقات نجاح عملية الاتصال التعليمي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2267744" y="620688"/>
            <a:ext cx="4733148" cy="6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ar-SA" sz="3600" b="1" kern="10" dirty="0" smtClean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تعلمنا اليوم</a:t>
            </a:r>
            <a:endParaRPr lang="ar-SA" sz="3600" b="1" kern="10" dirty="0">
              <a:ln w="28575">
                <a:solidFill>
                  <a:schemeClr val="accent1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5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51520" y="2060848"/>
            <a:ext cx="8208912" cy="3384376"/>
          </a:xfrm>
        </p:spPr>
        <p:txBody>
          <a:bodyPr/>
          <a:lstStyle/>
          <a:p>
            <a:r>
              <a:rPr lang="ar-SA" sz="3600" dirty="0" smtClean="0"/>
              <a:t> عناصر عملية الإتصال التعليمي.</a:t>
            </a:r>
          </a:p>
          <a:p>
            <a:r>
              <a:rPr lang="ar-SA" sz="3600" dirty="0" smtClean="0"/>
              <a:t> الصفات الواجب توافرها في عناصر عملية الإتصال.</a:t>
            </a:r>
          </a:p>
          <a:p>
            <a:pPr lvl="0">
              <a:buClr>
                <a:srgbClr val="F07F09"/>
              </a:buClr>
            </a:pPr>
            <a:r>
              <a:rPr lang="ar-SA" sz="3600" dirty="0" smtClean="0"/>
              <a:t> </a:t>
            </a:r>
            <a:r>
              <a:rPr lang="ar-SA" sz="3600" dirty="0" smtClean="0"/>
              <a:t>معوقات عملية الإتصال التعليمي.</a:t>
            </a:r>
            <a:endParaRPr lang="ar-SA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/>
          </p:cNvSpPr>
          <p:nvPr/>
        </p:nvSpPr>
        <p:spPr bwMode="auto">
          <a:xfrm>
            <a:off x="457200" y="44624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ar-SA" sz="4800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الــواجـــب</a:t>
            </a:r>
            <a:endParaRPr lang="ar-SA" sz="4800" b="1" dirty="0">
              <a:solidFill>
                <a:srgbClr val="CC330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10" name="عنصر نائب للمحتوى 8"/>
          <p:cNvSpPr txBox="1">
            <a:spLocks/>
          </p:cNvSpPr>
          <p:nvPr/>
        </p:nvSpPr>
        <p:spPr bwMode="auto">
          <a:xfrm>
            <a:off x="251520" y="1484784"/>
            <a:ext cx="832884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>
              <a:buFont typeface="Wingdings" pitchFamily="2" charset="2"/>
              <a:buChar char="§"/>
            </a:pPr>
            <a:r>
              <a:rPr lang="ar-SA" sz="3600" b="1" dirty="0" smtClean="0">
                <a:solidFill>
                  <a:prstClr val="black"/>
                </a:solidFill>
              </a:rPr>
              <a:t> متطلب تمهيدي: </a:t>
            </a:r>
          </a:p>
          <a:p>
            <a:pPr algn="r"/>
            <a:endParaRPr lang="ar-SA" sz="2400" dirty="0" smtClean="0">
              <a:solidFill>
                <a:prstClr val="black"/>
              </a:solidFill>
            </a:endParaRPr>
          </a:p>
          <a:p>
            <a:pPr algn="r">
              <a:buFontTx/>
              <a:buChar char="-"/>
            </a:pPr>
            <a:r>
              <a:rPr lang="ar-SA" sz="3600" dirty="0" smtClean="0">
                <a:solidFill>
                  <a:prstClr val="black"/>
                </a:solidFill>
              </a:rPr>
              <a:t> مع مجموعتك ابدئي بالبحث عن موضوع درس من تخصصك ترغبين بتبنيه والعمل عليه خلال الفصل, واحضريه معك الأسبوع القادم.</a:t>
            </a:r>
          </a:p>
          <a:p>
            <a:pPr algn="r"/>
            <a:endParaRPr lang="ar-SA" sz="2000" dirty="0" smtClean="0">
              <a:solidFill>
                <a:prstClr val="black"/>
              </a:solidFill>
            </a:endParaRPr>
          </a:p>
          <a:p>
            <a:pPr algn="r">
              <a:buFontTx/>
              <a:buChar char="-"/>
            </a:pPr>
            <a:r>
              <a:rPr lang="ar-SA" sz="3600" dirty="0" smtClean="0">
                <a:solidFill>
                  <a:prstClr val="black"/>
                </a:solidFill>
              </a:rPr>
              <a:t> قيمي مستوى المحاضرة وسجلي انطباعك العام حول المقرر وتوقعاتك منه باستخدام شبكة التواصل الاجتماعي </a:t>
            </a:r>
            <a:r>
              <a:rPr lang="en-US" sz="3600" dirty="0" err="1" smtClean="0">
                <a:solidFill>
                  <a:prstClr val="black"/>
                </a:solidFill>
              </a:rPr>
              <a:t>sayat.me</a:t>
            </a:r>
            <a:r>
              <a:rPr lang="en-US" sz="3600" dirty="0" smtClean="0">
                <a:solidFill>
                  <a:prstClr val="black"/>
                </a:solidFill>
              </a:rPr>
              <a:t>       </a:t>
            </a:r>
            <a:r>
              <a:rPr lang="ar-SA" sz="3600" dirty="0" smtClean="0">
                <a:solidFill>
                  <a:prstClr val="black"/>
                </a:solidFill>
              </a:rPr>
              <a:t>  عبر الرابط التالي: </a:t>
            </a:r>
            <a:r>
              <a:rPr lang="en-US" sz="3600" u="sng" dirty="0" smtClean="0">
                <a:solidFill>
                  <a:prstClr val="black"/>
                </a:solidFill>
                <a:hlinkClick r:id="rId2"/>
              </a:rPr>
              <a:t>http://sayat.me/nadajalsaleh</a:t>
            </a:r>
            <a:r>
              <a:rPr lang="en-US" sz="3600" dirty="0" smtClean="0">
                <a:solidFill>
                  <a:prstClr val="black"/>
                </a:solidFill>
              </a:rPr>
              <a:t>        </a:t>
            </a:r>
          </a:p>
          <a:p>
            <a:pPr algn="r">
              <a:buFontTx/>
              <a:buChar char="-"/>
            </a:pPr>
            <a:endParaRPr lang="en-US" sz="3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09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مستطيل 35"/>
          <p:cNvSpPr/>
          <p:nvPr/>
        </p:nvSpPr>
        <p:spPr>
          <a:xfrm>
            <a:off x="2804886" y="142852"/>
            <a:ext cx="376737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6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حكمة الأسبوع</a:t>
            </a:r>
          </a:p>
        </p:txBody>
      </p:sp>
      <p:pic>
        <p:nvPicPr>
          <p:cNvPr id="4" name="Picture 2" descr="C:\Users\ندوووش\Desktop\حصان أم ارنب.bmp"/>
          <p:cNvPicPr>
            <a:picLocks noChangeAspect="1" noChangeArrowheads="1"/>
          </p:cNvPicPr>
          <p:nvPr/>
        </p:nvPicPr>
        <p:blipFill>
          <a:blip r:embed="rId2" cstate="print"/>
          <a:srcRect b="9913"/>
          <a:stretch>
            <a:fillRect/>
          </a:stretch>
        </p:blipFill>
        <p:spPr bwMode="auto">
          <a:xfrm>
            <a:off x="2123728" y="1428736"/>
            <a:ext cx="5214974" cy="501166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sp>
        <p:nvSpPr>
          <p:cNvPr id="5" name="Subtitle 2"/>
          <p:cNvSpPr txBox="1">
            <a:spLocks/>
          </p:cNvSpPr>
          <p:nvPr/>
        </p:nvSpPr>
        <p:spPr bwMode="auto">
          <a:xfrm>
            <a:off x="1357290" y="2500306"/>
            <a:ext cx="70723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indent="-273050" algn="ctr" fontAlgn="base">
              <a:spcBef>
                <a:spcPts val="600"/>
              </a:spcBef>
              <a:spcAft>
                <a:spcPct val="0"/>
              </a:spcAft>
              <a:buClr>
                <a:srgbClr val="4F81BD"/>
              </a:buClr>
              <a:buSzPct val="70000"/>
              <a:defRPr/>
            </a:pPr>
            <a:r>
              <a:rPr lang="ar-SA" sz="4400" b="1" dirty="0">
                <a:solidFill>
                  <a:prstClr val="black"/>
                </a:solidFill>
              </a:rPr>
              <a:t>لا تتمسك برأيك على أنه الرأي الأوحد</a:t>
            </a:r>
          </a:p>
          <a:p>
            <a:pPr marL="273050" indent="-273050" algn="ctr" fontAlgn="base">
              <a:spcBef>
                <a:spcPts val="600"/>
              </a:spcBef>
              <a:spcAft>
                <a:spcPct val="0"/>
              </a:spcAft>
              <a:buClr>
                <a:srgbClr val="4F81BD"/>
              </a:buClr>
              <a:buSzPct val="70000"/>
              <a:defRPr/>
            </a:pPr>
            <a:r>
              <a:rPr lang="ar-SA" sz="4400" b="1" dirty="0">
                <a:solidFill>
                  <a:prstClr val="black"/>
                </a:solidFill>
              </a:rPr>
              <a:t>فقد يكون للحقيقة وجهٌ آخر </a:t>
            </a:r>
          </a:p>
        </p:txBody>
      </p:sp>
    </p:spTree>
    <p:extLst>
      <p:ext uri="{BB962C8B-B14F-4D97-AF65-F5344CB8AC3E}">
        <p14:creationId xmlns:p14="http://schemas.microsoft.com/office/powerpoint/2010/main" val="243637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1643042" y="571480"/>
            <a:ext cx="5357850" cy="7254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ar-SA" sz="3600" b="1" i="1" kern="10" dirty="0" smtClean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الإتصال التعليمي</a:t>
            </a:r>
            <a:endParaRPr lang="ar-SA" sz="3600" b="1" i="1" kern="10" dirty="0">
              <a:ln w="28575">
                <a:solidFill>
                  <a:schemeClr val="accent1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51520" y="2276872"/>
            <a:ext cx="8208912" cy="3384376"/>
          </a:xfrm>
        </p:spPr>
        <p:txBody>
          <a:bodyPr/>
          <a:lstStyle/>
          <a:p>
            <a:r>
              <a:rPr lang="ar-SA" b="1" dirty="0" smtClean="0"/>
              <a:t> عناصر عملية الإتصال التعليمي.</a:t>
            </a:r>
          </a:p>
          <a:p>
            <a:r>
              <a:rPr lang="ar-SA" b="1" dirty="0" smtClean="0"/>
              <a:t> الصفات الواجب توافرها في عناصر عملية الإتصال.</a:t>
            </a:r>
          </a:p>
          <a:p>
            <a:pPr lvl="0">
              <a:buClr>
                <a:srgbClr val="F07F09"/>
              </a:buClr>
            </a:pPr>
            <a:r>
              <a:rPr lang="ar-SA" b="1" dirty="0" smtClean="0"/>
              <a:t> معوقات عملية الإتصال.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>
            <a:spLocks/>
          </p:cNvSpPr>
          <p:nvPr/>
        </p:nvSpPr>
        <p:spPr bwMode="auto">
          <a:xfrm>
            <a:off x="632792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ar-SA" sz="4800" b="1" dirty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عناصر </a:t>
            </a:r>
            <a:r>
              <a:rPr lang="ar-SA" sz="4800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عملية الإتصال </a:t>
            </a:r>
            <a:r>
              <a:rPr lang="ar-SA" sz="4800" b="1" dirty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التعليمي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4714876" y="2071678"/>
            <a:ext cx="3942106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>
                <a:solidFill>
                  <a:prstClr val="black"/>
                </a:solidFill>
              </a:rPr>
              <a:t>نموذج الاتصال التعليمي التقليدي</a:t>
            </a:r>
            <a:endParaRPr lang="ar-SA" sz="2800" b="1" dirty="0">
              <a:solidFill>
                <a:prstClr val="black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57158" y="2143116"/>
            <a:ext cx="3831498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>
                <a:solidFill>
                  <a:prstClr val="black"/>
                </a:solidFill>
              </a:rPr>
              <a:t>نموذج الاتصال التعليمي الحديث</a:t>
            </a:r>
            <a:endParaRPr lang="ar-SA" sz="2800" b="1" dirty="0">
              <a:solidFill>
                <a:prstClr val="black"/>
              </a:solidFill>
            </a:endParaRPr>
          </a:p>
        </p:txBody>
      </p:sp>
      <p:grpSp>
        <p:nvGrpSpPr>
          <p:cNvPr id="10" name="مجموعة 9"/>
          <p:cNvGrpSpPr/>
          <p:nvPr/>
        </p:nvGrpSpPr>
        <p:grpSpPr>
          <a:xfrm>
            <a:off x="285720" y="3214686"/>
            <a:ext cx="3929090" cy="1658936"/>
            <a:chOff x="285720" y="3214686"/>
            <a:chExt cx="3929090" cy="1658936"/>
          </a:xfrm>
        </p:grpSpPr>
        <p:grpSp>
          <p:nvGrpSpPr>
            <p:cNvPr id="11" name="مجموعة 18"/>
            <p:cNvGrpSpPr/>
            <p:nvPr/>
          </p:nvGrpSpPr>
          <p:grpSpPr>
            <a:xfrm>
              <a:off x="-22613" y="1780980"/>
              <a:ext cx="4237419" cy="3092640"/>
              <a:chOff x="884" y="2252"/>
              <a:chExt cx="8387466" cy="5371436"/>
            </a:xfrm>
          </p:grpSpPr>
          <p:sp>
            <p:nvSpPr>
              <p:cNvPr id="16" name="Oval 9"/>
              <p:cNvSpPr>
                <a:spLocks noChangeArrowheads="1"/>
              </p:cNvSpPr>
              <p:nvPr/>
            </p:nvSpPr>
            <p:spPr bwMode="auto">
              <a:xfrm>
                <a:off x="6732588" y="2492375"/>
                <a:ext cx="1655762" cy="1008063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r>
                  <a:rPr lang="ar-SA" sz="1400" b="1" dirty="0">
                    <a:solidFill>
                      <a:prstClr val="black"/>
                    </a:solidFill>
                  </a:rPr>
                  <a:t>المرسل</a:t>
                </a:r>
                <a:endParaRPr lang="en-US" sz="14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AutoShape 12"/>
              <p:cNvSpPr>
                <a:spLocks noChangeArrowheads="1"/>
              </p:cNvSpPr>
              <p:nvPr/>
            </p:nvSpPr>
            <p:spPr bwMode="auto">
              <a:xfrm>
                <a:off x="4787900" y="2708275"/>
                <a:ext cx="1439863" cy="719138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r>
                  <a:rPr lang="ar-SA" sz="1400" b="1" dirty="0">
                    <a:solidFill>
                      <a:prstClr val="black"/>
                    </a:solidFill>
                  </a:rPr>
                  <a:t>الرسالة</a:t>
                </a:r>
                <a:endParaRPr lang="en-US" sz="14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AutoShape 13"/>
              <p:cNvSpPr>
                <a:spLocks noChangeArrowheads="1"/>
              </p:cNvSpPr>
              <p:nvPr/>
            </p:nvSpPr>
            <p:spPr bwMode="auto">
              <a:xfrm>
                <a:off x="2843213" y="2708275"/>
                <a:ext cx="1439862" cy="719138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r>
                  <a:rPr lang="ar-SA" sz="1400" b="1" dirty="0">
                    <a:solidFill>
                      <a:prstClr val="black"/>
                    </a:solidFill>
                  </a:rPr>
                  <a:t>ا لوسيلة</a:t>
                </a:r>
                <a:endParaRPr lang="en-US" sz="14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Oval 14"/>
              <p:cNvSpPr>
                <a:spLocks noChangeArrowheads="1"/>
              </p:cNvSpPr>
              <p:nvPr/>
            </p:nvSpPr>
            <p:spPr bwMode="auto">
              <a:xfrm>
                <a:off x="611188" y="2492375"/>
                <a:ext cx="1655762" cy="1008063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r>
                  <a:rPr lang="ar-SA" sz="1400" b="1">
                    <a:solidFill>
                      <a:prstClr val="black"/>
                    </a:solidFill>
                  </a:rPr>
                  <a:t>المستقبل</a:t>
                </a:r>
                <a:endParaRPr lang="en-US" sz="14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Line 15"/>
              <p:cNvSpPr>
                <a:spLocks noChangeShapeType="1"/>
              </p:cNvSpPr>
              <p:nvPr/>
            </p:nvSpPr>
            <p:spPr bwMode="auto">
              <a:xfrm flipH="1">
                <a:off x="6300788" y="2997200"/>
                <a:ext cx="358775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ar-SA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Line 16"/>
              <p:cNvSpPr>
                <a:spLocks noChangeShapeType="1"/>
              </p:cNvSpPr>
              <p:nvPr/>
            </p:nvSpPr>
            <p:spPr bwMode="auto">
              <a:xfrm flipH="1">
                <a:off x="4356100" y="2997200"/>
                <a:ext cx="358775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ar-SA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Line 17"/>
              <p:cNvSpPr>
                <a:spLocks noChangeShapeType="1"/>
              </p:cNvSpPr>
              <p:nvPr/>
            </p:nvSpPr>
            <p:spPr bwMode="auto">
              <a:xfrm flipH="1">
                <a:off x="2339975" y="2997200"/>
                <a:ext cx="430213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ar-SA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AutoShape 18"/>
              <p:cNvSpPr>
                <a:spLocks noChangeArrowheads="1"/>
              </p:cNvSpPr>
              <p:nvPr/>
            </p:nvSpPr>
            <p:spPr bwMode="auto">
              <a:xfrm>
                <a:off x="3563938" y="4365625"/>
                <a:ext cx="1871662" cy="1008063"/>
              </a:xfrm>
              <a:prstGeom prst="octagon">
                <a:avLst>
                  <a:gd name="adj" fmla="val 29287"/>
                </a:avLst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r>
                  <a:rPr lang="ar-SA" sz="1400" b="1">
                    <a:solidFill>
                      <a:prstClr val="black"/>
                    </a:solidFill>
                  </a:rPr>
                  <a:t>التغذية الراجعة</a:t>
                </a:r>
                <a:endParaRPr lang="en-US" sz="1400" b="1" dirty="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24" name="Group 23"/>
              <p:cNvGrpSpPr>
                <a:grpSpLocks/>
              </p:cNvGrpSpPr>
              <p:nvPr/>
            </p:nvGrpSpPr>
            <p:grpSpPr bwMode="auto">
              <a:xfrm>
                <a:off x="884" y="2252"/>
                <a:ext cx="3810" cy="816"/>
                <a:chOff x="884" y="2251"/>
                <a:chExt cx="3810" cy="816"/>
              </a:xfrm>
            </p:grpSpPr>
            <p:sp>
              <p:nvSpPr>
                <p:cNvPr id="25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884" y="2251"/>
                  <a:ext cx="0" cy="816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ar-SA" sz="1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6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4694" y="2251"/>
                  <a:ext cx="0" cy="816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ar-SA" sz="1400">
                    <a:solidFill>
                      <a:prstClr val="black"/>
                    </a:solidFill>
                  </a:endParaRPr>
                </a:p>
              </p:txBody>
            </p:sp>
          </p:grpSp>
        </p:grpSp>
        <p:cxnSp>
          <p:nvCxnSpPr>
            <p:cNvPr id="12" name="رابط كسهم مستقيم 11"/>
            <p:cNvCxnSpPr/>
            <p:nvPr/>
          </p:nvCxnSpPr>
          <p:spPr>
            <a:xfrm rot="5400000">
              <a:off x="428596" y="4214818"/>
              <a:ext cx="571504" cy="1588"/>
            </a:xfrm>
            <a:prstGeom prst="straightConnector1">
              <a:avLst/>
            </a:prstGeom>
            <a:ln w="28575">
              <a:solidFill>
                <a:srgbClr val="A5002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رابط كسهم مستقيم 12"/>
            <p:cNvCxnSpPr/>
            <p:nvPr/>
          </p:nvCxnSpPr>
          <p:spPr>
            <a:xfrm>
              <a:off x="714348" y="4500570"/>
              <a:ext cx="928694" cy="1588"/>
            </a:xfrm>
            <a:prstGeom prst="straightConnector1">
              <a:avLst/>
            </a:prstGeom>
            <a:ln w="28575">
              <a:solidFill>
                <a:srgbClr val="A5002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رابط كسهم مستقيم 13"/>
            <p:cNvCxnSpPr/>
            <p:nvPr/>
          </p:nvCxnSpPr>
          <p:spPr>
            <a:xfrm>
              <a:off x="2786050" y="4500570"/>
              <a:ext cx="928694" cy="1588"/>
            </a:xfrm>
            <a:prstGeom prst="straightConnector1">
              <a:avLst/>
            </a:prstGeom>
            <a:ln w="28575">
              <a:solidFill>
                <a:srgbClr val="A5002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رابط كسهم مستقيم 14"/>
            <p:cNvCxnSpPr/>
            <p:nvPr/>
          </p:nvCxnSpPr>
          <p:spPr>
            <a:xfrm rot="5400000" flipH="1" flipV="1">
              <a:off x="3393273" y="4179099"/>
              <a:ext cx="642942" cy="1588"/>
            </a:xfrm>
            <a:prstGeom prst="straightConnector1">
              <a:avLst/>
            </a:prstGeom>
            <a:ln w="28575">
              <a:solidFill>
                <a:srgbClr val="A5002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مجموعة 18"/>
          <p:cNvGrpSpPr/>
          <p:nvPr/>
        </p:nvGrpSpPr>
        <p:grpSpPr>
          <a:xfrm>
            <a:off x="4263667" y="1851278"/>
            <a:ext cx="4237419" cy="2014104"/>
            <a:chOff x="884" y="2252"/>
            <a:chExt cx="8387466" cy="3498186"/>
          </a:xfrm>
        </p:grpSpPr>
        <p:sp>
          <p:nvSpPr>
            <p:cNvPr id="33" name="Oval 9"/>
            <p:cNvSpPr>
              <a:spLocks noChangeArrowheads="1"/>
            </p:cNvSpPr>
            <p:nvPr/>
          </p:nvSpPr>
          <p:spPr bwMode="auto">
            <a:xfrm>
              <a:off x="6732588" y="2492375"/>
              <a:ext cx="1655762" cy="1008063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r>
                <a:rPr lang="ar-SA" sz="1400" b="1" dirty="0">
                  <a:solidFill>
                    <a:prstClr val="black"/>
                  </a:solidFill>
                </a:rPr>
                <a:t>المرسل</a:t>
              </a:r>
              <a:endParaRPr 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34" name="AutoShape 12"/>
            <p:cNvSpPr>
              <a:spLocks noChangeArrowheads="1"/>
            </p:cNvSpPr>
            <p:nvPr/>
          </p:nvSpPr>
          <p:spPr bwMode="auto">
            <a:xfrm>
              <a:off x="4787900" y="2708275"/>
              <a:ext cx="1439863" cy="71913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r>
                <a:rPr lang="ar-SA" sz="1400" b="1" dirty="0">
                  <a:solidFill>
                    <a:prstClr val="black"/>
                  </a:solidFill>
                </a:rPr>
                <a:t>الرسالة</a:t>
              </a:r>
              <a:endParaRPr 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35" name="AutoShape 13"/>
            <p:cNvSpPr>
              <a:spLocks noChangeArrowheads="1"/>
            </p:cNvSpPr>
            <p:nvPr/>
          </p:nvSpPr>
          <p:spPr bwMode="auto">
            <a:xfrm>
              <a:off x="2843213" y="2708275"/>
              <a:ext cx="1439862" cy="71913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r>
                <a:rPr lang="ar-SA" sz="1400" b="1" dirty="0">
                  <a:solidFill>
                    <a:prstClr val="black"/>
                  </a:solidFill>
                </a:rPr>
                <a:t>ا لوسيلة</a:t>
              </a:r>
              <a:endParaRPr 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36" name="Oval 14"/>
            <p:cNvSpPr>
              <a:spLocks noChangeArrowheads="1"/>
            </p:cNvSpPr>
            <p:nvPr/>
          </p:nvSpPr>
          <p:spPr bwMode="auto">
            <a:xfrm>
              <a:off x="611188" y="2492375"/>
              <a:ext cx="1655762" cy="1008063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r>
                <a:rPr lang="ar-SA" sz="1400" b="1">
                  <a:solidFill>
                    <a:prstClr val="black"/>
                  </a:solidFill>
                </a:rPr>
                <a:t>المستقبل</a:t>
              </a:r>
              <a:endParaRPr 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37" name="Line 15"/>
            <p:cNvSpPr>
              <a:spLocks noChangeShapeType="1"/>
            </p:cNvSpPr>
            <p:nvPr/>
          </p:nvSpPr>
          <p:spPr bwMode="auto">
            <a:xfrm flipH="1">
              <a:off x="6300788" y="2997200"/>
              <a:ext cx="358775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ar-SA" sz="1400">
                <a:solidFill>
                  <a:prstClr val="black"/>
                </a:solidFill>
              </a:endParaRPr>
            </a:p>
          </p:txBody>
        </p:sp>
        <p:sp>
          <p:nvSpPr>
            <p:cNvPr id="38" name="Line 16"/>
            <p:cNvSpPr>
              <a:spLocks noChangeShapeType="1"/>
            </p:cNvSpPr>
            <p:nvPr/>
          </p:nvSpPr>
          <p:spPr bwMode="auto">
            <a:xfrm flipH="1">
              <a:off x="4356100" y="2997200"/>
              <a:ext cx="358775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ar-SA" sz="1400">
                <a:solidFill>
                  <a:prstClr val="black"/>
                </a:solidFill>
              </a:endParaRPr>
            </a:p>
          </p:txBody>
        </p:sp>
        <p:sp>
          <p:nvSpPr>
            <p:cNvPr id="39" name="Line 17"/>
            <p:cNvSpPr>
              <a:spLocks noChangeShapeType="1"/>
            </p:cNvSpPr>
            <p:nvPr/>
          </p:nvSpPr>
          <p:spPr bwMode="auto">
            <a:xfrm flipH="1">
              <a:off x="2339975" y="2997200"/>
              <a:ext cx="430213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ar-SA" sz="1400">
                <a:solidFill>
                  <a:prstClr val="black"/>
                </a:solidFill>
              </a:endParaRPr>
            </a:p>
          </p:txBody>
        </p:sp>
        <p:grpSp>
          <p:nvGrpSpPr>
            <p:cNvPr id="41" name="Group 23"/>
            <p:cNvGrpSpPr>
              <a:grpSpLocks/>
            </p:cNvGrpSpPr>
            <p:nvPr/>
          </p:nvGrpSpPr>
          <p:grpSpPr bwMode="auto">
            <a:xfrm>
              <a:off x="884" y="2252"/>
              <a:ext cx="3810" cy="816"/>
              <a:chOff x="884" y="2251"/>
              <a:chExt cx="3810" cy="816"/>
            </a:xfrm>
          </p:grpSpPr>
          <p:sp>
            <p:nvSpPr>
              <p:cNvPr id="42" name="Line 21"/>
              <p:cNvSpPr>
                <a:spLocks noChangeShapeType="1"/>
              </p:cNvSpPr>
              <p:nvPr/>
            </p:nvSpPr>
            <p:spPr bwMode="auto">
              <a:xfrm flipV="1">
                <a:off x="884" y="2251"/>
                <a:ext cx="0" cy="816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ar-SA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Line 22"/>
              <p:cNvSpPr>
                <a:spLocks noChangeShapeType="1"/>
              </p:cNvSpPr>
              <p:nvPr/>
            </p:nvSpPr>
            <p:spPr bwMode="auto">
              <a:xfrm flipV="1">
                <a:off x="4694" y="2251"/>
                <a:ext cx="0" cy="816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ar-SA" sz="1400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543837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00034" y="1857364"/>
            <a:ext cx="7467600" cy="3043246"/>
          </a:xfrm>
        </p:spPr>
        <p:txBody>
          <a:bodyPr/>
          <a:lstStyle/>
          <a:p>
            <a:pPr marL="342900" indent="-342900">
              <a:buSzTx/>
              <a:buFont typeface="Wingdings" pitchFamily="2" charset="2"/>
              <a:buAutoNum type="arabicPeriod"/>
            </a:pPr>
            <a:r>
              <a:rPr lang="ar-SA" sz="3600" dirty="0" smtClean="0"/>
              <a:t>المرسل (المعلم)</a:t>
            </a:r>
          </a:p>
          <a:p>
            <a:pPr marL="342900" indent="-342900">
              <a:buSzTx/>
              <a:buFont typeface="Wingdings" pitchFamily="2" charset="2"/>
              <a:buAutoNum type="arabicPeriod"/>
            </a:pPr>
            <a:r>
              <a:rPr lang="ar-SA" sz="3600" dirty="0" smtClean="0"/>
              <a:t>الرسالة (المادة التعليمية)</a:t>
            </a:r>
          </a:p>
          <a:p>
            <a:pPr marL="342900" indent="-342900">
              <a:buSzTx/>
              <a:buFont typeface="Wingdings" pitchFamily="2" charset="2"/>
              <a:buAutoNum type="arabicPeriod"/>
            </a:pPr>
            <a:r>
              <a:rPr lang="ar-SA" sz="3600" dirty="0" smtClean="0"/>
              <a:t>الوسيلة (قنوات الاتصال)</a:t>
            </a:r>
          </a:p>
          <a:p>
            <a:pPr marL="342900" indent="-342900">
              <a:buSzTx/>
              <a:buFont typeface="Wingdings" pitchFamily="2" charset="2"/>
              <a:buAutoNum type="arabicPeriod"/>
            </a:pPr>
            <a:r>
              <a:rPr lang="ar-SA" sz="3600" dirty="0" smtClean="0"/>
              <a:t>المستقبل (المتعلم)</a:t>
            </a:r>
          </a:p>
          <a:p>
            <a:pPr marL="342900" indent="-342900">
              <a:buSzTx/>
              <a:buFont typeface="Wingdings" pitchFamily="2" charset="2"/>
              <a:buAutoNum type="arabicPeriod"/>
            </a:pPr>
            <a:r>
              <a:rPr lang="ar-SA" sz="3600" dirty="0" smtClean="0"/>
              <a:t>التغذية الراجعة</a:t>
            </a:r>
          </a:p>
          <a:p>
            <a:pPr marL="342900" indent="-342900">
              <a:buSzTx/>
              <a:buFont typeface="Wingdings" pitchFamily="2" charset="2"/>
              <a:buAutoNum type="arabicPeriod"/>
            </a:pPr>
            <a:endParaRPr lang="ar-SA" sz="3600" dirty="0" smtClean="0"/>
          </a:p>
        </p:txBody>
      </p:sp>
      <p:sp>
        <p:nvSpPr>
          <p:cNvPr id="29701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ar-SA" sz="1400" b="1" dirty="0" smtClean="0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9</a:t>
            </a:r>
            <a:endParaRPr lang="ar-SA" sz="1400" b="1" dirty="0">
              <a:solidFill>
                <a:srgbClr val="FFFFFF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ar-SA" sz="4000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الصفات التي يجب توافرها في عناصر الإتصال التعليمي</a:t>
            </a:r>
            <a:endParaRPr lang="ar-SA" sz="4000" b="1" dirty="0">
              <a:solidFill>
                <a:srgbClr val="CC330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143900" y="5643578"/>
            <a:ext cx="571504" cy="71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58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52915" y="2276872"/>
            <a:ext cx="8143932" cy="2073982"/>
          </a:xfrm>
        </p:spPr>
        <p:txBody>
          <a:bodyPr/>
          <a:lstStyle/>
          <a:p>
            <a:pPr marL="0" indent="0" algn="ctr">
              <a:buSzTx/>
              <a:buNone/>
            </a:pPr>
            <a:r>
              <a:rPr lang="ar-SA" sz="4000" dirty="0" smtClean="0"/>
              <a:t>جلسة عصف ذهني لإستنتاج صفات عناصر الإتصال الناجح</a:t>
            </a:r>
          </a:p>
          <a:p>
            <a:pPr marL="342900" indent="-342900" algn="ctr">
              <a:buSzTx/>
              <a:buNone/>
            </a:pPr>
            <a:endParaRPr lang="ar-SA" sz="4000" dirty="0" smtClean="0"/>
          </a:p>
        </p:txBody>
      </p:sp>
      <p:sp>
        <p:nvSpPr>
          <p:cNvPr id="29701" name="Slide Number Placeholder 5"/>
          <p:cNvSpPr txBox="1">
            <a:spLocks noGrp="1"/>
          </p:cNvSpPr>
          <p:nvPr/>
        </p:nvSpPr>
        <p:spPr bwMode="auto">
          <a:xfrm>
            <a:off x="8129588" y="5715016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ar-SA" sz="1400" b="1" dirty="0" smtClean="0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10</a:t>
            </a:r>
            <a:endParaRPr lang="ar-SA" sz="1400" b="1" dirty="0">
              <a:solidFill>
                <a:srgbClr val="FFFFFF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/>
          </p:cNvSpPr>
          <p:nvPr/>
        </p:nvSpPr>
        <p:spPr bwMode="auto">
          <a:xfrm>
            <a:off x="500034" y="285728"/>
            <a:ext cx="7467600" cy="989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ar-SA" sz="5400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نشاط صفي</a:t>
            </a:r>
            <a:endParaRPr lang="ar-SA" sz="5400" b="1" dirty="0">
              <a:solidFill>
                <a:srgbClr val="CC330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143900" y="5643578"/>
            <a:ext cx="571504" cy="71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>
              <a:solidFill>
                <a:prstClr val="white"/>
              </a:solidFill>
            </a:endParaRPr>
          </a:p>
        </p:txBody>
      </p:sp>
      <p:pic>
        <p:nvPicPr>
          <p:cNvPr id="6" name="صورة 4" descr="clock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3931069"/>
            <a:ext cx="2786082" cy="2477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887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28596" y="2075098"/>
            <a:ext cx="8143932" cy="3082094"/>
          </a:xfrm>
        </p:spPr>
        <p:txBody>
          <a:bodyPr/>
          <a:lstStyle/>
          <a:p>
            <a:pPr marL="342900" indent="-342900">
              <a:buSzTx/>
              <a:buFont typeface="Wingdings" pitchFamily="2" charset="2"/>
              <a:buAutoNum type="arabicPeriod"/>
            </a:pPr>
            <a:r>
              <a:rPr lang="ar-SA" sz="2800" dirty="0" smtClean="0"/>
              <a:t>جميع الأفكار مقبولة لا تقلق مهما كانت فكرتك سيئة أو وحيدة.</a:t>
            </a:r>
          </a:p>
          <a:p>
            <a:pPr marL="342900" indent="-342900">
              <a:buSzTx/>
              <a:buFont typeface="Wingdings" pitchFamily="2" charset="2"/>
              <a:buAutoNum type="arabicPeriod"/>
            </a:pPr>
            <a:r>
              <a:rPr lang="ar-SA" sz="2800" dirty="0" smtClean="0"/>
              <a:t>اهتمي بالكم أكثر من الكيف.</a:t>
            </a:r>
          </a:p>
          <a:p>
            <a:pPr marL="342900" indent="-342900">
              <a:buSzTx/>
              <a:buFont typeface="Wingdings" pitchFamily="2" charset="2"/>
              <a:buAutoNum type="arabicPeriod"/>
            </a:pPr>
            <a:r>
              <a:rPr lang="ar-SA" sz="2800" dirty="0" smtClean="0"/>
              <a:t>اطرحي الأفكار غير التقليدية  والغريبة لأن الأفكار المبدعة قد تقودنا إلى شيء مميز.</a:t>
            </a:r>
          </a:p>
          <a:p>
            <a:pPr marL="342900" indent="-342900">
              <a:buSzTx/>
              <a:buFont typeface="Wingdings" pitchFamily="2" charset="2"/>
              <a:buAutoNum type="arabicPeriod"/>
            </a:pPr>
            <a:r>
              <a:rPr lang="ar-SA" sz="2800" dirty="0" smtClean="0"/>
              <a:t>أطلقي العنان لتفكيرك في الحصول على أكبر قدر ممكن من الأفكار.</a:t>
            </a:r>
          </a:p>
          <a:p>
            <a:pPr marL="342900" indent="-342900">
              <a:buSzTx/>
              <a:buNone/>
            </a:pPr>
            <a:endParaRPr lang="ar-SA" sz="2800" dirty="0" smtClean="0"/>
          </a:p>
        </p:txBody>
      </p:sp>
      <p:sp>
        <p:nvSpPr>
          <p:cNvPr id="29701" name="Slide Number Placeholder 5"/>
          <p:cNvSpPr txBox="1">
            <a:spLocks noGrp="1"/>
          </p:cNvSpPr>
          <p:nvPr/>
        </p:nvSpPr>
        <p:spPr bwMode="auto">
          <a:xfrm>
            <a:off x="8129588" y="5715016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ar-SA" sz="1400" b="1" dirty="0" smtClean="0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10</a:t>
            </a:r>
            <a:endParaRPr lang="ar-SA" sz="1400" b="1" dirty="0">
              <a:solidFill>
                <a:srgbClr val="FFFFFF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/>
          </p:cNvSpPr>
          <p:nvPr/>
        </p:nvSpPr>
        <p:spPr bwMode="auto">
          <a:xfrm>
            <a:off x="500034" y="285728"/>
            <a:ext cx="7467600" cy="989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ar-SA" sz="5400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تعليمات جلسة العصف الذهني</a:t>
            </a:r>
            <a:endParaRPr lang="ar-SA" sz="5400" dirty="0">
              <a:solidFill>
                <a:srgbClr val="CC330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143900" y="5643578"/>
            <a:ext cx="571504" cy="71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55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52915" y="2276872"/>
            <a:ext cx="8143932" cy="2073982"/>
          </a:xfrm>
        </p:spPr>
        <p:txBody>
          <a:bodyPr/>
          <a:lstStyle/>
          <a:p>
            <a:pPr marL="0" indent="0" algn="ctr">
              <a:buSzTx/>
              <a:buNone/>
            </a:pPr>
            <a:r>
              <a:rPr lang="ar-SA" sz="4000" dirty="0" smtClean="0"/>
              <a:t>جلسة عصف ذهني لإستنتاج صفات عناصر الإتصال الناجح</a:t>
            </a:r>
          </a:p>
          <a:p>
            <a:pPr marL="342900" indent="-342900" algn="ctr">
              <a:buSzTx/>
              <a:buNone/>
            </a:pPr>
            <a:endParaRPr lang="ar-SA" sz="4000" dirty="0" smtClean="0"/>
          </a:p>
        </p:txBody>
      </p:sp>
      <p:sp>
        <p:nvSpPr>
          <p:cNvPr id="29701" name="Slide Number Placeholder 5"/>
          <p:cNvSpPr txBox="1">
            <a:spLocks noGrp="1"/>
          </p:cNvSpPr>
          <p:nvPr/>
        </p:nvSpPr>
        <p:spPr bwMode="auto">
          <a:xfrm>
            <a:off x="8129588" y="5715016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ar-SA" sz="1400" b="1" dirty="0" smtClean="0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10</a:t>
            </a:r>
            <a:endParaRPr lang="ar-SA" sz="1400" b="1" dirty="0">
              <a:solidFill>
                <a:srgbClr val="FFFFFF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/>
          </p:cNvSpPr>
          <p:nvPr/>
        </p:nvSpPr>
        <p:spPr bwMode="auto">
          <a:xfrm>
            <a:off x="500034" y="285728"/>
            <a:ext cx="7467600" cy="989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ar-SA" sz="5400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نشاط صفي</a:t>
            </a:r>
            <a:endParaRPr lang="ar-SA" sz="5400" b="1" dirty="0">
              <a:solidFill>
                <a:srgbClr val="CC330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143900" y="5643578"/>
            <a:ext cx="571504" cy="71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>
              <a:solidFill>
                <a:prstClr val="white"/>
              </a:solidFill>
            </a:endParaRPr>
          </a:p>
        </p:txBody>
      </p:sp>
      <p:pic>
        <p:nvPicPr>
          <p:cNvPr id="6" name="صورة 4" descr="clock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3931069"/>
            <a:ext cx="2786082" cy="2477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557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1571612"/>
            <a:ext cx="8501122" cy="5072098"/>
          </a:xfrm>
        </p:spPr>
        <p:txBody>
          <a:bodyPr/>
          <a:lstStyle/>
          <a:p>
            <a:pPr marL="342900" indent="-342900">
              <a:buSzTx/>
              <a:buFont typeface="Wingdings" pitchFamily="2" charset="2"/>
              <a:buAutoNum type="arabicPeriod"/>
            </a:pPr>
            <a:r>
              <a:rPr lang="ar-SA" sz="3200" b="1" u="sng" dirty="0" smtClean="0">
                <a:solidFill>
                  <a:schemeClr val="accent1"/>
                </a:solidFill>
              </a:rPr>
              <a:t>المرسل: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 قادراً على التعامل بود ولطف مع طلابه.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قادراً على استخدام كلا اللغتين اللفظية وغير اللفظية.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قادراً على إيصال رسالته بطرق وأساليب متنوعة ومناسبة.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قادراً على إثارة دافعية الطلاب للتعلم.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قادراً على إدارة الموقف التعليمي إدارة فاعلة.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قادراً على التعديل في رسالته أو في عملية الاتصال بناءً على التغذية           الراجعة .   </a:t>
            </a:r>
            <a:endParaRPr lang="ar-SA" sz="3200" dirty="0" smtClean="0"/>
          </a:p>
        </p:txBody>
      </p:sp>
      <p:sp>
        <p:nvSpPr>
          <p:cNvPr id="29701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ar-SA" sz="1400" b="1" dirty="0" smtClean="0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12</a:t>
            </a:r>
            <a:endParaRPr lang="ar-SA" sz="1400" b="1" dirty="0">
              <a:solidFill>
                <a:srgbClr val="FFFFFF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/>
          </p:cNvSpPr>
          <p:nvPr/>
        </p:nvSpPr>
        <p:spPr bwMode="auto">
          <a:xfrm>
            <a:off x="714348" y="357166"/>
            <a:ext cx="7467600" cy="77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ar-SA" sz="4400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الصفات التي يجب توافرها في المرسل</a:t>
            </a:r>
            <a:endParaRPr lang="ar-SA" sz="4400" b="1" dirty="0">
              <a:solidFill>
                <a:srgbClr val="CC330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143900" y="5643578"/>
            <a:ext cx="571504" cy="71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47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14282" y="1571612"/>
            <a:ext cx="8253418" cy="4873625"/>
          </a:xfrm>
        </p:spPr>
        <p:txBody>
          <a:bodyPr/>
          <a:lstStyle/>
          <a:p>
            <a:pPr marL="342900" indent="-342900">
              <a:buSzTx/>
              <a:buFont typeface="Wingdings" pitchFamily="2" charset="2"/>
              <a:buNone/>
            </a:pPr>
            <a:r>
              <a:rPr lang="ar-SA" sz="3200" b="1" dirty="0" smtClean="0">
                <a:solidFill>
                  <a:schemeClr val="accent1"/>
                </a:solidFill>
              </a:rPr>
              <a:t>2.</a:t>
            </a:r>
            <a:r>
              <a:rPr lang="ar-SA" sz="3200" b="1" u="sng" dirty="0" smtClean="0">
                <a:solidFill>
                  <a:schemeClr val="accent1"/>
                </a:solidFill>
              </a:rPr>
              <a:t> الرسالة: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 أن يكون محتواها مناسباً لميول وحاجات وقدرات الطلاب, ومستواهم الثقافي والعمري.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أن يكون محتواها العملي صحيحاً, وخالياً من التكرار والتعقيد.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أن تكون لغة الرسالة واضحة وبسيطة وتصاغ بشكل يسهل فهمها.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أن تتضمن مثيرات تساعد في جذب الانتباه.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أن تعرض بطريقة شيقة وغير تقليدية.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اختيار المكان والزمان الملائم لعرضها.</a:t>
            </a:r>
          </a:p>
          <a:p>
            <a:pPr marL="342900" indent="-342900">
              <a:buSzTx/>
              <a:buFont typeface="Wingdings" pitchFamily="2" charset="2"/>
              <a:buChar char="¢"/>
            </a:pPr>
            <a:r>
              <a:rPr lang="ar-SA" sz="2800" dirty="0" smtClean="0"/>
              <a:t>أن تسمح للطلاب بالمشاركة الفعالة.</a:t>
            </a:r>
          </a:p>
          <a:p>
            <a:pPr marL="342900" indent="-342900">
              <a:buSzTx/>
              <a:buFont typeface="Wingdings" pitchFamily="2" charset="2"/>
              <a:buNone/>
            </a:pPr>
            <a:endParaRPr lang="ar-SA" sz="3200" dirty="0" smtClean="0"/>
          </a:p>
        </p:txBody>
      </p:sp>
      <p:sp>
        <p:nvSpPr>
          <p:cNvPr id="5" name="Title 3"/>
          <p:cNvSpPr>
            <a:spLocks/>
          </p:cNvSpPr>
          <p:nvPr/>
        </p:nvSpPr>
        <p:spPr bwMode="auto">
          <a:xfrm>
            <a:off x="714348" y="357166"/>
            <a:ext cx="7467600" cy="77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ar-SA" sz="4400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الصفات التي يجب توافرها في الرسالة</a:t>
            </a:r>
            <a:endParaRPr lang="ar-SA" sz="4400" b="1" dirty="0">
              <a:solidFill>
                <a:srgbClr val="CC330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8143900" y="5643578"/>
            <a:ext cx="571504" cy="71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72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spect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1425</TotalTime>
  <Words>619</Words>
  <Application>Microsoft Office PowerPoint</Application>
  <PresentationFormat>On-screen Show (4:3)</PresentationFormat>
  <Paragraphs>105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Oriel</vt:lpstr>
      <vt:lpstr>PowerPoint Presentation</vt:lpstr>
      <vt:lpstr>الإتصال التعليمي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تعلمنا اليوم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Nada Gehad Saleh</cp:lastModifiedBy>
  <cp:revision>111</cp:revision>
  <dcterms:created xsi:type="dcterms:W3CDTF">2007-09-17T20:33:37Z</dcterms:created>
  <dcterms:modified xsi:type="dcterms:W3CDTF">2016-02-04T05:12:48Z</dcterms:modified>
</cp:coreProperties>
</file>