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1"/>
  </p:sldMasterIdLst>
  <p:notesMasterIdLst>
    <p:notesMasterId r:id="rId14"/>
  </p:notesMasterIdLst>
  <p:sldIdLst>
    <p:sldId id="256" r:id="rId2"/>
    <p:sldId id="309" r:id="rId3"/>
    <p:sldId id="320" r:id="rId4"/>
    <p:sldId id="321" r:id="rId5"/>
    <p:sldId id="322" r:id="rId6"/>
    <p:sldId id="323" r:id="rId7"/>
    <p:sldId id="315" r:id="rId8"/>
    <p:sldId id="314" r:id="rId9"/>
    <p:sldId id="313" r:id="rId10"/>
    <p:sldId id="319" r:id="rId11"/>
    <p:sldId id="293" r:id="rId12"/>
    <p:sldId id="294" r:id="rId13"/>
  </p:sldIdLst>
  <p:sldSz cx="9144000" cy="6858000" type="screen4x3"/>
  <p:notesSz cx="6858000" cy="9144000"/>
  <p:defaultTextStyle>
    <a:defPPr>
      <a:defRPr lang="ar-SA"/>
    </a:defPPr>
    <a:lvl1pPr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A50021"/>
    <a:srgbClr val="CC3300"/>
    <a:srgbClr val="FDE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4667" autoAdjust="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B622AD-5FCF-4157-A8C0-AA4F147419E5}" type="datetimeFigureOut">
              <a:rPr lang="ar-SA"/>
              <a:pPr>
                <a:defRPr/>
              </a:pPr>
              <a:t>03/05/37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DC1785-5D20-4DB6-AC0D-9664A581149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0310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C1785-5D20-4DB6-AC0D-9664A5811495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976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7DF8E-3AE7-4D50-A58F-DB2A1886D6D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4727F-0EDD-415C-B6BF-931EFD3DEAA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3AD2C-E0D6-4D1D-8105-75F13C85EE4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8130382" y="915194"/>
            <a:ext cx="1785937" cy="38417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latin typeface="Tahoma" pitchFamily="34" charset="0"/>
              </a:defRPr>
            </a:lvl1pPr>
          </a:lstStyle>
          <a:p>
            <a:fld id="{5885E630-4F85-4457-AA46-51E4D0FE2D71}" type="datetime7">
              <a:rPr lang="ar-SA"/>
              <a:pPr/>
              <a:t>3 جمادى الأولى 1437</a:t>
            </a:fld>
            <a:endParaRPr lang="ar-SA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96C487-DE05-4C0D-AA3F-DFFCBA0A8B8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 rot="5400000">
            <a:off x="8182769" y="5468144"/>
            <a:ext cx="1700213" cy="3651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400">
                <a:latin typeface="Tahoma" pitchFamily="34" charset="0"/>
              </a:defRPr>
            </a:lvl1pPr>
          </a:lstStyle>
          <a:p>
            <a:r>
              <a:rPr lang="ar-SA"/>
              <a:t>أ. منار الشهري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B5AB1-8BDC-41FF-B8A7-1562F4E4B84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E9050-DEE7-43EE-B02A-FC4B2A8B0162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B38E-C25E-499D-85D1-61127EC6342E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0902F4-601B-4C8D-AE97-BAFEE18720A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89238-FE4D-4874-B164-0966F4FD3F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56F70D-2C93-4969-B685-C67231F46EB6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41226F-856D-42C4-A0ED-FECCA3D10F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EBA865-0B9F-4997-AE5C-84869C6C104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39" r:id="rId4"/>
    <p:sldLayoutId id="2147484138" r:id="rId5"/>
    <p:sldLayoutId id="2147484143" r:id="rId6"/>
    <p:sldLayoutId id="2147484137" r:id="rId7"/>
    <p:sldLayoutId id="2147484144" r:id="rId8"/>
    <p:sldLayoutId id="2147484145" r:id="rId9"/>
    <p:sldLayoutId id="2147484136" r:id="rId10"/>
    <p:sldLayoutId id="2147484135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1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fontAlgn="base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fontAlgn="base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fontAlgn="base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7" name="Picture 11" descr="كتاب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2565400"/>
            <a:ext cx="1179513" cy="1584325"/>
          </a:xfrm>
          <a:prstGeom prst="rect">
            <a:avLst/>
          </a:prstGeom>
          <a:noFill/>
        </p:spPr>
      </p:pic>
      <p:pic>
        <p:nvPicPr>
          <p:cNvPr id="14342" name="Picture 6" descr="تلفون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2924175"/>
            <a:ext cx="2027237" cy="1228725"/>
          </a:xfrm>
          <a:prstGeom prst="rect">
            <a:avLst/>
          </a:prstGeom>
          <a:noFill/>
        </p:spPr>
      </p:pic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4038600" y="4546283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الإتصال التعليمي (3)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4343" name="Picture 7" descr="نقاش غير مفهو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692150"/>
            <a:ext cx="1544637" cy="1871663"/>
          </a:xfrm>
          <a:prstGeom prst="rect">
            <a:avLst/>
          </a:prstGeom>
          <a:noFill/>
        </p:spPr>
      </p:pic>
      <p:pic>
        <p:nvPicPr>
          <p:cNvPr id="14344" name="Picture 8" descr="نحت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2420938"/>
            <a:ext cx="1943100" cy="1530350"/>
          </a:xfrm>
          <a:prstGeom prst="rect">
            <a:avLst/>
          </a:prstGeom>
          <a:noFill/>
        </p:spPr>
      </p:pic>
      <p:pic>
        <p:nvPicPr>
          <p:cNvPr id="14345" name="Picture 9" descr="كمبيوتر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638" y="908050"/>
            <a:ext cx="2016125" cy="1512888"/>
          </a:xfrm>
          <a:prstGeom prst="rect">
            <a:avLst/>
          </a:prstGeom>
          <a:noFill/>
        </p:spPr>
      </p:pic>
      <p:pic>
        <p:nvPicPr>
          <p:cNvPr id="14346" name="Picture 10" descr="قمر صناعي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4438" y="908050"/>
            <a:ext cx="1800225" cy="177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محتوى 8"/>
          <p:cNvSpPr txBox="1">
            <a:spLocks/>
          </p:cNvSpPr>
          <p:nvPr/>
        </p:nvSpPr>
        <p:spPr bwMode="auto">
          <a:xfrm>
            <a:off x="571472" y="1916832"/>
            <a:ext cx="758197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sz="3600" dirty="0" smtClean="0">
              <a:solidFill>
                <a:prstClr val="black"/>
              </a:solidFill>
            </a:endParaRPr>
          </a:p>
          <a:p>
            <a:pPr algn="r">
              <a:buFont typeface="Wingdings" pitchFamily="2" charset="2"/>
              <a:buChar char="§"/>
            </a:pPr>
            <a:r>
              <a:rPr lang="ar-SA" sz="3600" dirty="0" smtClean="0">
                <a:solidFill>
                  <a:prstClr val="black"/>
                </a:solidFill>
              </a:rPr>
              <a:t> قومي أنت ومجموعتك بمناقشة الدرس التعليمي الذي قمتن باختياره وحددوا عناصر عملية الإتصال بناء عليه.</a:t>
            </a:r>
            <a:endParaRPr lang="en-US" sz="3600" dirty="0" smtClean="0">
              <a:solidFill>
                <a:prstClr val="black"/>
              </a:solidFill>
            </a:endParaRPr>
          </a:p>
          <a:p>
            <a:pPr algn="r"/>
            <a:r>
              <a:rPr lang="en-US" sz="3600" dirty="0" smtClean="0">
                <a:solidFill>
                  <a:prstClr val="black"/>
                </a:solidFill>
              </a:rPr>
              <a:t> 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نشــاط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29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915816" y="908720"/>
            <a:ext cx="3986215" cy="70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تعلمتُ اليوم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عنصر نائب للمحتوى 8"/>
          <p:cNvSpPr txBox="1">
            <a:spLocks/>
          </p:cNvSpPr>
          <p:nvPr/>
        </p:nvSpPr>
        <p:spPr bwMode="auto">
          <a:xfrm>
            <a:off x="971600" y="2284852"/>
            <a:ext cx="7467600" cy="229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>
                <a:solidFill>
                  <a:srgbClr val="323232"/>
                </a:solidFill>
                <a:latin typeface="Century Schoolbook"/>
                <a:cs typeface="Times New Roman"/>
              </a:rPr>
              <a:t>نماذج عملية الإتصال. </a:t>
            </a:r>
            <a:endParaRPr lang="ar-SA" sz="3600" b="1" dirty="0" smtClean="0">
              <a:solidFill>
                <a:srgbClr val="323232"/>
              </a:solidFill>
              <a:latin typeface="Century Schoolbook"/>
              <a:cs typeface="Times New Roman"/>
            </a:endParaRPr>
          </a:p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خصائص </a:t>
            </a:r>
            <a:r>
              <a:rPr lang="ar-SA" sz="3600" b="1" dirty="0">
                <a:solidFill>
                  <a:schemeClr val="tx2"/>
                </a:solidFill>
                <a:latin typeface="+mn-lt"/>
                <a:cs typeface="+mn-cs"/>
              </a:rPr>
              <a:t>عملية الإتصال التعليمي</a:t>
            </a: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.</a:t>
            </a:r>
          </a:p>
          <a:p>
            <a:pPr marL="571500" lvl="0" indent="-571500" algn="r">
              <a:spcBef>
                <a:spcPts val="600"/>
              </a:spcBef>
              <a:buClr>
                <a:srgbClr val="F07F09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>
                <a:solidFill>
                  <a:srgbClr val="323232"/>
                </a:solidFill>
                <a:latin typeface="Century Schoolbook"/>
                <a:cs typeface="Times New Roman"/>
              </a:rPr>
              <a:t>أشكال </a:t>
            </a:r>
            <a:r>
              <a:rPr lang="ar-SA" sz="3600" b="1" dirty="0" smtClean="0">
                <a:solidFill>
                  <a:srgbClr val="323232"/>
                </a:solidFill>
                <a:latin typeface="Century Schoolbook"/>
                <a:cs typeface="Times New Roman"/>
              </a:rPr>
              <a:t>الإتصال</a:t>
            </a:r>
            <a:r>
              <a:rPr lang="ar-SA" sz="3600" b="1" dirty="0">
                <a:solidFill>
                  <a:srgbClr val="323232"/>
                </a:solidFill>
                <a:latin typeface="Century Schoolbook"/>
                <a:cs typeface="Times New Roman"/>
              </a:rPr>
              <a:t>.</a:t>
            </a:r>
            <a:endParaRPr lang="ar-SA" sz="3600" b="1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العوامل </a:t>
            </a:r>
            <a:r>
              <a:rPr lang="ar-SA" sz="3600" b="1" dirty="0">
                <a:solidFill>
                  <a:schemeClr val="tx2"/>
                </a:solidFill>
                <a:latin typeface="+mn-lt"/>
                <a:cs typeface="+mn-cs"/>
              </a:rPr>
              <a:t>المؤثرة في عملية الإتصال</a:t>
            </a: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.</a:t>
            </a:r>
          </a:p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kumimoji="0" lang="ar-S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3233121" y="836712"/>
            <a:ext cx="3986215" cy="70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حكمة الأسبوع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" name="مربع نص 4"/>
          <p:cNvSpPr txBox="1"/>
          <p:nvPr/>
        </p:nvSpPr>
        <p:spPr>
          <a:xfrm>
            <a:off x="1290775" y="2132856"/>
            <a:ext cx="781236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قد تكون أخطاؤك هي التي تريك أعمال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الناس خطأً,</a:t>
            </a:r>
            <a:r>
              <a:rPr kumimoji="0" lang="ar-SA" sz="40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فأصلحي عيوبك قبل أن تنتقد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عيوب الآخرين.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643042" y="571480"/>
            <a:ext cx="5357850" cy="7254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600" b="1" i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الإتصال التعليمي</a:t>
            </a:r>
            <a:endParaRPr lang="ar-SA" sz="3600" b="1" i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عنصر نائب للمحتوى 8"/>
          <p:cNvSpPr txBox="1">
            <a:spLocks/>
          </p:cNvSpPr>
          <p:nvPr/>
        </p:nvSpPr>
        <p:spPr bwMode="auto">
          <a:xfrm>
            <a:off x="971600" y="2132856"/>
            <a:ext cx="7467600" cy="229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>
                <a:solidFill>
                  <a:srgbClr val="323232"/>
                </a:solidFill>
                <a:latin typeface="Century Schoolbook"/>
                <a:cs typeface="Times New Roman"/>
              </a:rPr>
              <a:t>نماذج عملية الإتصال. </a:t>
            </a:r>
            <a:endParaRPr lang="ar-SA" sz="3600" b="1" dirty="0" smtClean="0">
              <a:solidFill>
                <a:srgbClr val="323232"/>
              </a:solidFill>
              <a:latin typeface="Century Schoolbook"/>
              <a:cs typeface="Times New Roman"/>
            </a:endParaRPr>
          </a:p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خصائص </a:t>
            </a:r>
            <a:r>
              <a:rPr lang="ar-SA" sz="3600" b="1" dirty="0">
                <a:solidFill>
                  <a:schemeClr val="tx2"/>
                </a:solidFill>
                <a:latin typeface="+mn-lt"/>
                <a:cs typeface="+mn-cs"/>
              </a:rPr>
              <a:t>عملية الإتصال التعليمي</a:t>
            </a: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.</a:t>
            </a:r>
          </a:p>
          <a:p>
            <a:pPr marL="571500" lvl="0" indent="-571500" algn="r">
              <a:spcBef>
                <a:spcPts val="600"/>
              </a:spcBef>
              <a:buClr>
                <a:srgbClr val="F07F09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>
                <a:solidFill>
                  <a:srgbClr val="323232"/>
                </a:solidFill>
                <a:latin typeface="Century Schoolbook"/>
                <a:cs typeface="Times New Roman"/>
              </a:rPr>
              <a:t>أشكال </a:t>
            </a:r>
            <a:r>
              <a:rPr lang="ar-SA" sz="3600" b="1" dirty="0" smtClean="0">
                <a:solidFill>
                  <a:srgbClr val="323232"/>
                </a:solidFill>
                <a:latin typeface="Century Schoolbook"/>
                <a:cs typeface="Times New Roman"/>
              </a:rPr>
              <a:t>الإتصال</a:t>
            </a:r>
            <a:r>
              <a:rPr lang="ar-SA" sz="3600" b="1" dirty="0">
                <a:solidFill>
                  <a:srgbClr val="323232"/>
                </a:solidFill>
                <a:latin typeface="Century Schoolbook"/>
                <a:cs typeface="Times New Roman"/>
              </a:rPr>
              <a:t>.</a:t>
            </a:r>
            <a:endParaRPr lang="ar-SA" sz="3600" b="1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العوامل </a:t>
            </a:r>
            <a:r>
              <a:rPr lang="ar-SA" sz="3600" b="1" dirty="0">
                <a:solidFill>
                  <a:schemeClr val="tx2"/>
                </a:solidFill>
                <a:latin typeface="+mn-lt"/>
                <a:cs typeface="+mn-cs"/>
              </a:rPr>
              <a:t>المؤثرة في عملية الإتصال</a:t>
            </a:r>
            <a:r>
              <a:rPr lang="ar-SA" sz="3600" b="1" dirty="0" smtClean="0">
                <a:solidFill>
                  <a:schemeClr val="tx2"/>
                </a:solidFill>
                <a:latin typeface="+mn-lt"/>
                <a:cs typeface="+mn-cs"/>
              </a:rPr>
              <a:t>.</a:t>
            </a:r>
          </a:p>
          <a:p>
            <a:pPr marL="571500" lvl="0" indent="-571500" algn="r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kumimoji="0" lang="ar-S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/>
              <a:t>8</a:t>
            </a:r>
            <a:endParaRPr lang="ar-SA" dirty="0"/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539552" y="18864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نماذج الإتصال التعليمي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grpSp>
        <p:nvGrpSpPr>
          <p:cNvPr id="2" name="مجموعة 16"/>
          <p:cNvGrpSpPr/>
          <p:nvPr/>
        </p:nvGrpSpPr>
        <p:grpSpPr>
          <a:xfrm>
            <a:off x="1428728" y="2285992"/>
            <a:ext cx="6286544" cy="2730506"/>
            <a:chOff x="611188" y="2492375"/>
            <a:chExt cx="7777162" cy="2881313"/>
          </a:xfrm>
        </p:grpSpPr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6732588" y="2492375"/>
              <a:ext cx="1655762" cy="1008063"/>
            </a:xfrm>
            <a:prstGeom prst="ellips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ar-SA" sz="2000" b="1">
                  <a:solidFill>
                    <a:prstClr val="black"/>
                  </a:solidFill>
                </a:rPr>
                <a:t>المرسل</a:t>
              </a:r>
              <a:endParaRPr lang="en-US" sz="2000" b="1" dirty="0">
                <a:solidFill>
                  <a:prstClr val="black"/>
                </a:solidFill>
              </a:endParaRPr>
            </a:p>
          </p:txBody>
        </p:sp>
        <p:sp>
          <p:nvSpPr>
            <p:cNvPr id="17420" name="AutoShape 12"/>
            <p:cNvSpPr>
              <a:spLocks noChangeArrowheads="1"/>
            </p:cNvSpPr>
            <p:nvPr/>
          </p:nvSpPr>
          <p:spPr bwMode="auto">
            <a:xfrm>
              <a:off x="4787900" y="2708275"/>
              <a:ext cx="1439863" cy="71913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ar-SA" sz="2000" b="1">
                  <a:solidFill>
                    <a:prstClr val="black"/>
                  </a:solidFill>
                </a:rPr>
                <a:t>الرسالة</a:t>
              </a:r>
              <a:endParaRPr lang="en-US" sz="2000" b="1" dirty="0">
                <a:solidFill>
                  <a:prstClr val="black"/>
                </a:solidFill>
              </a:endParaRPr>
            </a:p>
          </p:txBody>
        </p:sp>
        <p:sp>
          <p:nvSpPr>
            <p:cNvPr id="17421" name="AutoShape 13"/>
            <p:cNvSpPr>
              <a:spLocks noChangeArrowheads="1"/>
            </p:cNvSpPr>
            <p:nvPr/>
          </p:nvSpPr>
          <p:spPr bwMode="auto">
            <a:xfrm>
              <a:off x="2843213" y="2708275"/>
              <a:ext cx="1439862" cy="71913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ar-SA" sz="2000" b="1">
                  <a:solidFill>
                    <a:prstClr val="black"/>
                  </a:solidFill>
                </a:rPr>
                <a:t>ا لوسيلة</a:t>
              </a:r>
              <a:endParaRPr lang="en-US" sz="2000" b="1" dirty="0">
                <a:solidFill>
                  <a:prstClr val="black"/>
                </a:solidFill>
              </a:endParaRPr>
            </a:p>
          </p:txBody>
        </p:sp>
        <p:sp>
          <p:nvSpPr>
            <p:cNvPr id="17422" name="Oval 14"/>
            <p:cNvSpPr>
              <a:spLocks noChangeArrowheads="1"/>
            </p:cNvSpPr>
            <p:nvPr/>
          </p:nvSpPr>
          <p:spPr bwMode="auto">
            <a:xfrm>
              <a:off x="611188" y="2492375"/>
              <a:ext cx="1655762" cy="1008063"/>
            </a:xfrm>
            <a:prstGeom prst="ellips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ar-SA" sz="2000" b="1">
                  <a:solidFill>
                    <a:prstClr val="black"/>
                  </a:solidFill>
                </a:rPr>
                <a:t>المستقبل</a:t>
              </a:r>
              <a:endParaRPr lang="en-US" sz="2000" b="1" dirty="0">
                <a:solidFill>
                  <a:prstClr val="black"/>
                </a:solidFill>
              </a:endParaRPr>
            </a:p>
          </p:txBody>
        </p:sp>
        <p:sp>
          <p:nvSpPr>
            <p:cNvPr id="17423" name="Line 15"/>
            <p:cNvSpPr>
              <a:spLocks noChangeShapeType="1"/>
            </p:cNvSpPr>
            <p:nvPr/>
          </p:nvSpPr>
          <p:spPr bwMode="auto">
            <a:xfrm flipH="1">
              <a:off x="6300788" y="2997200"/>
              <a:ext cx="3587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>
                <a:solidFill>
                  <a:prstClr val="black"/>
                </a:solidFill>
              </a:endParaRPr>
            </a:p>
          </p:txBody>
        </p:sp>
        <p:sp>
          <p:nvSpPr>
            <p:cNvPr id="17424" name="Line 16"/>
            <p:cNvSpPr>
              <a:spLocks noChangeShapeType="1"/>
            </p:cNvSpPr>
            <p:nvPr/>
          </p:nvSpPr>
          <p:spPr bwMode="auto">
            <a:xfrm flipH="1">
              <a:off x="4356100" y="2997200"/>
              <a:ext cx="3587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>
                <a:solidFill>
                  <a:prstClr val="black"/>
                </a:solidFill>
              </a:endParaRPr>
            </a:p>
          </p:txBody>
        </p:sp>
        <p:sp>
          <p:nvSpPr>
            <p:cNvPr id="17425" name="Line 17"/>
            <p:cNvSpPr>
              <a:spLocks noChangeShapeType="1"/>
            </p:cNvSpPr>
            <p:nvPr/>
          </p:nvSpPr>
          <p:spPr bwMode="auto">
            <a:xfrm flipH="1">
              <a:off x="2339975" y="2997200"/>
              <a:ext cx="4302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>
                <a:solidFill>
                  <a:prstClr val="black"/>
                </a:solidFill>
              </a:endParaRPr>
            </a:p>
          </p:txBody>
        </p:sp>
        <p:sp>
          <p:nvSpPr>
            <p:cNvPr id="17426" name="AutoShape 18"/>
            <p:cNvSpPr>
              <a:spLocks noChangeArrowheads="1"/>
            </p:cNvSpPr>
            <p:nvPr/>
          </p:nvSpPr>
          <p:spPr bwMode="auto">
            <a:xfrm>
              <a:off x="3563938" y="4365625"/>
              <a:ext cx="1871662" cy="1008063"/>
            </a:xfrm>
            <a:prstGeom prst="octagon">
              <a:avLst>
                <a:gd name="adj" fmla="val 29287"/>
              </a:avLst>
            </a:prstGeom>
            <a:noFill/>
            <a:ln w="571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ar-SA" sz="2000" b="1">
                  <a:solidFill>
                    <a:prstClr val="black"/>
                  </a:solidFill>
                </a:rPr>
                <a:t>التغذية الراجعة</a:t>
              </a:r>
              <a:endParaRPr lang="en-US" sz="2000" b="1" dirty="0">
                <a:solidFill>
                  <a:prstClr val="black"/>
                </a:solidFill>
              </a:endParaRPr>
            </a:p>
          </p:txBody>
        </p:sp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1403350" y="3573463"/>
              <a:ext cx="6048375" cy="1295400"/>
              <a:chOff x="884" y="2251"/>
              <a:chExt cx="3810" cy="816"/>
            </a:xfrm>
          </p:grpSpPr>
          <p:sp>
            <p:nvSpPr>
              <p:cNvPr id="17427" name="Line 19"/>
              <p:cNvSpPr>
                <a:spLocks noChangeShapeType="1"/>
              </p:cNvSpPr>
              <p:nvPr/>
            </p:nvSpPr>
            <p:spPr bwMode="auto">
              <a:xfrm flipH="1">
                <a:off x="884" y="3067"/>
                <a:ext cx="13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>
                  <a:solidFill>
                    <a:prstClr val="black"/>
                  </a:solidFill>
                </a:endParaRPr>
              </a:p>
            </p:txBody>
          </p:sp>
          <p:sp>
            <p:nvSpPr>
              <p:cNvPr id="17428" name="Line 20"/>
              <p:cNvSpPr>
                <a:spLocks noChangeShapeType="1"/>
              </p:cNvSpPr>
              <p:nvPr/>
            </p:nvSpPr>
            <p:spPr bwMode="auto">
              <a:xfrm>
                <a:off x="3470" y="3067"/>
                <a:ext cx="122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>
                  <a:solidFill>
                    <a:prstClr val="black"/>
                  </a:solidFill>
                </a:endParaRPr>
              </a:p>
            </p:txBody>
          </p:sp>
          <p:sp>
            <p:nvSpPr>
              <p:cNvPr id="17429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ar-SA">
                  <a:solidFill>
                    <a:prstClr val="black"/>
                  </a:solidFill>
                </a:endParaRPr>
              </a:p>
            </p:txBody>
          </p:sp>
          <p:sp>
            <p:nvSpPr>
              <p:cNvPr id="17430" name="Line 22"/>
              <p:cNvSpPr>
                <a:spLocks noChangeShapeType="1"/>
              </p:cNvSpPr>
              <p:nvPr/>
            </p:nvSpPr>
            <p:spPr bwMode="auto">
              <a:xfrm flipV="1">
                <a:off x="4694" y="2251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ar-SA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0" name="مستطيل 19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5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3"/>
          <p:cNvSpPr>
            <a:spLocks/>
          </p:cNvSpPr>
          <p:nvPr/>
        </p:nvSpPr>
        <p:spPr bwMode="auto">
          <a:xfrm>
            <a:off x="642910" y="285728"/>
            <a:ext cx="7467600" cy="92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استعراض بعض نماذج عملية الإتصال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grpSp>
        <p:nvGrpSpPr>
          <p:cNvPr id="2" name="مجموعة 25"/>
          <p:cNvGrpSpPr/>
          <p:nvPr/>
        </p:nvGrpSpPr>
        <p:grpSpPr>
          <a:xfrm>
            <a:off x="1214414" y="1857364"/>
            <a:ext cx="6858048" cy="3732291"/>
            <a:chOff x="1214414" y="1857364"/>
            <a:chExt cx="6858048" cy="3732291"/>
          </a:xfrm>
        </p:grpSpPr>
        <p:grpSp>
          <p:nvGrpSpPr>
            <p:cNvPr id="3" name="مجموعة 29"/>
            <p:cNvGrpSpPr/>
            <p:nvPr/>
          </p:nvGrpSpPr>
          <p:grpSpPr>
            <a:xfrm>
              <a:off x="1214416" y="2786058"/>
              <a:ext cx="6858047" cy="2803597"/>
              <a:chOff x="928662" y="2928934"/>
              <a:chExt cx="7429552" cy="3160787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7050224" y="2928934"/>
                <a:ext cx="1307990" cy="874771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مصدر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AutoShape 12"/>
              <p:cNvSpPr>
                <a:spLocks noChangeArrowheads="1"/>
              </p:cNvSpPr>
              <p:nvPr/>
            </p:nvSpPr>
            <p:spPr bwMode="auto">
              <a:xfrm>
                <a:off x="5577702" y="3116287"/>
                <a:ext cx="1137438" cy="62405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مرسل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AutoShape 13"/>
              <p:cNvSpPr>
                <a:spLocks noChangeArrowheads="1"/>
              </p:cNvSpPr>
              <p:nvPr/>
            </p:nvSpPr>
            <p:spPr bwMode="auto">
              <a:xfrm>
                <a:off x="2643174" y="3116287"/>
                <a:ext cx="1137437" cy="62405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مستقبل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Oval 14"/>
              <p:cNvSpPr>
                <a:spLocks noChangeArrowheads="1"/>
              </p:cNvSpPr>
              <p:nvPr/>
            </p:nvSpPr>
            <p:spPr bwMode="auto">
              <a:xfrm>
                <a:off x="928662" y="2928934"/>
                <a:ext cx="1307990" cy="874771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هدف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Line 15"/>
              <p:cNvSpPr>
                <a:spLocks noChangeShapeType="1"/>
              </p:cNvSpPr>
              <p:nvPr/>
            </p:nvSpPr>
            <p:spPr bwMode="auto">
              <a:xfrm flipH="1">
                <a:off x="6717473" y="3367008"/>
                <a:ext cx="283419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Line 16"/>
              <p:cNvSpPr>
                <a:spLocks noChangeShapeType="1"/>
              </p:cNvSpPr>
              <p:nvPr/>
            </p:nvSpPr>
            <p:spPr bwMode="auto">
              <a:xfrm flipH="1">
                <a:off x="3786182" y="3367008"/>
                <a:ext cx="283419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Line 17"/>
              <p:cNvSpPr>
                <a:spLocks noChangeShapeType="1"/>
              </p:cNvSpPr>
              <p:nvPr/>
            </p:nvSpPr>
            <p:spPr bwMode="auto">
              <a:xfrm flipH="1">
                <a:off x="2285984" y="3367008"/>
                <a:ext cx="339852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AutoShape 18"/>
              <p:cNvSpPr>
                <a:spLocks noChangeArrowheads="1"/>
              </p:cNvSpPr>
              <p:nvPr/>
            </p:nvSpPr>
            <p:spPr bwMode="auto">
              <a:xfrm>
                <a:off x="4143373" y="3000372"/>
                <a:ext cx="1071570" cy="874771"/>
              </a:xfrm>
              <a:prstGeom prst="octagon">
                <a:avLst>
                  <a:gd name="adj" fmla="val 29287"/>
                </a:avLst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إشارة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Line 16"/>
              <p:cNvSpPr>
                <a:spLocks noChangeShapeType="1"/>
              </p:cNvSpPr>
              <p:nvPr/>
            </p:nvSpPr>
            <p:spPr bwMode="auto">
              <a:xfrm flipH="1">
                <a:off x="5276013" y="3352800"/>
                <a:ext cx="283419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AutoShape 12"/>
              <p:cNvSpPr>
                <a:spLocks noChangeArrowheads="1"/>
              </p:cNvSpPr>
              <p:nvPr/>
            </p:nvSpPr>
            <p:spPr bwMode="auto">
              <a:xfrm>
                <a:off x="4143372" y="4305148"/>
                <a:ext cx="1137438" cy="62405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وسيلة اتصال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Oval 9"/>
              <p:cNvSpPr>
                <a:spLocks noChangeArrowheads="1"/>
              </p:cNvSpPr>
              <p:nvPr/>
            </p:nvSpPr>
            <p:spPr bwMode="auto">
              <a:xfrm>
                <a:off x="4062528" y="5214950"/>
                <a:ext cx="1307990" cy="874771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تداخل أو تشويش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0" name="رابط مستقيم 39"/>
              <p:cNvCxnSpPr>
                <a:endCxn id="38" idx="0"/>
              </p:cNvCxnSpPr>
              <p:nvPr/>
            </p:nvCxnSpPr>
            <p:spPr>
              <a:xfrm rot="5400000">
                <a:off x="4489725" y="4079997"/>
                <a:ext cx="447518" cy="2785"/>
              </a:xfrm>
              <a:prstGeom prst="line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cxnSp>
            <p:nvCxnSpPr>
              <p:cNvPr id="41" name="رابط مستقيم 40"/>
              <p:cNvCxnSpPr>
                <a:stCxn id="38" idx="2"/>
              </p:cNvCxnSpPr>
              <p:nvPr/>
            </p:nvCxnSpPr>
            <p:spPr>
              <a:xfrm rot="16200000" flipH="1">
                <a:off x="4561161" y="5080127"/>
                <a:ext cx="304644" cy="2785"/>
              </a:xfrm>
              <a:prstGeom prst="line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</p:grpSp>
        <p:sp>
          <p:nvSpPr>
            <p:cNvPr id="28" name="مربع نص 27"/>
            <p:cNvSpPr txBox="1"/>
            <p:nvPr/>
          </p:nvSpPr>
          <p:spPr>
            <a:xfrm>
              <a:off x="3071802" y="1857364"/>
              <a:ext cx="3256021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sz="3600" b="1" dirty="0" smtClean="0">
                  <a:solidFill>
                    <a:srgbClr val="4E8542">
                      <a:lumMod val="50000"/>
                    </a:srgbClr>
                  </a:solidFill>
                </a:rPr>
                <a:t>نموذج </a:t>
              </a:r>
              <a:r>
                <a:rPr lang="ar-SA" sz="3600" b="1" dirty="0" err="1" smtClean="0">
                  <a:solidFill>
                    <a:srgbClr val="4E8542">
                      <a:lumMod val="50000"/>
                    </a:srgbClr>
                  </a:solidFill>
                </a:rPr>
                <a:t>شانون</a:t>
              </a:r>
              <a:r>
                <a:rPr lang="ar-SA" sz="3600" b="1" dirty="0" smtClean="0">
                  <a:solidFill>
                    <a:srgbClr val="4E8542">
                      <a:lumMod val="50000"/>
                    </a:srgbClr>
                  </a:solidFill>
                </a:rPr>
                <a:t> </a:t>
              </a:r>
              <a:r>
                <a:rPr lang="ar-SA" sz="3600" b="1" dirty="0" err="1" smtClean="0">
                  <a:solidFill>
                    <a:srgbClr val="4E8542">
                      <a:lumMod val="50000"/>
                    </a:srgbClr>
                  </a:solidFill>
                </a:rPr>
                <a:t>وويفر</a:t>
              </a:r>
              <a:endParaRPr lang="ar-SA" sz="3600" b="1" dirty="0">
                <a:solidFill>
                  <a:srgbClr val="4E8542">
                    <a:lumMod val="50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147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9"/>
          <p:cNvGrpSpPr/>
          <p:nvPr/>
        </p:nvGrpSpPr>
        <p:grpSpPr>
          <a:xfrm>
            <a:off x="1571604" y="1714488"/>
            <a:ext cx="5857916" cy="4500594"/>
            <a:chOff x="1785918" y="1714488"/>
            <a:chExt cx="5857916" cy="4500594"/>
          </a:xfrm>
        </p:grpSpPr>
        <p:sp>
          <p:nvSpPr>
            <p:cNvPr id="11" name="مربع نص 10"/>
            <p:cNvSpPr txBox="1"/>
            <p:nvPr/>
          </p:nvSpPr>
          <p:spPr>
            <a:xfrm>
              <a:off x="3643306" y="1714488"/>
              <a:ext cx="2010487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sz="3600" b="1" dirty="0" smtClean="0">
                  <a:solidFill>
                    <a:srgbClr val="7030A0"/>
                  </a:solidFill>
                </a:rPr>
                <a:t>نموذج </a:t>
              </a:r>
              <a:r>
                <a:rPr lang="ar-SA" sz="3600" b="1" dirty="0" err="1" smtClean="0">
                  <a:solidFill>
                    <a:srgbClr val="7030A0"/>
                  </a:solidFill>
                </a:rPr>
                <a:t>شرام</a:t>
              </a:r>
              <a:endParaRPr lang="ar-SA" sz="3600" b="1" dirty="0">
                <a:solidFill>
                  <a:srgbClr val="7030A0"/>
                </a:solidFill>
              </a:endParaRPr>
            </a:p>
          </p:txBody>
        </p:sp>
        <p:grpSp>
          <p:nvGrpSpPr>
            <p:cNvPr id="3" name="مجموعة 41"/>
            <p:cNvGrpSpPr/>
            <p:nvPr/>
          </p:nvGrpSpPr>
          <p:grpSpPr>
            <a:xfrm>
              <a:off x="1785919" y="2571745"/>
              <a:ext cx="5857917" cy="3643339"/>
              <a:chOff x="1643042" y="2571744"/>
              <a:chExt cx="6429420" cy="3857652"/>
            </a:xfrm>
          </p:grpSpPr>
          <p:sp>
            <p:nvSpPr>
              <p:cNvPr id="13" name="Oval 9"/>
              <p:cNvSpPr>
                <a:spLocks noChangeArrowheads="1"/>
              </p:cNvSpPr>
              <p:nvPr/>
            </p:nvSpPr>
            <p:spPr bwMode="auto">
              <a:xfrm>
                <a:off x="6572264" y="3429000"/>
                <a:ext cx="1493127" cy="2214578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600" b="1" dirty="0" smtClean="0">
                    <a:solidFill>
                      <a:prstClr val="black"/>
                    </a:solidFill>
                  </a:rPr>
                  <a:t>المرسل</a:t>
                </a: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r>
                  <a:rPr lang="ar-SA" sz="1600" b="1" dirty="0" smtClean="0">
                    <a:solidFill>
                      <a:prstClr val="black"/>
                    </a:solidFill>
                  </a:rPr>
                  <a:t>تحليل الرسالة</a:t>
                </a: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r>
                  <a:rPr lang="ar-SA" sz="1600" b="1" dirty="0" smtClean="0">
                    <a:solidFill>
                      <a:prstClr val="black"/>
                    </a:solidFill>
                  </a:rPr>
                  <a:t>المستقبل</a:t>
                </a:r>
                <a:endParaRPr lang="en-US" sz="16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Oval 14"/>
              <p:cNvSpPr>
                <a:spLocks noChangeArrowheads="1"/>
              </p:cNvSpPr>
              <p:nvPr/>
            </p:nvSpPr>
            <p:spPr bwMode="auto">
              <a:xfrm>
                <a:off x="1643042" y="3429000"/>
                <a:ext cx="1493127" cy="2214578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600" b="1" dirty="0" smtClean="0">
                    <a:solidFill>
                      <a:prstClr val="black"/>
                    </a:solidFill>
                  </a:rPr>
                  <a:t>المستقبل</a:t>
                </a: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r>
                  <a:rPr lang="ar-SA" sz="1600" b="1" dirty="0" smtClean="0">
                    <a:solidFill>
                      <a:prstClr val="black"/>
                    </a:solidFill>
                  </a:rPr>
                  <a:t>تحليل الرسالة</a:t>
                </a: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endParaRPr lang="ar-SA" sz="1600" b="1" dirty="0" smtClean="0">
                  <a:solidFill>
                    <a:prstClr val="black"/>
                  </a:solidFill>
                </a:endParaRPr>
              </a:p>
              <a:p>
                <a:r>
                  <a:rPr lang="ar-SA" sz="1600" b="1" dirty="0" smtClean="0">
                    <a:solidFill>
                      <a:prstClr val="black"/>
                    </a:solidFill>
                  </a:rPr>
                  <a:t>المرسل</a:t>
                </a:r>
                <a:endParaRPr lang="en-US" sz="16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Oval 9"/>
              <p:cNvSpPr>
                <a:spLocks noChangeArrowheads="1"/>
              </p:cNvSpPr>
              <p:nvPr/>
            </p:nvSpPr>
            <p:spPr bwMode="auto">
              <a:xfrm>
                <a:off x="3786182" y="2571744"/>
                <a:ext cx="1928826" cy="928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b="1" dirty="0" smtClean="0">
                    <a:solidFill>
                      <a:prstClr val="black"/>
                    </a:solidFill>
                  </a:rPr>
                  <a:t>الرسالة</a:t>
                </a:r>
                <a:endParaRPr lang="en-US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Oval 9"/>
              <p:cNvSpPr>
                <a:spLocks noChangeArrowheads="1"/>
              </p:cNvSpPr>
              <p:nvPr/>
            </p:nvSpPr>
            <p:spPr bwMode="auto">
              <a:xfrm>
                <a:off x="3929058" y="5500702"/>
                <a:ext cx="1928826" cy="928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b="1" dirty="0" smtClean="0">
                    <a:solidFill>
                      <a:prstClr val="black"/>
                    </a:solidFill>
                  </a:rPr>
                  <a:t>الرسالة</a:t>
                </a:r>
                <a:endParaRPr lang="en-US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7" name="رابط مستقيم 16"/>
              <p:cNvCxnSpPr/>
              <p:nvPr/>
            </p:nvCxnSpPr>
            <p:spPr>
              <a:xfrm>
                <a:off x="1714480" y="4071942"/>
                <a:ext cx="1357322" cy="1588"/>
              </a:xfrm>
              <a:prstGeom prst="line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18" name="رابط مستقيم 17"/>
              <p:cNvCxnSpPr/>
              <p:nvPr/>
            </p:nvCxnSpPr>
            <p:spPr>
              <a:xfrm>
                <a:off x="1714480" y="4929198"/>
                <a:ext cx="1357322" cy="1588"/>
              </a:xfrm>
              <a:prstGeom prst="line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19" name="رابط مستقيم 18"/>
              <p:cNvCxnSpPr/>
              <p:nvPr/>
            </p:nvCxnSpPr>
            <p:spPr>
              <a:xfrm>
                <a:off x="6643702" y="4071942"/>
                <a:ext cx="1357322" cy="1588"/>
              </a:xfrm>
              <a:prstGeom prst="line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0" name="رابط مستقيم 19"/>
              <p:cNvCxnSpPr/>
              <p:nvPr/>
            </p:nvCxnSpPr>
            <p:spPr>
              <a:xfrm>
                <a:off x="6643702" y="4857760"/>
                <a:ext cx="1428760" cy="1588"/>
              </a:xfrm>
              <a:prstGeom prst="line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1" name="رابط كسهم مستقيم 20"/>
              <p:cNvCxnSpPr/>
              <p:nvPr/>
            </p:nvCxnSpPr>
            <p:spPr>
              <a:xfrm rot="10800000" flipV="1">
                <a:off x="2857488" y="3143248"/>
                <a:ext cx="857256" cy="42862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2" name="رابط كسهم مستقيم 21"/>
              <p:cNvCxnSpPr>
                <a:stCxn id="14" idx="5"/>
              </p:cNvCxnSpPr>
              <p:nvPr/>
            </p:nvCxnSpPr>
            <p:spPr>
              <a:xfrm rot="16200000" flipH="1">
                <a:off x="3225404" y="5011361"/>
                <a:ext cx="395755" cy="101155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3" name="رابط كسهم مستقيم 22"/>
              <p:cNvCxnSpPr/>
              <p:nvPr/>
            </p:nvCxnSpPr>
            <p:spPr>
              <a:xfrm flipV="1">
                <a:off x="5857884" y="5429264"/>
                <a:ext cx="928694" cy="35719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4" name="رابط كسهم مستقيم 23"/>
              <p:cNvCxnSpPr/>
              <p:nvPr/>
            </p:nvCxnSpPr>
            <p:spPr>
              <a:xfrm rot="10800000">
                <a:off x="5786446" y="3071810"/>
                <a:ext cx="1071570" cy="5000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</p:grpSp>
      </p:grpSp>
      <p:sp>
        <p:nvSpPr>
          <p:cNvPr id="25" name="Title 3"/>
          <p:cNvSpPr>
            <a:spLocks/>
          </p:cNvSpPr>
          <p:nvPr/>
        </p:nvSpPr>
        <p:spPr bwMode="auto">
          <a:xfrm>
            <a:off x="642910" y="285728"/>
            <a:ext cx="7467600" cy="92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استعراض بعض نماذج عملية الإتصال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00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25" name="Title 3"/>
          <p:cNvSpPr>
            <a:spLocks/>
          </p:cNvSpPr>
          <p:nvPr/>
        </p:nvSpPr>
        <p:spPr bwMode="auto">
          <a:xfrm>
            <a:off x="642910" y="285728"/>
            <a:ext cx="7467600" cy="92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4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استعراض بعض نماذج عملية الإتصال</a:t>
            </a:r>
            <a:endParaRPr lang="ar-SA" sz="44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grpSp>
        <p:nvGrpSpPr>
          <p:cNvPr id="2" name="مجموعة 26"/>
          <p:cNvGrpSpPr/>
          <p:nvPr/>
        </p:nvGrpSpPr>
        <p:grpSpPr>
          <a:xfrm>
            <a:off x="1428728" y="1571612"/>
            <a:ext cx="6772743" cy="5026060"/>
            <a:chOff x="1714480" y="1546212"/>
            <a:chExt cx="6772743" cy="5026060"/>
          </a:xfrm>
        </p:grpSpPr>
        <p:sp>
          <p:nvSpPr>
            <p:cNvPr id="28" name="مربع نص 27"/>
            <p:cNvSpPr txBox="1"/>
            <p:nvPr/>
          </p:nvSpPr>
          <p:spPr>
            <a:xfrm>
              <a:off x="6176974" y="1546212"/>
              <a:ext cx="2310249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sz="3600" b="1" dirty="0" smtClean="0">
                  <a:solidFill>
                    <a:srgbClr val="1B587C">
                      <a:lumMod val="50000"/>
                    </a:srgbClr>
                  </a:solidFill>
                </a:rPr>
                <a:t>نموذج </a:t>
              </a:r>
              <a:r>
                <a:rPr lang="ar-SA" sz="3600" b="1" dirty="0" err="1" smtClean="0">
                  <a:solidFill>
                    <a:srgbClr val="1B587C">
                      <a:lumMod val="50000"/>
                    </a:srgbClr>
                  </a:solidFill>
                </a:rPr>
                <a:t>لاسويل</a:t>
              </a:r>
              <a:endParaRPr lang="ar-SA" sz="3600" b="1" dirty="0">
                <a:solidFill>
                  <a:srgbClr val="1B587C">
                    <a:lumMod val="50000"/>
                  </a:srgbClr>
                </a:solidFill>
              </a:endParaRPr>
            </a:p>
          </p:txBody>
        </p:sp>
        <p:grpSp>
          <p:nvGrpSpPr>
            <p:cNvPr id="3" name="مجموعة 39"/>
            <p:cNvGrpSpPr/>
            <p:nvPr/>
          </p:nvGrpSpPr>
          <p:grpSpPr>
            <a:xfrm>
              <a:off x="2071671" y="4500571"/>
              <a:ext cx="5429290" cy="2071703"/>
              <a:chOff x="2428860" y="2786058"/>
              <a:chExt cx="5572164" cy="2133238"/>
            </a:xfrm>
          </p:grpSpPr>
          <p:sp>
            <p:nvSpPr>
              <p:cNvPr id="31" name="Oval 9"/>
              <p:cNvSpPr>
                <a:spLocks noChangeArrowheads="1"/>
              </p:cNvSpPr>
              <p:nvPr/>
            </p:nvSpPr>
            <p:spPr bwMode="auto">
              <a:xfrm>
                <a:off x="6793649" y="2786058"/>
                <a:ext cx="1207375" cy="775916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من يقول؟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AutoShape 12"/>
              <p:cNvSpPr>
                <a:spLocks noChangeArrowheads="1"/>
              </p:cNvSpPr>
              <p:nvPr/>
            </p:nvSpPr>
            <p:spPr bwMode="auto">
              <a:xfrm>
                <a:off x="5434398" y="2952239"/>
                <a:ext cx="1049943" cy="553528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ماذا يقول؟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AutoShape 13"/>
              <p:cNvSpPr>
                <a:spLocks noChangeArrowheads="1"/>
              </p:cNvSpPr>
              <p:nvPr/>
            </p:nvSpPr>
            <p:spPr bwMode="auto">
              <a:xfrm>
                <a:off x="4022124" y="2952239"/>
                <a:ext cx="1049942" cy="553528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لمن يقول؟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Oval 14"/>
              <p:cNvSpPr>
                <a:spLocks noChangeArrowheads="1"/>
              </p:cNvSpPr>
              <p:nvPr/>
            </p:nvSpPr>
            <p:spPr bwMode="auto">
              <a:xfrm>
                <a:off x="2428860" y="2786058"/>
                <a:ext cx="1207375" cy="775916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باستخدام أي قناة؟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Line 15"/>
              <p:cNvSpPr>
                <a:spLocks noChangeShapeType="1"/>
              </p:cNvSpPr>
              <p:nvPr/>
            </p:nvSpPr>
            <p:spPr bwMode="auto">
              <a:xfrm flipH="1">
                <a:off x="6486494" y="3174627"/>
                <a:ext cx="261618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Line 16"/>
              <p:cNvSpPr>
                <a:spLocks noChangeShapeType="1"/>
              </p:cNvSpPr>
              <p:nvPr/>
            </p:nvSpPr>
            <p:spPr bwMode="auto">
              <a:xfrm flipH="1">
                <a:off x="5167638" y="3174627"/>
                <a:ext cx="261618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Line 17"/>
              <p:cNvSpPr>
                <a:spLocks noChangeShapeType="1"/>
              </p:cNvSpPr>
              <p:nvPr/>
            </p:nvSpPr>
            <p:spPr bwMode="auto">
              <a:xfrm flipH="1">
                <a:off x="3686786" y="3174627"/>
                <a:ext cx="31371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Oval 9"/>
              <p:cNvSpPr>
                <a:spLocks noChangeArrowheads="1"/>
              </p:cNvSpPr>
              <p:nvPr/>
            </p:nvSpPr>
            <p:spPr bwMode="auto">
              <a:xfrm>
                <a:off x="4714876" y="4143380"/>
                <a:ext cx="1207375" cy="775916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r>
                  <a:rPr lang="ar-SA" sz="1400" b="1" dirty="0" smtClean="0">
                    <a:solidFill>
                      <a:prstClr val="black"/>
                    </a:solidFill>
                  </a:rPr>
                  <a:t>ما التأثير؟</a:t>
                </a:r>
                <a:endParaRPr lang="en-US" sz="1400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39" name="رابط مستقيم 38"/>
              <p:cNvCxnSpPr>
                <a:stCxn id="34" idx="4"/>
              </p:cNvCxnSpPr>
              <p:nvPr/>
            </p:nvCxnSpPr>
            <p:spPr>
              <a:xfrm rot="16200000" flipH="1">
                <a:off x="2582877" y="4011645"/>
                <a:ext cx="938596" cy="39254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رابط كسهم مستقيم 39"/>
              <p:cNvCxnSpPr/>
              <p:nvPr/>
            </p:nvCxnSpPr>
            <p:spPr>
              <a:xfrm>
                <a:off x="3071802" y="4467232"/>
                <a:ext cx="1643074" cy="33338"/>
              </a:xfrm>
              <a:prstGeom prst="straightConnector1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رابط كسهم مستقيم 40"/>
              <p:cNvCxnSpPr/>
              <p:nvPr/>
            </p:nvCxnSpPr>
            <p:spPr>
              <a:xfrm>
                <a:off x="6000760" y="4500570"/>
                <a:ext cx="1357322" cy="1588"/>
              </a:xfrm>
              <a:prstGeom prst="straightConnector1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رابط كسهم مستقيم 41"/>
              <p:cNvCxnSpPr/>
              <p:nvPr/>
            </p:nvCxnSpPr>
            <p:spPr>
              <a:xfrm rot="5400000" flipH="1" flipV="1">
                <a:off x="6929454" y="4071942"/>
                <a:ext cx="857256" cy="1588"/>
              </a:xfrm>
              <a:prstGeom prst="straightConnector1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مربع نص 29"/>
            <p:cNvSpPr txBox="1"/>
            <p:nvPr/>
          </p:nvSpPr>
          <p:spPr>
            <a:xfrm>
              <a:off x="1714480" y="2214554"/>
              <a:ext cx="6518678" cy="193899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ar-SA" sz="2400" dirty="0" smtClean="0">
                  <a:solidFill>
                    <a:prstClr val="black"/>
                  </a:solidFill>
                </a:rPr>
                <a:t>1- من يقول ؟                                      المرسل </a:t>
              </a:r>
            </a:p>
            <a:p>
              <a:pPr algn="r"/>
              <a:r>
                <a:rPr lang="ar-SA" sz="2400" dirty="0" smtClean="0">
                  <a:solidFill>
                    <a:prstClr val="black"/>
                  </a:solidFill>
                </a:rPr>
                <a:t>2- ماذا يقول؟                                      الرسالة</a:t>
              </a:r>
            </a:p>
            <a:p>
              <a:pPr algn="r"/>
              <a:r>
                <a:rPr lang="ar-SA" sz="2400" dirty="0" smtClean="0">
                  <a:solidFill>
                    <a:prstClr val="black"/>
                  </a:solidFill>
                </a:rPr>
                <a:t>3- لمن يقول؟                                      المستقبل</a:t>
              </a:r>
            </a:p>
            <a:p>
              <a:pPr algn="r"/>
              <a:r>
                <a:rPr lang="ar-SA" sz="2400" dirty="0" smtClean="0">
                  <a:solidFill>
                    <a:prstClr val="black"/>
                  </a:solidFill>
                </a:rPr>
                <a:t>4- بأي وسيلة أو قناة؟                             قناة الاتصال  </a:t>
              </a:r>
            </a:p>
            <a:p>
              <a:pPr algn="r"/>
              <a:r>
                <a:rPr lang="ar-SA" sz="2400" dirty="0" smtClean="0">
                  <a:solidFill>
                    <a:prstClr val="black"/>
                  </a:solidFill>
                </a:rPr>
                <a:t>5- ما التأثير؟                                      التغذية الراجعة</a:t>
              </a:r>
              <a:endParaRPr lang="ar-SA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188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خصائص عملية </a:t>
            </a:r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الإتصال التعليمي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7109" name="CurvedRibbon3"/>
          <p:cNvSpPr>
            <a:spLocks noEditPoints="1" noChangeArrowheads="1"/>
          </p:cNvSpPr>
          <p:nvPr/>
        </p:nvSpPr>
        <p:spPr bwMode="auto">
          <a:xfrm>
            <a:off x="2000232" y="1857364"/>
            <a:ext cx="4464050" cy="4608513"/>
          </a:xfrm>
          <a:custGeom>
            <a:avLst/>
            <a:gdLst>
              <a:gd name="G0" fmla="+- 0 0 0"/>
              <a:gd name="T0" fmla="*/ 90 256 1"/>
              <a:gd name="T1" fmla="*/ 0 256 1"/>
              <a:gd name="G1" fmla="+- 7049447 T0 T1"/>
              <a:gd name="T2" fmla="*/ 180 256 1"/>
              <a:gd name="T3" fmla="*/ 0 256 1"/>
              <a:gd name="G2" fmla="+- 7049447 T2 T3"/>
              <a:gd name="G3" fmla="?: G1 7049447 G2"/>
              <a:gd name="T4" fmla="*/ 0 256 1"/>
              <a:gd name="T5" fmla="*/ 90 256 1"/>
              <a:gd name="G4" fmla="+- G3 T4 T5"/>
              <a:gd name="T6" fmla="*/ 0 256 1"/>
              <a:gd name="T7" fmla="*/ 180 256 1"/>
              <a:gd name="G5" fmla="+- G3 T6 T7"/>
              <a:gd name="G6" fmla="?: G4 G5 G3"/>
              <a:gd name="G7" fmla="+- 7049447 0 0"/>
              <a:gd name="G8" fmla="*/ G6 2 1"/>
              <a:gd name="G9" fmla="+- 0 0 G8"/>
              <a:gd name="T8" fmla="*/ 180 256 1"/>
              <a:gd name="T9" fmla="*/ 0 256 1"/>
              <a:gd name="G10" fmla="+- G9 T8 T9"/>
              <a:gd name="G11" fmla="*/ G10 1 12"/>
              <a:gd name="G12" fmla="+- 7049447 G11 0"/>
              <a:gd name="G13" fmla="+- G12 G11 0"/>
              <a:gd name="G14" fmla="+- G13 G11 0"/>
              <a:gd name="G15" fmla="+- 3482 0 0"/>
              <a:gd name="G16" fmla="+- 10800 0 G15"/>
              <a:gd name="G17" fmla="*/ G16 1 8"/>
              <a:gd name="G18" fmla="*/ G16 7 16"/>
              <a:gd name="G19" fmla="+- G15 G17 0"/>
              <a:gd name="G20" fmla="+- G15 G18 0"/>
              <a:gd name="G21" fmla="+- 10800 0 G17"/>
              <a:gd name="G22" fmla="+- 10800 0 G15"/>
              <a:gd name="G23" fmla="+- 10800 G15 0"/>
              <a:gd name="G24" fmla="+- 10800 0 G19"/>
              <a:gd name="G25" fmla="+- 10800 G19 0"/>
              <a:gd name="G26" fmla="+- 10800 0 G21"/>
              <a:gd name="G27" fmla="+- 10800 G21 0"/>
              <a:gd name="G28" fmla="cos G15 G7"/>
              <a:gd name="G29" fmla="sin G15 G7"/>
              <a:gd name="G30" fmla="cos G20 G12"/>
              <a:gd name="G31" fmla="sin G20 G12"/>
              <a:gd name="G32" fmla="cos G21 G7"/>
              <a:gd name="G33" fmla="sin G21 G7"/>
              <a:gd name="G34" fmla="cos G21 G13"/>
              <a:gd name="G35" fmla="sin G21 G13"/>
              <a:gd name="G36" fmla="cos 10800 G13"/>
              <a:gd name="G37" fmla="sin 10800 G13"/>
              <a:gd name="G38" fmla="cos G19 G14"/>
              <a:gd name="G39" fmla="sin G19 G14"/>
              <a:gd name="G40" fmla="cos G15 G14"/>
              <a:gd name="G41" fmla="sin G15 G14"/>
              <a:gd name="G42" fmla="cos G19 G13"/>
              <a:gd name="G43" fmla="sin G19 G13"/>
              <a:gd name="G44" fmla="+- G28 10800 0"/>
              <a:gd name="G45" fmla="+- G29 10800 0"/>
              <a:gd name="G46" fmla="+- G30 10800 0"/>
              <a:gd name="G47" fmla="+- G31 10800 0"/>
              <a:gd name="G48" fmla="+- G32 10800 0"/>
              <a:gd name="G49" fmla="+- G33 10800 0"/>
              <a:gd name="G50" fmla="+- G34 10800 0"/>
              <a:gd name="G51" fmla="+- G35 10800 0"/>
              <a:gd name="G52" fmla="+- G36 10800 0"/>
              <a:gd name="G53" fmla="+- G37 10800 0"/>
              <a:gd name="G54" fmla="+- G38 10800 0"/>
              <a:gd name="G55" fmla="+- G39 10800 0"/>
              <a:gd name="G56" fmla="+- G40 10800 0"/>
              <a:gd name="G57" fmla="+- G41 10800 0"/>
              <a:gd name="G58" fmla="+- G42 10800 0"/>
              <a:gd name="G59" fmla="+- G43 10800 0"/>
              <a:gd name="G60" fmla="+- 21600 0 G52"/>
              <a:gd name="G61" fmla="+- 21600 0 G50"/>
              <a:gd name="G62" fmla="+- 21600 0 G48"/>
              <a:gd name="G63" fmla="+- 21600 0 G46"/>
              <a:gd name="G64" fmla="+- 21600 0 G44"/>
              <a:gd name="G65" fmla="+- 21600 0 G56"/>
              <a:gd name="G66" fmla="+- 21600 0 G54"/>
              <a:gd name="G67" fmla="+- 21600 0 G58"/>
              <a:gd name="G68" fmla="abs 7049447"/>
              <a:gd name="T10" fmla="*/ 0 256 1"/>
              <a:gd name="T11" fmla="*/ 90 256 1"/>
              <a:gd name="G69" fmla="+- G68 T10 T11"/>
              <a:gd name="G70" fmla="?: G69 0 21600"/>
              <a:gd name="G71" fmla="?: G69 G24 G25"/>
              <a:gd name="T12" fmla="*/ 6103 w 21600"/>
              <a:gd name="T13" fmla="*/ 15556 h 21600"/>
              <a:gd name="T14" fmla="*/ 10800 w 21600"/>
              <a:gd name="T15" fmla="*/ 0 h 21600"/>
              <a:gd name="T16" fmla="*/ 15497 w 21600"/>
              <a:gd name="T17" fmla="*/ 15556 h 21600"/>
              <a:gd name="T18" fmla="*/ 10800 w 21600"/>
              <a:gd name="T19" fmla="*/ 6403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9749" y="14119"/>
                </a:moveTo>
                <a:lnTo>
                  <a:pt x="6103" y="15556"/>
                </a:lnTo>
                <a:lnTo>
                  <a:pt x="7816" y="20223"/>
                </a:lnTo>
                <a:cubicBezTo>
                  <a:pt x="4791" y="19266"/>
                  <a:pt x="2409" y="16914"/>
                  <a:pt x="1414" y="13901"/>
                </a:cubicBezTo>
                <a:lnTo>
                  <a:pt x="545" y="14188"/>
                </a:lnTo>
                <a:cubicBezTo>
                  <a:pt x="184" y="13095"/>
                  <a:pt x="0" y="11951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951"/>
                  <a:pt x="21415" y="13095"/>
                  <a:pt x="21054" y="14188"/>
                </a:cubicBezTo>
                <a:lnTo>
                  <a:pt x="20185" y="13901"/>
                </a:lnTo>
                <a:cubicBezTo>
                  <a:pt x="19190" y="16914"/>
                  <a:pt x="16808" y="19266"/>
                  <a:pt x="13783" y="20223"/>
                </a:cubicBezTo>
                <a:lnTo>
                  <a:pt x="15497" y="15556"/>
                </a:lnTo>
                <a:lnTo>
                  <a:pt x="11851" y="14119"/>
                </a:lnTo>
                <a:cubicBezTo>
                  <a:pt x="13298" y="13661"/>
                  <a:pt x="14282" y="12318"/>
                  <a:pt x="14282" y="10800"/>
                </a:cubicBezTo>
                <a:cubicBezTo>
                  <a:pt x="14282" y="10621"/>
                  <a:pt x="14268" y="10444"/>
                  <a:pt x="14241" y="10268"/>
                </a:cubicBezTo>
                <a:lnTo>
                  <a:pt x="15145" y="10128"/>
                </a:lnTo>
                <a:cubicBezTo>
                  <a:pt x="14813" y="7984"/>
                  <a:pt x="12968" y="6403"/>
                  <a:pt x="10800" y="6403"/>
                </a:cubicBezTo>
                <a:cubicBezTo>
                  <a:pt x="8631" y="6402"/>
                  <a:pt x="6786" y="7984"/>
                  <a:pt x="6454" y="10128"/>
                </a:cubicBezTo>
                <a:lnTo>
                  <a:pt x="7358" y="10268"/>
                </a:lnTo>
                <a:cubicBezTo>
                  <a:pt x="7331" y="10444"/>
                  <a:pt x="7318" y="10621"/>
                  <a:pt x="7318" y="10799"/>
                </a:cubicBezTo>
                <a:cubicBezTo>
                  <a:pt x="7317" y="12318"/>
                  <a:pt x="8301" y="13661"/>
                  <a:pt x="9748" y="14119"/>
                </a:cubicBezTo>
                <a:close/>
              </a:path>
              <a:path w="21600" h="21600" fill="none" extrusionOk="0">
                <a:moveTo>
                  <a:pt x="1414" y="13902"/>
                </a:moveTo>
                <a:lnTo>
                  <a:pt x="6624" y="12179"/>
                </a:lnTo>
                <a:cubicBezTo>
                  <a:pt x="6477" y="11734"/>
                  <a:pt x="6403" y="11268"/>
                  <a:pt x="6403" y="10800"/>
                </a:cubicBezTo>
                <a:cubicBezTo>
                  <a:pt x="6402" y="10575"/>
                  <a:pt x="6420" y="10350"/>
                  <a:pt x="6454" y="10128"/>
                </a:cubicBezTo>
              </a:path>
              <a:path w="21600" h="21600" fill="none" extrusionOk="0">
                <a:moveTo>
                  <a:pt x="6625" y="12179"/>
                </a:moveTo>
                <a:lnTo>
                  <a:pt x="7358" y="10268"/>
                </a:lnTo>
              </a:path>
              <a:path w="21600" h="21600" fill="none" extrusionOk="0">
                <a:moveTo>
                  <a:pt x="20186" y="13902"/>
                </a:moveTo>
                <a:lnTo>
                  <a:pt x="14975" y="12179"/>
                </a:lnTo>
                <a:cubicBezTo>
                  <a:pt x="15122" y="11734"/>
                  <a:pt x="15197" y="11268"/>
                  <a:pt x="15197" y="10800"/>
                </a:cubicBezTo>
                <a:cubicBezTo>
                  <a:pt x="15197" y="10575"/>
                  <a:pt x="15179" y="10350"/>
                  <a:pt x="15145" y="10128"/>
                </a:cubicBezTo>
              </a:path>
              <a:path w="21600" h="21600" fill="none" extrusionOk="0">
                <a:moveTo>
                  <a:pt x="14975" y="12179"/>
                </a:moveTo>
                <a:lnTo>
                  <a:pt x="14242" y="10268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 rot="4068957">
            <a:off x="5381933" y="3838126"/>
            <a:ext cx="12051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dirty="0">
                <a:solidFill>
                  <a:srgbClr val="000066"/>
                </a:solidFill>
              </a:rPr>
              <a:t>هادفة</a:t>
            </a:r>
            <a:endParaRPr lang="en-US" sz="4000" dirty="0">
              <a:solidFill>
                <a:srgbClr val="000066"/>
              </a:solidFill>
            </a:endParaRP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 rot="3219394">
            <a:off x="4608484" y="2631738"/>
            <a:ext cx="15712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00066"/>
                </a:solidFill>
              </a:rPr>
              <a:t>ديناميكية</a:t>
            </a:r>
            <a:endParaRPr lang="en-US" sz="4000" dirty="0">
              <a:solidFill>
                <a:srgbClr val="000066"/>
              </a:solidFill>
            </a:endParaRP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 rot="18683017">
            <a:off x="2569961" y="2456869"/>
            <a:ext cx="11560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00066"/>
                </a:solidFill>
              </a:rPr>
              <a:t>دائرية</a:t>
            </a:r>
            <a:endParaRPr lang="en-US" sz="4000" dirty="0">
              <a:solidFill>
                <a:srgbClr val="000066"/>
              </a:solidFill>
            </a:endParaRP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643306" y="2000240"/>
            <a:ext cx="1204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00066"/>
                </a:solidFill>
              </a:rPr>
              <a:t>منظمة</a:t>
            </a:r>
            <a:endParaRPr lang="en-US" sz="4000" dirty="0">
              <a:solidFill>
                <a:srgbClr val="000066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 rot="16602263">
            <a:off x="1909851" y="3656199"/>
            <a:ext cx="13195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 smtClean="0">
                <a:solidFill>
                  <a:srgbClr val="000066"/>
                </a:solidFill>
              </a:rPr>
              <a:t>متنوعة</a:t>
            </a:r>
            <a:endParaRPr lang="en-US" sz="40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27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5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500034" y="28572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أشكال الإتصال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2143108" y="2000240"/>
            <a:ext cx="6253154" cy="1500198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1- الإتصال الأعلى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2- </a:t>
            </a:r>
            <a:r>
              <a:rPr lang="ar-SA" sz="4000" dirty="0">
                <a:solidFill>
                  <a:prstClr val="black"/>
                </a:solidFill>
              </a:rPr>
              <a:t>الإتصال </a:t>
            </a:r>
            <a:r>
              <a:rPr lang="ar-SA" sz="4000" dirty="0" smtClean="0"/>
              <a:t>الذاتي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3- </a:t>
            </a:r>
            <a:r>
              <a:rPr lang="ar-SA" sz="4000" dirty="0">
                <a:solidFill>
                  <a:prstClr val="black"/>
                </a:solidFill>
              </a:rPr>
              <a:t>الإتصال </a:t>
            </a:r>
            <a:r>
              <a:rPr lang="ar-SA" sz="4000" dirty="0" smtClean="0"/>
              <a:t>الشخصي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4- </a:t>
            </a:r>
            <a:r>
              <a:rPr lang="ar-SA" sz="4000" dirty="0">
                <a:solidFill>
                  <a:prstClr val="black"/>
                </a:solidFill>
              </a:rPr>
              <a:t>الإتصال </a:t>
            </a:r>
            <a:r>
              <a:rPr lang="ar-SA" sz="4000" dirty="0" smtClean="0"/>
              <a:t>الجماعي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5- </a:t>
            </a:r>
            <a:r>
              <a:rPr lang="ar-SA" sz="4000" dirty="0">
                <a:solidFill>
                  <a:prstClr val="black"/>
                </a:solidFill>
              </a:rPr>
              <a:t>الإتصال </a:t>
            </a:r>
            <a:r>
              <a:rPr lang="ar-SA" sz="4000" dirty="0" smtClean="0"/>
              <a:t>الجماهيري</a:t>
            </a:r>
          </a:p>
        </p:txBody>
      </p:sp>
      <p:pic>
        <p:nvPicPr>
          <p:cNvPr id="7" name="صورة 6" descr="CA1GTST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929066"/>
            <a:ext cx="1857388" cy="1515955"/>
          </a:xfrm>
          <a:prstGeom prst="rect">
            <a:avLst/>
          </a:prstGeom>
          <a:ln w="12700">
            <a:solidFill>
              <a:schemeClr val="accent4">
                <a:lumMod val="50000"/>
              </a:schemeClr>
            </a:solidFill>
          </a:ln>
        </p:spPr>
      </p:pic>
      <p:pic>
        <p:nvPicPr>
          <p:cNvPr id="11" name="صورة 10" descr="نقا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255" y="4999520"/>
            <a:ext cx="1650101" cy="1572752"/>
          </a:xfrm>
          <a:prstGeom prst="rect">
            <a:avLst/>
          </a:prstGeom>
        </p:spPr>
      </p:pic>
      <p:grpSp>
        <p:nvGrpSpPr>
          <p:cNvPr id="13" name="مجموعة 12"/>
          <p:cNvGrpSpPr/>
          <p:nvPr/>
        </p:nvGrpSpPr>
        <p:grpSpPr>
          <a:xfrm>
            <a:off x="285720" y="2999256"/>
            <a:ext cx="1643074" cy="1785950"/>
            <a:chOff x="500034" y="1000108"/>
            <a:chExt cx="1474849" cy="1714513"/>
          </a:xfrm>
        </p:grpSpPr>
        <p:pic>
          <p:nvPicPr>
            <p:cNvPr id="10" name="صورة 9" descr="كمبيوتر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0034" y="1285861"/>
              <a:ext cx="1474849" cy="1428760"/>
            </a:xfrm>
            <a:prstGeom prst="rect">
              <a:avLst/>
            </a:prstGeom>
            <a:ln w="12700">
              <a:solidFill>
                <a:schemeClr val="accent4">
                  <a:lumMod val="50000"/>
                </a:schemeClr>
              </a:solidFill>
            </a:ln>
          </p:spPr>
        </p:pic>
        <p:sp>
          <p:nvSpPr>
            <p:cNvPr id="12" name="وسيلة شرح بيضاوية 11"/>
            <p:cNvSpPr/>
            <p:nvPr/>
          </p:nvSpPr>
          <p:spPr>
            <a:xfrm>
              <a:off x="571472" y="1000108"/>
              <a:ext cx="1071570" cy="500066"/>
            </a:xfrm>
            <a:prstGeom prst="wedgeEllipseCallout">
              <a:avLst>
                <a:gd name="adj1" fmla="val -4456"/>
                <a:gd name="adj2" fmla="val 98056"/>
              </a:avLst>
            </a:prstGeom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r>
                <a:rPr lang="ar-SA" sz="1400" dirty="0" smtClean="0">
                  <a:solidFill>
                    <a:prstClr val="black"/>
                  </a:solidFill>
                </a:rPr>
                <a:t>مرحباً</a:t>
              </a:r>
              <a:endParaRPr lang="ar-SA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2071670" y="1928802"/>
            <a:ext cx="1785950" cy="1714512"/>
            <a:chOff x="214282" y="1714488"/>
            <a:chExt cx="1661710" cy="1643074"/>
          </a:xfrm>
        </p:grpSpPr>
        <p:pic>
          <p:nvPicPr>
            <p:cNvPr id="15" name="صورة 14" descr="محاضرة ممله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20" y="2214554"/>
              <a:ext cx="1590272" cy="1143008"/>
            </a:xfrm>
            <a:prstGeom prst="rect">
              <a:avLst/>
            </a:prstGeom>
            <a:ln w="12700">
              <a:solidFill>
                <a:schemeClr val="accent4">
                  <a:lumMod val="50000"/>
                </a:schemeClr>
              </a:solidFill>
            </a:ln>
          </p:spPr>
        </p:pic>
        <p:sp>
          <p:nvSpPr>
            <p:cNvPr id="16" name="وسيلة شرح على شكل سحابة 15"/>
            <p:cNvSpPr/>
            <p:nvPr/>
          </p:nvSpPr>
          <p:spPr>
            <a:xfrm>
              <a:off x="214282" y="1714488"/>
              <a:ext cx="785818" cy="714380"/>
            </a:xfrm>
            <a:prstGeom prst="cloudCallout">
              <a:avLst>
                <a:gd name="adj1" fmla="val 30832"/>
                <a:gd name="adj2" fmla="val 67833"/>
              </a:avLst>
            </a:prstGeom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endParaRPr lang="ar-SA">
                <a:solidFill>
                  <a:prstClr val="black"/>
                </a:solidFill>
              </a:endParaRPr>
            </a:p>
          </p:txBody>
        </p:sp>
      </p:grpSp>
      <p:sp>
        <p:nvSpPr>
          <p:cNvPr id="18" name="نجمة ذات 24 نقطة 17"/>
          <p:cNvSpPr/>
          <p:nvPr/>
        </p:nvSpPr>
        <p:spPr>
          <a:xfrm rot="20449131">
            <a:off x="173109" y="1538456"/>
            <a:ext cx="1766086" cy="1352171"/>
          </a:xfrm>
          <a:prstGeom prst="star24">
            <a:avLst/>
          </a:prstGeom>
          <a:ln w="127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4000" dirty="0" smtClean="0">
                <a:solidFill>
                  <a:prstClr val="black"/>
                </a:solidFill>
                <a:latin typeface="Andalus" pitchFamily="2" charset="-78"/>
                <a:cs typeface="Old Antic Outline Shaded" pitchFamily="2" charset="-78"/>
              </a:rPr>
              <a:t>اللَّه</a:t>
            </a:r>
            <a:endParaRPr lang="ar-SA" sz="4000" dirty="0">
              <a:solidFill>
                <a:prstClr val="black"/>
              </a:solidFill>
              <a:latin typeface="Andalus" pitchFamily="2" charset="-78"/>
              <a:cs typeface="Old Antic Outline Shaded" pitchFamily="2" charset="-78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6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 dirty="0" smtClean="0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5</a:t>
            </a:r>
            <a:endParaRPr lang="ar-SA" sz="1400" b="1" dirty="0">
              <a:solidFill>
                <a:srgbClr val="FFFFFF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/>
          </p:cNvSpPr>
          <p:nvPr/>
        </p:nvSpPr>
        <p:spPr bwMode="auto">
          <a:xfrm>
            <a:off x="500034" y="28572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ar-SA" sz="4800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الإتصال</a:t>
            </a:r>
            <a:endParaRPr lang="ar-SA" sz="4800" b="1" dirty="0">
              <a:solidFill>
                <a:srgbClr val="CC330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2000232" y="2143116"/>
            <a:ext cx="6253154" cy="1500198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1- التشويش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2- الدقة في نقل الرسالة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4000" dirty="0" smtClean="0"/>
              <a:t>3- مهارات الإتصال</a:t>
            </a:r>
          </a:p>
          <a:p>
            <a:pPr algn="just">
              <a:lnSpc>
                <a:spcPct val="90000"/>
              </a:lnSpc>
              <a:buNone/>
            </a:pPr>
            <a:endParaRPr lang="ar-SA" sz="4000" dirty="0" smtClean="0"/>
          </a:p>
        </p:txBody>
      </p:sp>
      <p:sp>
        <p:nvSpPr>
          <p:cNvPr id="17" name="مستطيل 16"/>
          <p:cNvSpPr/>
          <p:nvPr/>
        </p:nvSpPr>
        <p:spPr>
          <a:xfrm>
            <a:off x="8143900" y="5643578"/>
            <a:ext cx="57150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80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1329</TotalTime>
  <Words>228</Words>
  <Application>Microsoft Office PowerPoint</Application>
  <PresentationFormat>On-screen Show (4:3)</PresentationFormat>
  <Paragraphs>86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PowerPoint Presentation</vt:lpstr>
      <vt:lpstr>الإتصال التعليمي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Nada Gehad Saleh</cp:lastModifiedBy>
  <cp:revision>117</cp:revision>
  <dcterms:created xsi:type="dcterms:W3CDTF">2007-09-17T20:33:37Z</dcterms:created>
  <dcterms:modified xsi:type="dcterms:W3CDTF">2016-02-11T05:06:48Z</dcterms:modified>
</cp:coreProperties>
</file>