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08" r:id="rId2"/>
  </p:sldMasterIdLst>
  <p:sldIdLst>
    <p:sldId id="256" r:id="rId3"/>
    <p:sldId id="285" r:id="rId4"/>
    <p:sldId id="321" r:id="rId5"/>
    <p:sldId id="297" r:id="rId6"/>
    <p:sldId id="310" r:id="rId7"/>
    <p:sldId id="298" r:id="rId8"/>
    <p:sldId id="311" r:id="rId9"/>
    <p:sldId id="299" r:id="rId10"/>
    <p:sldId id="312" r:id="rId11"/>
    <p:sldId id="301" r:id="rId12"/>
    <p:sldId id="290" r:id="rId13"/>
    <p:sldId id="300" r:id="rId14"/>
    <p:sldId id="313" r:id="rId15"/>
    <p:sldId id="303" r:id="rId16"/>
    <p:sldId id="314" r:id="rId17"/>
    <p:sldId id="302" r:id="rId18"/>
    <p:sldId id="315" r:id="rId19"/>
    <p:sldId id="304" r:id="rId20"/>
    <p:sldId id="316" r:id="rId21"/>
    <p:sldId id="306" r:id="rId22"/>
    <p:sldId id="317" r:id="rId23"/>
    <p:sldId id="305" r:id="rId24"/>
    <p:sldId id="318" r:id="rId25"/>
    <p:sldId id="307" r:id="rId26"/>
    <p:sldId id="319" r:id="rId27"/>
    <p:sldId id="308" r:id="rId28"/>
    <p:sldId id="320" r:id="rId29"/>
    <p:sldId id="325" r:id="rId30"/>
    <p:sldId id="295" r:id="rId31"/>
    <p:sldId id="326" r:id="rId32"/>
    <p:sldId id="323" r:id="rId33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CC0000"/>
    <a:srgbClr val="CC3399"/>
    <a:srgbClr val="660066"/>
    <a:srgbClr val="CC99FF"/>
    <a:srgbClr val="FF99CC"/>
    <a:srgbClr val="660033"/>
    <a:srgbClr val="FFFFCC"/>
    <a:srgbClr val="99CCFF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102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5334C7-A4F0-48FC-9FCC-34AC1DA604D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randomBar/>
    <p:sndAc>
      <p:stSnd>
        <p:snd r:embed="rId1" name="arrow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09BB80-E705-4BEC-A021-02350456B29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randomBar/>
    <p:sndAc>
      <p:stSnd>
        <p:snd r:embed="rId1" name="arrow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9CACED-C3DD-48C8-9178-10746A0518C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randomBar/>
    <p:sndAc>
      <p:stSnd>
        <p:snd r:embed="rId1" name="arrow.wav"/>
      </p:stSnd>
    </p:sndAc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8D23B0-C28D-4D47-991E-2D4085D446CE}" type="slidenum">
              <a:rPr lang="ar-SA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E9D267-A47F-4861-856B-92BCEE3E2D4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randomBar/>
    <p:sndAc>
      <p:stSnd>
        <p:snd r:embed="rId1" name="arrow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D269CE-B95B-4FE3-9FCF-03CBD38D9C7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randomBar/>
    <p:sndAc>
      <p:stSnd>
        <p:snd r:embed="rId1" name="arrow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A35991-B651-40E7-AC7E-B8297EE8C08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randomBar/>
    <p:sndAc>
      <p:stSnd>
        <p:snd r:embed="rId1" name="arrow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0ACCE5-C3AB-488D-8E09-AF32C0F76DB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randomBar/>
    <p:sndAc>
      <p:stSnd>
        <p:snd r:embed="rId1" name="arrow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4FCA88-645F-4FA2-B627-7F762923EA1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randomBar/>
    <p:sndAc>
      <p:stSnd>
        <p:snd r:embed="rId1" name="arrow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0B7ABE-44EE-4592-A3F0-84EB5A36535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randomBar/>
    <p:sndAc>
      <p:stSnd>
        <p:snd r:embed="rId1" name="arrow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353FEE-7850-41A6-A86C-8510D65509C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randomBar/>
    <p:sndAc>
      <p:stSnd>
        <p:snd r:embed="rId1" name="arrow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3B0F4-F135-4335-97B1-F83227372B4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randomBar/>
    <p:sndAc>
      <p:stSnd>
        <p:snd r:embed="rId1" name="arrow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CCFF"/>
            </a:gs>
            <a:gs pos="50000">
              <a:srgbClr val="FFCCFF"/>
            </a:gs>
            <a:gs pos="100000">
              <a:srgbClr val="99CC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778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GB"/>
          </a:p>
        </p:txBody>
      </p:sp>
      <p:sp>
        <p:nvSpPr>
          <p:cNvPr id="778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GB"/>
          </a:p>
        </p:txBody>
      </p:sp>
      <p:sp>
        <p:nvSpPr>
          <p:cNvPr id="778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36ECFE6-EC13-4998-98DC-6AF2C4534F5E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randomBar/>
    <p:sndAc>
      <p:stSnd>
        <p:snd r:embed="rId13" name="arrow.wav"/>
      </p:stSnd>
    </p:sndAc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pPr algn="r" rtl="1"/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pPr rtl="1"/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/>
            </a:lvl1pPr>
          </a:lstStyle>
          <a:p>
            <a:pPr rtl="1"/>
            <a:fld id="{70F9A7AC-41B6-47D9-AA62-48E9DFA34245}" type="slidenum">
              <a:rPr lang="ar-SA" smtClean="0">
                <a:solidFill>
                  <a:srgbClr val="000000"/>
                </a:solidFill>
              </a:rPr>
              <a:pPr rtl="1"/>
              <a:t>‹#›</a:t>
            </a:fld>
            <a:endParaRPr lang="en-US" smtClean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</p:sldLayoutIdLst>
  <p:transition/>
  <p:txStyles>
    <p:titleStyle>
      <a:lvl1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r" rtl="1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r" rtl="1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r" rtl="1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e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e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gif"/><Relationship Id="rId9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em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em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emf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em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gif"/><Relationship Id="rId9" Type="http://schemas.openxmlformats.org/officeDocument/2006/relationships/image" Target="../media/image8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gif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hyperlink" Target="http://www.online-stopwatch.com/full-screen-stopwatch/" TargetMode="Externa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gif"/><Relationship Id="rId9" Type="http://schemas.openxmlformats.org/officeDocument/2006/relationships/image" Target="../media/image8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WordArt 8"/>
          <p:cNvSpPr>
            <a:spLocks noChangeArrowheads="1" noChangeShapeType="1" noTextEdit="1"/>
          </p:cNvSpPr>
          <p:nvPr/>
        </p:nvSpPr>
        <p:spPr bwMode="auto">
          <a:xfrm>
            <a:off x="1691680" y="1844824"/>
            <a:ext cx="6500858" cy="14141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13"/>
              </a:avLst>
            </a:prstTxWarp>
          </a:bodyPr>
          <a:lstStyle/>
          <a:p>
            <a:pPr algn="ctr" rtl="1"/>
            <a:r>
              <a:rPr lang="ar-SA" sz="2800" b="1" kern="10" dirty="0" smtClean="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CC"/>
                    </a:gs>
                    <a:gs pos="100000">
                      <a:srgbClr val="FFFFCC">
                        <a:gamma/>
                        <a:tint val="0"/>
                        <a:invGamma/>
                      </a:srgbClr>
                    </a:gs>
                  </a:gsLst>
                  <a:lin ang="5400000" scaled="1"/>
                </a:gradFill>
                <a:cs typeface="DecoType Naskh Variants"/>
              </a:rPr>
              <a:t>الوسائل التعليمية</a:t>
            </a:r>
            <a:endParaRPr lang="ar-SA" sz="2800" b="1" kern="10" dirty="0">
              <a:ln w="2857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FFFCC"/>
                  </a:gs>
                  <a:gs pos="100000">
                    <a:srgbClr val="FFFFCC">
                      <a:gamma/>
                      <a:tint val="0"/>
                      <a:invGamma/>
                    </a:srgbClr>
                  </a:gs>
                </a:gsLst>
                <a:lin ang="5400000" scaled="1"/>
              </a:gradFill>
              <a:cs typeface="DecoType Naskh Variants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3714744" y="4143380"/>
            <a:ext cx="2215671" cy="70788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000" b="1" dirty="0" smtClean="0">
                <a:latin typeface="Aharoni" pitchFamily="2" charset="-79"/>
              </a:rPr>
              <a:t>الجزء الثاني</a:t>
            </a:r>
            <a:endParaRPr lang="ar-SA" sz="4000" b="1" dirty="0">
              <a:latin typeface="Aharoni" pitchFamily="2" charset="-79"/>
            </a:endParaRPr>
          </a:p>
        </p:txBody>
      </p:sp>
    </p:spTree>
  </p:cSld>
  <p:clrMapOvr>
    <a:masterClrMapping/>
  </p:clrMapOvr>
  <p:transition>
    <p:randomBar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 descr="صورة1"/>
          <p:cNvSpPr>
            <a:spLocks noChangeArrowheads="1"/>
          </p:cNvSpPr>
          <p:nvPr/>
        </p:nvSpPr>
        <p:spPr bwMode="auto">
          <a:xfrm>
            <a:off x="250825" y="260350"/>
            <a:ext cx="8569325" cy="6337300"/>
          </a:xfrm>
          <a:prstGeom prst="rect">
            <a:avLst/>
          </a:prstGeom>
          <a:blipFill dpi="0" rotWithShape="1">
            <a:blip r:embed="rId4" cstate="print">
              <a:alphaModFix amt="29000"/>
            </a:blip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rtl="1"/>
            <a:endParaRPr lang="en-US" smtClean="0">
              <a:solidFill>
                <a:srgbClr val="000000"/>
              </a:solidFill>
              <a:cs typeface="Led Italic Font" pitchFamily="2" charset="-78"/>
            </a:endParaRPr>
          </a:p>
        </p:txBody>
      </p:sp>
      <p:sp>
        <p:nvSpPr>
          <p:cNvPr id="94211" name="Rectangle 3"/>
          <p:cNvSpPr>
            <a:spLocks noChangeArrowheads="1"/>
          </p:cNvSpPr>
          <p:nvPr/>
        </p:nvSpPr>
        <p:spPr bwMode="auto">
          <a:xfrm>
            <a:off x="2484438" y="1557338"/>
            <a:ext cx="4248150" cy="936625"/>
          </a:xfrm>
          <a:prstGeom prst="rect">
            <a:avLst/>
          </a:prstGeom>
          <a:solidFill>
            <a:schemeClr val="bg1"/>
          </a:solidFill>
          <a:ln w="762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 rtl="1"/>
            <a:endParaRPr lang="ar-SA" b="1" smtClean="0">
              <a:solidFill>
                <a:srgbClr val="000000"/>
              </a:solidFill>
            </a:endParaRPr>
          </a:p>
        </p:txBody>
      </p:sp>
      <p:sp>
        <p:nvSpPr>
          <p:cNvPr id="94212" name="Rectangle 4"/>
          <p:cNvSpPr>
            <a:spLocks noChangeArrowheads="1"/>
          </p:cNvSpPr>
          <p:nvPr/>
        </p:nvSpPr>
        <p:spPr bwMode="auto">
          <a:xfrm>
            <a:off x="4139952" y="3068960"/>
            <a:ext cx="935038" cy="863600"/>
          </a:xfrm>
          <a:prstGeom prst="rect">
            <a:avLst/>
          </a:prstGeom>
          <a:solidFill>
            <a:schemeClr val="bg1"/>
          </a:solidFill>
          <a:ln w="762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rtl="1"/>
            <a:endParaRPr lang="en-US" sz="3600" b="1" smtClean="0">
              <a:solidFill>
                <a:srgbClr val="000000"/>
              </a:solidFill>
              <a:cs typeface="Andalus" pitchFamily="2" charset="-78"/>
            </a:endParaRPr>
          </a:p>
        </p:txBody>
      </p:sp>
      <p:sp>
        <p:nvSpPr>
          <p:cNvPr id="94213" name="Text Box 5"/>
          <p:cNvSpPr txBox="1">
            <a:spLocks noChangeArrowheads="1"/>
          </p:cNvSpPr>
          <p:nvPr/>
        </p:nvSpPr>
        <p:spPr bwMode="auto">
          <a:xfrm>
            <a:off x="3275856" y="1700213"/>
            <a:ext cx="257955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 rtl="1"/>
            <a:r>
              <a:rPr lang="ar-SA" sz="3600" b="1" dirty="0" smtClean="0">
                <a:solidFill>
                  <a:srgbClr val="000000"/>
                </a:solidFill>
                <a:cs typeface="Led Italic Font" pitchFamily="2" charset="-78"/>
              </a:rPr>
              <a:t>بطاقة رقم</a:t>
            </a:r>
            <a:endParaRPr lang="en-US" sz="3600" b="1" dirty="0" smtClean="0">
              <a:solidFill>
                <a:srgbClr val="000000"/>
              </a:solidFill>
              <a:cs typeface="Led Italic Font" pitchFamily="2" charset="-78"/>
            </a:endParaRPr>
          </a:p>
        </p:txBody>
      </p:sp>
      <p:sp>
        <p:nvSpPr>
          <p:cNvPr id="94214" name="Text Box 6"/>
          <p:cNvSpPr txBox="1">
            <a:spLocks noChangeArrowheads="1"/>
          </p:cNvSpPr>
          <p:nvPr/>
        </p:nvSpPr>
        <p:spPr bwMode="auto">
          <a:xfrm>
            <a:off x="4356100" y="3284538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1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15" name="Text Box 7"/>
          <p:cNvSpPr txBox="1">
            <a:spLocks noChangeArrowheads="1"/>
          </p:cNvSpPr>
          <p:nvPr/>
        </p:nvSpPr>
        <p:spPr bwMode="auto">
          <a:xfrm>
            <a:off x="4427984" y="3212976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2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16" name="Text Box 8"/>
          <p:cNvSpPr txBox="1">
            <a:spLocks noChangeArrowheads="1"/>
          </p:cNvSpPr>
          <p:nvPr/>
        </p:nvSpPr>
        <p:spPr bwMode="auto">
          <a:xfrm>
            <a:off x="4427984" y="3212976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3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17" name="Text Box 9"/>
          <p:cNvSpPr txBox="1">
            <a:spLocks noChangeArrowheads="1"/>
          </p:cNvSpPr>
          <p:nvPr/>
        </p:nvSpPr>
        <p:spPr bwMode="auto">
          <a:xfrm>
            <a:off x="4427984" y="3212976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4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18" name="Text Box 10"/>
          <p:cNvSpPr txBox="1">
            <a:spLocks noChangeArrowheads="1"/>
          </p:cNvSpPr>
          <p:nvPr/>
        </p:nvSpPr>
        <p:spPr bwMode="auto">
          <a:xfrm>
            <a:off x="4427984" y="3212976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5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19" name="Text Box 11"/>
          <p:cNvSpPr txBox="1">
            <a:spLocks noChangeArrowheads="1"/>
          </p:cNvSpPr>
          <p:nvPr/>
        </p:nvSpPr>
        <p:spPr bwMode="auto">
          <a:xfrm>
            <a:off x="4427984" y="3212976"/>
            <a:ext cx="3873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6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20" name="Text Box 12"/>
          <p:cNvSpPr txBox="1">
            <a:spLocks noChangeArrowheads="1"/>
          </p:cNvSpPr>
          <p:nvPr/>
        </p:nvSpPr>
        <p:spPr bwMode="auto">
          <a:xfrm>
            <a:off x="4400674" y="3212976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7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21" name="Text Box 13"/>
          <p:cNvSpPr txBox="1">
            <a:spLocks noChangeArrowheads="1"/>
          </p:cNvSpPr>
          <p:nvPr/>
        </p:nvSpPr>
        <p:spPr bwMode="auto">
          <a:xfrm>
            <a:off x="4427984" y="3212976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8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22" name="Text Box 14"/>
          <p:cNvSpPr txBox="1">
            <a:spLocks noChangeArrowheads="1"/>
          </p:cNvSpPr>
          <p:nvPr/>
        </p:nvSpPr>
        <p:spPr bwMode="auto">
          <a:xfrm>
            <a:off x="4427984" y="3212976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9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23" name="Text Box 15"/>
          <p:cNvSpPr txBox="1">
            <a:spLocks noChangeArrowheads="1"/>
          </p:cNvSpPr>
          <p:nvPr/>
        </p:nvSpPr>
        <p:spPr bwMode="auto">
          <a:xfrm>
            <a:off x="4211960" y="3212976"/>
            <a:ext cx="7921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10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31" name="Text Box 23"/>
          <p:cNvSpPr txBox="1">
            <a:spLocks noChangeArrowheads="1"/>
          </p:cNvSpPr>
          <p:nvPr/>
        </p:nvSpPr>
        <p:spPr bwMode="auto">
          <a:xfrm>
            <a:off x="4427984" y="3212976"/>
            <a:ext cx="3873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7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27" name="Text Box 24"/>
          <p:cNvSpPr txBox="1">
            <a:spLocks noChangeArrowheads="1"/>
          </p:cNvSpPr>
          <p:nvPr/>
        </p:nvSpPr>
        <p:spPr bwMode="auto">
          <a:xfrm>
            <a:off x="3995936" y="3212976"/>
            <a:ext cx="936104" cy="57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11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28" name="Text Box 24"/>
          <p:cNvSpPr txBox="1">
            <a:spLocks noChangeArrowheads="1"/>
          </p:cNvSpPr>
          <p:nvPr/>
        </p:nvSpPr>
        <p:spPr bwMode="auto">
          <a:xfrm>
            <a:off x="3995936" y="3212976"/>
            <a:ext cx="936104" cy="57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12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942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ac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10" dur="500"/>
                                        <p:tgtEl>
                                          <p:spTgt spid="942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94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17" dur="500"/>
                                        <p:tgtEl>
                                          <p:spTgt spid="942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94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24" dur="500"/>
                                        <p:tgtEl>
                                          <p:spTgt spid="942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94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31" dur="500"/>
                                        <p:tgtEl>
                                          <p:spTgt spid="942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94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38" dur="500"/>
                                        <p:tgtEl>
                                          <p:spTgt spid="942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94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45" dur="500"/>
                                        <p:tgtEl>
                                          <p:spTgt spid="942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9" dur="500"/>
                                        <p:tgtEl>
                                          <p:spTgt spid="94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52" dur="500"/>
                                        <p:tgtEl>
                                          <p:spTgt spid="942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6" dur="500"/>
                                        <p:tgtEl>
                                          <p:spTgt spid="94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59" dur="500"/>
                                        <p:tgtEl>
                                          <p:spTgt spid="942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3" dur="500"/>
                                        <p:tgtEl>
                                          <p:spTgt spid="94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66" dur="500"/>
                                        <p:tgtEl>
                                          <p:spTgt spid="942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0" dur="500"/>
                                        <p:tgtEl>
                                          <p:spTgt spid="94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0"/>
                            </p:stCondLst>
                            <p:childTnLst>
                              <p:par>
                                <p:cTn id="72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73" dur="500"/>
                                        <p:tgtEl>
                                          <p:spTgt spid="942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8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6000"/>
                            </p:stCondLst>
                            <p:childTnLst>
                              <p:par>
                                <p:cTn id="86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8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1" dur="500"/>
                                        <p:tgtEl>
                                          <p:spTgt spid="942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4" grpId="0"/>
      <p:bldP spid="94214" grpId="1"/>
      <p:bldP spid="94215" grpId="0"/>
      <p:bldP spid="94215" grpId="1"/>
      <p:bldP spid="94216" grpId="0"/>
      <p:bldP spid="94216" grpId="1"/>
      <p:bldP spid="94217" grpId="0"/>
      <p:bldP spid="94217" grpId="1"/>
      <p:bldP spid="94218" grpId="0"/>
      <p:bldP spid="94218" grpId="1"/>
      <p:bldP spid="94219" grpId="0"/>
      <p:bldP spid="94219" grpId="1"/>
      <p:bldP spid="94220" grpId="0"/>
      <p:bldP spid="94220" grpId="1"/>
      <p:bldP spid="94221" grpId="0"/>
      <p:bldP spid="94221" grpId="1"/>
      <p:bldP spid="94222" grpId="0"/>
      <p:bldP spid="94222" grpId="1"/>
      <p:bldP spid="94223" grpId="0"/>
      <p:bldP spid="94223" grpId="1"/>
      <p:bldP spid="94231" grpId="0"/>
      <p:bldP spid="27" grpId="0"/>
      <p:bldP spid="27" grpId="1"/>
      <p:bldP spid="28" grpId="0"/>
      <p:bldP spid="28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323528" y="1196752"/>
            <a:ext cx="8503920" cy="2859230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ct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400" b="1" i="0" u="sng" strike="noStrike" kern="0" cap="none" spc="0" normalizeH="0" baseline="0" noProof="0" dirty="0" smtClean="0">
                <a:ln w="6350">
                  <a:noFill/>
                </a:ln>
                <a:uLnTx/>
                <a:uFillTx/>
                <a:latin typeface="+mn-lt"/>
                <a:ea typeface="+mn-ea"/>
                <a:cs typeface="+mn-cs"/>
                <a:sym typeface="AGA Arabesque"/>
              </a:rPr>
              <a:t>7</a:t>
            </a:r>
          </a:p>
          <a:p>
            <a:pPr marL="514350" marR="0" lvl="0" indent="-514350" algn="ctr" defTabSz="914400" rtl="1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ar-SA" sz="4000" kern="0" dirty="0" smtClean="0"/>
              <a:t>تساعد الوسائل التعليمية على التعلم الذاتي</a:t>
            </a:r>
          </a:p>
          <a:p>
            <a:pPr marL="457200" marR="0" lvl="0" indent="-4572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ar-SA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ar-SA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ar-SA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randomBar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 descr="صورة1"/>
          <p:cNvSpPr>
            <a:spLocks noChangeArrowheads="1"/>
          </p:cNvSpPr>
          <p:nvPr/>
        </p:nvSpPr>
        <p:spPr bwMode="auto">
          <a:xfrm>
            <a:off x="250825" y="260350"/>
            <a:ext cx="8569325" cy="6337300"/>
          </a:xfrm>
          <a:prstGeom prst="rect">
            <a:avLst/>
          </a:prstGeom>
          <a:blipFill dpi="0" rotWithShape="1">
            <a:blip r:embed="rId4" cstate="print">
              <a:alphaModFix amt="29000"/>
            </a:blip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rtl="1"/>
            <a:endParaRPr lang="en-US" smtClean="0">
              <a:solidFill>
                <a:srgbClr val="000000"/>
              </a:solidFill>
              <a:cs typeface="Led Italic Font" pitchFamily="2" charset="-78"/>
            </a:endParaRPr>
          </a:p>
        </p:txBody>
      </p:sp>
      <p:sp>
        <p:nvSpPr>
          <p:cNvPr id="94211" name="Rectangle 3"/>
          <p:cNvSpPr>
            <a:spLocks noChangeArrowheads="1"/>
          </p:cNvSpPr>
          <p:nvPr/>
        </p:nvSpPr>
        <p:spPr bwMode="auto">
          <a:xfrm>
            <a:off x="2484438" y="1557338"/>
            <a:ext cx="4248150" cy="936625"/>
          </a:xfrm>
          <a:prstGeom prst="rect">
            <a:avLst/>
          </a:prstGeom>
          <a:solidFill>
            <a:schemeClr val="bg1"/>
          </a:solidFill>
          <a:ln w="762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 rtl="1"/>
            <a:endParaRPr lang="ar-SA" b="1" smtClean="0">
              <a:solidFill>
                <a:srgbClr val="000000"/>
              </a:solidFill>
            </a:endParaRPr>
          </a:p>
        </p:txBody>
      </p:sp>
      <p:sp>
        <p:nvSpPr>
          <p:cNvPr id="94212" name="Rectangle 4"/>
          <p:cNvSpPr>
            <a:spLocks noChangeArrowheads="1"/>
          </p:cNvSpPr>
          <p:nvPr/>
        </p:nvSpPr>
        <p:spPr bwMode="auto">
          <a:xfrm>
            <a:off x="4139952" y="3068960"/>
            <a:ext cx="935038" cy="863600"/>
          </a:xfrm>
          <a:prstGeom prst="rect">
            <a:avLst/>
          </a:prstGeom>
          <a:solidFill>
            <a:schemeClr val="bg1"/>
          </a:solidFill>
          <a:ln w="762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rtl="1"/>
            <a:endParaRPr lang="en-US" sz="3600" b="1" smtClean="0">
              <a:solidFill>
                <a:srgbClr val="000000"/>
              </a:solidFill>
              <a:cs typeface="Andalus" pitchFamily="2" charset="-78"/>
            </a:endParaRPr>
          </a:p>
        </p:txBody>
      </p:sp>
      <p:sp>
        <p:nvSpPr>
          <p:cNvPr id="94213" name="Text Box 5"/>
          <p:cNvSpPr txBox="1">
            <a:spLocks noChangeArrowheads="1"/>
          </p:cNvSpPr>
          <p:nvPr/>
        </p:nvSpPr>
        <p:spPr bwMode="auto">
          <a:xfrm>
            <a:off x="3275856" y="1700213"/>
            <a:ext cx="257955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 rtl="1"/>
            <a:r>
              <a:rPr lang="ar-SA" sz="3600" b="1" dirty="0" smtClean="0">
                <a:solidFill>
                  <a:srgbClr val="000000"/>
                </a:solidFill>
                <a:cs typeface="Led Italic Font" pitchFamily="2" charset="-78"/>
              </a:rPr>
              <a:t>بطاقة رقم</a:t>
            </a:r>
            <a:endParaRPr lang="en-US" sz="3600" b="1" dirty="0" smtClean="0">
              <a:solidFill>
                <a:srgbClr val="000000"/>
              </a:solidFill>
              <a:cs typeface="Led Italic Font" pitchFamily="2" charset="-78"/>
            </a:endParaRPr>
          </a:p>
        </p:txBody>
      </p:sp>
      <p:sp>
        <p:nvSpPr>
          <p:cNvPr id="94214" name="Text Box 6"/>
          <p:cNvSpPr txBox="1">
            <a:spLocks noChangeArrowheads="1"/>
          </p:cNvSpPr>
          <p:nvPr/>
        </p:nvSpPr>
        <p:spPr bwMode="auto">
          <a:xfrm>
            <a:off x="4356100" y="3284538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1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15" name="Text Box 7"/>
          <p:cNvSpPr txBox="1">
            <a:spLocks noChangeArrowheads="1"/>
          </p:cNvSpPr>
          <p:nvPr/>
        </p:nvSpPr>
        <p:spPr bwMode="auto">
          <a:xfrm>
            <a:off x="4427984" y="3212976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2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16" name="Text Box 8"/>
          <p:cNvSpPr txBox="1">
            <a:spLocks noChangeArrowheads="1"/>
          </p:cNvSpPr>
          <p:nvPr/>
        </p:nvSpPr>
        <p:spPr bwMode="auto">
          <a:xfrm>
            <a:off x="4427984" y="3212976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3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17" name="Text Box 9"/>
          <p:cNvSpPr txBox="1">
            <a:spLocks noChangeArrowheads="1"/>
          </p:cNvSpPr>
          <p:nvPr/>
        </p:nvSpPr>
        <p:spPr bwMode="auto">
          <a:xfrm>
            <a:off x="4427984" y="3212976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4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18" name="Text Box 10"/>
          <p:cNvSpPr txBox="1">
            <a:spLocks noChangeArrowheads="1"/>
          </p:cNvSpPr>
          <p:nvPr/>
        </p:nvSpPr>
        <p:spPr bwMode="auto">
          <a:xfrm>
            <a:off x="4427984" y="3212976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5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19" name="Text Box 11"/>
          <p:cNvSpPr txBox="1">
            <a:spLocks noChangeArrowheads="1"/>
          </p:cNvSpPr>
          <p:nvPr/>
        </p:nvSpPr>
        <p:spPr bwMode="auto">
          <a:xfrm>
            <a:off x="4427984" y="3212976"/>
            <a:ext cx="3873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6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20" name="Text Box 12"/>
          <p:cNvSpPr txBox="1">
            <a:spLocks noChangeArrowheads="1"/>
          </p:cNvSpPr>
          <p:nvPr/>
        </p:nvSpPr>
        <p:spPr bwMode="auto">
          <a:xfrm>
            <a:off x="4400674" y="3212976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7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21" name="Text Box 13"/>
          <p:cNvSpPr txBox="1">
            <a:spLocks noChangeArrowheads="1"/>
          </p:cNvSpPr>
          <p:nvPr/>
        </p:nvSpPr>
        <p:spPr bwMode="auto">
          <a:xfrm>
            <a:off x="4427984" y="3212976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8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22" name="Text Box 14"/>
          <p:cNvSpPr txBox="1">
            <a:spLocks noChangeArrowheads="1"/>
          </p:cNvSpPr>
          <p:nvPr/>
        </p:nvSpPr>
        <p:spPr bwMode="auto">
          <a:xfrm>
            <a:off x="4427984" y="3212976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9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23" name="Text Box 15"/>
          <p:cNvSpPr txBox="1">
            <a:spLocks noChangeArrowheads="1"/>
          </p:cNvSpPr>
          <p:nvPr/>
        </p:nvSpPr>
        <p:spPr bwMode="auto">
          <a:xfrm>
            <a:off x="4211960" y="3212976"/>
            <a:ext cx="7921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10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31" name="Text Box 23"/>
          <p:cNvSpPr txBox="1">
            <a:spLocks noChangeArrowheads="1"/>
          </p:cNvSpPr>
          <p:nvPr/>
        </p:nvSpPr>
        <p:spPr bwMode="auto">
          <a:xfrm>
            <a:off x="4427984" y="3212976"/>
            <a:ext cx="3873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9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27" name="Text Box 24"/>
          <p:cNvSpPr txBox="1">
            <a:spLocks noChangeArrowheads="1"/>
          </p:cNvSpPr>
          <p:nvPr/>
        </p:nvSpPr>
        <p:spPr bwMode="auto">
          <a:xfrm>
            <a:off x="3995936" y="3212976"/>
            <a:ext cx="936104" cy="57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11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28" name="Text Box 24"/>
          <p:cNvSpPr txBox="1">
            <a:spLocks noChangeArrowheads="1"/>
          </p:cNvSpPr>
          <p:nvPr/>
        </p:nvSpPr>
        <p:spPr bwMode="auto">
          <a:xfrm>
            <a:off x="3995936" y="3212976"/>
            <a:ext cx="936104" cy="57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12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942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ac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10" dur="500"/>
                                        <p:tgtEl>
                                          <p:spTgt spid="942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94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17" dur="500"/>
                                        <p:tgtEl>
                                          <p:spTgt spid="942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94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24" dur="500"/>
                                        <p:tgtEl>
                                          <p:spTgt spid="942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94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31" dur="500"/>
                                        <p:tgtEl>
                                          <p:spTgt spid="942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94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38" dur="500"/>
                                        <p:tgtEl>
                                          <p:spTgt spid="942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94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45" dur="500"/>
                                        <p:tgtEl>
                                          <p:spTgt spid="942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9" dur="500"/>
                                        <p:tgtEl>
                                          <p:spTgt spid="94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52" dur="500"/>
                                        <p:tgtEl>
                                          <p:spTgt spid="942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6" dur="500"/>
                                        <p:tgtEl>
                                          <p:spTgt spid="94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59" dur="500"/>
                                        <p:tgtEl>
                                          <p:spTgt spid="942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3" dur="500"/>
                                        <p:tgtEl>
                                          <p:spTgt spid="94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66" dur="500"/>
                                        <p:tgtEl>
                                          <p:spTgt spid="942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0" dur="500"/>
                                        <p:tgtEl>
                                          <p:spTgt spid="94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0"/>
                            </p:stCondLst>
                            <p:childTnLst>
                              <p:par>
                                <p:cTn id="72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73" dur="500"/>
                                        <p:tgtEl>
                                          <p:spTgt spid="942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8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6000"/>
                            </p:stCondLst>
                            <p:childTnLst>
                              <p:par>
                                <p:cTn id="86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8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1" dur="500"/>
                                        <p:tgtEl>
                                          <p:spTgt spid="942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4" grpId="0"/>
      <p:bldP spid="94214" grpId="1"/>
      <p:bldP spid="94215" grpId="0"/>
      <p:bldP spid="94215" grpId="1"/>
      <p:bldP spid="94216" grpId="0"/>
      <p:bldP spid="94216" grpId="1"/>
      <p:bldP spid="94217" grpId="0"/>
      <p:bldP spid="94217" grpId="1"/>
      <p:bldP spid="94218" grpId="0"/>
      <p:bldP spid="94218" grpId="1"/>
      <p:bldP spid="94219" grpId="0"/>
      <p:bldP spid="94219" grpId="1"/>
      <p:bldP spid="94220" grpId="0"/>
      <p:bldP spid="94220" grpId="1"/>
      <p:bldP spid="94221" grpId="0"/>
      <p:bldP spid="94221" grpId="1"/>
      <p:bldP spid="94222" grpId="0"/>
      <p:bldP spid="94222" grpId="1"/>
      <p:bldP spid="94223" grpId="0"/>
      <p:bldP spid="94223" grpId="1"/>
      <p:bldP spid="94231" grpId="0"/>
      <p:bldP spid="27" grpId="0"/>
      <p:bldP spid="27" grpId="1"/>
      <p:bldP spid="28" grpId="0"/>
      <p:bldP spid="28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323528" y="1196752"/>
            <a:ext cx="8503920" cy="2859230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ct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400" b="1" i="0" u="sng" strike="noStrike" kern="0" cap="none" spc="0" normalizeH="0" baseline="0" noProof="0" dirty="0" smtClean="0">
                <a:ln w="6350">
                  <a:noFill/>
                </a:ln>
                <a:uLnTx/>
                <a:uFillTx/>
                <a:latin typeface="+mn-lt"/>
                <a:ea typeface="+mn-ea"/>
                <a:cs typeface="+mn-cs"/>
                <a:sym typeface="AGA Arabesque"/>
              </a:rPr>
              <a:t>9</a:t>
            </a:r>
          </a:p>
          <a:p>
            <a:pPr marL="514350" marR="0" lvl="0" indent="-514350" algn="ctr" defTabSz="914400" rtl="1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ar-SA" sz="4000" kern="0" dirty="0" smtClean="0"/>
              <a:t>تساعد الوسائل التعليمية في بقاء أثر التعلم</a:t>
            </a:r>
          </a:p>
          <a:p>
            <a:pPr marL="457200" marR="0" lvl="0" indent="-4572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ar-SA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ar-SA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ar-SA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randomBar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 descr="صورة1"/>
          <p:cNvSpPr>
            <a:spLocks noChangeArrowheads="1"/>
          </p:cNvSpPr>
          <p:nvPr/>
        </p:nvSpPr>
        <p:spPr bwMode="auto">
          <a:xfrm>
            <a:off x="250825" y="260350"/>
            <a:ext cx="8569325" cy="6337300"/>
          </a:xfrm>
          <a:prstGeom prst="rect">
            <a:avLst/>
          </a:prstGeom>
          <a:blipFill dpi="0" rotWithShape="1">
            <a:blip r:embed="rId4" cstate="print">
              <a:alphaModFix amt="29000"/>
            </a:blip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rtl="1"/>
            <a:endParaRPr lang="en-US" smtClean="0">
              <a:solidFill>
                <a:srgbClr val="000000"/>
              </a:solidFill>
              <a:cs typeface="Led Italic Font" pitchFamily="2" charset="-78"/>
            </a:endParaRPr>
          </a:p>
        </p:txBody>
      </p:sp>
      <p:sp>
        <p:nvSpPr>
          <p:cNvPr id="94211" name="Rectangle 3"/>
          <p:cNvSpPr>
            <a:spLocks noChangeArrowheads="1"/>
          </p:cNvSpPr>
          <p:nvPr/>
        </p:nvSpPr>
        <p:spPr bwMode="auto">
          <a:xfrm>
            <a:off x="2484438" y="1557338"/>
            <a:ext cx="4248150" cy="936625"/>
          </a:xfrm>
          <a:prstGeom prst="rect">
            <a:avLst/>
          </a:prstGeom>
          <a:solidFill>
            <a:schemeClr val="bg1"/>
          </a:solidFill>
          <a:ln w="762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 rtl="1"/>
            <a:endParaRPr lang="ar-SA" b="1" smtClean="0">
              <a:solidFill>
                <a:srgbClr val="000000"/>
              </a:solidFill>
            </a:endParaRPr>
          </a:p>
        </p:txBody>
      </p:sp>
      <p:sp>
        <p:nvSpPr>
          <p:cNvPr id="94212" name="Rectangle 4"/>
          <p:cNvSpPr>
            <a:spLocks noChangeArrowheads="1"/>
          </p:cNvSpPr>
          <p:nvPr/>
        </p:nvSpPr>
        <p:spPr bwMode="auto">
          <a:xfrm>
            <a:off x="4139952" y="3068960"/>
            <a:ext cx="935038" cy="863600"/>
          </a:xfrm>
          <a:prstGeom prst="rect">
            <a:avLst/>
          </a:prstGeom>
          <a:solidFill>
            <a:schemeClr val="bg1"/>
          </a:solidFill>
          <a:ln w="762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rtl="1"/>
            <a:endParaRPr lang="en-US" sz="3600" b="1" smtClean="0">
              <a:solidFill>
                <a:srgbClr val="000000"/>
              </a:solidFill>
              <a:cs typeface="Andalus" pitchFamily="2" charset="-78"/>
            </a:endParaRPr>
          </a:p>
        </p:txBody>
      </p:sp>
      <p:sp>
        <p:nvSpPr>
          <p:cNvPr id="94213" name="Text Box 5"/>
          <p:cNvSpPr txBox="1">
            <a:spLocks noChangeArrowheads="1"/>
          </p:cNvSpPr>
          <p:nvPr/>
        </p:nvSpPr>
        <p:spPr bwMode="auto">
          <a:xfrm>
            <a:off x="3275856" y="1700213"/>
            <a:ext cx="257955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 rtl="1"/>
            <a:r>
              <a:rPr lang="ar-SA" sz="3600" b="1" dirty="0" smtClean="0">
                <a:solidFill>
                  <a:srgbClr val="000000"/>
                </a:solidFill>
                <a:cs typeface="Led Italic Font" pitchFamily="2" charset="-78"/>
              </a:rPr>
              <a:t>بطاقة رقم</a:t>
            </a:r>
            <a:endParaRPr lang="en-US" sz="3600" b="1" dirty="0" smtClean="0">
              <a:solidFill>
                <a:srgbClr val="000000"/>
              </a:solidFill>
              <a:cs typeface="Led Italic Font" pitchFamily="2" charset="-78"/>
            </a:endParaRPr>
          </a:p>
        </p:txBody>
      </p:sp>
      <p:sp>
        <p:nvSpPr>
          <p:cNvPr id="94214" name="Text Box 6"/>
          <p:cNvSpPr txBox="1">
            <a:spLocks noChangeArrowheads="1"/>
          </p:cNvSpPr>
          <p:nvPr/>
        </p:nvSpPr>
        <p:spPr bwMode="auto">
          <a:xfrm>
            <a:off x="4356100" y="3284538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1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15" name="Text Box 7"/>
          <p:cNvSpPr txBox="1">
            <a:spLocks noChangeArrowheads="1"/>
          </p:cNvSpPr>
          <p:nvPr/>
        </p:nvSpPr>
        <p:spPr bwMode="auto">
          <a:xfrm>
            <a:off x="4427984" y="3212976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2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16" name="Text Box 8"/>
          <p:cNvSpPr txBox="1">
            <a:spLocks noChangeArrowheads="1"/>
          </p:cNvSpPr>
          <p:nvPr/>
        </p:nvSpPr>
        <p:spPr bwMode="auto">
          <a:xfrm>
            <a:off x="4427984" y="3212976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3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17" name="Text Box 9"/>
          <p:cNvSpPr txBox="1">
            <a:spLocks noChangeArrowheads="1"/>
          </p:cNvSpPr>
          <p:nvPr/>
        </p:nvSpPr>
        <p:spPr bwMode="auto">
          <a:xfrm>
            <a:off x="4427984" y="3212976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4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18" name="Text Box 10"/>
          <p:cNvSpPr txBox="1">
            <a:spLocks noChangeArrowheads="1"/>
          </p:cNvSpPr>
          <p:nvPr/>
        </p:nvSpPr>
        <p:spPr bwMode="auto">
          <a:xfrm>
            <a:off x="4427984" y="3212976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5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19" name="Text Box 11"/>
          <p:cNvSpPr txBox="1">
            <a:spLocks noChangeArrowheads="1"/>
          </p:cNvSpPr>
          <p:nvPr/>
        </p:nvSpPr>
        <p:spPr bwMode="auto">
          <a:xfrm>
            <a:off x="4427984" y="3212976"/>
            <a:ext cx="3873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6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20" name="Text Box 12"/>
          <p:cNvSpPr txBox="1">
            <a:spLocks noChangeArrowheads="1"/>
          </p:cNvSpPr>
          <p:nvPr/>
        </p:nvSpPr>
        <p:spPr bwMode="auto">
          <a:xfrm>
            <a:off x="4400674" y="3212976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7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21" name="Text Box 13"/>
          <p:cNvSpPr txBox="1">
            <a:spLocks noChangeArrowheads="1"/>
          </p:cNvSpPr>
          <p:nvPr/>
        </p:nvSpPr>
        <p:spPr bwMode="auto">
          <a:xfrm>
            <a:off x="4427984" y="3212976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8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22" name="Text Box 14"/>
          <p:cNvSpPr txBox="1">
            <a:spLocks noChangeArrowheads="1"/>
          </p:cNvSpPr>
          <p:nvPr/>
        </p:nvSpPr>
        <p:spPr bwMode="auto">
          <a:xfrm>
            <a:off x="4427984" y="3212976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9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23" name="Text Box 15"/>
          <p:cNvSpPr txBox="1">
            <a:spLocks noChangeArrowheads="1"/>
          </p:cNvSpPr>
          <p:nvPr/>
        </p:nvSpPr>
        <p:spPr bwMode="auto">
          <a:xfrm>
            <a:off x="4211960" y="3212976"/>
            <a:ext cx="7921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10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31" name="Text Box 23"/>
          <p:cNvSpPr txBox="1">
            <a:spLocks noChangeArrowheads="1"/>
          </p:cNvSpPr>
          <p:nvPr/>
        </p:nvSpPr>
        <p:spPr bwMode="auto">
          <a:xfrm>
            <a:off x="4427984" y="3212976"/>
            <a:ext cx="3873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2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27" name="Text Box 24"/>
          <p:cNvSpPr txBox="1">
            <a:spLocks noChangeArrowheads="1"/>
          </p:cNvSpPr>
          <p:nvPr/>
        </p:nvSpPr>
        <p:spPr bwMode="auto">
          <a:xfrm>
            <a:off x="3995936" y="3212976"/>
            <a:ext cx="936104" cy="57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11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28" name="Text Box 24"/>
          <p:cNvSpPr txBox="1">
            <a:spLocks noChangeArrowheads="1"/>
          </p:cNvSpPr>
          <p:nvPr/>
        </p:nvSpPr>
        <p:spPr bwMode="auto">
          <a:xfrm>
            <a:off x="3995936" y="3212976"/>
            <a:ext cx="936104" cy="57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12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942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ac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10" dur="500"/>
                                        <p:tgtEl>
                                          <p:spTgt spid="942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94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17" dur="500"/>
                                        <p:tgtEl>
                                          <p:spTgt spid="942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94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24" dur="500"/>
                                        <p:tgtEl>
                                          <p:spTgt spid="942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94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31" dur="500"/>
                                        <p:tgtEl>
                                          <p:spTgt spid="942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94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38" dur="500"/>
                                        <p:tgtEl>
                                          <p:spTgt spid="942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94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45" dur="500"/>
                                        <p:tgtEl>
                                          <p:spTgt spid="942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9" dur="500"/>
                                        <p:tgtEl>
                                          <p:spTgt spid="94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52" dur="500"/>
                                        <p:tgtEl>
                                          <p:spTgt spid="942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6" dur="500"/>
                                        <p:tgtEl>
                                          <p:spTgt spid="94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59" dur="500"/>
                                        <p:tgtEl>
                                          <p:spTgt spid="942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3" dur="500"/>
                                        <p:tgtEl>
                                          <p:spTgt spid="94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66" dur="500"/>
                                        <p:tgtEl>
                                          <p:spTgt spid="942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0" dur="500"/>
                                        <p:tgtEl>
                                          <p:spTgt spid="94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0"/>
                            </p:stCondLst>
                            <p:childTnLst>
                              <p:par>
                                <p:cTn id="72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73" dur="500"/>
                                        <p:tgtEl>
                                          <p:spTgt spid="942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8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6000"/>
                            </p:stCondLst>
                            <p:childTnLst>
                              <p:par>
                                <p:cTn id="86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8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1" dur="500"/>
                                        <p:tgtEl>
                                          <p:spTgt spid="942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4" grpId="0"/>
      <p:bldP spid="94214" grpId="1"/>
      <p:bldP spid="94215" grpId="0"/>
      <p:bldP spid="94215" grpId="1"/>
      <p:bldP spid="94216" grpId="0"/>
      <p:bldP spid="94216" grpId="1"/>
      <p:bldP spid="94217" grpId="0"/>
      <p:bldP spid="94217" grpId="1"/>
      <p:bldP spid="94218" grpId="0"/>
      <p:bldP spid="94218" grpId="1"/>
      <p:bldP spid="94219" grpId="0"/>
      <p:bldP spid="94219" grpId="1"/>
      <p:bldP spid="94220" grpId="0"/>
      <p:bldP spid="94220" grpId="1"/>
      <p:bldP spid="94221" grpId="0"/>
      <p:bldP spid="94221" grpId="1"/>
      <p:bldP spid="94222" grpId="0"/>
      <p:bldP spid="94222" grpId="1"/>
      <p:bldP spid="94223" grpId="0"/>
      <p:bldP spid="94223" grpId="1"/>
      <p:bldP spid="94231" grpId="0"/>
      <p:bldP spid="27" grpId="0"/>
      <p:bldP spid="27" grpId="1"/>
      <p:bldP spid="28" grpId="0"/>
      <p:bldP spid="28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323528" y="1196752"/>
            <a:ext cx="8503920" cy="2859230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ct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400" b="1" i="0" u="sng" strike="noStrike" kern="0" cap="none" spc="0" normalizeH="0" baseline="0" noProof="0" dirty="0" smtClean="0">
                <a:ln w="6350">
                  <a:noFill/>
                </a:ln>
                <a:uLnTx/>
                <a:uFillTx/>
                <a:latin typeface="+mn-lt"/>
                <a:ea typeface="+mn-ea"/>
                <a:cs typeface="+mn-cs"/>
                <a:sym typeface="AGA Arabesque"/>
              </a:rPr>
              <a:t>2</a:t>
            </a:r>
          </a:p>
          <a:p>
            <a:pPr marL="514350" marR="0" lvl="0" indent="-514350" algn="ctr" defTabSz="914400" rtl="1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ar-SA" sz="4000" kern="0" dirty="0" smtClean="0"/>
              <a:t>تساعد الوسائل التعليمية على التغلب على مشكلة الفروق الفردية بين المتعلمين</a:t>
            </a:r>
          </a:p>
          <a:p>
            <a:pPr marL="457200" marR="0" lvl="0" indent="-4572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ar-SA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ar-SA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ar-SA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randomBar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 descr="صورة1"/>
          <p:cNvSpPr>
            <a:spLocks noChangeArrowheads="1"/>
          </p:cNvSpPr>
          <p:nvPr/>
        </p:nvSpPr>
        <p:spPr bwMode="auto">
          <a:xfrm>
            <a:off x="250825" y="260350"/>
            <a:ext cx="8569325" cy="6337300"/>
          </a:xfrm>
          <a:prstGeom prst="rect">
            <a:avLst/>
          </a:prstGeom>
          <a:blipFill dpi="0" rotWithShape="1">
            <a:blip r:embed="rId4" cstate="print">
              <a:alphaModFix amt="29000"/>
            </a:blip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rtl="1"/>
            <a:endParaRPr lang="en-US" smtClean="0">
              <a:solidFill>
                <a:srgbClr val="000000"/>
              </a:solidFill>
              <a:cs typeface="Led Italic Font" pitchFamily="2" charset="-78"/>
            </a:endParaRPr>
          </a:p>
        </p:txBody>
      </p:sp>
      <p:sp>
        <p:nvSpPr>
          <p:cNvPr id="94211" name="Rectangle 3"/>
          <p:cNvSpPr>
            <a:spLocks noChangeArrowheads="1"/>
          </p:cNvSpPr>
          <p:nvPr/>
        </p:nvSpPr>
        <p:spPr bwMode="auto">
          <a:xfrm>
            <a:off x="2484438" y="1557338"/>
            <a:ext cx="4248150" cy="936625"/>
          </a:xfrm>
          <a:prstGeom prst="rect">
            <a:avLst/>
          </a:prstGeom>
          <a:solidFill>
            <a:schemeClr val="bg1"/>
          </a:solidFill>
          <a:ln w="762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 rtl="1"/>
            <a:endParaRPr lang="ar-SA" b="1" smtClean="0">
              <a:solidFill>
                <a:srgbClr val="000000"/>
              </a:solidFill>
            </a:endParaRPr>
          </a:p>
        </p:txBody>
      </p:sp>
      <p:sp>
        <p:nvSpPr>
          <p:cNvPr id="94212" name="Rectangle 4"/>
          <p:cNvSpPr>
            <a:spLocks noChangeArrowheads="1"/>
          </p:cNvSpPr>
          <p:nvPr/>
        </p:nvSpPr>
        <p:spPr bwMode="auto">
          <a:xfrm>
            <a:off x="4139952" y="3068960"/>
            <a:ext cx="935038" cy="863600"/>
          </a:xfrm>
          <a:prstGeom prst="rect">
            <a:avLst/>
          </a:prstGeom>
          <a:solidFill>
            <a:schemeClr val="bg1"/>
          </a:solidFill>
          <a:ln w="762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rtl="1"/>
            <a:endParaRPr lang="en-US" sz="3600" b="1" smtClean="0">
              <a:solidFill>
                <a:srgbClr val="000000"/>
              </a:solidFill>
              <a:cs typeface="Andalus" pitchFamily="2" charset="-78"/>
            </a:endParaRPr>
          </a:p>
        </p:txBody>
      </p:sp>
      <p:sp>
        <p:nvSpPr>
          <p:cNvPr id="94213" name="Text Box 5"/>
          <p:cNvSpPr txBox="1">
            <a:spLocks noChangeArrowheads="1"/>
          </p:cNvSpPr>
          <p:nvPr/>
        </p:nvSpPr>
        <p:spPr bwMode="auto">
          <a:xfrm>
            <a:off x="3275856" y="1700213"/>
            <a:ext cx="257955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 rtl="1"/>
            <a:r>
              <a:rPr lang="ar-SA" sz="3600" b="1" dirty="0" smtClean="0">
                <a:solidFill>
                  <a:srgbClr val="000000"/>
                </a:solidFill>
                <a:cs typeface="Led Italic Font" pitchFamily="2" charset="-78"/>
              </a:rPr>
              <a:t>بطاقة رقم</a:t>
            </a:r>
            <a:endParaRPr lang="en-US" sz="3600" b="1" dirty="0" smtClean="0">
              <a:solidFill>
                <a:srgbClr val="000000"/>
              </a:solidFill>
              <a:cs typeface="Led Italic Font" pitchFamily="2" charset="-78"/>
            </a:endParaRPr>
          </a:p>
        </p:txBody>
      </p:sp>
      <p:sp>
        <p:nvSpPr>
          <p:cNvPr id="94214" name="Text Box 6"/>
          <p:cNvSpPr txBox="1">
            <a:spLocks noChangeArrowheads="1"/>
          </p:cNvSpPr>
          <p:nvPr/>
        </p:nvSpPr>
        <p:spPr bwMode="auto">
          <a:xfrm>
            <a:off x="4356100" y="3284538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1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15" name="Text Box 7"/>
          <p:cNvSpPr txBox="1">
            <a:spLocks noChangeArrowheads="1"/>
          </p:cNvSpPr>
          <p:nvPr/>
        </p:nvSpPr>
        <p:spPr bwMode="auto">
          <a:xfrm>
            <a:off x="4427984" y="3212976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2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16" name="Text Box 8"/>
          <p:cNvSpPr txBox="1">
            <a:spLocks noChangeArrowheads="1"/>
          </p:cNvSpPr>
          <p:nvPr/>
        </p:nvSpPr>
        <p:spPr bwMode="auto">
          <a:xfrm>
            <a:off x="4427984" y="3212976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3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17" name="Text Box 9"/>
          <p:cNvSpPr txBox="1">
            <a:spLocks noChangeArrowheads="1"/>
          </p:cNvSpPr>
          <p:nvPr/>
        </p:nvSpPr>
        <p:spPr bwMode="auto">
          <a:xfrm>
            <a:off x="4427984" y="3212976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4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18" name="Text Box 10"/>
          <p:cNvSpPr txBox="1">
            <a:spLocks noChangeArrowheads="1"/>
          </p:cNvSpPr>
          <p:nvPr/>
        </p:nvSpPr>
        <p:spPr bwMode="auto">
          <a:xfrm>
            <a:off x="4427984" y="3212976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5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19" name="Text Box 11"/>
          <p:cNvSpPr txBox="1">
            <a:spLocks noChangeArrowheads="1"/>
          </p:cNvSpPr>
          <p:nvPr/>
        </p:nvSpPr>
        <p:spPr bwMode="auto">
          <a:xfrm>
            <a:off x="4427984" y="3212976"/>
            <a:ext cx="3873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6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20" name="Text Box 12"/>
          <p:cNvSpPr txBox="1">
            <a:spLocks noChangeArrowheads="1"/>
          </p:cNvSpPr>
          <p:nvPr/>
        </p:nvSpPr>
        <p:spPr bwMode="auto">
          <a:xfrm>
            <a:off x="4400674" y="3212976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7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21" name="Text Box 13"/>
          <p:cNvSpPr txBox="1">
            <a:spLocks noChangeArrowheads="1"/>
          </p:cNvSpPr>
          <p:nvPr/>
        </p:nvSpPr>
        <p:spPr bwMode="auto">
          <a:xfrm>
            <a:off x="4427984" y="3212976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8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22" name="Text Box 14"/>
          <p:cNvSpPr txBox="1">
            <a:spLocks noChangeArrowheads="1"/>
          </p:cNvSpPr>
          <p:nvPr/>
        </p:nvSpPr>
        <p:spPr bwMode="auto">
          <a:xfrm>
            <a:off x="4427984" y="3212976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9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23" name="Text Box 15"/>
          <p:cNvSpPr txBox="1">
            <a:spLocks noChangeArrowheads="1"/>
          </p:cNvSpPr>
          <p:nvPr/>
        </p:nvSpPr>
        <p:spPr bwMode="auto">
          <a:xfrm>
            <a:off x="4211960" y="3212976"/>
            <a:ext cx="7921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10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31" name="Text Box 23"/>
          <p:cNvSpPr txBox="1">
            <a:spLocks noChangeArrowheads="1"/>
          </p:cNvSpPr>
          <p:nvPr/>
        </p:nvSpPr>
        <p:spPr bwMode="auto">
          <a:xfrm>
            <a:off x="4400674" y="3212976"/>
            <a:ext cx="3873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4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27" name="Text Box 24"/>
          <p:cNvSpPr txBox="1">
            <a:spLocks noChangeArrowheads="1"/>
          </p:cNvSpPr>
          <p:nvPr/>
        </p:nvSpPr>
        <p:spPr bwMode="auto">
          <a:xfrm>
            <a:off x="3995936" y="3212976"/>
            <a:ext cx="936104" cy="57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11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28" name="Text Box 24"/>
          <p:cNvSpPr txBox="1">
            <a:spLocks noChangeArrowheads="1"/>
          </p:cNvSpPr>
          <p:nvPr/>
        </p:nvSpPr>
        <p:spPr bwMode="auto">
          <a:xfrm>
            <a:off x="3995936" y="3212976"/>
            <a:ext cx="936104" cy="57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12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942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ac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10" dur="500"/>
                                        <p:tgtEl>
                                          <p:spTgt spid="942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94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17" dur="500"/>
                                        <p:tgtEl>
                                          <p:spTgt spid="942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94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24" dur="500"/>
                                        <p:tgtEl>
                                          <p:spTgt spid="942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94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31" dur="500"/>
                                        <p:tgtEl>
                                          <p:spTgt spid="942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94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38" dur="500"/>
                                        <p:tgtEl>
                                          <p:spTgt spid="942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94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45" dur="500"/>
                                        <p:tgtEl>
                                          <p:spTgt spid="942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9" dur="500"/>
                                        <p:tgtEl>
                                          <p:spTgt spid="94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52" dur="500"/>
                                        <p:tgtEl>
                                          <p:spTgt spid="942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6" dur="500"/>
                                        <p:tgtEl>
                                          <p:spTgt spid="94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59" dur="500"/>
                                        <p:tgtEl>
                                          <p:spTgt spid="942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3" dur="500"/>
                                        <p:tgtEl>
                                          <p:spTgt spid="94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66" dur="500"/>
                                        <p:tgtEl>
                                          <p:spTgt spid="942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0" dur="500"/>
                                        <p:tgtEl>
                                          <p:spTgt spid="94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0"/>
                            </p:stCondLst>
                            <p:childTnLst>
                              <p:par>
                                <p:cTn id="72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73" dur="500"/>
                                        <p:tgtEl>
                                          <p:spTgt spid="942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8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6000"/>
                            </p:stCondLst>
                            <p:childTnLst>
                              <p:par>
                                <p:cTn id="86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8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1" dur="500"/>
                                        <p:tgtEl>
                                          <p:spTgt spid="942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4" grpId="0"/>
      <p:bldP spid="94214" grpId="1"/>
      <p:bldP spid="94215" grpId="0"/>
      <p:bldP spid="94215" grpId="1"/>
      <p:bldP spid="94216" grpId="0"/>
      <p:bldP spid="94216" grpId="1"/>
      <p:bldP spid="94217" grpId="0"/>
      <p:bldP spid="94217" grpId="1"/>
      <p:bldP spid="94218" grpId="0"/>
      <p:bldP spid="94218" grpId="1"/>
      <p:bldP spid="94219" grpId="0"/>
      <p:bldP spid="94219" grpId="1"/>
      <p:bldP spid="94220" grpId="0"/>
      <p:bldP spid="94220" grpId="1"/>
      <p:bldP spid="94221" grpId="0"/>
      <p:bldP spid="94221" grpId="1"/>
      <p:bldP spid="94222" grpId="0"/>
      <p:bldP spid="94222" grpId="1"/>
      <p:bldP spid="94223" grpId="0"/>
      <p:bldP spid="94223" grpId="1"/>
      <p:bldP spid="94231" grpId="0"/>
      <p:bldP spid="27" grpId="0"/>
      <p:bldP spid="27" grpId="1"/>
      <p:bldP spid="28" grpId="0"/>
      <p:bldP spid="28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323528" y="1196752"/>
            <a:ext cx="8503920" cy="4732578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ct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400" b="1" i="0" u="sng" strike="noStrike" kern="0" cap="none" spc="0" normalizeH="0" baseline="0" noProof="0" dirty="0" smtClean="0">
                <a:ln w="6350">
                  <a:noFill/>
                </a:ln>
                <a:uLnTx/>
                <a:uFillTx/>
                <a:latin typeface="+mn-lt"/>
                <a:ea typeface="+mn-ea"/>
                <a:cs typeface="+mn-cs"/>
                <a:sym typeface="AGA Arabesque"/>
              </a:rPr>
              <a:t>4</a:t>
            </a:r>
          </a:p>
          <a:p>
            <a:pPr marL="514350" marR="0" lvl="0" indent="-514350" algn="ctr" defTabSz="914400" rtl="1" eaLnBrk="1" fontAlgn="base" latinLnBrk="0" hangingPunct="1">
              <a:spcBef>
                <a:spcPts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ar-SA" sz="4000" kern="0" dirty="0" smtClean="0"/>
              <a:t>تساعد الوسائل التعليمية في التغلب على صعوبات تعلم موضوعات معينة</a:t>
            </a:r>
          </a:p>
          <a:p>
            <a:pPr marL="457200" marR="0" lvl="0" indent="-4572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ar-SA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البعد</a:t>
            </a:r>
            <a:r>
              <a:rPr kumimoji="0" lang="ar-SA" sz="32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المكان</a:t>
            </a:r>
          </a:p>
          <a:p>
            <a:pPr marL="457200" marR="0" lvl="0" indent="-4572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lang="ar-SA" sz="3200" kern="0" baseline="0" dirty="0" smtClean="0">
                <a:latin typeface="+mn-lt"/>
                <a:cs typeface="+mn-cs"/>
              </a:rPr>
              <a:t>البعد الزماني</a:t>
            </a:r>
          </a:p>
          <a:p>
            <a:pPr marL="457200" marR="0" lvl="0" indent="-4572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ar-SA" sz="32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بطء أو سرعة الحدث</a:t>
            </a:r>
          </a:p>
          <a:p>
            <a:pPr marL="457200" marR="0" lvl="0" indent="-4572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lang="ar-SA" sz="3200" kern="0" baseline="0" dirty="0" smtClean="0">
                <a:latin typeface="+mn-lt"/>
                <a:cs typeface="+mn-cs"/>
              </a:rPr>
              <a:t> صغر</a:t>
            </a:r>
            <a:r>
              <a:rPr lang="ar-SA" sz="3200" kern="0" dirty="0" smtClean="0">
                <a:latin typeface="+mn-lt"/>
                <a:cs typeface="+mn-cs"/>
              </a:rPr>
              <a:t> أو كبر حجم الظاهرة </a:t>
            </a:r>
            <a:endParaRPr kumimoji="0" lang="ar-SA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ar-SA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ar-SA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randomBar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 descr="صورة1"/>
          <p:cNvSpPr>
            <a:spLocks noChangeArrowheads="1"/>
          </p:cNvSpPr>
          <p:nvPr/>
        </p:nvSpPr>
        <p:spPr bwMode="auto">
          <a:xfrm>
            <a:off x="250825" y="260350"/>
            <a:ext cx="8569325" cy="6337300"/>
          </a:xfrm>
          <a:prstGeom prst="rect">
            <a:avLst/>
          </a:prstGeom>
          <a:blipFill dpi="0" rotWithShape="1">
            <a:blip r:embed="rId4" cstate="print">
              <a:alphaModFix amt="29000"/>
            </a:blip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rtl="1"/>
            <a:endParaRPr lang="en-US" smtClean="0">
              <a:solidFill>
                <a:srgbClr val="000000"/>
              </a:solidFill>
              <a:cs typeface="Led Italic Font" pitchFamily="2" charset="-78"/>
            </a:endParaRPr>
          </a:p>
        </p:txBody>
      </p:sp>
      <p:sp>
        <p:nvSpPr>
          <p:cNvPr id="94211" name="Rectangle 3"/>
          <p:cNvSpPr>
            <a:spLocks noChangeArrowheads="1"/>
          </p:cNvSpPr>
          <p:nvPr/>
        </p:nvSpPr>
        <p:spPr bwMode="auto">
          <a:xfrm>
            <a:off x="2484438" y="1557338"/>
            <a:ext cx="4248150" cy="936625"/>
          </a:xfrm>
          <a:prstGeom prst="rect">
            <a:avLst/>
          </a:prstGeom>
          <a:solidFill>
            <a:schemeClr val="bg1"/>
          </a:solidFill>
          <a:ln w="762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 rtl="1"/>
            <a:endParaRPr lang="ar-SA" b="1" smtClean="0">
              <a:solidFill>
                <a:srgbClr val="000000"/>
              </a:solidFill>
            </a:endParaRPr>
          </a:p>
        </p:txBody>
      </p:sp>
      <p:sp>
        <p:nvSpPr>
          <p:cNvPr id="94212" name="Rectangle 4"/>
          <p:cNvSpPr>
            <a:spLocks noChangeArrowheads="1"/>
          </p:cNvSpPr>
          <p:nvPr/>
        </p:nvSpPr>
        <p:spPr bwMode="auto">
          <a:xfrm>
            <a:off x="4139952" y="3068960"/>
            <a:ext cx="935038" cy="863600"/>
          </a:xfrm>
          <a:prstGeom prst="rect">
            <a:avLst/>
          </a:prstGeom>
          <a:solidFill>
            <a:schemeClr val="bg1"/>
          </a:solidFill>
          <a:ln w="762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rtl="1"/>
            <a:endParaRPr lang="en-US" sz="3600" b="1" smtClean="0">
              <a:solidFill>
                <a:srgbClr val="000000"/>
              </a:solidFill>
              <a:cs typeface="Andalus" pitchFamily="2" charset="-78"/>
            </a:endParaRPr>
          </a:p>
        </p:txBody>
      </p:sp>
      <p:sp>
        <p:nvSpPr>
          <p:cNvPr id="94213" name="Text Box 5"/>
          <p:cNvSpPr txBox="1">
            <a:spLocks noChangeArrowheads="1"/>
          </p:cNvSpPr>
          <p:nvPr/>
        </p:nvSpPr>
        <p:spPr bwMode="auto">
          <a:xfrm>
            <a:off x="3275856" y="1700213"/>
            <a:ext cx="257955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 rtl="1"/>
            <a:r>
              <a:rPr lang="ar-SA" sz="3600" b="1" dirty="0" smtClean="0">
                <a:solidFill>
                  <a:srgbClr val="000000"/>
                </a:solidFill>
                <a:cs typeface="Led Italic Font" pitchFamily="2" charset="-78"/>
              </a:rPr>
              <a:t>بطاقة رقم</a:t>
            </a:r>
            <a:endParaRPr lang="en-US" sz="3600" b="1" dirty="0" smtClean="0">
              <a:solidFill>
                <a:srgbClr val="000000"/>
              </a:solidFill>
              <a:cs typeface="Led Italic Font" pitchFamily="2" charset="-78"/>
            </a:endParaRPr>
          </a:p>
        </p:txBody>
      </p:sp>
      <p:sp>
        <p:nvSpPr>
          <p:cNvPr id="94214" name="Text Box 6"/>
          <p:cNvSpPr txBox="1">
            <a:spLocks noChangeArrowheads="1"/>
          </p:cNvSpPr>
          <p:nvPr/>
        </p:nvSpPr>
        <p:spPr bwMode="auto">
          <a:xfrm>
            <a:off x="4356100" y="3284538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1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15" name="Text Box 7"/>
          <p:cNvSpPr txBox="1">
            <a:spLocks noChangeArrowheads="1"/>
          </p:cNvSpPr>
          <p:nvPr/>
        </p:nvSpPr>
        <p:spPr bwMode="auto">
          <a:xfrm>
            <a:off x="4427984" y="3212976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2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16" name="Text Box 8"/>
          <p:cNvSpPr txBox="1">
            <a:spLocks noChangeArrowheads="1"/>
          </p:cNvSpPr>
          <p:nvPr/>
        </p:nvSpPr>
        <p:spPr bwMode="auto">
          <a:xfrm>
            <a:off x="4427984" y="3212976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3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17" name="Text Box 9"/>
          <p:cNvSpPr txBox="1">
            <a:spLocks noChangeArrowheads="1"/>
          </p:cNvSpPr>
          <p:nvPr/>
        </p:nvSpPr>
        <p:spPr bwMode="auto">
          <a:xfrm>
            <a:off x="4427984" y="3212976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4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18" name="Text Box 10"/>
          <p:cNvSpPr txBox="1">
            <a:spLocks noChangeArrowheads="1"/>
          </p:cNvSpPr>
          <p:nvPr/>
        </p:nvSpPr>
        <p:spPr bwMode="auto">
          <a:xfrm>
            <a:off x="4427984" y="3212976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5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19" name="Text Box 11"/>
          <p:cNvSpPr txBox="1">
            <a:spLocks noChangeArrowheads="1"/>
          </p:cNvSpPr>
          <p:nvPr/>
        </p:nvSpPr>
        <p:spPr bwMode="auto">
          <a:xfrm>
            <a:off x="4427984" y="3212976"/>
            <a:ext cx="3873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6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20" name="Text Box 12"/>
          <p:cNvSpPr txBox="1">
            <a:spLocks noChangeArrowheads="1"/>
          </p:cNvSpPr>
          <p:nvPr/>
        </p:nvSpPr>
        <p:spPr bwMode="auto">
          <a:xfrm>
            <a:off x="4400674" y="3212976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7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21" name="Text Box 13"/>
          <p:cNvSpPr txBox="1">
            <a:spLocks noChangeArrowheads="1"/>
          </p:cNvSpPr>
          <p:nvPr/>
        </p:nvSpPr>
        <p:spPr bwMode="auto">
          <a:xfrm>
            <a:off x="4427984" y="3212976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8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22" name="Text Box 14"/>
          <p:cNvSpPr txBox="1">
            <a:spLocks noChangeArrowheads="1"/>
          </p:cNvSpPr>
          <p:nvPr/>
        </p:nvSpPr>
        <p:spPr bwMode="auto">
          <a:xfrm>
            <a:off x="4427984" y="3212976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9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23" name="Text Box 15"/>
          <p:cNvSpPr txBox="1">
            <a:spLocks noChangeArrowheads="1"/>
          </p:cNvSpPr>
          <p:nvPr/>
        </p:nvSpPr>
        <p:spPr bwMode="auto">
          <a:xfrm>
            <a:off x="4211960" y="3212976"/>
            <a:ext cx="7921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10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31" name="Text Box 23"/>
          <p:cNvSpPr txBox="1">
            <a:spLocks noChangeArrowheads="1"/>
          </p:cNvSpPr>
          <p:nvPr/>
        </p:nvSpPr>
        <p:spPr bwMode="auto">
          <a:xfrm>
            <a:off x="4283968" y="3212976"/>
            <a:ext cx="60337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11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27" name="Text Box 24"/>
          <p:cNvSpPr txBox="1">
            <a:spLocks noChangeArrowheads="1"/>
          </p:cNvSpPr>
          <p:nvPr/>
        </p:nvSpPr>
        <p:spPr bwMode="auto">
          <a:xfrm>
            <a:off x="3995936" y="3212976"/>
            <a:ext cx="936104" cy="57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11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28" name="Text Box 24"/>
          <p:cNvSpPr txBox="1">
            <a:spLocks noChangeArrowheads="1"/>
          </p:cNvSpPr>
          <p:nvPr/>
        </p:nvSpPr>
        <p:spPr bwMode="auto">
          <a:xfrm>
            <a:off x="3995936" y="3212976"/>
            <a:ext cx="936104" cy="57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12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942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ac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10" dur="500"/>
                                        <p:tgtEl>
                                          <p:spTgt spid="942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94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17" dur="500"/>
                                        <p:tgtEl>
                                          <p:spTgt spid="942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94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24" dur="500"/>
                                        <p:tgtEl>
                                          <p:spTgt spid="942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94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31" dur="500"/>
                                        <p:tgtEl>
                                          <p:spTgt spid="942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94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38" dur="500"/>
                                        <p:tgtEl>
                                          <p:spTgt spid="942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94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45" dur="500"/>
                                        <p:tgtEl>
                                          <p:spTgt spid="942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9" dur="500"/>
                                        <p:tgtEl>
                                          <p:spTgt spid="94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52" dur="500"/>
                                        <p:tgtEl>
                                          <p:spTgt spid="942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6" dur="500"/>
                                        <p:tgtEl>
                                          <p:spTgt spid="94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59" dur="500"/>
                                        <p:tgtEl>
                                          <p:spTgt spid="942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3" dur="500"/>
                                        <p:tgtEl>
                                          <p:spTgt spid="94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66" dur="500"/>
                                        <p:tgtEl>
                                          <p:spTgt spid="942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0" dur="500"/>
                                        <p:tgtEl>
                                          <p:spTgt spid="94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0"/>
                            </p:stCondLst>
                            <p:childTnLst>
                              <p:par>
                                <p:cTn id="72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73" dur="500"/>
                                        <p:tgtEl>
                                          <p:spTgt spid="942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8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6000"/>
                            </p:stCondLst>
                            <p:childTnLst>
                              <p:par>
                                <p:cTn id="86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8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1" dur="500"/>
                                        <p:tgtEl>
                                          <p:spTgt spid="942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4" grpId="0"/>
      <p:bldP spid="94214" grpId="1"/>
      <p:bldP spid="94215" grpId="0"/>
      <p:bldP spid="94215" grpId="1"/>
      <p:bldP spid="94216" grpId="0"/>
      <p:bldP spid="94216" grpId="1"/>
      <p:bldP spid="94217" grpId="0"/>
      <p:bldP spid="94217" grpId="1"/>
      <p:bldP spid="94218" grpId="0"/>
      <p:bldP spid="94218" grpId="1"/>
      <p:bldP spid="94219" grpId="0"/>
      <p:bldP spid="94219" grpId="1"/>
      <p:bldP spid="94220" grpId="0"/>
      <p:bldP spid="94220" grpId="1"/>
      <p:bldP spid="94221" grpId="0"/>
      <p:bldP spid="94221" grpId="1"/>
      <p:bldP spid="94222" grpId="0"/>
      <p:bldP spid="94222" grpId="1"/>
      <p:bldP spid="94223" grpId="0"/>
      <p:bldP spid="94223" grpId="1"/>
      <p:bldP spid="94231" grpId="0"/>
      <p:bldP spid="27" grpId="0"/>
      <p:bldP spid="27" grpId="1"/>
      <p:bldP spid="28" grpId="0"/>
      <p:bldP spid="28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323528" y="1196752"/>
            <a:ext cx="8503920" cy="2859230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ct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400" b="1" i="0" u="sng" strike="noStrike" kern="0" cap="none" spc="0" normalizeH="0" baseline="0" noProof="0" dirty="0" smtClean="0">
                <a:ln w="6350">
                  <a:noFill/>
                </a:ln>
                <a:uLnTx/>
                <a:uFillTx/>
                <a:latin typeface="+mn-lt"/>
                <a:ea typeface="+mn-ea"/>
                <a:cs typeface="+mn-cs"/>
                <a:sym typeface="AGA Arabesque"/>
              </a:rPr>
              <a:t>11</a:t>
            </a:r>
          </a:p>
          <a:p>
            <a:pPr marL="514350" marR="0" lvl="0" indent="-514350" algn="ctr" defTabSz="914400" rtl="1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ar-SA" sz="4000" kern="0" dirty="0" smtClean="0"/>
              <a:t>تساعد الوسائل التعليمية في التغلب على بعض مشكلات أعضاء هيئة التدريس</a:t>
            </a:r>
          </a:p>
          <a:p>
            <a:pPr marL="457200" marR="0" lvl="0" indent="-4572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ar-SA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ar-SA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ar-SA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randomBar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Text Box 2"/>
          <p:cNvSpPr txBox="1">
            <a:spLocks noChangeArrowheads="1"/>
          </p:cNvSpPr>
          <p:nvPr/>
        </p:nvSpPr>
        <p:spPr bwMode="auto">
          <a:xfrm>
            <a:off x="1691680" y="620688"/>
            <a:ext cx="600079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ar-SA" sz="5400" b="1" dirty="0" smtClean="0">
                <a:solidFill>
                  <a:srgbClr val="660066"/>
                </a:solidFill>
                <a:latin typeface="Verdana" pitchFamily="34" charset="0"/>
                <a:cs typeface="PT Bold Heading" pitchFamily="2" charset="-78"/>
              </a:rPr>
              <a:t>سنتناول اليوم:</a:t>
            </a:r>
          </a:p>
        </p:txBody>
      </p:sp>
      <p:sp>
        <p:nvSpPr>
          <p:cNvPr id="90115" name="Text Box 3"/>
          <p:cNvSpPr txBox="1">
            <a:spLocks noChangeArrowheads="1"/>
          </p:cNvSpPr>
          <p:nvPr/>
        </p:nvSpPr>
        <p:spPr bwMode="auto">
          <a:xfrm>
            <a:off x="8728075" y="1989138"/>
            <a:ext cx="18415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endParaRPr lang="ar-SA" sz="3200">
              <a:latin typeface="Verdana" pitchFamily="34" charset="0"/>
            </a:endParaRPr>
          </a:p>
          <a:p>
            <a:pPr algn="r"/>
            <a:endParaRPr lang="ar-SA" sz="3200">
              <a:latin typeface="Verdana" pitchFamily="34" charset="0"/>
            </a:endParaRPr>
          </a:p>
          <a:p>
            <a:pPr algn="r"/>
            <a:endParaRPr lang="en-GB" sz="3200">
              <a:latin typeface="Verdana" pitchFamily="34" charset="0"/>
            </a:endParaRPr>
          </a:p>
        </p:txBody>
      </p:sp>
      <p:grpSp>
        <p:nvGrpSpPr>
          <p:cNvPr id="90149" name="Group 37"/>
          <p:cNvGrpSpPr>
            <a:grpSpLocks/>
          </p:cNvGrpSpPr>
          <p:nvPr/>
        </p:nvGrpSpPr>
        <p:grpSpPr bwMode="auto">
          <a:xfrm>
            <a:off x="0" y="0"/>
            <a:ext cx="1133475" cy="6858000"/>
            <a:chOff x="0" y="0"/>
            <a:chExt cx="714" cy="4320"/>
          </a:xfrm>
        </p:grpSpPr>
        <p:sp>
          <p:nvSpPr>
            <p:cNvPr id="90150" name="Rectangle 38"/>
            <p:cNvSpPr>
              <a:spLocks noChangeArrowheads="1"/>
            </p:cNvSpPr>
            <p:nvPr/>
          </p:nvSpPr>
          <p:spPr bwMode="auto">
            <a:xfrm>
              <a:off x="0" y="0"/>
              <a:ext cx="703" cy="4320"/>
            </a:xfrm>
            <a:prstGeom prst="rect">
              <a:avLst/>
            </a:prstGeom>
            <a:solidFill>
              <a:schemeClr val="bg1"/>
            </a:solidFill>
            <a:ln w="76200" cmpd="tri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grpSp>
          <p:nvGrpSpPr>
            <p:cNvPr id="90151" name="Group 39"/>
            <p:cNvGrpSpPr>
              <a:grpSpLocks/>
            </p:cNvGrpSpPr>
            <p:nvPr/>
          </p:nvGrpSpPr>
          <p:grpSpPr bwMode="auto">
            <a:xfrm>
              <a:off x="0" y="0"/>
              <a:ext cx="714" cy="4229"/>
              <a:chOff x="0" y="0"/>
              <a:chExt cx="714" cy="4229"/>
            </a:xfrm>
          </p:grpSpPr>
          <p:pic>
            <p:nvPicPr>
              <p:cNvPr id="90152" name="Picture 40" descr="سماعات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0"/>
                <a:ext cx="714" cy="533"/>
              </a:xfrm>
              <a:prstGeom prst="rect">
                <a:avLst/>
              </a:prstGeom>
              <a:noFill/>
            </p:spPr>
          </p:pic>
          <p:pic>
            <p:nvPicPr>
              <p:cNvPr id="90153" name="Picture 41" descr="microphone_flashing_md_wht"/>
              <p:cNvPicPr>
                <a:picLocks noChangeAspect="1" noChangeArrowheads="1" noCrop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13" y="618"/>
                <a:ext cx="544" cy="544"/>
              </a:xfrm>
              <a:prstGeom prst="rect">
                <a:avLst/>
              </a:prstGeom>
              <a:noFill/>
            </p:spPr>
          </p:pic>
          <p:pic>
            <p:nvPicPr>
              <p:cNvPr id="90154" name="Picture 42" descr="Computa5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45" y="1107"/>
                <a:ext cx="612" cy="551"/>
              </a:xfrm>
              <a:prstGeom prst="rect">
                <a:avLst/>
              </a:prstGeom>
              <a:noFill/>
            </p:spPr>
          </p:pic>
          <p:pic>
            <p:nvPicPr>
              <p:cNvPr id="90155" name="Picture 43" descr="Pc_audio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36" y="3203"/>
                <a:ext cx="621" cy="495"/>
              </a:xfrm>
              <a:prstGeom prst="rect">
                <a:avLst/>
              </a:prstGeom>
              <a:noFill/>
            </p:spPr>
          </p:pic>
          <p:pic>
            <p:nvPicPr>
              <p:cNvPr id="90156" name="Picture 44" descr="Multimd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31" y="3721"/>
                <a:ext cx="612" cy="508"/>
              </a:xfrm>
              <a:prstGeom prst="rect">
                <a:avLst/>
              </a:prstGeom>
              <a:noFill/>
            </p:spPr>
          </p:pic>
          <p:pic>
            <p:nvPicPr>
              <p:cNvPr id="90157" name="Picture 45" descr="Bells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45" y="1707"/>
                <a:ext cx="612" cy="612"/>
              </a:xfrm>
              <a:prstGeom prst="rect">
                <a:avLst/>
              </a:prstGeom>
              <a:noFill/>
            </p:spPr>
          </p:pic>
          <p:pic>
            <p:nvPicPr>
              <p:cNvPr id="90158" name="Picture 46" descr="Choirboy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59" y="2370"/>
                <a:ext cx="529" cy="771"/>
              </a:xfrm>
              <a:prstGeom prst="rect">
                <a:avLst/>
              </a:prstGeom>
              <a:noFill/>
            </p:spPr>
          </p:pic>
        </p:grpSp>
      </p:grpSp>
      <p:sp>
        <p:nvSpPr>
          <p:cNvPr id="16" name="Text Box 3"/>
          <p:cNvSpPr txBox="1">
            <a:spLocks noChangeArrowheads="1"/>
          </p:cNvSpPr>
          <p:nvPr/>
        </p:nvSpPr>
        <p:spPr bwMode="auto">
          <a:xfrm>
            <a:off x="2584343" y="1988840"/>
            <a:ext cx="6308137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 rtl="1"/>
            <a:r>
              <a:rPr lang="ar-SA" sz="4000" dirty="0" smtClean="0"/>
              <a:t>2- أهمية استخدام الوسائل التعليمية.</a:t>
            </a:r>
          </a:p>
          <a:p>
            <a:pPr algn="r" rtl="1"/>
            <a:r>
              <a:rPr lang="ar-SA" sz="4000" dirty="0" smtClean="0"/>
              <a:t>3- معوقات استخدام الوسائل التعليمية.</a:t>
            </a:r>
          </a:p>
        </p:txBody>
      </p:sp>
    </p:spTree>
  </p:cSld>
  <p:clrMapOvr>
    <a:masterClrMapping/>
  </p:clrMapOvr>
  <p:transition>
    <p:randomBar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 descr="صورة1"/>
          <p:cNvSpPr>
            <a:spLocks noChangeArrowheads="1"/>
          </p:cNvSpPr>
          <p:nvPr/>
        </p:nvSpPr>
        <p:spPr bwMode="auto">
          <a:xfrm>
            <a:off x="250825" y="260350"/>
            <a:ext cx="8569325" cy="6337300"/>
          </a:xfrm>
          <a:prstGeom prst="rect">
            <a:avLst/>
          </a:prstGeom>
          <a:blipFill dpi="0" rotWithShape="1">
            <a:blip r:embed="rId4" cstate="print">
              <a:alphaModFix amt="29000"/>
            </a:blip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rtl="1"/>
            <a:endParaRPr lang="en-US" smtClean="0">
              <a:solidFill>
                <a:srgbClr val="000000"/>
              </a:solidFill>
              <a:cs typeface="Led Italic Font" pitchFamily="2" charset="-78"/>
            </a:endParaRPr>
          </a:p>
        </p:txBody>
      </p:sp>
      <p:sp>
        <p:nvSpPr>
          <p:cNvPr id="94211" name="Rectangle 3"/>
          <p:cNvSpPr>
            <a:spLocks noChangeArrowheads="1"/>
          </p:cNvSpPr>
          <p:nvPr/>
        </p:nvSpPr>
        <p:spPr bwMode="auto">
          <a:xfrm>
            <a:off x="2484438" y="1557338"/>
            <a:ext cx="4248150" cy="936625"/>
          </a:xfrm>
          <a:prstGeom prst="rect">
            <a:avLst/>
          </a:prstGeom>
          <a:solidFill>
            <a:schemeClr val="bg1"/>
          </a:solidFill>
          <a:ln w="762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 rtl="1"/>
            <a:endParaRPr lang="ar-SA" b="1" smtClean="0">
              <a:solidFill>
                <a:srgbClr val="000000"/>
              </a:solidFill>
            </a:endParaRPr>
          </a:p>
        </p:txBody>
      </p:sp>
      <p:sp>
        <p:nvSpPr>
          <p:cNvPr id="94212" name="Rectangle 4"/>
          <p:cNvSpPr>
            <a:spLocks noChangeArrowheads="1"/>
          </p:cNvSpPr>
          <p:nvPr/>
        </p:nvSpPr>
        <p:spPr bwMode="auto">
          <a:xfrm>
            <a:off x="4139952" y="3068960"/>
            <a:ext cx="935038" cy="863600"/>
          </a:xfrm>
          <a:prstGeom prst="rect">
            <a:avLst/>
          </a:prstGeom>
          <a:solidFill>
            <a:schemeClr val="bg1"/>
          </a:solidFill>
          <a:ln w="762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rtl="1"/>
            <a:endParaRPr lang="en-US" sz="3600" b="1" smtClean="0">
              <a:solidFill>
                <a:srgbClr val="000000"/>
              </a:solidFill>
              <a:cs typeface="Andalus" pitchFamily="2" charset="-78"/>
            </a:endParaRPr>
          </a:p>
        </p:txBody>
      </p:sp>
      <p:sp>
        <p:nvSpPr>
          <p:cNvPr id="94213" name="Text Box 5"/>
          <p:cNvSpPr txBox="1">
            <a:spLocks noChangeArrowheads="1"/>
          </p:cNvSpPr>
          <p:nvPr/>
        </p:nvSpPr>
        <p:spPr bwMode="auto">
          <a:xfrm>
            <a:off x="3275856" y="1700213"/>
            <a:ext cx="257955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 rtl="1"/>
            <a:r>
              <a:rPr lang="ar-SA" sz="3600" b="1" dirty="0" smtClean="0">
                <a:solidFill>
                  <a:srgbClr val="000000"/>
                </a:solidFill>
                <a:cs typeface="Led Italic Font" pitchFamily="2" charset="-78"/>
              </a:rPr>
              <a:t>بطاقة رقم</a:t>
            </a:r>
            <a:endParaRPr lang="en-US" sz="3600" b="1" dirty="0" smtClean="0">
              <a:solidFill>
                <a:srgbClr val="000000"/>
              </a:solidFill>
              <a:cs typeface="Led Italic Font" pitchFamily="2" charset="-78"/>
            </a:endParaRPr>
          </a:p>
        </p:txBody>
      </p:sp>
      <p:sp>
        <p:nvSpPr>
          <p:cNvPr id="94214" name="Text Box 6"/>
          <p:cNvSpPr txBox="1">
            <a:spLocks noChangeArrowheads="1"/>
          </p:cNvSpPr>
          <p:nvPr/>
        </p:nvSpPr>
        <p:spPr bwMode="auto">
          <a:xfrm>
            <a:off x="4356100" y="3284538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1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15" name="Text Box 7"/>
          <p:cNvSpPr txBox="1">
            <a:spLocks noChangeArrowheads="1"/>
          </p:cNvSpPr>
          <p:nvPr/>
        </p:nvSpPr>
        <p:spPr bwMode="auto">
          <a:xfrm>
            <a:off x="4427984" y="3212976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2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16" name="Text Box 8"/>
          <p:cNvSpPr txBox="1">
            <a:spLocks noChangeArrowheads="1"/>
          </p:cNvSpPr>
          <p:nvPr/>
        </p:nvSpPr>
        <p:spPr bwMode="auto">
          <a:xfrm>
            <a:off x="4427984" y="3212976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3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17" name="Text Box 9"/>
          <p:cNvSpPr txBox="1">
            <a:spLocks noChangeArrowheads="1"/>
          </p:cNvSpPr>
          <p:nvPr/>
        </p:nvSpPr>
        <p:spPr bwMode="auto">
          <a:xfrm>
            <a:off x="4427984" y="3212976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4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18" name="Text Box 10"/>
          <p:cNvSpPr txBox="1">
            <a:spLocks noChangeArrowheads="1"/>
          </p:cNvSpPr>
          <p:nvPr/>
        </p:nvSpPr>
        <p:spPr bwMode="auto">
          <a:xfrm>
            <a:off x="4427984" y="3212976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5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19" name="Text Box 11"/>
          <p:cNvSpPr txBox="1">
            <a:spLocks noChangeArrowheads="1"/>
          </p:cNvSpPr>
          <p:nvPr/>
        </p:nvSpPr>
        <p:spPr bwMode="auto">
          <a:xfrm>
            <a:off x="4427984" y="3212976"/>
            <a:ext cx="3873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6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20" name="Text Box 12"/>
          <p:cNvSpPr txBox="1">
            <a:spLocks noChangeArrowheads="1"/>
          </p:cNvSpPr>
          <p:nvPr/>
        </p:nvSpPr>
        <p:spPr bwMode="auto">
          <a:xfrm>
            <a:off x="4400674" y="3212976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7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21" name="Text Box 13"/>
          <p:cNvSpPr txBox="1">
            <a:spLocks noChangeArrowheads="1"/>
          </p:cNvSpPr>
          <p:nvPr/>
        </p:nvSpPr>
        <p:spPr bwMode="auto">
          <a:xfrm>
            <a:off x="4427984" y="3212976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8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22" name="Text Box 14"/>
          <p:cNvSpPr txBox="1">
            <a:spLocks noChangeArrowheads="1"/>
          </p:cNvSpPr>
          <p:nvPr/>
        </p:nvSpPr>
        <p:spPr bwMode="auto">
          <a:xfrm>
            <a:off x="4427984" y="3212976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9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23" name="Text Box 15"/>
          <p:cNvSpPr txBox="1">
            <a:spLocks noChangeArrowheads="1"/>
          </p:cNvSpPr>
          <p:nvPr/>
        </p:nvSpPr>
        <p:spPr bwMode="auto">
          <a:xfrm>
            <a:off x="4211960" y="3212976"/>
            <a:ext cx="7921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10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31" name="Text Box 23"/>
          <p:cNvSpPr txBox="1">
            <a:spLocks noChangeArrowheads="1"/>
          </p:cNvSpPr>
          <p:nvPr/>
        </p:nvSpPr>
        <p:spPr bwMode="auto">
          <a:xfrm>
            <a:off x="4211960" y="3284984"/>
            <a:ext cx="60337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6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27" name="Text Box 24"/>
          <p:cNvSpPr txBox="1">
            <a:spLocks noChangeArrowheads="1"/>
          </p:cNvSpPr>
          <p:nvPr/>
        </p:nvSpPr>
        <p:spPr bwMode="auto">
          <a:xfrm>
            <a:off x="3995936" y="3212976"/>
            <a:ext cx="936104" cy="57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11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28" name="Text Box 24"/>
          <p:cNvSpPr txBox="1">
            <a:spLocks noChangeArrowheads="1"/>
          </p:cNvSpPr>
          <p:nvPr/>
        </p:nvSpPr>
        <p:spPr bwMode="auto">
          <a:xfrm>
            <a:off x="3995936" y="3212976"/>
            <a:ext cx="936104" cy="57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12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942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ac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10" dur="500"/>
                                        <p:tgtEl>
                                          <p:spTgt spid="942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94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17" dur="500"/>
                                        <p:tgtEl>
                                          <p:spTgt spid="942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94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24" dur="500"/>
                                        <p:tgtEl>
                                          <p:spTgt spid="942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94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31" dur="500"/>
                                        <p:tgtEl>
                                          <p:spTgt spid="942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94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38" dur="500"/>
                                        <p:tgtEl>
                                          <p:spTgt spid="942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94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45" dur="500"/>
                                        <p:tgtEl>
                                          <p:spTgt spid="942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9" dur="500"/>
                                        <p:tgtEl>
                                          <p:spTgt spid="94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52" dur="500"/>
                                        <p:tgtEl>
                                          <p:spTgt spid="942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6" dur="500"/>
                                        <p:tgtEl>
                                          <p:spTgt spid="94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59" dur="500"/>
                                        <p:tgtEl>
                                          <p:spTgt spid="942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3" dur="500"/>
                                        <p:tgtEl>
                                          <p:spTgt spid="94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66" dur="500"/>
                                        <p:tgtEl>
                                          <p:spTgt spid="942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0" dur="500"/>
                                        <p:tgtEl>
                                          <p:spTgt spid="94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0"/>
                            </p:stCondLst>
                            <p:childTnLst>
                              <p:par>
                                <p:cTn id="72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73" dur="500"/>
                                        <p:tgtEl>
                                          <p:spTgt spid="942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8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6000"/>
                            </p:stCondLst>
                            <p:childTnLst>
                              <p:par>
                                <p:cTn id="86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8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1" dur="500"/>
                                        <p:tgtEl>
                                          <p:spTgt spid="942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4" grpId="0"/>
      <p:bldP spid="94214" grpId="1"/>
      <p:bldP spid="94215" grpId="0"/>
      <p:bldP spid="94215" grpId="1"/>
      <p:bldP spid="94216" grpId="0"/>
      <p:bldP spid="94216" grpId="1"/>
      <p:bldP spid="94217" grpId="0"/>
      <p:bldP spid="94217" grpId="1"/>
      <p:bldP spid="94218" grpId="0"/>
      <p:bldP spid="94218" grpId="1"/>
      <p:bldP spid="94219" grpId="0"/>
      <p:bldP spid="94219" grpId="1"/>
      <p:bldP spid="94220" grpId="0"/>
      <p:bldP spid="94220" grpId="1"/>
      <p:bldP spid="94221" grpId="0"/>
      <p:bldP spid="94221" grpId="1"/>
      <p:bldP spid="94222" grpId="0"/>
      <p:bldP spid="94222" grpId="1"/>
      <p:bldP spid="94223" grpId="0"/>
      <p:bldP spid="94223" grpId="1"/>
      <p:bldP spid="94231" grpId="0"/>
      <p:bldP spid="27" grpId="0"/>
      <p:bldP spid="27" grpId="1"/>
      <p:bldP spid="28" grpId="0"/>
      <p:bldP spid="28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323528" y="1196752"/>
            <a:ext cx="8503920" cy="2859230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ct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400" b="1" i="0" u="sng" strike="noStrike" kern="0" cap="none" spc="0" normalizeH="0" baseline="0" noProof="0" dirty="0" smtClean="0">
                <a:ln w="6350">
                  <a:noFill/>
                </a:ln>
                <a:uLnTx/>
                <a:uFillTx/>
                <a:latin typeface="+mn-lt"/>
                <a:ea typeface="+mn-ea"/>
                <a:cs typeface="+mn-cs"/>
                <a:sym typeface="AGA Arabesque"/>
              </a:rPr>
              <a:t>6</a:t>
            </a:r>
          </a:p>
          <a:p>
            <a:pPr marL="514350" marR="0" lvl="0" indent="-514350" algn="ctr" defTabSz="914400" rtl="1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ar-SA" sz="4000" kern="0" dirty="0" smtClean="0"/>
              <a:t>تساعد الوسائل التعليمية على تعديل بعض المفاهيم والسلوكيات الخاطئة</a:t>
            </a:r>
          </a:p>
          <a:p>
            <a:pPr marL="457200" marR="0" lvl="0" indent="-4572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ar-SA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ar-SA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ar-SA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randomBar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 descr="صورة1"/>
          <p:cNvSpPr>
            <a:spLocks noChangeArrowheads="1"/>
          </p:cNvSpPr>
          <p:nvPr/>
        </p:nvSpPr>
        <p:spPr bwMode="auto">
          <a:xfrm>
            <a:off x="250825" y="260350"/>
            <a:ext cx="8569325" cy="6337300"/>
          </a:xfrm>
          <a:prstGeom prst="rect">
            <a:avLst/>
          </a:prstGeom>
          <a:blipFill dpi="0" rotWithShape="1">
            <a:blip r:embed="rId4" cstate="print">
              <a:alphaModFix amt="29000"/>
            </a:blip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rtl="1"/>
            <a:endParaRPr lang="en-US" smtClean="0">
              <a:solidFill>
                <a:srgbClr val="000000"/>
              </a:solidFill>
              <a:cs typeface="Led Italic Font" pitchFamily="2" charset="-78"/>
            </a:endParaRPr>
          </a:p>
        </p:txBody>
      </p:sp>
      <p:sp>
        <p:nvSpPr>
          <p:cNvPr id="94211" name="Rectangle 3"/>
          <p:cNvSpPr>
            <a:spLocks noChangeArrowheads="1"/>
          </p:cNvSpPr>
          <p:nvPr/>
        </p:nvSpPr>
        <p:spPr bwMode="auto">
          <a:xfrm>
            <a:off x="2484438" y="1557338"/>
            <a:ext cx="4248150" cy="936625"/>
          </a:xfrm>
          <a:prstGeom prst="rect">
            <a:avLst/>
          </a:prstGeom>
          <a:solidFill>
            <a:schemeClr val="bg1"/>
          </a:solidFill>
          <a:ln w="762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 rtl="1"/>
            <a:endParaRPr lang="ar-SA" b="1" smtClean="0">
              <a:solidFill>
                <a:srgbClr val="000000"/>
              </a:solidFill>
            </a:endParaRPr>
          </a:p>
        </p:txBody>
      </p:sp>
      <p:sp>
        <p:nvSpPr>
          <p:cNvPr id="94212" name="Rectangle 4"/>
          <p:cNvSpPr>
            <a:spLocks noChangeArrowheads="1"/>
          </p:cNvSpPr>
          <p:nvPr/>
        </p:nvSpPr>
        <p:spPr bwMode="auto">
          <a:xfrm>
            <a:off x="4139952" y="3068960"/>
            <a:ext cx="935038" cy="863600"/>
          </a:xfrm>
          <a:prstGeom prst="rect">
            <a:avLst/>
          </a:prstGeom>
          <a:solidFill>
            <a:schemeClr val="bg1"/>
          </a:solidFill>
          <a:ln w="762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rtl="1"/>
            <a:endParaRPr lang="en-US" sz="3600" b="1" smtClean="0">
              <a:solidFill>
                <a:srgbClr val="000000"/>
              </a:solidFill>
              <a:cs typeface="Andalus" pitchFamily="2" charset="-78"/>
            </a:endParaRPr>
          </a:p>
        </p:txBody>
      </p:sp>
      <p:sp>
        <p:nvSpPr>
          <p:cNvPr id="94213" name="Text Box 5"/>
          <p:cNvSpPr txBox="1">
            <a:spLocks noChangeArrowheads="1"/>
          </p:cNvSpPr>
          <p:nvPr/>
        </p:nvSpPr>
        <p:spPr bwMode="auto">
          <a:xfrm>
            <a:off x="3275856" y="1700213"/>
            <a:ext cx="257955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 rtl="1"/>
            <a:r>
              <a:rPr lang="ar-SA" sz="3600" b="1" dirty="0" smtClean="0">
                <a:solidFill>
                  <a:srgbClr val="000000"/>
                </a:solidFill>
                <a:cs typeface="Led Italic Font" pitchFamily="2" charset="-78"/>
              </a:rPr>
              <a:t>بطاقة رقم</a:t>
            </a:r>
            <a:endParaRPr lang="en-US" sz="3600" b="1" dirty="0" smtClean="0">
              <a:solidFill>
                <a:srgbClr val="000000"/>
              </a:solidFill>
              <a:cs typeface="Led Italic Font" pitchFamily="2" charset="-78"/>
            </a:endParaRPr>
          </a:p>
        </p:txBody>
      </p:sp>
      <p:sp>
        <p:nvSpPr>
          <p:cNvPr id="94214" name="Text Box 6"/>
          <p:cNvSpPr txBox="1">
            <a:spLocks noChangeArrowheads="1"/>
          </p:cNvSpPr>
          <p:nvPr/>
        </p:nvSpPr>
        <p:spPr bwMode="auto">
          <a:xfrm>
            <a:off x="4356100" y="3284538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1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15" name="Text Box 7"/>
          <p:cNvSpPr txBox="1">
            <a:spLocks noChangeArrowheads="1"/>
          </p:cNvSpPr>
          <p:nvPr/>
        </p:nvSpPr>
        <p:spPr bwMode="auto">
          <a:xfrm>
            <a:off x="4427984" y="3212976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2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16" name="Text Box 8"/>
          <p:cNvSpPr txBox="1">
            <a:spLocks noChangeArrowheads="1"/>
          </p:cNvSpPr>
          <p:nvPr/>
        </p:nvSpPr>
        <p:spPr bwMode="auto">
          <a:xfrm>
            <a:off x="4427984" y="3212976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3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17" name="Text Box 9"/>
          <p:cNvSpPr txBox="1">
            <a:spLocks noChangeArrowheads="1"/>
          </p:cNvSpPr>
          <p:nvPr/>
        </p:nvSpPr>
        <p:spPr bwMode="auto">
          <a:xfrm>
            <a:off x="4427984" y="3212976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4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18" name="Text Box 10"/>
          <p:cNvSpPr txBox="1">
            <a:spLocks noChangeArrowheads="1"/>
          </p:cNvSpPr>
          <p:nvPr/>
        </p:nvSpPr>
        <p:spPr bwMode="auto">
          <a:xfrm>
            <a:off x="4427984" y="3212976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5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19" name="Text Box 11"/>
          <p:cNvSpPr txBox="1">
            <a:spLocks noChangeArrowheads="1"/>
          </p:cNvSpPr>
          <p:nvPr/>
        </p:nvSpPr>
        <p:spPr bwMode="auto">
          <a:xfrm>
            <a:off x="4427984" y="3212976"/>
            <a:ext cx="3873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6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20" name="Text Box 12"/>
          <p:cNvSpPr txBox="1">
            <a:spLocks noChangeArrowheads="1"/>
          </p:cNvSpPr>
          <p:nvPr/>
        </p:nvSpPr>
        <p:spPr bwMode="auto">
          <a:xfrm>
            <a:off x="4400674" y="3212976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7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21" name="Text Box 13"/>
          <p:cNvSpPr txBox="1">
            <a:spLocks noChangeArrowheads="1"/>
          </p:cNvSpPr>
          <p:nvPr/>
        </p:nvSpPr>
        <p:spPr bwMode="auto">
          <a:xfrm>
            <a:off x="4427984" y="3212976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8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22" name="Text Box 14"/>
          <p:cNvSpPr txBox="1">
            <a:spLocks noChangeArrowheads="1"/>
          </p:cNvSpPr>
          <p:nvPr/>
        </p:nvSpPr>
        <p:spPr bwMode="auto">
          <a:xfrm>
            <a:off x="4427984" y="3212976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9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23" name="Text Box 15"/>
          <p:cNvSpPr txBox="1">
            <a:spLocks noChangeArrowheads="1"/>
          </p:cNvSpPr>
          <p:nvPr/>
        </p:nvSpPr>
        <p:spPr bwMode="auto">
          <a:xfrm>
            <a:off x="4211960" y="3212976"/>
            <a:ext cx="7921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10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31" name="Text Box 23"/>
          <p:cNvSpPr txBox="1">
            <a:spLocks noChangeArrowheads="1"/>
          </p:cNvSpPr>
          <p:nvPr/>
        </p:nvSpPr>
        <p:spPr bwMode="auto">
          <a:xfrm>
            <a:off x="4184650" y="3212976"/>
            <a:ext cx="60337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3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27" name="Text Box 24"/>
          <p:cNvSpPr txBox="1">
            <a:spLocks noChangeArrowheads="1"/>
          </p:cNvSpPr>
          <p:nvPr/>
        </p:nvSpPr>
        <p:spPr bwMode="auto">
          <a:xfrm>
            <a:off x="3995936" y="3212976"/>
            <a:ext cx="936104" cy="57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11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28" name="Text Box 24"/>
          <p:cNvSpPr txBox="1">
            <a:spLocks noChangeArrowheads="1"/>
          </p:cNvSpPr>
          <p:nvPr/>
        </p:nvSpPr>
        <p:spPr bwMode="auto">
          <a:xfrm>
            <a:off x="3995936" y="3212976"/>
            <a:ext cx="936104" cy="57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12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942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ac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10" dur="500"/>
                                        <p:tgtEl>
                                          <p:spTgt spid="942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94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17" dur="500"/>
                                        <p:tgtEl>
                                          <p:spTgt spid="942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94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24" dur="500"/>
                                        <p:tgtEl>
                                          <p:spTgt spid="942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94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31" dur="500"/>
                                        <p:tgtEl>
                                          <p:spTgt spid="942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94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38" dur="500"/>
                                        <p:tgtEl>
                                          <p:spTgt spid="942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94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45" dur="500"/>
                                        <p:tgtEl>
                                          <p:spTgt spid="942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9" dur="500"/>
                                        <p:tgtEl>
                                          <p:spTgt spid="94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52" dur="500"/>
                                        <p:tgtEl>
                                          <p:spTgt spid="942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6" dur="500"/>
                                        <p:tgtEl>
                                          <p:spTgt spid="94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59" dur="500"/>
                                        <p:tgtEl>
                                          <p:spTgt spid="942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3" dur="500"/>
                                        <p:tgtEl>
                                          <p:spTgt spid="94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66" dur="500"/>
                                        <p:tgtEl>
                                          <p:spTgt spid="942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0" dur="500"/>
                                        <p:tgtEl>
                                          <p:spTgt spid="94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0"/>
                            </p:stCondLst>
                            <p:childTnLst>
                              <p:par>
                                <p:cTn id="72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73" dur="500"/>
                                        <p:tgtEl>
                                          <p:spTgt spid="942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8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6000"/>
                            </p:stCondLst>
                            <p:childTnLst>
                              <p:par>
                                <p:cTn id="86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8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1" dur="500"/>
                                        <p:tgtEl>
                                          <p:spTgt spid="942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4" grpId="0"/>
      <p:bldP spid="94214" grpId="1"/>
      <p:bldP spid="94215" grpId="0"/>
      <p:bldP spid="94215" grpId="1"/>
      <p:bldP spid="94216" grpId="0"/>
      <p:bldP spid="94216" grpId="1"/>
      <p:bldP spid="94217" grpId="0"/>
      <p:bldP spid="94217" grpId="1"/>
      <p:bldP spid="94218" grpId="0"/>
      <p:bldP spid="94218" grpId="1"/>
      <p:bldP spid="94219" grpId="0"/>
      <p:bldP spid="94219" grpId="1"/>
      <p:bldP spid="94220" grpId="0"/>
      <p:bldP spid="94220" grpId="1"/>
      <p:bldP spid="94221" grpId="0"/>
      <p:bldP spid="94221" grpId="1"/>
      <p:bldP spid="94222" grpId="0"/>
      <p:bldP spid="94222" grpId="1"/>
      <p:bldP spid="94223" grpId="0"/>
      <p:bldP spid="94223" grpId="1"/>
      <p:bldP spid="94231" grpId="0"/>
      <p:bldP spid="27" grpId="0"/>
      <p:bldP spid="27" grpId="1"/>
      <p:bldP spid="28" grpId="0"/>
      <p:bldP spid="28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323528" y="1196752"/>
            <a:ext cx="8503920" cy="2859230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ct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400" b="1" i="0" u="sng" strike="noStrike" kern="0" cap="none" spc="0" normalizeH="0" baseline="0" noProof="0" dirty="0" smtClean="0">
                <a:ln w="6350">
                  <a:noFill/>
                </a:ln>
                <a:uLnTx/>
                <a:uFillTx/>
                <a:latin typeface="+mn-lt"/>
                <a:ea typeface="+mn-ea"/>
                <a:cs typeface="+mn-cs"/>
                <a:sym typeface="AGA Arabesque"/>
              </a:rPr>
              <a:t>3</a:t>
            </a:r>
          </a:p>
          <a:p>
            <a:pPr marL="514350" marR="0" lvl="0" indent="-514350" algn="ctr" defTabSz="914400" rtl="1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ar-SA" sz="4000" kern="0" dirty="0" smtClean="0"/>
              <a:t>تساعد الوسائل التعليمية على تحقيق التعلم بجوانبه المختلفة المعرفية </a:t>
            </a:r>
            <a:r>
              <a:rPr lang="ar-SA" sz="4000" kern="0" dirty="0" err="1" smtClean="0"/>
              <a:t>والمهارية</a:t>
            </a:r>
            <a:r>
              <a:rPr lang="ar-SA" sz="4000" kern="0" dirty="0" smtClean="0"/>
              <a:t> و الوجدانية</a:t>
            </a:r>
          </a:p>
          <a:p>
            <a:pPr marL="457200" marR="0" lvl="0" indent="-4572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ar-SA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ar-SA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ar-SA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randomBar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 descr="صورة1"/>
          <p:cNvSpPr>
            <a:spLocks noChangeArrowheads="1"/>
          </p:cNvSpPr>
          <p:nvPr/>
        </p:nvSpPr>
        <p:spPr bwMode="auto">
          <a:xfrm>
            <a:off x="250825" y="260350"/>
            <a:ext cx="8569325" cy="6337300"/>
          </a:xfrm>
          <a:prstGeom prst="rect">
            <a:avLst/>
          </a:prstGeom>
          <a:blipFill dpi="0" rotWithShape="1">
            <a:blip r:embed="rId4" cstate="print">
              <a:alphaModFix amt="29000"/>
            </a:blip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rtl="1"/>
            <a:endParaRPr lang="en-US" smtClean="0">
              <a:solidFill>
                <a:srgbClr val="000000"/>
              </a:solidFill>
              <a:cs typeface="Led Italic Font" pitchFamily="2" charset="-78"/>
            </a:endParaRPr>
          </a:p>
        </p:txBody>
      </p:sp>
      <p:sp>
        <p:nvSpPr>
          <p:cNvPr id="94211" name="Rectangle 3"/>
          <p:cNvSpPr>
            <a:spLocks noChangeArrowheads="1"/>
          </p:cNvSpPr>
          <p:nvPr/>
        </p:nvSpPr>
        <p:spPr bwMode="auto">
          <a:xfrm>
            <a:off x="2484438" y="1557338"/>
            <a:ext cx="4248150" cy="936625"/>
          </a:xfrm>
          <a:prstGeom prst="rect">
            <a:avLst/>
          </a:prstGeom>
          <a:solidFill>
            <a:schemeClr val="bg1"/>
          </a:solidFill>
          <a:ln w="762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 rtl="1"/>
            <a:endParaRPr lang="ar-SA" b="1" smtClean="0">
              <a:solidFill>
                <a:srgbClr val="000000"/>
              </a:solidFill>
            </a:endParaRPr>
          </a:p>
        </p:txBody>
      </p:sp>
      <p:sp>
        <p:nvSpPr>
          <p:cNvPr id="94212" name="Rectangle 4"/>
          <p:cNvSpPr>
            <a:spLocks noChangeArrowheads="1"/>
          </p:cNvSpPr>
          <p:nvPr/>
        </p:nvSpPr>
        <p:spPr bwMode="auto">
          <a:xfrm>
            <a:off x="4139952" y="3068960"/>
            <a:ext cx="935038" cy="863600"/>
          </a:xfrm>
          <a:prstGeom prst="rect">
            <a:avLst/>
          </a:prstGeom>
          <a:solidFill>
            <a:schemeClr val="bg1"/>
          </a:solidFill>
          <a:ln w="762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rtl="1"/>
            <a:endParaRPr lang="en-US" sz="3600" b="1" smtClean="0">
              <a:solidFill>
                <a:srgbClr val="000000"/>
              </a:solidFill>
              <a:cs typeface="Andalus" pitchFamily="2" charset="-78"/>
            </a:endParaRPr>
          </a:p>
        </p:txBody>
      </p:sp>
      <p:sp>
        <p:nvSpPr>
          <p:cNvPr id="94213" name="Text Box 5"/>
          <p:cNvSpPr txBox="1">
            <a:spLocks noChangeArrowheads="1"/>
          </p:cNvSpPr>
          <p:nvPr/>
        </p:nvSpPr>
        <p:spPr bwMode="auto">
          <a:xfrm>
            <a:off x="3275856" y="1700213"/>
            <a:ext cx="257955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 rtl="1"/>
            <a:r>
              <a:rPr lang="ar-SA" sz="3600" b="1" dirty="0" smtClean="0">
                <a:solidFill>
                  <a:srgbClr val="000000"/>
                </a:solidFill>
                <a:cs typeface="Led Italic Font" pitchFamily="2" charset="-78"/>
              </a:rPr>
              <a:t>بطاقة رقم</a:t>
            </a:r>
            <a:endParaRPr lang="en-US" sz="3600" b="1" dirty="0" smtClean="0">
              <a:solidFill>
                <a:srgbClr val="000000"/>
              </a:solidFill>
              <a:cs typeface="Led Italic Font" pitchFamily="2" charset="-78"/>
            </a:endParaRPr>
          </a:p>
        </p:txBody>
      </p:sp>
      <p:sp>
        <p:nvSpPr>
          <p:cNvPr id="94214" name="Text Box 6"/>
          <p:cNvSpPr txBox="1">
            <a:spLocks noChangeArrowheads="1"/>
          </p:cNvSpPr>
          <p:nvPr/>
        </p:nvSpPr>
        <p:spPr bwMode="auto">
          <a:xfrm>
            <a:off x="4356100" y="3284538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1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15" name="Text Box 7"/>
          <p:cNvSpPr txBox="1">
            <a:spLocks noChangeArrowheads="1"/>
          </p:cNvSpPr>
          <p:nvPr/>
        </p:nvSpPr>
        <p:spPr bwMode="auto">
          <a:xfrm>
            <a:off x="4427984" y="3212976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2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16" name="Text Box 8"/>
          <p:cNvSpPr txBox="1">
            <a:spLocks noChangeArrowheads="1"/>
          </p:cNvSpPr>
          <p:nvPr/>
        </p:nvSpPr>
        <p:spPr bwMode="auto">
          <a:xfrm>
            <a:off x="4427984" y="3212976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3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17" name="Text Box 9"/>
          <p:cNvSpPr txBox="1">
            <a:spLocks noChangeArrowheads="1"/>
          </p:cNvSpPr>
          <p:nvPr/>
        </p:nvSpPr>
        <p:spPr bwMode="auto">
          <a:xfrm>
            <a:off x="4427984" y="3212976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4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18" name="Text Box 10"/>
          <p:cNvSpPr txBox="1">
            <a:spLocks noChangeArrowheads="1"/>
          </p:cNvSpPr>
          <p:nvPr/>
        </p:nvSpPr>
        <p:spPr bwMode="auto">
          <a:xfrm>
            <a:off x="4427984" y="3212976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5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19" name="Text Box 11"/>
          <p:cNvSpPr txBox="1">
            <a:spLocks noChangeArrowheads="1"/>
          </p:cNvSpPr>
          <p:nvPr/>
        </p:nvSpPr>
        <p:spPr bwMode="auto">
          <a:xfrm>
            <a:off x="4427984" y="3212976"/>
            <a:ext cx="3873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6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20" name="Text Box 12"/>
          <p:cNvSpPr txBox="1">
            <a:spLocks noChangeArrowheads="1"/>
          </p:cNvSpPr>
          <p:nvPr/>
        </p:nvSpPr>
        <p:spPr bwMode="auto">
          <a:xfrm>
            <a:off x="4400674" y="3212976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7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21" name="Text Box 13"/>
          <p:cNvSpPr txBox="1">
            <a:spLocks noChangeArrowheads="1"/>
          </p:cNvSpPr>
          <p:nvPr/>
        </p:nvSpPr>
        <p:spPr bwMode="auto">
          <a:xfrm>
            <a:off x="4427984" y="3212976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8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22" name="Text Box 14"/>
          <p:cNvSpPr txBox="1">
            <a:spLocks noChangeArrowheads="1"/>
          </p:cNvSpPr>
          <p:nvPr/>
        </p:nvSpPr>
        <p:spPr bwMode="auto">
          <a:xfrm>
            <a:off x="4427984" y="3212976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9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23" name="Text Box 15"/>
          <p:cNvSpPr txBox="1">
            <a:spLocks noChangeArrowheads="1"/>
          </p:cNvSpPr>
          <p:nvPr/>
        </p:nvSpPr>
        <p:spPr bwMode="auto">
          <a:xfrm>
            <a:off x="4211960" y="3212976"/>
            <a:ext cx="7921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10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31" name="Text Box 23"/>
          <p:cNvSpPr txBox="1">
            <a:spLocks noChangeArrowheads="1"/>
          </p:cNvSpPr>
          <p:nvPr/>
        </p:nvSpPr>
        <p:spPr bwMode="auto">
          <a:xfrm>
            <a:off x="4355976" y="3212976"/>
            <a:ext cx="60337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10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27" name="Text Box 24"/>
          <p:cNvSpPr txBox="1">
            <a:spLocks noChangeArrowheads="1"/>
          </p:cNvSpPr>
          <p:nvPr/>
        </p:nvSpPr>
        <p:spPr bwMode="auto">
          <a:xfrm>
            <a:off x="3995936" y="3212976"/>
            <a:ext cx="936104" cy="57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11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28" name="Text Box 24"/>
          <p:cNvSpPr txBox="1">
            <a:spLocks noChangeArrowheads="1"/>
          </p:cNvSpPr>
          <p:nvPr/>
        </p:nvSpPr>
        <p:spPr bwMode="auto">
          <a:xfrm>
            <a:off x="3995936" y="3212976"/>
            <a:ext cx="936104" cy="57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12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942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ac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10" dur="500"/>
                                        <p:tgtEl>
                                          <p:spTgt spid="942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94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17" dur="500"/>
                                        <p:tgtEl>
                                          <p:spTgt spid="942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94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24" dur="500"/>
                                        <p:tgtEl>
                                          <p:spTgt spid="942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94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31" dur="500"/>
                                        <p:tgtEl>
                                          <p:spTgt spid="942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94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38" dur="500"/>
                                        <p:tgtEl>
                                          <p:spTgt spid="942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94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45" dur="500"/>
                                        <p:tgtEl>
                                          <p:spTgt spid="942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9" dur="500"/>
                                        <p:tgtEl>
                                          <p:spTgt spid="94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52" dur="500"/>
                                        <p:tgtEl>
                                          <p:spTgt spid="942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6" dur="500"/>
                                        <p:tgtEl>
                                          <p:spTgt spid="94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59" dur="500"/>
                                        <p:tgtEl>
                                          <p:spTgt spid="942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3" dur="500"/>
                                        <p:tgtEl>
                                          <p:spTgt spid="94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66" dur="500"/>
                                        <p:tgtEl>
                                          <p:spTgt spid="942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0" dur="500"/>
                                        <p:tgtEl>
                                          <p:spTgt spid="94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0"/>
                            </p:stCondLst>
                            <p:childTnLst>
                              <p:par>
                                <p:cTn id="72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73" dur="500"/>
                                        <p:tgtEl>
                                          <p:spTgt spid="942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8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6000"/>
                            </p:stCondLst>
                            <p:childTnLst>
                              <p:par>
                                <p:cTn id="86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8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1" dur="500"/>
                                        <p:tgtEl>
                                          <p:spTgt spid="942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4" grpId="0"/>
      <p:bldP spid="94214" grpId="1"/>
      <p:bldP spid="94215" grpId="0"/>
      <p:bldP spid="94215" grpId="1"/>
      <p:bldP spid="94216" grpId="0"/>
      <p:bldP spid="94216" grpId="1"/>
      <p:bldP spid="94217" grpId="0"/>
      <p:bldP spid="94217" grpId="1"/>
      <p:bldP spid="94218" grpId="0"/>
      <p:bldP spid="94218" grpId="1"/>
      <p:bldP spid="94219" grpId="0"/>
      <p:bldP spid="94219" grpId="1"/>
      <p:bldP spid="94220" grpId="0"/>
      <p:bldP spid="94220" grpId="1"/>
      <p:bldP spid="94221" grpId="0"/>
      <p:bldP spid="94221" grpId="1"/>
      <p:bldP spid="94222" grpId="0"/>
      <p:bldP spid="94222" grpId="1"/>
      <p:bldP spid="94223" grpId="0"/>
      <p:bldP spid="94223" grpId="1"/>
      <p:bldP spid="94231" grpId="0"/>
      <p:bldP spid="27" grpId="0"/>
      <p:bldP spid="27" grpId="1"/>
      <p:bldP spid="28" grpId="0"/>
      <p:bldP spid="28" grpId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323528" y="1196752"/>
            <a:ext cx="8503920" cy="2859230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ct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400" b="1" i="0" u="sng" strike="noStrike" kern="0" cap="none" spc="0" normalizeH="0" baseline="0" noProof="0" dirty="0" smtClean="0">
                <a:ln w="6350">
                  <a:noFill/>
                </a:ln>
                <a:uLnTx/>
                <a:uFillTx/>
                <a:latin typeface="+mn-lt"/>
                <a:ea typeface="+mn-ea"/>
                <a:cs typeface="+mn-cs"/>
                <a:sym typeface="AGA Arabesque"/>
              </a:rPr>
              <a:t>10</a:t>
            </a:r>
          </a:p>
          <a:p>
            <a:pPr marL="514350" marR="0" lvl="0" indent="-514350" algn="ctr" defTabSz="914400" rtl="1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ar-SA" sz="4000" kern="0" dirty="0" smtClean="0"/>
              <a:t>تساعد الوسائل التعليمية في التدريب على أساليب التفكير العلمي السليم</a:t>
            </a:r>
          </a:p>
          <a:p>
            <a:pPr marL="457200" marR="0" lvl="0" indent="-4572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ar-SA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ar-SA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ar-SA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randomBar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 descr="صورة1"/>
          <p:cNvSpPr>
            <a:spLocks noChangeArrowheads="1"/>
          </p:cNvSpPr>
          <p:nvPr/>
        </p:nvSpPr>
        <p:spPr bwMode="auto">
          <a:xfrm>
            <a:off x="250825" y="260350"/>
            <a:ext cx="8569325" cy="6337300"/>
          </a:xfrm>
          <a:prstGeom prst="rect">
            <a:avLst/>
          </a:prstGeom>
          <a:blipFill dpi="0" rotWithShape="1">
            <a:blip r:embed="rId4" cstate="print">
              <a:alphaModFix amt="29000"/>
            </a:blip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rtl="1"/>
            <a:endParaRPr lang="en-US" smtClean="0">
              <a:solidFill>
                <a:srgbClr val="000000"/>
              </a:solidFill>
              <a:cs typeface="Led Italic Font" pitchFamily="2" charset="-78"/>
            </a:endParaRPr>
          </a:p>
        </p:txBody>
      </p:sp>
      <p:sp>
        <p:nvSpPr>
          <p:cNvPr id="94211" name="Rectangle 3"/>
          <p:cNvSpPr>
            <a:spLocks noChangeArrowheads="1"/>
          </p:cNvSpPr>
          <p:nvPr/>
        </p:nvSpPr>
        <p:spPr bwMode="auto">
          <a:xfrm>
            <a:off x="2484438" y="1557338"/>
            <a:ext cx="4248150" cy="936625"/>
          </a:xfrm>
          <a:prstGeom prst="rect">
            <a:avLst/>
          </a:prstGeom>
          <a:solidFill>
            <a:schemeClr val="bg1"/>
          </a:solidFill>
          <a:ln w="762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 rtl="1"/>
            <a:endParaRPr lang="ar-SA" b="1" smtClean="0">
              <a:solidFill>
                <a:srgbClr val="000000"/>
              </a:solidFill>
            </a:endParaRPr>
          </a:p>
        </p:txBody>
      </p:sp>
      <p:sp>
        <p:nvSpPr>
          <p:cNvPr id="94212" name="Rectangle 4"/>
          <p:cNvSpPr>
            <a:spLocks noChangeArrowheads="1"/>
          </p:cNvSpPr>
          <p:nvPr/>
        </p:nvSpPr>
        <p:spPr bwMode="auto">
          <a:xfrm>
            <a:off x="4139952" y="3068960"/>
            <a:ext cx="935038" cy="863600"/>
          </a:xfrm>
          <a:prstGeom prst="rect">
            <a:avLst/>
          </a:prstGeom>
          <a:solidFill>
            <a:schemeClr val="bg1"/>
          </a:solidFill>
          <a:ln w="762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rtl="1"/>
            <a:endParaRPr lang="en-US" sz="3600" b="1" smtClean="0">
              <a:solidFill>
                <a:srgbClr val="000000"/>
              </a:solidFill>
              <a:cs typeface="Andalus" pitchFamily="2" charset="-78"/>
            </a:endParaRPr>
          </a:p>
        </p:txBody>
      </p:sp>
      <p:sp>
        <p:nvSpPr>
          <p:cNvPr id="94213" name="Text Box 5"/>
          <p:cNvSpPr txBox="1">
            <a:spLocks noChangeArrowheads="1"/>
          </p:cNvSpPr>
          <p:nvPr/>
        </p:nvSpPr>
        <p:spPr bwMode="auto">
          <a:xfrm>
            <a:off x="3275856" y="1700213"/>
            <a:ext cx="257955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 rtl="1"/>
            <a:r>
              <a:rPr lang="ar-SA" sz="3600" b="1" dirty="0" smtClean="0">
                <a:solidFill>
                  <a:srgbClr val="000000"/>
                </a:solidFill>
                <a:cs typeface="Led Italic Font" pitchFamily="2" charset="-78"/>
              </a:rPr>
              <a:t>بطاقة رقم</a:t>
            </a:r>
            <a:endParaRPr lang="en-US" sz="3600" b="1" dirty="0" smtClean="0">
              <a:solidFill>
                <a:srgbClr val="000000"/>
              </a:solidFill>
              <a:cs typeface="Led Italic Font" pitchFamily="2" charset="-78"/>
            </a:endParaRPr>
          </a:p>
        </p:txBody>
      </p:sp>
      <p:sp>
        <p:nvSpPr>
          <p:cNvPr id="94214" name="Text Box 6"/>
          <p:cNvSpPr txBox="1">
            <a:spLocks noChangeArrowheads="1"/>
          </p:cNvSpPr>
          <p:nvPr/>
        </p:nvSpPr>
        <p:spPr bwMode="auto">
          <a:xfrm>
            <a:off x="4356100" y="3284538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1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15" name="Text Box 7"/>
          <p:cNvSpPr txBox="1">
            <a:spLocks noChangeArrowheads="1"/>
          </p:cNvSpPr>
          <p:nvPr/>
        </p:nvSpPr>
        <p:spPr bwMode="auto">
          <a:xfrm>
            <a:off x="4427984" y="3212976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2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16" name="Text Box 8"/>
          <p:cNvSpPr txBox="1">
            <a:spLocks noChangeArrowheads="1"/>
          </p:cNvSpPr>
          <p:nvPr/>
        </p:nvSpPr>
        <p:spPr bwMode="auto">
          <a:xfrm>
            <a:off x="4427984" y="3212976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3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17" name="Text Box 9"/>
          <p:cNvSpPr txBox="1">
            <a:spLocks noChangeArrowheads="1"/>
          </p:cNvSpPr>
          <p:nvPr/>
        </p:nvSpPr>
        <p:spPr bwMode="auto">
          <a:xfrm>
            <a:off x="4427984" y="3212976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4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18" name="Text Box 10"/>
          <p:cNvSpPr txBox="1">
            <a:spLocks noChangeArrowheads="1"/>
          </p:cNvSpPr>
          <p:nvPr/>
        </p:nvSpPr>
        <p:spPr bwMode="auto">
          <a:xfrm>
            <a:off x="4427984" y="3212976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5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19" name="Text Box 11"/>
          <p:cNvSpPr txBox="1">
            <a:spLocks noChangeArrowheads="1"/>
          </p:cNvSpPr>
          <p:nvPr/>
        </p:nvSpPr>
        <p:spPr bwMode="auto">
          <a:xfrm>
            <a:off x="4427984" y="3212976"/>
            <a:ext cx="3873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6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20" name="Text Box 12"/>
          <p:cNvSpPr txBox="1">
            <a:spLocks noChangeArrowheads="1"/>
          </p:cNvSpPr>
          <p:nvPr/>
        </p:nvSpPr>
        <p:spPr bwMode="auto">
          <a:xfrm>
            <a:off x="4400674" y="3212976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7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21" name="Text Box 13"/>
          <p:cNvSpPr txBox="1">
            <a:spLocks noChangeArrowheads="1"/>
          </p:cNvSpPr>
          <p:nvPr/>
        </p:nvSpPr>
        <p:spPr bwMode="auto">
          <a:xfrm>
            <a:off x="4427984" y="3212976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8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22" name="Text Box 14"/>
          <p:cNvSpPr txBox="1">
            <a:spLocks noChangeArrowheads="1"/>
          </p:cNvSpPr>
          <p:nvPr/>
        </p:nvSpPr>
        <p:spPr bwMode="auto">
          <a:xfrm>
            <a:off x="4427984" y="3212976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9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23" name="Text Box 15"/>
          <p:cNvSpPr txBox="1">
            <a:spLocks noChangeArrowheads="1"/>
          </p:cNvSpPr>
          <p:nvPr/>
        </p:nvSpPr>
        <p:spPr bwMode="auto">
          <a:xfrm>
            <a:off x="4211960" y="3212976"/>
            <a:ext cx="7921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10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27" name="Text Box 24"/>
          <p:cNvSpPr txBox="1">
            <a:spLocks noChangeArrowheads="1"/>
          </p:cNvSpPr>
          <p:nvPr/>
        </p:nvSpPr>
        <p:spPr bwMode="auto">
          <a:xfrm>
            <a:off x="3995936" y="3212976"/>
            <a:ext cx="936104" cy="57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11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19" name="Text Box 24"/>
          <p:cNvSpPr txBox="1">
            <a:spLocks noChangeArrowheads="1"/>
          </p:cNvSpPr>
          <p:nvPr/>
        </p:nvSpPr>
        <p:spPr bwMode="auto">
          <a:xfrm>
            <a:off x="3995936" y="3212976"/>
            <a:ext cx="936104" cy="57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12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942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ac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10" dur="500"/>
                                        <p:tgtEl>
                                          <p:spTgt spid="942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94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17" dur="500"/>
                                        <p:tgtEl>
                                          <p:spTgt spid="942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94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24" dur="500"/>
                                        <p:tgtEl>
                                          <p:spTgt spid="942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94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31" dur="500"/>
                                        <p:tgtEl>
                                          <p:spTgt spid="942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94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38" dur="500"/>
                                        <p:tgtEl>
                                          <p:spTgt spid="942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94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45" dur="500"/>
                                        <p:tgtEl>
                                          <p:spTgt spid="942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9" dur="500"/>
                                        <p:tgtEl>
                                          <p:spTgt spid="94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52" dur="500"/>
                                        <p:tgtEl>
                                          <p:spTgt spid="942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6" dur="500"/>
                                        <p:tgtEl>
                                          <p:spTgt spid="94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59" dur="500"/>
                                        <p:tgtEl>
                                          <p:spTgt spid="942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3" dur="500"/>
                                        <p:tgtEl>
                                          <p:spTgt spid="94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66" dur="500"/>
                                        <p:tgtEl>
                                          <p:spTgt spid="942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0" dur="500"/>
                                        <p:tgtEl>
                                          <p:spTgt spid="94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0"/>
                            </p:stCondLst>
                            <p:childTnLst>
                              <p:par>
                                <p:cTn id="72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73" dur="500"/>
                                        <p:tgtEl>
                                          <p:spTgt spid="942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8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4" grpId="0"/>
      <p:bldP spid="94214" grpId="1"/>
      <p:bldP spid="94215" grpId="0"/>
      <p:bldP spid="94215" grpId="1"/>
      <p:bldP spid="94216" grpId="0"/>
      <p:bldP spid="94216" grpId="1"/>
      <p:bldP spid="94217" grpId="0"/>
      <p:bldP spid="94217" grpId="1"/>
      <p:bldP spid="94218" grpId="0"/>
      <p:bldP spid="94218" grpId="1"/>
      <p:bldP spid="94219" grpId="0"/>
      <p:bldP spid="94219" grpId="1"/>
      <p:bldP spid="94220" grpId="0"/>
      <p:bldP spid="94220" grpId="1"/>
      <p:bldP spid="94221" grpId="0"/>
      <p:bldP spid="94221" grpId="1"/>
      <p:bldP spid="94222" grpId="0"/>
      <p:bldP spid="94222" grpId="1"/>
      <p:bldP spid="94223" grpId="0"/>
      <p:bldP spid="94223" grpId="1"/>
      <p:bldP spid="27" grpId="0"/>
      <p:bldP spid="27" grpId="1"/>
      <p:bldP spid="1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323528" y="1196752"/>
            <a:ext cx="8503920" cy="2859230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ct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400" b="1" i="0" u="sng" strike="noStrike" kern="0" cap="none" spc="0" normalizeH="0" baseline="0" noProof="0" dirty="0" smtClean="0">
                <a:ln w="6350">
                  <a:noFill/>
                </a:ln>
                <a:uLnTx/>
                <a:uFillTx/>
                <a:latin typeface="+mn-lt"/>
                <a:ea typeface="+mn-ea"/>
                <a:cs typeface="+mn-cs"/>
                <a:sym typeface="AGA Arabesque"/>
              </a:rPr>
              <a:t>12</a:t>
            </a:r>
          </a:p>
          <a:p>
            <a:pPr marL="514350" marR="0" lvl="0" indent="-514350" algn="ctr" defTabSz="914400" rtl="1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ar-SA" sz="4000" kern="0" dirty="0" smtClean="0"/>
              <a:t>تساعد الوسائل التعليمية في توفير وقت وجهد المعلم</a:t>
            </a:r>
          </a:p>
          <a:p>
            <a:pPr marL="457200" marR="0" lvl="0" indent="-4572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ar-SA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ar-SA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ar-SA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randomBar/>
    <p:sndAc>
      <p:stSnd>
        <p:snd r:embed="rId2" name="arrow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5" name="Text Box 3"/>
          <p:cNvSpPr txBox="1">
            <a:spLocks noChangeArrowheads="1"/>
          </p:cNvSpPr>
          <p:nvPr/>
        </p:nvSpPr>
        <p:spPr bwMode="auto">
          <a:xfrm>
            <a:off x="8728075" y="1989138"/>
            <a:ext cx="18415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endParaRPr lang="ar-SA" sz="3200">
              <a:latin typeface="Verdana" pitchFamily="34" charset="0"/>
            </a:endParaRPr>
          </a:p>
          <a:p>
            <a:pPr algn="r"/>
            <a:endParaRPr lang="ar-SA" sz="3200">
              <a:latin typeface="Verdana" pitchFamily="34" charset="0"/>
            </a:endParaRPr>
          </a:p>
          <a:p>
            <a:pPr algn="r"/>
            <a:endParaRPr lang="en-GB" sz="3200">
              <a:latin typeface="Verdana" pitchFamily="34" charset="0"/>
            </a:endParaRPr>
          </a:p>
        </p:txBody>
      </p:sp>
      <p:grpSp>
        <p:nvGrpSpPr>
          <p:cNvPr id="2" name="Group 37"/>
          <p:cNvGrpSpPr>
            <a:grpSpLocks/>
          </p:cNvGrpSpPr>
          <p:nvPr/>
        </p:nvGrpSpPr>
        <p:grpSpPr bwMode="auto">
          <a:xfrm>
            <a:off x="0" y="0"/>
            <a:ext cx="1133475" cy="6858000"/>
            <a:chOff x="0" y="0"/>
            <a:chExt cx="714" cy="4320"/>
          </a:xfrm>
        </p:grpSpPr>
        <p:sp>
          <p:nvSpPr>
            <p:cNvPr id="90150" name="Rectangle 38"/>
            <p:cNvSpPr>
              <a:spLocks noChangeArrowheads="1"/>
            </p:cNvSpPr>
            <p:nvPr/>
          </p:nvSpPr>
          <p:spPr bwMode="auto">
            <a:xfrm>
              <a:off x="0" y="0"/>
              <a:ext cx="703" cy="4320"/>
            </a:xfrm>
            <a:prstGeom prst="rect">
              <a:avLst/>
            </a:prstGeom>
            <a:solidFill>
              <a:schemeClr val="bg1"/>
            </a:solidFill>
            <a:ln w="76200" cmpd="tri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grpSp>
          <p:nvGrpSpPr>
            <p:cNvPr id="3" name="Group 39"/>
            <p:cNvGrpSpPr>
              <a:grpSpLocks/>
            </p:cNvGrpSpPr>
            <p:nvPr/>
          </p:nvGrpSpPr>
          <p:grpSpPr bwMode="auto">
            <a:xfrm>
              <a:off x="0" y="0"/>
              <a:ext cx="714" cy="4229"/>
              <a:chOff x="0" y="0"/>
              <a:chExt cx="714" cy="4229"/>
            </a:xfrm>
          </p:grpSpPr>
          <p:pic>
            <p:nvPicPr>
              <p:cNvPr id="90152" name="Picture 40" descr="سماعات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0"/>
                <a:ext cx="714" cy="533"/>
              </a:xfrm>
              <a:prstGeom prst="rect">
                <a:avLst/>
              </a:prstGeom>
              <a:noFill/>
            </p:spPr>
          </p:pic>
          <p:pic>
            <p:nvPicPr>
              <p:cNvPr id="90153" name="Picture 41" descr="microphone_flashing_md_wht"/>
              <p:cNvPicPr>
                <a:picLocks noChangeAspect="1" noChangeArrowheads="1" noCrop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13" y="618"/>
                <a:ext cx="544" cy="544"/>
              </a:xfrm>
              <a:prstGeom prst="rect">
                <a:avLst/>
              </a:prstGeom>
              <a:noFill/>
            </p:spPr>
          </p:pic>
          <p:pic>
            <p:nvPicPr>
              <p:cNvPr id="90154" name="Picture 42" descr="Computa5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45" y="1107"/>
                <a:ext cx="612" cy="551"/>
              </a:xfrm>
              <a:prstGeom prst="rect">
                <a:avLst/>
              </a:prstGeom>
              <a:noFill/>
            </p:spPr>
          </p:pic>
          <p:pic>
            <p:nvPicPr>
              <p:cNvPr id="90155" name="Picture 43" descr="Pc_audio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36" y="3203"/>
                <a:ext cx="621" cy="495"/>
              </a:xfrm>
              <a:prstGeom prst="rect">
                <a:avLst/>
              </a:prstGeom>
              <a:noFill/>
            </p:spPr>
          </p:pic>
          <p:pic>
            <p:nvPicPr>
              <p:cNvPr id="90156" name="Picture 44" descr="Multimd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31" y="3721"/>
                <a:ext cx="612" cy="508"/>
              </a:xfrm>
              <a:prstGeom prst="rect">
                <a:avLst/>
              </a:prstGeom>
              <a:noFill/>
            </p:spPr>
          </p:pic>
          <p:pic>
            <p:nvPicPr>
              <p:cNvPr id="90157" name="Picture 45" descr="Bells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45" y="1707"/>
                <a:ext cx="612" cy="612"/>
              </a:xfrm>
              <a:prstGeom prst="rect">
                <a:avLst/>
              </a:prstGeom>
              <a:noFill/>
            </p:spPr>
          </p:pic>
          <p:pic>
            <p:nvPicPr>
              <p:cNvPr id="90158" name="Picture 46" descr="Choirboy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59" y="2370"/>
                <a:ext cx="529" cy="771"/>
              </a:xfrm>
              <a:prstGeom prst="rect">
                <a:avLst/>
              </a:prstGeom>
              <a:noFill/>
            </p:spPr>
          </p:pic>
        </p:grpSp>
      </p:grpSp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2051720" y="332656"/>
            <a:ext cx="6369051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ar-SA" sz="4400" b="1" dirty="0" smtClean="0">
                <a:solidFill>
                  <a:srgbClr val="660066"/>
                </a:solidFill>
                <a:latin typeface="Verdana" pitchFamily="34" charset="0"/>
                <a:cs typeface="+mn-cs"/>
              </a:rPr>
              <a:t>معوقات استخدام الوسائل التعليمية</a:t>
            </a:r>
            <a:endParaRPr lang="en-US" sz="4400" b="1" dirty="0">
              <a:solidFill>
                <a:srgbClr val="660066"/>
              </a:solidFill>
              <a:latin typeface="Verdana" pitchFamily="34" charset="0"/>
              <a:cs typeface="+mn-cs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1115616" y="1556792"/>
            <a:ext cx="7789540" cy="4241684"/>
          </a:xfrm>
          <a:prstGeom prst="rect">
            <a:avLst/>
          </a:prstGeom>
        </p:spPr>
        <p:txBody>
          <a:bodyPr/>
          <a:lstStyle/>
          <a:p>
            <a:pPr marL="342900" marR="0" lvl="0" indent="-342900" algn="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ar-SA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نظرة الطلاب إليها على أنها وسائل للتسلية واللهو.</a:t>
            </a:r>
          </a:p>
          <a:p>
            <a:pPr marL="342900" marR="0" lvl="0" indent="-342900" algn="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ar-SA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افتقار عدد من المدارس لعدد كبير من الوسائل التعليمية.</a:t>
            </a:r>
          </a:p>
          <a:p>
            <a:pPr marL="342900" indent="-342900" algn="r" rtl="1">
              <a:spcBef>
                <a:spcPct val="20000"/>
              </a:spcBef>
              <a:buFontTx/>
              <a:buChar char="•"/>
              <a:defRPr/>
            </a:pPr>
            <a:r>
              <a:rPr lang="ar-SA" sz="3200" kern="0" dirty="0" smtClean="0"/>
              <a:t>ارتفاع تكاليف بعض الوسائل التعليمية.</a:t>
            </a:r>
            <a:endParaRPr kumimoji="0" lang="ar-SA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ar-SA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صعوبة تداول</a:t>
            </a:r>
            <a:r>
              <a:rPr lang="ar-SA" sz="3200" kern="0" dirty="0" smtClean="0">
                <a:latin typeface="+mn-lt"/>
                <a:cs typeface="+mn-cs"/>
              </a:rPr>
              <a:t> الوسائل التعليمية بين المدارس. </a:t>
            </a:r>
            <a:endParaRPr kumimoji="0" lang="ar-SA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ar-SA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الاعتقاد بأنها تزيد من أعباء المعلم.</a:t>
            </a:r>
          </a:p>
          <a:p>
            <a:pPr marL="342900" marR="0" lvl="0" indent="-342900" algn="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ar-SA" sz="3200" kern="0" dirty="0" smtClean="0">
                <a:latin typeface="+mn-lt"/>
                <a:cs typeface="+mn-cs"/>
              </a:rPr>
              <a:t>حاجتها الدائمة للصيانة والدعم الفني مع نقص الفنيين.</a:t>
            </a:r>
            <a:endParaRPr kumimoji="0" lang="ar-SA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ar-SA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تركيز الاختبارات على اللفظية وتكرار ما تم حفظه,</a:t>
            </a:r>
            <a:r>
              <a:rPr kumimoji="0" lang="ar-SA" sz="32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مما يدفع المعلمين إلى الشرح اللفظي وعدم استخدام الوسائل.</a:t>
            </a:r>
            <a:endParaRPr kumimoji="0" lang="ar-SA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ar-SA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ar-SA" sz="3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randomBar/>
    <p:sndAc>
      <p:stSnd>
        <p:snd r:embed="rId2" name="arrow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Text Box 2"/>
          <p:cNvSpPr txBox="1">
            <a:spLocks noChangeArrowheads="1"/>
          </p:cNvSpPr>
          <p:nvPr/>
        </p:nvSpPr>
        <p:spPr bwMode="auto">
          <a:xfrm>
            <a:off x="2483768" y="620688"/>
            <a:ext cx="415873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ar-SA" sz="4800" dirty="0" smtClean="0">
                <a:solidFill>
                  <a:srgbClr val="660066"/>
                </a:solidFill>
                <a:latin typeface="Verdana" pitchFamily="34" charset="0"/>
                <a:cs typeface="PT Bold Heading" pitchFamily="2" charset="-78"/>
              </a:rPr>
              <a:t>تعلمنا اليوم</a:t>
            </a:r>
          </a:p>
        </p:txBody>
      </p:sp>
      <p:sp>
        <p:nvSpPr>
          <p:cNvPr id="90115" name="Text Box 3"/>
          <p:cNvSpPr txBox="1">
            <a:spLocks noChangeArrowheads="1"/>
          </p:cNvSpPr>
          <p:nvPr/>
        </p:nvSpPr>
        <p:spPr bwMode="auto">
          <a:xfrm>
            <a:off x="8728075" y="1989138"/>
            <a:ext cx="18415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endParaRPr lang="ar-SA" sz="3200">
              <a:latin typeface="Verdana" pitchFamily="34" charset="0"/>
            </a:endParaRPr>
          </a:p>
          <a:p>
            <a:pPr algn="r"/>
            <a:endParaRPr lang="ar-SA" sz="3200">
              <a:latin typeface="Verdana" pitchFamily="34" charset="0"/>
            </a:endParaRPr>
          </a:p>
          <a:p>
            <a:pPr algn="r"/>
            <a:endParaRPr lang="en-GB" sz="3200">
              <a:latin typeface="Verdana" pitchFamily="34" charset="0"/>
            </a:endParaRPr>
          </a:p>
        </p:txBody>
      </p:sp>
      <p:grpSp>
        <p:nvGrpSpPr>
          <p:cNvPr id="2" name="Group 37"/>
          <p:cNvGrpSpPr>
            <a:grpSpLocks/>
          </p:cNvGrpSpPr>
          <p:nvPr/>
        </p:nvGrpSpPr>
        <p:grpSpPr bwMode="auto">
          <a:xfrm>
            <a:off x="0" y="0"/>
            <a:ext cx="1133475" cy="6858000"/>
            <a:chOff x="0" y="0"/>
            <a:chExt cx="714" cy="4320"/>
          </a:xfrm>
        </p:grpSpPr>
        <p:sp>
          <p:nvSpPr>
            <p:cNvPr id="90150" name="Rectangle 38"/>
            <p:cNvSpPr>
              <a:spLocks noChangeArrowheads="1"/>
            </p:cNvSpPr>
            <p:nvPr/>
          </p:nvSpPr>
          <p:spPr bwMode="auto">
            <a:xfrm>
              <a:off x="0" y="0"/>
              <a:ext cx="703" cy="4320"/>
            </a:xfrm>
            <a:prstGeom prst="rect">
              <a:avLst/>
            </a:prstGeom>
            <a:solidFill>
              <a:schemeClr val="bg1"/>
            </a:solidFill>
            <a:ln w="76200" cmpd="tri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grpSp>
          <p:nvGrpSpPr>
            <p:cNvPr id="3" name="Group 39"/>
            <p:cNvGrpSpPr>
              <a:grpSpLocks/>
            </p:cNvGrpSpPr>
            <p:nvPr/>
          </p:nvGrpSpPr>
          <p:grpSpPr bwMode="auto">
            <a:xfrm>
              <a:off x="0" y="0"/>
              <a:ext cx="714" cy="4229"/>
              <a:chOff x="0" y="0"/>
              <a:chExt cx="714" cy="4229"/>
            </a:xfrm>
          </p:grpSpPr>
          <p:pic>
            <p:nvPicPr>
              <p:cNvPr id="90152" name="Picture 40" descr="سماعات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0"/>
                <a:ext cx="714" cy="533"/>
              </a:xfrm>
              <a:prstGeom prst="rect">
                <a:avLst/>
              </a:prstGeom>
              <a:noFill/>
            </p:spPr>
          </p:pic>
          <p:pic>
            <p:nvPicPr>
              <p:cNvPr id="90153" name="Picture 41" descr="microphone_flashing_md_wht"/>
              <p:cNvPicPr>
                <a:picLocks noChangeAspect="1" noChangeArrowheads="1" noCrop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13" y="618"/>
                <a:ext cx="544" cy="544"/>
              </a:xfrm>
              <a:prstGeom prst="rect">
                <a:avLst/>
              </a:prstGeom>
              <a:noFill/>
            </p:spPr>
          </p:pic>
          <p:pic>
            <p:nvPicPr>
              <p:cNvPr id="90154" name="Picture 42" descr="Computa5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45" y="1107"/>
                <a:ext cx="612" cy="551"/>
              </a:xfrm>
              <a:prstGeom prst="rect">
                <a:avLst/>
              </a:prstGeom>
              <a:noFill/>
            </p:spPr>
          </p:pic>
          <p:pic>
            <p:nvPicPr>
              <p:cNvPr id="90155" name="Picture 43" descr="Pc_audio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36" y="3203"/>
                <a:ext cx="621" cy="495"/>
              </a:xfrm>
              <a:prstGeom prst="rect">
                <a:avLst/>
              </a:prstGeom>
              <a:noFill/>
            </p:spPr>
          </p:pic>
          <p:pic>
            <p:nvPicPr>
              <p:cNvPr id="90156" name="Picture 44" descr="Multimd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31" y="3721"/>
                <a:ext cx="612" cy="508"/>
              </a:xfrm>
              <a:prstGeom prst="rect">
                <a:avLst/>
              </a:prstGeom>
              <a:noFill/>
            </p:spPr>
          </p:pic>
          <p:pic>
            <p:nvPicPr>
              <p:cNvPr id="90157" name="Picture 45" descr="Bells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45" y="1707"/>
                <a:ext cx="612" cy="612"/>
              </a:xfrm>
              <a:prstGeom prst="rect">
                <a:avLst/>
              </a:prstGeom>
              <a:noFill/>
            </p:spPr>
          </p:pic>
          <p:pic>
            <p:nvPicPr>
              <p:cNvPr id="90158" name="Picture 46" descr="Choirboy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59" y="2370"/>
                <a:ext cx="529" cy="771"/>
              </a:xfrm>
              <a:prstGeom prst="rect">
                <a:avLst/>
              </a:prstGeom>
              <a:noFill/>
            </p:spPr>
          </p:pic>
        </p:grpSp>
      </p:grpSp>
      <p:sp>
        <p:nvSpPr>
          <p:cNvPr id="15" name="Text Box 3"/>
          <p:cNvSpPr txBox="1">
            <a:spLocks noChangeArrowheads="1"/>
          </p:cNvSpPr>
          <p:nvPr/>
        </p:nvSpPr>
        <p:spPr bwMode="auto">
          <a:xfrm>
            <a:off x="2419938" y="1998707"/>
            <a:ext cx="6308137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 rtl="1"/>
            <a:r>
              <a:rPr lang="ar-SA" sz="4000" dirty="0" smtClean="0"/>
              <a:t>1- أهمية استخدام الوسائل التعليمية.</a:t>
            </a:r>
          </a:p>
          <a:p>
            <a:pPr algn="r" rtl="1"/>
            <a:r>
              <a:rPr lang="ar-SA" sz="4000" dirty="0" smtClean="0"/>
              <a:t>2- معوقات استخدام الوسائل التعليمية.</a:t>
            </a:r>
          </a:p>
        </p:txBody>
      </p:sp>
    </p:spTree>
  </p:cSld>
  <p:clrMapOvr>
    <a:masterClrMapping/>
  </p:clrMapOvr>
  <p:transition>
    <p:randomBar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05" name="Text Box 25"/>
          <p:cNvSpPr txBox="1">
            <a:spLocks noChangeArrowheads="1"/>
          </p:cNvSpPr>
          <p:nvPr/>
        </p:nvSpPr>
        <p:spPr bwMode="auto">
          <a:xfrm>
            <a:off x="2428860" y="714356"/>
            <a:ext cx="545053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ar-SA" sz="4800" b="1" dirty="0" smtClean="0">
                <a:solidFill>
                  <a:srgbClr val="660033"/>
                </a:solidFill>
                <a:latin typeface="Verdana" pitchFamily="34" charset="0"/>
                <a:cs typeface="PT Simple Bold Ruled" pitchFamily="2" charset="-78"/>
              </a:rPr>
              <a:t>3- أهمية استخدام الوسائل التعليمية</a:t>
            </a:r>
            <a:endParaRPr lang="en-US" sz="4800" b="1" dirty="0">
              <a:solidFill>
                <a:srgbClr val="660033"/>
              </a:solidFill>
              <a:latin typeface="Verdana" pitchFamily="34" charset="0"/>
              <a:cs typeface="PT Simple Bold Ruled" pitchFamily="2" charset="-78"/>
            </a:endParaRP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2142634" y="2285992"/>
            <a:ext cx="592982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 rtl="1"/>
            <a:r>
              <a:rPr lang="ar-SA" sz="4000" dirty="0" smtClean="0"/>
              <a:t>فكري بنفسك واشرحي وجهة نظرك</a:t>
            </a:r>
            <a:endParaRPr lang="en-US" sz="4000" dirty="0"/>
          </a:p>
        </p:txBody>
      </p:sp>
      <p:pic>
        <p:nvPicPr>
          <p:cNvPr id="5" name="صورة 4" descr="clock.jpg">
            <a:hlinkClick r:id="rId4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86116" y="3500438"/>
            <a:ext cx="2786082" cy="2477717"/>
          </a:xfrm>
          <a:prstGeom prst="rect">
            <a:avLst/>
          </a:prstGeom>
        </p:spPr>
      </p:pic>
    </p:spTree>
  </p:cSld>
  <p:clrMapOvr>
    <a:masterClrMapping/>
  </p:clrMapOvr>
  <p:transition>
    <p:randomBar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Text Box 2"/>
          <p:cNvSpPr txBox="1">
            <a:spLocks noChangeArrowheads="1"/>
          </p:cNvSpPr>
          <p:nvPr/>
        </p:nvSpPr>
        <p:spPr bwMode="auto">
          <a:xfrm>
            <a:off x="2483768" y="620688"/>
            <a:ext cx="4158737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ar-SA" sz="5400" b="1" dirty="0" smtClean="0">
                <a:solidFill>
                  <a:srgbClr val="660066"/>
                </a:solidFill>
                <a:latin typeface="Verdana" pitchFamily="34" charset="0"/>
                <a:cs typeface="PT Bold Heading" pitchFamily="2" charset="-78"/>
              </a:rPr>
              <a:t>الواجب</a:t>
            </a:r>
          </a:p>
        </p:txBody>
      </p:sp>
      <p:sp>
        <p:nvSpPr>
          <p:cNvPr id="90115" name="Text Box 3"/>
          <p:cNvSpPr txBox="1">
            <a:spLocks noChangeArrowheads="1"/>
          </p:cNvSpPr>
          <p:nvPr/>
        </p:nvSpPr>
        <p:spPr bwMode="auto">
          <a:xfrm>
            <a:off x="8728075" y="1989138"/>
            <a:ext cx="18415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endParaRPr lang="ar-SA" sz="3200">
              <a:latin typeface="Verdana" pitchFamily="34" charset="0"/>
            </a:endParaRPr>
          </a:p>
          <a:p>
            <a:pPr algn="r"/>
            <a:endParaRPr lang="ar-SA" sz="3200">
              <a:latin typeface="Verdana" pitchFamily="34" charset="0"/>
            </a:endParaRPr>
          </a:p>
          <a:p>
            <a:pPr algn="r"/>
            <a:endParaRPr lang="en-GB" sz="3200">
              <a:latin typeface="Verdana" pitchFamily="34" charset="0"/>
            </a:endParaRPr>
          </a:p>
        </p:txBody>
      </p:sp>
      <p:grpSp>
        <p:nvGrpSpPr>
          <p:cNvPr id="2" name="Group 37"/>
          <p:cNvGrpSpPr>
            <a:grpSpLocks/>
          </p:cNvGrpSpPr>
          <p:nvPr/>
        </p:nvGrpSpPr>
        <p:grpSpPr bwMode="auto">
          <a:xfrm>
            <a:off x="0" y="0"/>
            <a:ext cx="1133475" cy="6858000"/>
            <a:chOff x="0" y="0"/>
            <a:chExt cx="714" cy="4320"/>
          </a:xfrm>
        </p:grpSpPr>
        <p:sp>
          <p:nvSpPr>
            <p:cNvPr id="90150" name="Rectangle 38"/>
            <p:cNvSpPr>
              <a:spLocks noChangeArrowheads="1"/>
            </p:cNvSpPr>
            <p:nvPr/>
          </p:nvSpPr>
          <p:spPr bwMode="auto">
            <a:xfrm>
              <a:off x="0" y="0"/>
              <a:ext cx="703" cy="4320"/>
            </a:xfrm>
            <a:prstGeom prst="rect">
              <a:avLst/>
            </a:prstGeom>
            <a:solidFill>
              <a:schemeClr val="bg1"/>
            </a:solidFill>
            <a:ln w="76200" cmpd="tri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grpSp>
          <p:nvGrpSpPr>
            <p:cNvPr id="3" name="Group 39"/>
            <p:cNvGrpSpPr>
              <a:grpSpLocks/>
            </p:cNvGrpSpPr>
            <p:nvPr/>
          </p:nvGrpSpPr>
          <p:grpSpPr bwMode="auto">
            <a:xfrm>
              <a:off x="0" y="0"/>
              <a:ext cx="714" cy="4229"/>
              <a:chOff x="0" y="0"/>
              <a:chExt cx="714" cy="4229"/>
            </a:xfrm>
          </p:grpSpPr>
          <p:pic>
            <p:nvPicPr>
              <p:cNvPr id="90152" name="Picture 40" descr="سماعات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0"/>
                <a:ext cx="714" cy="533"/>
              </a:xfrm>
              <a:prstGeom prst="rect">
                <a:avLst/>
              </a:prstGeom>
              <a:noFill/>
            </p:spPr>
          </p:pic>
          <p:pic>
            <p:nvPicPr>
              <p:cNvPr id="90153" name="Picture 41" descr="microphone_flashing_md_wht"/>
              <p:cNvPicPr>
                <a:picLocks noChangeAspect="1" noChangeArrowheads="1" noCrop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13" y="618"/>
                <a:ext cx="544" cy="544"/>
              </a:xfrm>
              <a:prstGeom prst="rect">
                <a:avLst/>
              </a:prstGeom>
              <a:noFill/>
            </p:spPr>
          </p:pic>
          <p:pic>
            <p:nvPicPr>
              <p:cNvPr id="90154" name="Picture 42" descr="Computa5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45" y="1107"/>
                <a:ext cx="612" cy="551"/>
              </a:xfrm>
              <a:prstGeom prst="rect">
                <a:avLst/>
              </a:prstGeom>
              <a:noFill/>
            </p:spPr>
          </p:pic>
          <p:pic>
            <p:nvPicPr>
              <p:cNvPr id="90155" name="Picture 43" descr="Pc_audio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36" y="3203"/>
                <a:ext cx="621" cy="495"/>
              </a:xfrm>
              <a:prstGeom prst="rect">
                <a:avLst/>
              </a:prstGeom>
              <a:noFill/>
            </p:spPr>
          </p:pic>
          <p:pic>
            <p:nvPicPr>
              <p:cNvPr id="90156" name="Picture 44" descr="Multimd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31" y="3721"/>
                <a:ext cx="612" cy="508"/>
              </a:xfrm>
              <a:prstGeom prst="rect">
                <a:avLst/>
              </a:prstGeom>
              <a:noFill/>
            </p:spPr>
          </p:pic>
          <p:pic>
            <p:nvPicPr>
              <p:cNvPr id="90157" name="Picture 45" descr="Bells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45" y="1707"/>
                <a:ext cx="612" cy="612"/>
              </a:xfrm>
              <a:prstGeom prst="rect">
                <a:avLst/>
              </a:prstGeom>
              <a:noFill/>
            </p:spPr>
          </p:pic>
          <p:pic>
            <p:nvPicPr>
              <p:cNvPr id="90158" name="Picture 46" descr="Choirboy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59" y="2370"/>
                <a:ext cx="529" cy="771"/>
              </a:xfrm>
              <a:prstGeom prst="rect">
                <a:avLst/>
              </a:prstGeom>
              <a:noFill/>
            </p:spPr>
          </p:pic>
        </p:grpSp>
      </p:grpSp>
      <p:sp>
        <p:nvSpPr>
          <p:cNvPr id="15" name="Text Box 3"/>
          <p:cNvSpPr txBox="1">
            <a:spLocks noChangeArrowheads="1"/>
          </p:cNvSpPr>
          <p:nvPr/>
        </p:nvSpPr>
        <p:spPr bwMode="auto">
          <a:xfrm>
            <a:off x="1328461" y="2533918"/>
            <a:ext cx="7539243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rtl="1"/>
            <a:r>
              <a:rPr lang="ar-SA" sz="4000" dirty="0" smtClean="0"/>
              <a:t>الرجاء إحضار نسخة من الدرس الخاص بك</a:t>
            </a:r>
          </a:p>
          <a:p>
            <a:pPr algn="ctr" rtl="1"/>
            <a:r>
              <a:rPr lang="ar-SA" sz="4000" dirty="0" smtClean="0"/>
              <a:t> الأسبوع القادم.</a:t>
            </a:r>
          </a:p>
        </p:txBody>
      </p:sp>
    </p:spTree>
    <p:extLst>
      <p:ext uri="{BB962C8B-B14F-4D97-AF65-F5344CB8AC3E}">
        <p14:creationId xmlns:p14="http://schemas.microsoft.com/office/powerpoint/2010/main" val="2243793131"/>
      </p:ext>
    </p:extLst>
  </p:cSld>
  <p:clrMapOvr>
    <a:masterClrMapping/>
  </p:clrMapOvr>
  <p:transition>
    <p:randomBar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مستطيل 25"/>
          <p:cNvSpPr/>
          <p:nvPr/>
        </p:nvSpPr>
        <p:spPr>
          <a:xfrm>
            <a:off x="2915816" y="836712"/>
            <a:ext cx="34179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حكمة الأسبوع</a:t>
            </a:r>
            <a:endParaRPr lang="ar-SA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0" y="2564904"/>
            <a:ext cx="914400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4000" b="1" dirty="0" smtClean="0"/>
              <a:t>نظرية الـ 500 ريال</a:t>
            </a:r>
            <a:endParaRPr lang="ar-SA" sz="4000" b="1" dirty="0"/>
          </a:p>
        </p:txBody>
      </p:sp>
      <p:sp>
        <p:nvSpPr>
          <p:cNvPr id="4" name="مربع نص 4"/>
          <p:cNvSpPr txBox="1"/>
          <p:nvPr/>
        </p:nvSpPr>
        <p:spPr>
          <a:xfrm>
            <a:off x="24264" y="2564904"/>
            <a:ext cx="914400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4000" b="1" dirty="0">
                <a:latin typeface="Times New Roman"/>
                <a:ea typeface="Times New Roman"/>
                <a:cs typeface="Traditional Arabic"/>
              </a:rPr>
              <a:t>قيمتك دائماً مرتفعة وثابتة فلا تسمحي للظروف بإنتقاصها</a:t>
            </a:r>
            <a:endParaRPr lang="ar-SA" sz="4000" b="1" dirty="0"/>
          </a:p>
        </p:txBody>
      </p:sp>
    </p:spTree>
  </p:cSld>
  <p:clrMapOvr>
    <a:masterClrMapping/>
  </p:clrMapOvr>
  <p:transition>
    <p:randomBar/>
    <p:sndAc>
      <p:stSnd>
        <p:snd r:embed="rId2" name="arrow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 descr="صورة1"/>
          <p:cNvSpPr>
            <a:spLocks noChangeArrowheads="1"/>
          </p:cNvSpPr>
          <p:nvPr/>
        </p:nvSpPr>
        <p:spPr bwMode="auto">
          <a:xfrm>
            <a:off x="250825" y="260350"/>
            <a:ext cx="8569325" cy="6337300"/>
          </a:xfrm>
          <a:prstGeom prst="rect">
            <a:avLst/>
          </a:prstGeom>
          <a:blipFill dpi="0" rotWithShape="1">
            <a:blip r:embed="rId4" cstate="print">
              <a:alphaModFix amt="29000"/>
            </a:blip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rtl="1"/>
            <a:endParaRPr lang="en-US" smtClean="0">
              <a:solidFill>
                <a:srgbClr val="000000"/>
              </a:solidFill>
              <a:cs typeface="Led Italic Font" pitchFamily="2" charset="-78"/>
            </a:endParaRPr>
          </a:p>
        </p:txBody>
      </p:sp>
      <p:sp>
        <p:nvSpPr>
          <p:cNvPr id="94211" name="Rectangle 3"/>
          <p:cNvSpPr>
            <a:spLocks noChangeArrowheads="1"/>
          </p:cNvSpPr>
          <p:nvPr/>
        </p:nvSpPr>
        <p:spPr bwMode="auto">
          <a:xfrm>
            <a:off x="2484438" y="1557338"/>
            <a:ext cx="4248150" cy="936625"/>
          </a:xfrm>
          <a:prstGeom prst="rect">
            <a:avLst/>
          </a:prstGeom>
          <a:solidFill>
            <a:schemeClr val="bg1"/>
          </a:solidFill>
          <a:ln w="762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 rtl="1"/>
            <a:endParaRPr lang="ar-SA" b="1" smtClean="0">
              <a:solidFill>
                <a:srgbClr val="000000"/>
              </a:solidFill>
            </a:endParaRPr>
          </a:p>
        </p:txBody>
      </p:sp>
      <p:sp>
        <p:nvSpPr>
          <p:cNvPr id="94212" name="Rectangle 4"/>
          <p:cNvSpPr>
            <a:spLocks noChangeArrowheads="1"/>
          </p:cNvSpPr>
          <p:nvPr/>
        </p:nvSpPr>
        <p:spPr bwMode="auto">
          <a:xfrm>
            <a:off x="4140200" y="3068638"/>
            <a:ext cx="935038" cy="863600"/>
          </a:xfrm>
          <a:prstGeom prst="rect">
            <a:avLst/>
          </a:prstGeom>
          <a:solidFill>
            <a:schemeClr val="bg1"/>
          </a:solidFill>
          <a:ln w="762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rtl="1"/>
            <a:endParaRPr lang="en-US" sz="3600" b="1" smtClean="0">
              <a:solidFill>
                <a:srgbClr val="000000"/>
              </a:solidFill>
              <a:cs typeface="Andalus" pitchFamily="2" charset="-78"/>
            </a:endParaRPr>
          </a:p>
        </p:txBody>
      </p:sp>
      <p:sp>
        <p:nvSpPr>
          <p:cNvPr id="94213" name="Text Box 5"/>
          <p:cNvSpPr txBox="1">
            <a:spLocks noChangeArrowheads="1"/>
          </p:cNvSpPr>
          <p:nvPr/>
        </p:nvSpPr>
        <p:spPr bwMode="auto">
          <a:xfrm>
            <a:off x="3360600" y="1700808"/>
            <a:ext cx="257955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 rtl="1"/>
            <a:r>
              <a:rPr lang="ar-SA" sz="3600" b="1" dirty="0" smtClean="0">
                <a:solidFill>
                  <a:srgbClr val="000000"/>
                </a:solidFill>
                <a:cs typeface="Led Italic Font" pitchFamily="2" charset="-78"/>
              </a:rPr>
              <a:t>بطاقة رقم</a:t>
            </a:r>
            <a:endParaRPr lang="en-US" sz="3600" b="1" dirty="0" smtClean="0">
              <a:solidFill>
                <a:srgbClr val="000000"/>
              </a:solidFill>
              <a:cs typeface="Led Italic Font" pitchFamily="2" charset="-78"/>
            </a:endParaRPr>
          </a:p>
        </p:txBody>
      </p:sp>
      <p:sp>
        <p:nvSpPr>
          <p:cNvPr id="94214" name="Text Box 6"/>
          <p:cNvSpPr txBox="1">
            <a:spLocks noChangeArrowheads="1"/>
          </p:cNvSpPr>
          <p:nvPr/>
        </p:nvSpPr>
        <p:spPr bwMode="auto">
          <a:xfrm>
            <a:off x="4356100" y="3284538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1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15" name="Text Box 7"/>
          <p:cNvSpPr txBox="1">
            <a:spLocks noChangeArrowheads="1"/>
          </p:cNvSpPr>
          <p:nvPr/>
        </p:nvSpPr>
        <p:spPr bwMode="auto">
          <a:xfrm>
            <a:off x="4499992" y="3212976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2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16" name="Text Box 8"/>
          <p:cNvSpPr txBox="1">
            <a:spLocks noChangeArrowheads="1"/>
          </p:cNvSpPr>
          <p:nvPr/>
        </p:nvSpPr>
        <p:spPr bwMode="auto">
          <a:xfrm>
            <a:off x="4427984" y="3212976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3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17" name="Text Box 9"/>
          <p:cNvSpPr txBox="1">
            <a:spLocks noChangeArrowheads="1"/>
          </p:cNvSpPr>
          <p:nvPr/>
        </p:nvSpPr>
        <p:spPr bwMode="auto">
          <a:xfrm>
            <a:off x="4427984" y="3212976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4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18" name="Text Box 10"/>
          <p:cNvSpPr txBox="1">
            <a:spLocks noChangeArrowheads="1"/>
          </p:cNvSpPr>
          <p:nvPr/>
        </p:nvSpPr>
        <p:spPr bwMode="auto">
          <a:xfrm>
            <a:off x="4427984" y="3284984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5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19" name="Text Box 11"/>
          <p:cNvSpPr txBox="1">
            <a:spLocks noChangeArrowheads="1"/>
          </p:cNvSpPr>
          <p:nvPr/>
        </p:nvSpPr>
        <p:spPr bwMode="auto">
          <a:xfrm>
            <a:off x="4427984" y="3212976"/>
            <a:ext cx="3873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6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20" name="Text Box 12"/>
          <p:cNvSpPr txBox="1">
            <a:spLocks noChangeArrowheads="1"/>
          </p:cNvSpPr>
          <p:nvPr/>
        </p:nvSpPr>
        <p:spPr bwMode="auto">
          <a:xfrm>
            <a:off x="4499992" y="3212976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7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21" name="Text Box 13"/>
          <p:cNvSpPr txBox="1">
            <a:spLocks noChangeArrowheads="1"/>
          </p:cNvSpPr>
          <p:nvPr/>
        </p:nvSpPr>
        <p:spPr bwMode="auto">
          <a:xfrm>
            <a:off x="4427984" y="3212976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8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22" name="Text Box 14"/>
          <p:cNvSpPr txBox="1">
            <a:spLocks noChangeArrowheads="1"/>
          </p:cNvSpPr>
          <p:nvPr/>
        </p:nvSpPr>
        <p:spPr bwMode="auto">
          <a:xfrm>
            <a:off x="4427984" y="3284984"/>
            <a:ext cx="36004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9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23" name="Text Box 15"/>
          <p:cNvSpPr txBox="1">
            <a:spLocks noChangeArrowheads="1"/>
          </p:cNvSpPr>
          <p:nvPr/>
        </p:nvSpPr>
        <p:spPr bwMode="auto">
          <a:xfrm>
            <a:off x="4211960" y="3212976"/>
            <a:ext cx="7921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10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24" name="Text Box 16"/>
          <p:cNvSpPr txBox="1">
            <a:spLocks noChangeArrowheads="1"/>
          </p:cNvSpPr>
          <p:nvPr/>
        </p:nvSpPr>
        <p:spPr bwMode="auto">
          <a:xfrm>
            <a:off x="4427984" y="3284984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1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25" name="Text Box 17"/>
          <p:cNvSpPr txBox="1">
            <a:spLocks noChangeArrowheads="1"/>
          </p:cNvSpPr>
          <p:nvPr/>
        </p:nvSpPr>
        <p:spPr bwMode="auto">
          <a:xfrm>
            <a:off x="4427984" y="3284984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2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26" name="Text Box 18"/>
          <p:cNvSpPr txBox="1">
            <a:spLocks noChangeArrowheads="1"/>
          </p:cNvSpPr>
          <p:nvPr/>
        </p:nvSpPr>
        <p:spPr bwMode="auto">
          <a:xfrm>
            <a:off x="4427984" y="3284984"/>
            <a:ext cx="36048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3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27" name="Text Box 19"/>
          <p:cNvSpPr txBox="1">
            <a:spLocks noChangeArrowheads="1"/>
          </p:cNvSpPr>
          <p:nvPr/>
        </p:nvSpPr>
        <p:spPr bwMode="auto">
          <a:xfrm>
            <a:off x="4499992" y="3212976"/>
            <a:ext cx="36048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4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28" name="Text Box 20"/>
          <p:cNvSpPr txBox="1">
            <a:spLocks noChangeArrowheads="1"/>
          </p:cNvSpPr>
          <p:nvPr/>
        </p:nvSpPr>
        <p:spPr bwMode="auto">
          <a:xfrm>
            <a:off x="4427984" y="3284984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5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29" name="Text Box 21"/>
          <p:cNvSpPr txBox="1">
            <a:spLocks noChangeArrowheads="1"/>
          </p:cNvSpPr>
          <p:nvPr/>
        </p:nvSpPr>
        <p:spPr bwMode="auto">
          <a:xfrm>
            <a:off x="4427984" y="3212976"/>
            <a:ext cx="3873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6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30" name="Text Box 22"/>
          <p:cNvSpPr txBox="1">
            <a:spLocks noChangeArrowheads="1"/>
          </p:cNvSpPr>
          <p:nvPr/>
        </p:nvSpPr>
        <p:spPr bwMode="auto">
          <a:xfrm>
            <a:off x="4427984" y="3284984"/>
            <a:ext cx="43204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7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31" name="Text Box 23"/>
          <p:cNvSpPr txBox="1">
            <a:spLocks noChangeArrowheads="1"/>
          </p:cNvSpPr>
          <p:nvPr/>
        </p:nvSpPr>
        <p:spPr bwMode="auto">
          <a:xfrm>
            <a:off x="4427984" y="3284984"/>
            <a:ext cx="3873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8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32" name="Text Box 24"/>
          <p:cNvSpPr txBox="1">
            <a:spLocks noChangeArrowheads="1"/>
          </p:cNvSpPr>
          <p:nvPr/>
        </p:nvSpPr>
        <p:spPr bwMode="auto">
          <a:xfrm>
            <a:off x="4499992" y="3212976"/>
            <a:ext cx="288478" cy="57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9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33" name="Text Box 25"/>
          <p:cNvSpPr txBox="1">
            <a:spLocks noChangeArrowheads="1"/>
          </p:cNvSpPr>
          <p:nvPr/>
        </p:nvSpPr>
        <p:spPr bwMode="auto">
          <a:xfrm>
            <a:off x="4211960" y="3284984"/>
            <a:ext cx="6477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5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26" name="Text Box 24"/>
          <p:cNvSpPr txBox="1">
            <a:spLocks noChangeArrowheads="1"/>
          </p:cNvSpPr>
          <p:nvPr/>
        </p:nvSpPr>
        <p:spPr bwMode="auto">
          <a:xfrm>
            <a:off x="4211960" y="3284984"/>
            <a:ext cx="72008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10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27" name="Text Box 24"/>
          <p:cNvSpPr txBox="1">
            <a:spLocks noChangeArrowheads="1"/>
          </p:cNvSpPr>
          <p:nvPr/>
        </p:nvSpPr>
        <p:spPr bwMode="auto">
          <a:xfrm>
            <a:off x="3995936" y="3212976"/>
            <a:ext cx="936104" cy="57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11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28" name="Text Box 24"/>
          <p:cNvSpPr txBox="1">
            <a:spLocks noChangeArrowheads="1"/>
          </p:cNvSpPr>
          <p:nvPr/>
        </p:nvSpPr>
        <p:spPr bwMode="auto">
          <a:xfrm>
            <a:off x="3995936" y="3284984"/>
            <a:ext cx="936104" cy="57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12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942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ac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10" dur="500"/>
                                        <p:tgtEl>
                                          <p:spTgt spid="942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94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17" dur="500"/>
                                        <p:tgtEl>
                                          <p:spTgt spid="942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94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24" dur="500"/>
                                        <p:tgtEl>
                                          <p:spTgt spid="942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94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31" dur="500"/>
                                        <p:tgtEl>
                                          <p:spTgt spid="942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94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38" dur="500"/>
                                        <p:tgtEl>
                                          <p:spTgt spid="942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94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45" dur="500"/>
                                        <p:tgtEl>
                                          <p:spTgt spid="942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9" dur="500"/>
                                        <p:tgtEl>
                                          <p:spTgt spid="94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52" dur="500"/>
                                        <p:tgtEl>
                                          <p:spTgt spid="942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6" dur="500"/>
                                        <p:tgtEl>
                                          <p:spTgt spid="94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59" dur="500"/>
                                        <p:tgtEl>
                                          <p:spTgt spid="942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3" dur="500"/>
                                        <p:tgtEl>
                                          <p:spTgt spid="94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66" dur="500"/>
                                        <p:tgtEl>
                                          <p:spTgt spid="942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0" dur="500"/>
                                        <p:tgtEl>
                                          <p:spTgt spid="94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0"/>
                            </p:stCondLst>
                            <p:childTnLst>
                              <p:par>
                                <p:cTn id="72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73" dur="500"/>
                                        <p:tgtEl>
                                          <p:spTgt spid="942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7" dur="500"/>
                                        <p:tgtEl>
                                          <p:spTgt spid="94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80" dur="500"/>
                                        <p:tgtEl>
                                          <p:spTgt spid="942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4" dur="500"/>
                                        <p:tgtEl>
                                          <p:spTgt spid="94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6000"/>
                            </p:stCondLst>
                            <p:childTnLst>
                              <p:par>
                                <p:cTn id="86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87" dur="500"/>
                                        <p:tgtEl>
                                          <p:spTgt spid="942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1" dur="500"/>
                                        <p:tgtEl>
                                          <p:spTgt spid="94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500"/>
                            </p:stCondLst>
                            <p:childTnLst>
                              <p:par>
                                <p:cTn id="93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94" dur="500"/>
                                        <p:tgtEl>
                                          <p:spTgt spid="942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8" dur="500"/>
                                        <p:tgtEl>
                                          <p:spTgt spid="94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7000"/>
                            </p:stCondLst>
                            <p:childTnLst>
                              <p:par>
                                <p:cTn id="100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101" dur="500"/>
                                        <p:tgtEl>
                                          <p:spTgt spid="942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5" dur="500"/>
                                        <p:tgtEl>
                                          <p:spTgt spid="94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7500"/>
                            </p:stCondLst>
                            <p:childTnLst>
                              <p:par>
                                <p:cTn id="107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108" dur="500"/>
                                        <p:tgtEl>
                                          <p:spTgt spid="942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2" dur="500"/>
                                        <p:tgtEl>
                                          <p:spTgt spid="94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8000"/>
                            </p:stCondLst>
                            <p:childTnLst>
                              <p:par>
                                <p:cTn id="114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115" dur="500"/>
                                        <p:tgtEl>
                                          <p:spTgt spid="942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9" dur="500"/>
                                        <p:tgtEl>
                                          <p:spTgt spid="94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8500"/>
                            </p:stCondLst>
                            <p:childTnLst>
                              <p:par>
                                <p:cTn id="121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122" dur="500"/>
                                        <p:tgtEl>
                                          <p:spTgt spid="942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6" dur="500"/>
                                        <p:tgtEl>
                                          <p:spTgt spid="94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9000"/>
                            </p:stCondLst>
                            <p:childTnLst>
                              <p:par>
                                <p:cTn id="128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129" dur="500"/>
                                        <p:tgtEl>
                                          <p:spTgt spid="942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3" dur="500"/>
                                        <p:tgtEl>
                                          <p:spTgt spid="94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9500"/>
                            </p:stCondLst>
                            <p:childTnLst>
                              <p:par>
                                <p:cTn id="135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136" dur="500"/>
                                        <p:tgtEl>
                                          <p:spTgt spid="942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42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1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49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1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1000"/>
                            </p:stCondLst>
                            <p:childTnLst>
                              <p:par>
                                <p:cTn id="156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15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1" dur="500"/>
                                        <p:tgtEl>
                                          <p:spTgt spid="9423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4" grpId="0"/>
      <p:bldP spid="94214" grpId="1"/>
      <p:bldP spid="94215" grpId="0"/>
      <p:bldP spid="94215" grpId="1"/>
      <p:bldP spid="94216" grpId="0"/>
      <p:bldP spid="94216" grpId="1"/>
      <p:bldP spid="94217" grpId="0"/>
      <p:bldP spid="94217" grpId="1"/>
      <p:bldP spid="94218" grpId="0"/>
      <p:bldP spid="94218" grpId="1"/>
      <p:bldP spid="94219" grpId="0"/>
      <p:bldP spid="94219" grpId="1"/>
      <p:bldP spid="94220" grpId="0"/>
      <p:bldP spid="94220" grpId="1"/>
      <p:bldP spid="94221" grpId="0"/>
      <p:bldP spid="94221" grpId="1"/>
      <p:bldP spid="94222" grpId="0"/>
      <p:bldP spid="94222" grpId="1"/>
      <p:bldP spid="94223" grpId="0"/>
      <p:bldP spid="94223" grpId="1"/>
      <p:bldP spid="94224" grpId="0"/>
      <p:bldP spid="94224" grpId="1"/>
      <p:bldP spid="94225" grpId="0"/>
      <p:bldP spid="94225" grpId="1"/>
      <p:bldP spid="94226" grpId="0"/>
      <p:bldP spid="94226" grpId="1"/>
      <p:bldP spid="94227" grpId="0"/>
      <p:bldP spid="94227" grpId="1"/>
      <p:bldP spid="94228" grpId="0"/>
      <p:bldP spid="94228" grpId="1"/>
      <p:bldP spid="94229" grpId="0"/>
      <p:bldP spid="94229" grpId="1"/>
      <p:bldP spid="94230" grpId="0"/>
      <p:bldP spid="94230" grpId="1"/>
      <p:bldP spid="94231" grpId="0"/>
      <p:bldP spid="94231" grpId="1"/>
      <p:bldP spid="94232" grpId="0"/>
      <p:bldP spid="94232" grpId="1"/>
      <p:bldP spid="94233" grpId="0"/>
      <p:bldP spid="26" grpId="0"/>
      <p:bldP spid="26" grpId="1"/>
      <p:bldP spid="27" grpId="0"/>
      <p:bldP spid="27" grpId="1"/>
      <p:bldP spid="28" grpId="0"/>
      <p:bldP spid="28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323528" y="1052736"/>
            <a:ext cx="8503920" cy="3168352"/>
          </a:xfrm>
          <a:prstGeom prst="rect">
            <a:avLst/>
          </a:prstGeom>
        </p:spPr>
        <p:txBody>
          <a:bodyPr>
            <a:noAutofit/>
          </a:bodyPr>
          <a:lstStyle/>
          <a:p>
            <a:pPr marL="514350" marR="0" lvl="0" indent="-514350" algn="ctr" defTabSz="914400" rtl="1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ar-SA" sz="4800" b="0" i="0" u="sng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</a:t>
            </a:r>
          </a:p>
          <a:p>
            <a:pPr marL="514350" marR="0" lvl="0" indent="-514350" algn="ctr" defTabSz="914400" rtl="1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ar-SA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تساعد الوسائل التعليمية في زيادة دافعية التلاميذ إلى التعلم والمشاركة والانتباه</a:t>
            </a:r>
          </a:p>
          <a:p>
            <a:pPr marL="457200" marR="0" lvl="0" indent="-457200" algn="ct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ar-SA" sz="4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ct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ar-SA" sz="4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ar-SA" sz="4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randomBar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 descr="صورة1"/>
          <p:cNvSpPr>
            <a:spLocks noChangeArrowheads="1"/>
          </p:cNvSpPr>
          <p:nvPr/>
        </p:nvSpPr>
        <p:spPr bwMode="auto">
          <a:xfrm>
            <a:off x="250825" y="260350"/>
            <a:ext cx="8569325" cy="6337300"/>
          </a:xfrm>
          <a:prstGeom prst="rect">
            <a:avLst/>
          </a:prstGeom>
          <a:blipFill dpi="0" rotWithShape="1">
            <a:blip r:embed="rId4" cstate="print">
              <a:alphaModFix amt="29000"/>
            </a:blip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rtl="1"/>
            <a:endParaRPr lang="en-US" smtClean="0">
              <a:solidFill>
                <a:srgbClr val="000000"/>
              </a:solidFill>
              <a:cs typeface="Led Italic Font" pitchFamily="2" charset="-78"/>
            </a:endParaRPr>
          </a:p>
        </p:txBody>
      </p:sp>
      <p:sp>
        <p:nvSpPr>
          <p:cNvPr id="94211" name="Rectangle 3"/>
          <p:cNvSpPr>
            <a:spLocks noChangeArrowheads="1"/>
          </p:cNvSpPr>
          <p:nvPr/>
        </p:nvSpPr>
        <p:spPr bwMode="auto">
          <a:xfrm>
            <a:off x="2484438" y="1557338"/>
            <a:ext cx="4248150" cy="936625"/>
          </a:xfrm>
          <a:prstGeom prst="rect">
            <a:avLst/>
          </a:prstGeom>
          <a:solidFill>
            <a:schemeClr val="bg1"/>
          </a:solidFill>
          <a:ln w="762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 rtl="1"/>
            <a:endParaRPr lang="ar-SA" b="1" smtClean="0">
              <a:solidFill>
                <a:srgbClr val="000000"/>
              </a:solidFill>
            </a:endParaRPr>
          </a:p>
        </p:txBody>
      </p:sp>
      <p:sp>
        <p:nvSpPr>
          <p:cNvPr id="94212" name="Rectangle 4"/>
          <p:cNvSpPr>
            <a:spLocks noChangeArrowheads="1"/>
          </p:cNvSpPr>
          <p:nvPr/>
        </p:nvSpPr>
        <p:spPr bwMode="auto">
          <a:xfrm>
            <a:off x="4139952" y="3068960"/>
            <a:ext cx="935038" cy="863600"/>
          </a:xfrm>
          <a:prstGeom prst="rect">
            <a:avLst/>
          </a:prstGeom>
          <a:solidFill>
            <a:schemeClr val="bg1"/>
          </a:solidFill>
          <a:ln w="762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rtl="1"/>
            <a:endParaRPr lang="en-US" sz="3600" b="1" smtClean="0">
              <a:solidFill>
                <a:srgbClr val="000000"/>
              </a:solidFill>
              <a:cs typeface="Andalus" pitchFamily="2" charset="-78"/>
            </a:endParaRPr>
          </a:p>
        </p:txBody>
      </p:sp>
      <p:sp>
        <p:nvSpPr>
          <p:cNvPr id="94213" name="Text Box 5"/>
          <p:cNvSpPr txBox="1">
            <a:spLocks noChangeArrowheads="1"/>
          </p:cNvSpPr>
          <p:nvPr/>
        </p:nvSpPr>
        <p:spPr bwMode="auto">
          <a:xfrm>
            <a:off x="3419872" y="1700808"/>
            <a:ext cx="257955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 rtl="1"/>
            <a:r>
              <a:rPr lang="ar-SA" sz="3600" b="1" dirty="0" smtClean="0">
                <a:solidFill>
                  <a:srgbClr val="000000"/>
                </a:solidFill>
                <a:cs typeface="Led Italic Font" pitchFamily="2" charset="-78"/>
              </a:rPr>
              <a:t>بطاقة رقم</a:t>
            </a:r>
            <a:endParaRPr lang="en-US" sz="3600" b="1" dirty="0" smtClean="0">
              <a:solidFill>
                <a:srgbClr val="000000"/>
              </a:solidFill>
              <a:cs typeface="Led Italic Font" pitchFamily="2" charset="-78"/>
            </a:endParaRPr>
          </a:p>
        </p:txBody>
      </p:sp>
      <p:sp>
        <p:nvSpPr>
          <p:cNvPr id="94214" name="Text Box 6"/>
          <p:cNvSpPr txBox="1">
            <a:spLocks noChangeArrowheads="1"/>
          </p:cNvSpPr>
          <p:nvPr/>
        </p:nvSpPr>
        <p:spPr bwMode="auto">
          <a:xfrm>
            <a:off x="4356100" y="3284538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1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15" name="Text Box 7"/>
          <p:cNvSpPr txBox="1">
            <a:spLocks noChangeArrowheads="1"/>
          </p:cNvSpPr>
          <p:nvPr/>
        </p:nvSpPr>
        <p:spPr bwMode="auto">
          <a:xfrm>
            <a:off x="4427984" y="3212976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2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16" name="Text Box 8"/>
          <p:cNvSpPr txBox="1">
            <a:spLocks noChangeArrowheads="1"/>
          </p:cNvSpPr>
          <p:nvPr/>
        </p:nvSpPr>
        <p:spPr bwMode="auto">
          <a:xfrm>
            <a:off x="4427984" y="3212976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3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17" name="Text Box 9"/>
          <p:cNvSpPr txBox="1">
            <a:spLocks noChangeArrowheads="1"/>
          </p:cNvSpPr>
          <p:nvPr/>
        </p:nvSpPr>
        <p:spPr bwMode="auto">
          <a:xfrm>
            <a:off x="4427984" y="3212976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4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18" name="Text Box 10"/>
          <p:cNvSpPr txBox="1">
            <a:spLocks noChangeArrowheads="1"/>
          </p:cNvSpPr>
          <p:nvPr/>
        </p:nvSpPr>
        <p:spPr bwMode="auto">
          <a:xfrm>
            <a:off x="4427984" y="3212976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5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19" name="Text Box 11"/>
          <p:cNvSpPr txBox="1">
            <a:spLocks noChangeArrowheads="1"/>
          </p:cNvSpPr>
          <p:nvPr/>
        </p:nvSpPr>
        <p:spPr bwMode="auto">
          <a:xfrm>
            <a:off x="4427984" y="3212976"/>
            <a:ext cx="3873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6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20" name="Text Box 12"/>
          <p:cNvSpPr txBox="1">
            <a:spLocks noChangeArrowheads="1"/>
          </p:cNvSpPr>
          <p:nvPr/>
        </p:nvSpPr>
        <p:spPr bwMode="auto">
          <a:xfrm>
            <a:off x="4400674" y="3212976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7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21" name="Text Box 13"/>
          <p:cNvSpPr txBox="1">
            <a:spLocks noChangeArrowheads="1"/>
          </p:cNvSpPr>
          <p:nvPr/>
        </p:nvSpPr>
        <p:spPr bwMode="auto">
          <a:xfrm>
            <a:off x="4427984" y="3212976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8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22" name="Text Box 14"/>
          <p:cNvSpPr txBox="1">
            <a:spLocks noChangeArrowheads="1"/>
          </p:cNvSpPr>
          <p:nvPr/>
        </p:nvSpPr>
        <p:spPr bwMode="auto">
          <a:xfrm>
            <a:off x="4427984" y="3212976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9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23" name="Text Box 15"/>
          <p:cNvSpPr txBox="1">
            <a:spLocks noChangeArrowheads="1"/>
          </p:cNvSpPr>
          <p:nvPr/>
        </p:nvSpPr>
        <p:spPr bwMode="auto">
          <a:xfrm>
            <a:off x="4211960" y="3212976"/>
            <a:ext cx="7921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10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31" name="Text Box 23"/>
          <p:cNvSpPr txBox="1">
            <a:spLocks noChangeArrowheads="1"/>
          </p:cNvSpPr>
          <p:nvPr/>
        </p:nvSpPr>
        <p:spPr bwMode="auto">
          <a:xfrm>
            <a:off x="4427984" y="3212976"/>
            <a:ext cx="3873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8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27" name="Text Box 24"/>
          <p:cNvSpPr txBox="1">
            <a:spLocks noChangeArrowheads="1"/>
          </p:cNvSpPr>
          <p:nvPr/>
        </p:nvSpPr>
        <p:spPr bwMode="auto">
          <a:xfrm>
            <a:off x="3995936" y="3212976"/>
            <a:ext cx="936104" cy="57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11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28" name="Text Box 24"/>
          <p:cNvSpPr txBox="1">
            <a:spLocks noChangeArrowheads="1"/>
          </p:cNvSpPr>
          <p:nvPr/>
        </p:nvSpPr>
        <p:spPr bwMode="auto">
          <a:xfrm>
            <a:off x="3995936" y="3212976"/>
            <a:ext cx="936104" cy="57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12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942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ac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10" dur="500"/>
                                        <p:tgtEl>
                                          <p:spTgt spid="942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94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17" dur="500"/>
                                        <p:tgtEl>
                                          <p:spTgt spid="942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94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24" dur="500"/>
                                        <p:tgtEl>
                                          <p:spTgt spid="942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94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31" dur="500"/>
                                        <p:tgtEl>
                                          <p:spTgt spid="942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94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38" dur="500"/>
                                        <p:tgtEl>
                                          <p:spTgt spid="942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94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45" dur="500"/>
                                        <p:tgtEl>
                                          <p:spTgt spid="942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9" dur="500"/>
                                        <p:tgtEl>
                                          <p:spTgt spid="94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52" dur="500"/>
                                        <p:tgtEl>
                                          <p:spTgt spid="942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6" dur="500"/>
                                        <p:tgtEl>
                                          <p:spTgt spid="94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59" dur="500"/>
                                        <p:tgtEl>
                                          <p:spTgt spid="942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3" dur="500"/>
                                        <p:tgtEl>
                                          <p:spTgt spid="94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66" dur="500"/>
                                        <p:tgtEl>
                                          <p:spTgt spid="942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0" dur="500"/>
                                        <p:tgtEl>
                                          <p:spTgt spid="94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0"/>
                            </p:stCondLst>
                            <p:childTnLst>
                              <p:par>
                                <p:cTn id="72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73" dur="500"/>
                                        <p:tgtEl>
                                          <p:spTgt spid="942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8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6000"/>
                            </p:stCondLst>
                            <p:childTnLst>
                              <p:par>
                                <p:cTn id="86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8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1" dur="500"/>
                                        <p:tgtEl>
                                          <p:spTgt spid="942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4" grpId="0"/>
      <p:bldP spid="94214" grpId="1"/>
      <p:bldP spid="94215" grpId="0"/>
      <p:bldP spid="94215" grpId="1"/>
      <p:bldP spid="94216" grpId="0"/>
      <p:bldP spid="94216" grpId="1"/>
      <p:bldP spid="94217" grpId="0"/>
      <p:bldP spid="94217" grpId="1"/>
      <p:bldP spid="94218" grpId="0"/>
      <p:bldP spid="94218" grpId="1"/>
      <p:bldP spid="94219" grpId="0"/>
      <p:bldP spid="94219" grpId="1"/>
      <p:bldP spid="94220" grpId="0"/>
      <p:bldP spid="94220" grpId="1"/>
      <p:bldP spid="94221" grpId="0"/>
      <p:bldP spid="94221" grpId="1"/>
      <p:bldP spid="94222" grpId="0"/>
      <p:bldP spid="94222" grpId="1"/>
      <p:bldP spid="94223" grpId="0"/>
      <p:bldP spid="94223" grpId="1"/>
      <p:bldP spid="94231" grpId="0"/>
      <p:bldP spid="27" grpId="0"/>
      <p:bldP spid="27" grpId="1"/>
      <p:bldP spid="28" grpId="0"/>
      <p:bldP spid="28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323528" y="764704"/>
            <a:ext cx="8503920" cy="3456384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ct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SA" sz="2800" b="1" i="0" u="none" strike="noStrike" kern="0" cap="none" spc="0" normalizeH="0" baseline="0" noProof="0" dirty="0" smtClean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  <a:sym typeface="AGA Arabesque"/>
            </a:endParaRPr>
          </a:p>
          <a:p>
            <a:pPr marL="514350" marR="0" lvl="0" indent="-514350" algn="ctr" defTabSz="914400" rtl="1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ar-SA" sz="4400" u="sng" kern="0" dirty="0" smtClean="0"/>
              <a:t>8</a:t>
            </a:r>
          </a:p>
          <a:p>
            <a:pPr marL="514350" marR="0" lvl="0" indent="-514350" algn="ctr" defTabSz="914400" rtl="1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ar-SA" sz="4000" kern="0" dirty="0" smtClean="0"/>
              <a:t>تساعد الوسائل التعليمية على زيادة الثروة اللغوية للتلميذ</a:t>
            </a:r>
          </a:p>
          <a:p>
            <a:pPr marL="457200" marR="0" lvl="0" indent="-457200" algn="ct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ar-SA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ct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ar-SA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ar-SA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randomBar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 descr="صورة1"/>
          <p:cNvSpPr>
            <a:spLocks noChangeArrowheads="1"/>
          </p:cNvSpPr>
          <p:nvPr/>
        </p:nvSpPr>
        <p:spPr bwMode="auto">
          <a:xfrm>
            <a:off x="250825" y="260350"/>
            <a:ext cx="8569325" cy="6337300"/>
          </a:xfrm>
          <a:prstGeom prst="rect">
            <a:avLst/>
          </a:prstGeom>
          <a:blipFill dpi="0" rotWithShape="1">
            <a:blip r:embed="rId4" cstate="print">
              <a:alphaModFix amt="29000"/>
            </a:blip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rtl="1"/>
            <a:endParaRPr lang="en-US" smtClean="0">
              <a:solidFill>
                <a:srgbClr val="000000"/>
              </a:solidFill>
              <a:cs typeface="Led Italic Font" pitchFamily="2" charset="-78"/>
            </a:endParaRPr>
          </a:p>
        </p:txBody>
      </p:sp>
      <p:sp>
        <p:nvSpPr>
          <p:cNvPr id="94211" name="Rectangle 3"/>
          <p:cNvSpPr>
            <a:spLocks noChangeArrowheads="1"/>
          </p:cNvSpPr>
          <p:nvPr/>
        </p:nvSpPr>
        <p:spPr bwMode="auto">
          <a:xfrm>
            <a:off x="2484438" y="1557338"/>
            <a:ext cx="4248150" cy="936625"/>
          </a:xfrm>
          <a:prstGeom prst="rect">
            <a:avLst/>
          </a:prstGeom>
          <a:solidFill>
            <a:schemeClr val="bg1"/>
          </a:solidFill>
          <a:ln w="762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 rtl="1"/>
            <a:endParaRPr lang="ar-SA" b="1" smtClean="0">
              <a:solidFill>
                <a:srgbClr val="000000"/>
              </a:solidFill>
            </a:endParaRPr>
          </a:p>
        </p:txBody>
      </p:sp>
      <p:sp>
        <p:nvSpPr>
          <p:cNvPr id="94212" name="Rectangle 4"/>
          <p:cNvSpPr>
            <a:spLocks noChangeArrowheads="1"/>
          </p:cNvSpPr>
          <p:nvPr/>
        </p:nvSpPr>
        <p:spPr bwMode="auto">
          <a:xfrm>
            <a:off x="4139952" y="3068960"/>
            <a:ext cx="935038" cy="863600"/>
          </a:xfrm>
          <a:prstGeom prst="rect">
            <a:avLst/>
          </a:prstGeom>
          <a:solidFill>
            <a:schemeClr val="bg1"/>
          </a:solidFill>
          <a:ln w="762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rtl="1"/>
            <a:endParaRPr lang="en-US" sz="3600" b="1" smtClean="0">
              <a:solidFill>
                <a:srgbClr val="000000"/>
              </a:solidFill>
              <a:cs typeface="Andalus" pitchFamily="2" charset="-78"/>
            </a:endParaRPr>
          </a:p>
        </p:txBody>
      </p:sp>
      <p:sp>
        <p:nvSpPr>
          <p:cNvPr id="94213" name="Text Box 5"/>
          <p:cNvSpPr txBox="1">
            <a:spLocks noChangeArrowheads="1"/>
          </p:cNvSpPr>
          <p:nvPr/>
        </p:nvSpPr>
        <p:spPr bwMode="auto">
          <a:xfrm>
            <a:off x="3275856" y="1700808"/>
            <a:ext cx="257955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 rtl="1"/>
            <a:r>
              <a:rPr lang="ar-SA" sz="3600" b="1" dirty="0" smtClean="0">
                <a:solidFill>
                  <a:srgbClr val="000000"/>
                </a:solidFill>
                <a:cs typeface="Led Italic Font" pitchFamily="2" charset="-78"/>
              </a:rPr>
              <a:t>بطاقة رقم</a:t>
            </a:r>
            <a:endParaRPr lang="en-US" sz="3600" b="1" dirty="0" smtClean="0">
              <a:solidFill>
                <a:srgbClr val="000000"/>
              </a:solidFill>
              <a:cs typeface="Led Italic Font" pitchFamily="2" charset="-78"/>
            </a:endParaRPr>
          </a:p>
        </p:txBody>
      </p:sp>
      <p:sp>
        <p:nvSpPr>
          <p:cNvPr id="94214" name="Text Box 6"/>
          <p:cNvSpPr txBox="1">
            <a:spLocks noChangeArrowheads="1"/>
          </p:cNvSpPr>
          <p:nvPr/>
        </p:nvSpPr>
        <p:spPr bwMode="auto">
          <a:xfrm>
            <a:off x="4356100" y="3284538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1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15" name="Text Box 7"/>
          <p:cNvSpPr txBox="1">
            <a:spLocks noChangeArrowheads="1"/>
          </p:cNvSpPr>
          <p:nvPr/>
        </p:nvSpPr>
        <p:spPr bwMode="auto">
          <a:xfrm>
            <a:off x="4427984" y="3212976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2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16" name="Text Box 8"/>
          <p:cNvSpPr txBox="1">
            <a:spLocks noChangeArrowheads="1"/>
          </p:cNvSpPr>
          <p:nvPr/>
        </p:nvSpPr>
        <p:spPr bwMode="auto">
          <a:xfrm>
            <a:off x="4427984" y="3212976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3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17" name="Text Box 9"/>
          <p:cNvSpPr txBox="1">
            <a:spLocks noChangeArrowheads="1"/>
          </p:cNvSpPr>
          <p:nvPr/>
        </p:nvSpPr>
        <p:spPr bwMode="auto">
          <a:xfrm>
            <a:off x="4427984" y="3212976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4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18" name="Text Box 10"/>
          <p:cNvSpPr txBox="1">
            <a:spLocks noChangeArrowheads="1"/>
          </p:cNvSpPr>
          <p:nvPr/>
        </p:nvSpPr>
        <p:spPr bwMode="auto">
          <a:xfrm>
            <a:off x="4427984" y="3212976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5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19" name="Text Box 11"/>
          <p:cNvSpPr txBox="1">
            <a:spLocks noChangeArrowheads="1"/>
          </p:cNvSpPr>
          <p:nvPr/>
        </p:nvSpPr>
        <p:spPr bwMode="auto">
          <a:xfrm>
            <a:off x="4427984" y="3212976"/>
            <a:ext cx="3873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6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20" name="Text Box 12"/>
          <p:cNvSpPr txBox="1">
            <a:spLocks noChangeArrowheads="1"/>
          </p:cNvSpPr>
          <p:nvPr/>
        </p:nvSpPr>
        <p:spPr bwMode="auto">
          <a:xfrm>
            <a:off x="4400674" y="3212976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7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21" name="Text Box 13"/>
          <p:cNvSpPr txBox="1">
            <a:spLocks noChangeArrowheads="1"/>
          </p:cNvSpPr>
          <p:nvPr/>
        </p:nvSpPr>
        <p:spPr bwMode="auto">
          <a:xfrm>
            <a:off x="4427984" y="3212976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8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22" name="Text Box 14"/>
          <p:cNvSpPr txBox="1">
            <a:spLocks noChangeArrowheads="1"/>
          </p:cNvSpPr>
          <p:nvPr/>
        </p:nvSpPr>
        <p:spPr bwMode="auto">
          <a:xfrm>
            <a:off x="4427984" y="3212976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9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23" name="Text Box 15"/>
          <p:cNvSpPr txBox="1">
            <a:spLocks noChangeArrowheads="1"/>
          </p:cNvSpPr>
          <p:nvPr/>
        </p:nvSpPr>
        <p:spPr bwMode="auto">
          <a:xfrm>
            <a:off x="4211960" y="3212976"/>
            <a:ext cx="7921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10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94231" name="Text Box 23"/>
          <p:cNvSpPr txBox="1">
            <a:spLocks noChangeArrowheads="1"/>
          </p:cNvSpPr>
          <p:nvPr/>
        </p:nvSpPr>
        <p:spPr bwMode="auto">
          <a:xfrm>
            <a:off x="4355976" y="3212976"/>
            <a:ext cx="3873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1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27" name="Text Box 24"/>
          <p:cNvSpPr txBox="1">
            <a:spLocks noChangeArrowheads="1"/>
          </p:cNvSpPr>
          <p:nvPr/>
        </p:nvSpPr>
        <p:spPr bwMode="auto">
          <a:xfrm>
            <a:off x="3995936" y="3212976"/>
            <a:ext cx="936104" cy="57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11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28" name="Text Box 24"/>
          <p:cNvSpPr txBox="1">
            <a:spLocks noChangeArrowheads="1"/>
          </p:cNvSpPr>
          <p:nvPr/>
        </p:nvSpPr>
        <p:spPr bwMode="auto">
          <a:xfrm>
            <a:off x="3995936" y="3212976"/>
            <a:ext cx="936104" cy="57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0000"/>
                </a:solidFill>
                <a:cs typeface="PT Bold Heading" pitchFamily="2" charset="-78"/>
              </a:rPr>
              <a:t>12</a:t>
            </a:r>
            <a:endParaRPr lang="en-US" sz="3200" b="1" dirty="0" smtClean="0">
              <a:solidFill>
                <a:srgbClr val="000000"/>
              </a:solidFill>
              <a:cs typeface="PT Bold Heading" pitchFamily="2" charset="-7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942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ac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10" dur="500"/>
                                        <p:tgtEl>
                                          <p:spTgt spid="942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94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17" dur="500"/>
                                        <p:tgtEl>
                                          <p:spTgt spid="942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94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24" dur="500"/>
                                        <p:tgtEl>
                                          <p:spTgt spid="942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94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31" dur="500"/>
                                        <p:tgtEl>
                                          <p:spTgt spid="942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94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38" dur="500"/>
                                        <p:tgtEl>
                                          <p:spTgt spid="942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94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45" dur="500"/>
                                        <p:tgtEl>
                                          <p:spTgt spid="942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9" dur="500"/>
                                        <p:tgtEl>
                                          <p:spTgt spid="94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52" dur="500"/>
                                        <p:tgtEl>
                                          <p:spTgt spid="942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6" dur="500"/>
                                        <p:tgtEl>
                                          <p:spTgt spid="94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59" dur="500"/>
                                        <p:tgtEl>
                                          <p:spTgt spid="942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3" dur="500"/>
                                        <p:tgtEl>
                                          <p:spTgt spid="94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66" dur="500"/>
                                        <p:tgtEl>
                                          <p:spTgt spid="942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0" dur="500"/>
                                        <p:tgtEl>
                                          <p:spTgt spid="94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0"/>
                            </p:stCondLst>
                            <p:childTnLst>
                              <p:par>
                                <p:cTn id="72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73" dur="500"/>
                                        <p:tgtEl>
                                          <p:spTgt spid="942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8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6000"/>
                            </p:stCondLst>
                            <p:childTnLst>
                              <p:par>
                                <p:cTn id="86" presetID="1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8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1" dur="500"/>
                                        <p:tgtEl>
                                          <p:spTgt spid="942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4" grpId="0"/>
      <p:bldP spid="94214" grpId="1"/>
      <p:bldP spid="94215" grpId="0"/>
      <p:bldP spid="94215" grpId="1"/>
      <p:bldP spid="94216" grpId="0"/>
      <p:bldP spid="94216" grpId="1"/>
      <p:bldP spid="94217" grpId="0"/>
      <p:bldP spid="94217" grpId="1"/>
      <p:bldP spid="94218" grpId="0"/>
      <p:bldP spid="94218" grpId="1"/>
      <p:bldP spid="94219" grpId="0"/>
      <p:bldP spid="94219" grpId="1"/>
      <p:bldP spid="94220" grpId="0"/>
      <p:bldP spid="94220" grpId="1"/>
      <p:bldP spid="94221" grpId="0"/>
      <p:bldP spid="94221" grpId="1"/>
      <p:bldP spid="94222" grpId="0"/>
      <p:bldP spid="94222" grpId="1"/>
      <p:bldP spid="94223" grpId="0"/>
      <p:bldP spid="94223" grpId="1"/>
      <p:bldP spid="94231" grpId="0"/>
      <p:bldP spid="27" grpId="0"/>
      <p:bldP spid="27" grpId="1"/>
      <p:bldP spid="28" grpId="0"/>
      <p:bldP spid="28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323528" y="980728"/>
            <a:ext cx="8503920" cy="5357850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ct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400" b="1" i="0" u="sng" strike="noStrike" kern="0" cap="none" spc="0" normalizeH="0" baseline="0" noProof="0" dirty="0" smtClean="0">
                <a:ln w="6350">
                  <a:noFill/>
                </a:ln>
                <a:uLnTx/>
                <a:uFillTx/>
                <a:latin typeface="+mn-lt"/>
                <a:ea typeface="+mn-ea"/>
                <a:cs typeface="+mn-cs"/>
                <a:sym typeface="AGA Arabesque"/>
              </a:rPr>
              <a:t>1</a:t>
            </a:r>
          </a:p>
          <a:p>
            <a:pPr marL="514350" marR="0" lvl="0" indent="-514350" algn="ctr" defTabSz="914400" rtl="1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ar-SA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تساعد الوسائل التعليمية في التغلب على مشكلة زيادة أعداد المتعلمين. </a:t>
            </a:r>
          </a:p>
        </p:txBody>
      </p:sp>
    </p:spTree>
  </p:cSld>
  <p:clrMapOvr>
    <a:masterClrMapping/>
  </p:clrMapOvr>
  <p:transition>
    <p:randomBar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تصميم افتراضي">
  <a:themeElements>
    <a:clrScheme name="تصميم افتراضي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تصميم افتراضي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ar-SA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ar-SA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تصميم افتراضي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1396</TotalTime>
  <Words>470</Words>
  <Application>Microsoft Office PowerPoint</Application>
  <PresentationFormat>On-screen Show (4:3)</PresentationFormat>
  <Paragraphs>244</Paragraphs>
  <Slides>31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31</vt:i4>
      </vt:variant>
    </vt:vector>
  </HeadingPairs>
  <TitlesOfParts>
    <vt:vector size="33" baseType="lpstr">
      <vt:lpstr>Default Design</vt:lpstr>
      <vt:lpstr>تصميم افتراضي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 name placeholder</dc:creator>
  <cp:lastModifiedBy>Nada Gehad Saleh</cp:lastModifiedBy>
  <cp:revision>112</cp:revision>
  <dcterms:created xsi:type="dcterms:W3CDTF">2007-03-19T16:43:09Z</dcterms:created>
  <dcterms:modified xsi:type="dcterms:W3CDTF">2016-02-25T05:31:39Z</dcterms:modified>
</cp:coreProperties>
</file>