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sldIdLst>
    <p:sldId id="258" r:id="rId3"/>
    <p:sldId id="256" r:id="rId4"/>
    <p:sldId id="264" r:id="rId5"/>
    <p:sldId id="265" r:id="rId6"/>
    <p:sldId id="283" r:id="rId7"/>
    <p:sldId id="267" r:id="rId8"/>
    <p:sldId id="266" r:id="rId9"/>
    <p:sldId id="274" r:id="rId10"/>
    <p:sldId id="277" r:id="rId11"/>
    <p:sldId id="285" r:id="rId12"/>
    <p:sldId id="290" r:id="rId13"/>
    <p:sldId id="282" r:id="rId1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339933"/>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E9639D4-E3E2-4D34-9284-5A2195B3D0D7}" styleName="النمط الفاتح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النمط المتوسط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0A1B5D5-9B99-4C35-A422-299274C87663}" styleName="نمط متوسط 1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نمط متوسط 3 - تمييز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306799F8-075E-4A3A-A7F6-7FBC6576F1A4}" styleName="نمط ذو سمات 2 - تميي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نمط ذو سمات 2 - تميي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نمط ذو سمات 2 - تميي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نمط ذو سمات 1 - تميي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48" d="100"/>
          <a:sy n="48" d="100"/>
        </p:scale>
        <p:origin x="-27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5" Type="http://schemas.openxmlformats.org/officeDocument/2006/relationships/image" Target="../media/image4.wmf"/><Relationship Id="rId4" Type="http://schemas.openxmlformats.org/officeDocument/2006/relationships/image" Target="../media/image3.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8154988" y="0"/>
            <a:ext cx="989012" cy="1790700"/>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0" y="5791200"/>
            <a:ext cx="1063625" cy="1066800"/>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a:stretch>
            <a:fillRect/>
          </a:stretch>
        </p:blipFill>
        <p:spPr bwMode="auto">
          <a:xfrm>
            <a:off x="8304213" y="5943600"/>
            <a:ext cx="839787" cy="914400"/>
          </a:xfrm>
          <a:prstGeom prst="rect">
            <a:avLst/>
          </a:prstGeom>
          <a:noFill/>
          <a:ln w="9525">
            <a:noFill/>
            <a:miter lim="800000"/>
            <a:headEnd/>
            <a:tailEnd/>
          </a:ln>
        </p:spPr>
      </p:pic>
      <p:pic>
        <p:nvPicPr>
          <p:cNvPr id="7" name="Picture 10"/>
          <p:cNvPicPr>
            <a:picLocks noChangeAspect="1" noChangeArrowheads="1"/>
          </p:cNvPicPr>
          <p:nvPr/>
        </p:nvPicPr>
        <p:blipFill>
          <a:blip r:embed="rId5" cstate="print"/>
          <a:srcRect/>
          <a:stretch>
            <a:fillRect/>
          </a:stretch>
        </p:blipFill>
        <p:spPr bwMode="auto">
          <a:xfrm>
            <a:off x="0" y="0"/>
            <a:ext cx="990600" cy="1795463"/>
          </a:xfrm>
          <a:prstGeom prst="rect">
            <a:avLst/>
          </a:prstGeom>
          <a:noFill/>
          <a:ln w="9525">
            <a:noFill/>
            <a:miter lim="800000"/>
            <a:headEnd/>
            <a:tailEnd/>
          </a:ln>
        </p:spPr>
      </p:pic>
      <p:sp>
        <p:nvSpPr>
          <p:cNvPr id="4101" name="Rectangle 5"/>
          <p:cNvSpPr>
            <a:spLocks noGrp="1" noChangeArrowheads="1"/>
          </p:cNvSpPr>
          <p:nvPr>
            <p:ph type="ctrTitle"/>
          </p:nvPr>
        </p:nvSpPr>
        <p:spPr>
          <a:xfrm>
            <a:off x="685800" y="1295400"/>
            <a:ext cx="7772400" cy="2895600"/>
          </a:xfrm>
        </p:spPr>
        <p:txBody>
          <a:bodyPr/>
          <a:lstStyle>
            <a:lvl1pPr algn="l">
              <a:defRPr sz="7200"/>
            </a:lvl1pPr>
          </a:lstStyle>
          <a:p>
            <a:r>
              <a:rPr lang="en-US" smtClean="0"/>
              <a:t>Click to edit Master title style</a:t>
            </a:r>
            <a:endParaRPr lang="en-US"/>
          </a:p>
        </p:txBody>
      </p:sp>
      <p:sp>
        <p:nvSpPr>
          <p:cNvPr id="4102" name="Rectangle 6"/>
          <p:cNvSpPr>
            <a:spLocks noGrp="1" noChangeArrowheads="1"/>
          </p:cNvSpPr>
          <p:nvPr>
            <p:ph type="subTitle" idx="1"/>
          </p:nvPr>
        </p:nvSpPr>
        <p:spPr>
          <a:xfrm>
            <a:off x="1371600" y="4495800"/>
            <a:ext cx="6400800" cy="1143000"/>
          </a:xfrm>
        </p:spPr>
        <p:txBody>
          <a:bodyPr/>
          <a:lstStyle>
            <a:lvl1pPr marL="0" indent="0" algn="r">
              <a:buFont typeface="Wingdings" pitchFamily="2" charset="2"/>
              <a:buNone/>
              <a:defRPr sz="3600"/>
            </a:lvl1pPr>
          </a:lstStyle>
          <a:p>
            <a:r>
              <a:rPr lang="en-US" smtClean="0"/>
              <a:t>Click to edit Master subtitle style</a:t>
            </a:r>
            <a:endParaRPr lang="en-US"/>
          </a:p>
        </p:txBody>
      </p:sp>
      <p:sp>
        <p:nvSpPr>
          <p:cNvPr id="8" name="Rectangle 7"/>
          <p:cNvSpPr>
            <a:spLocks noGrp="1" noChangeArrowheads="1"/>
          </p:cNvSpPr>
          <p:nvPr>
            <p:ph type="dt" sz="half" idx="10"/>
          </p:nvPr>
        </p:nvSpPr>
        <p:spPr>
          <a:xfrm>
            <a:off x="685800" y="6248400"/>
            <a:ext cx="1905000" cy="457200"/>
          </a:xfrm>
        </p:spPr>
        <p:txBody>
          <a:bodyPr/>
          <a:lstStyle>
            <a:lvl1pPr>
              <a:defRPr smtClean="0"/>
            </a:lvl1pPr>
          </a:lstStyle>
          <a:p>
            <a:pPr>
              <a:defRPr/>
            </a:pPr>
            <a:endParaRPr lang="en-US"/>
          </a:p>
        </p:txBody>
      </p:sp>
      <p:sp>
        <p:nvSpPr>
          <p:cNvPr id="9" name="Rectangle 8"/>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en-US"/>
          </a:p>
        </p:txBody>
      </p:sp>
      <p:sp>
        <p:nvSpPr>
          <p:cNvPr id="10" name="Rectangle 9"/>
          <p:cNvSpPr>
            <a:spLocks noGrp="1" noChangeArrowheads="1"/>
          </p:cNvSpPr>
          <p:nvPr>
            <p:ph type="sldNum" sz="quarter" idx="12"/>
          </p:nvPr>
        </p:nvSpPr>
        <p:spPr>
          <a:xfrm>
            <a:off x="6553200" y="6248400"/>
            <a:ext cx="1905000" cy="457200"/>
          </a:xfrm>
        </p:spPr>
        <p:txBody>
          <a:bodyPr/>
          <a:lstStyle>
            <a:lvl1pPr>
              <a:defRPr smtClean="0"/>
            </a:lvl1pPr>
          </a:lstStyle>
          <a:p>
            <a:pPr>
              <a:defRPr/>
            </a:pPr>
            <a:fld id="{7A0D8200-ECB2-4325-B416-8725D030EB7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D4ABCC2-2B43-4AD8-AEE5-1A9A9928F04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A81B1C3-8178-4818-AAEF-3C5A33DBACF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B7BABECF-B202-462E-8861-940E0954165D}" type="slidenum">
              <a:rPr lang="ar-SA">
                <a:solidFill>
                  <a:srgbClr val="000000"/>
                </a:solidFill>
              </a:rPr>
              <a:pPr/>
              <a:t>‹#›</a:t>
            </a:fld>
            <a:endParaRPr lang="en-US">
              <a:solidFill>
                <a:srgbClr val="000000"/>
              </a:solidFill>
            </a:endParaRPr>
          </a:p>
        </p:txBody>
      </p:sp>
    </p:spTree>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CA59A2-4A79-4540-BACF-EFFA066005D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BCAA5AC-6DFA-4A19-AEE3-5739D0D7EBE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6B45175-0DA4-4240-B312-88911B597F5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633DEDA-6F76-4966-BB4C-7BD89E3F1C6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C93483D-C492-4BA3-92C4-ADDE5A0F3ED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2AC03C3-DF22-40C6-9983-978B3B4F4DC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E22110-4C6C-41CA-926F-EC0A15341B7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7D05807-304A-4F58-99FB-289D6A5A63E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pic>
        <p:nvPicPr>
          <p:cNvPr id="1026" name="Picture 11"/>
          <p:cNvPicPr>
            <a:picLocks noChangeAspect="1" noChangeArrowheads="1"/>
          </p:cNvPicPr>
          <p:nvPr/>
        </p:nvPicPr>
        <p:blipFill>
          <a:blip r:embed="rId13" cstate="print"/>
          <a:srcRect/>
          <a:stretch>
            <a:fillRect/>
          </a:stretch>
        </p:blipFill>
        <p:spPr bwMode="auto">
          <a:xfrm>
            <a:off x="8154988" y="0"/>
            <a:ext cx="989012" cy="1790700"/>
          </a:xfrm>
          <a:prstGeom prst="rect">
            <a:avLst/>
          </a:prstGeom>
          <a:noFill/>
          <a:ln w="9525">
            <a:noFill/>
            <a:miter lim="800000"/>
            <a:headEnd/>
            <a:tailEnd/>
          </a:ln>
        </p:spPr>
      </p:pic>
      <p:pic>
        <p:nvPicPr>
          <p:cNvPr id="1027" name="Picture 9"/>
          <p:cNvPicPr>
            <a:picLocks noChangeAspect="1" noChangeArrowheads="1"/>
          </p:cNvPicPr>
          <p:nvPr/>
        </p:nvPicPr>
        <p:blipFill>
          <a:blip r:embed="rId14" cstate="print"/>
          <a:srcRect/>
          <a:stretch>
            <a:fillRect/>
          </a:stretch>
        </p:blipFill>
        <p:spPr bwMode="auto">
          <a:xfrm>
            <a:off x="0" y="5791200"/>
            <a:ext cx="1063625" cy="1066800"/>
          </a:xfrm>
          <a:prstGeom prst="rect">
            <a:avLst/>
          </a:prstGeom>
          <a:noFill/>
          <a:ln w="9525">
            <a:noFill/>
            <a:miter lim="800000"/>
            <a:headEnd/>
            <a:tailEnd/>
          </a:ln>
        </p:spPr>
      </p:pic>
      <p:pic>
        <p:nvPicPr>
          <p:cNvPr id="1028" name="Picture 8"/>
          <p:cNvPicPr>
            <a:picLocks noChangeAspect="1" noChangeArrowheads="1"/>
          </p:cNvPicPr>
          <p:nvPr/>
        </p:nvPicPr>
        <p:blipFill>
          <a:blip r:embed="rId15" cstate="print"/>
          <a:srcRect/>
          <a:stretch>
            <a:fillRect/>
          </a:stretch>
        </p:blipFill>
        <p:spPr bwMode="auto">
          <a:xfrm>
            <a:off x="8304213" y="5943600"/>
            <a:ext cx="839787" cy="914400"/>
          </a:xfrm>
          <a:prstGeom prst="rect">
            <a:avLst/>
          </a:prstGeom>
          <a:noFill/>
          <a:ln w="9525">
            <a:noFill/>
            <a:miter lim="800000"/>
            <a:headEnd/>
            <a:tailEnd/>
          </a:ln>
        </p:spPr>
      </p:pic>
      <p:sp>
        <p:nvSpPr>
          <p:cNvPr id="1029"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 y="64770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solidFill>
                  <a:srgbClr val="003366"/>
                </a:solidFill>
                <a:latin typeface="+mn-lt"/>
              </a:defRPr>
            </a:lvl1pPr>
          </a:lstStyle>
          <a:p>
            <a:pPr>
              <a:defRPr/>
            </a:pPr>
            <a:endParaRPr lang="en-US"/>
          </a:p>
        </p:txBody>
      </p:sp>
      <p:sp>
        <p:nvSpPr>
          <p:cNvPr id="3" name="Rectangle 5"/>
          <p:cNvSpPr>
            <a:spLocks noGrp="1" noChangeArrowheads="1"/>
          </p:cNvSpPr>
          <p:nvPr>
            <p:ph type="ftr" sz="quarter" idx="3"/>
          </p:nvPr>
        </p:nvSpPr>
        <p:spPr bwMode="auto">
          <a:xfrm>
            <a:off x="3124200" y="64770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solidFill>
                  <a:srgbClr val="003366"/>
                </a:solidFill>
                <a:latin typeface="+mn-lt"/>
              </a:defRPr>
            </a:lvl1pPr>
          </a:lstStyle>
          <a:p>
            <a:pPr>
              <a:defRPr/>
            </a:pPr>
            <a:endParaRPr lang="en-US"/>
          </a:p>
        </p:txBody>
      </p:sp>
      <p:sp>
        <p:nvSpPr>
          <p:cNvPr id="4" name="Rectangle 6"/>
          <p:cNvSpPr>
            <a:spLocks noGrp="1" noChangeArrowheads="1"/>
          </p:cNvSpPr>
          <p:nvPr>
            <p:ph type="sldNum" sz="quarter" idx="4"/>
          </p:nvPr>
        </p:nvSpPr>
        <p:spPr bwMode="auto">
          <a:xfrm>
            <a:off x="6553200" y="64770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solidFill>
                  <a:srgbClr val="003366"/>
                </a:solidFill>
                <a:latin typeface="+mn-lt"/>
              </a:defRPr>
            </a:lvl1pPr>
          </a:lstStyle>
          <a:p>
            <a:pPr>
              <a:defRPr/>
            </a:pPr>
            <a:fld id="{A0B3005A-F9A0-48E0-894D-0067DF56DD32}" type="slidenum">
              <a:rPr lang="en-US"/>
              <a:pPr>
                <a:defRPr/>
              </a:pPr>
              <a:t>‹#›</a:t>
            </a:fld>
            <a:endParaRPr lang="en-US"/>
          </a:p>
        </p:txBody>
      </p:sp>
      <p:pic>
        <p:nvPicPr>
          <p:cNvPr id="1034" name="Picture 10"/>
          <p:cNvPicPr>
            <a:picLocks noChangeAspect="1" noChangeArrowheads="1"/>
          </p:cNvPicPr>
          <p:nvPr/>
        </p:nvPicPr>
        <p:blipFill>
          <a:blip r:embed="rId16" cstate="print"/>
          <a:srcRect/>
          <a:stretch>
            <a:fillRect/>
          </a:stretch>
        </p:blipFill>
        <p:spPr bwMode="auto">
          <a:xfrm>
            <a:off x="0" y="0"/>
            <a:ext cx="990600" cy="1795463"/>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1" fontAlgn="base">
        <a:spcBef>
          <a:spcPct val="0"/>
        </a:spcBef>
        <a:spcAft>
          <a:spcPct val="0"/>
        </a:spcAft>
        <a:defRPr sz="4400">
          <a:solidFill>
            <a:srgbClr val="003366"/>
          </a:solidFill>
          <a:latin typeface="+mj-lt"/>
          <a:ea typeface="+mj-ea"/>
          <a:cs typeface="+mj-cs"/>
        </a:defRPr>
      </a:lvl1pPr>
      <a:lvl2pPr algn="ctr" rtl="1" fontAlgn="base">
        <a:spcBef>
          <a:spcPct val="0"/>
        </a:spcBef>
        <a:spcAft>
          <a:spcPct val="0"/>
        </a:spcAft>
        <a:defRPr sz="4400">
          <a:solidFill>
            <a:srgbClr val="003366"/>
          </a:solidFill>
          <a:latin typeface="Tahoma" pitchFamily="34" charset="0"/>
        </a:defRPr>
      </a:lvl2pPr>
      <a:lvl3pPr algn="ctr" rtl="1" fontAlgn="base">
        <a:spcBef>
          <a:spcPct val="0"/>
        </a:spcBef>
        <a:spcAft>
          <a:spcPct val="0"/>
        </a:spcAft>
        <a:defRPr sz="4400">
          <a:solidFill>
            <a:srgbClr val="003366"/>
          </a:solidFill>
          <a:latin typeface="Tahoma" pitchFamily="34" charset="0"/>
        </a:defRPr>
      </a:lvl3pPr>
      <a:lvl4pPr algn="ctr" rtl="1" fontAlgn="base">
        <a:spcBef>
          <a:spcPct val="0"/>
        </a:spcBef>
        <a:spcAft>
          <a:spcPct val="0"/>
        </a:spcAft>
        <a:defRPr sz="4400">
          <a:solidFill>
            <a:srgbClr val="003366"/>
          </a:solidFill>
          <a:latin typeface="Tahoma" pitchFamily="34" charset="0"/>
        </a:defRPr>
      </a:lvl4pPr>
      <a:lvl5pPr algn="ctr" rtl="1" fontAlgn="base">
        <a:spcBef>
          <a:spcPct val="0"/>
        </a:spcBef>
        <a:spcAft>
          <a:spcPct val="0"/>
        </a:spcAft>
        <a:defRPr sz="4400">
          <a:solidFill>
            <a:srgbClr val="003366"/>
          </a:solidFill>
          <a:latin typeface="Tahoma" pitchFamily="34" charset="0"/>
        </a:defRPr>
      </a:lvl5pPr>
      <a:lvl6pPr marL="457200" algn="ctr" rtl="1" eaLnBrk="1" fontAlgn="base" hangingPunct="1">
        <a:spcBef>
          <a:spcPct val="0"/>
        </a:spcBef>
        <a:spcAft>
          <a:spcPct val="0"/>
        </a:spcAft>
        <a:defRPr sz="4400">
          <a:solidFill>
            <a:srgbClr val="003366"/>
          </a:solidFill>
          <a:latin typeface="Tahoma" pitchFamily="34" charset="0"/>
        </a:defRPr>
      </a:lvl6pPr>
      <a:lvl7pPr marL="914400" algn="ctr" rtl="1" eaLnBrk="1" fontAlgn="base" hangingPunct="1">
        <a:spcBef>
          <a:spcPct val="0"/>
        </a:spcBef>
        <a:spcAft>
          <a:spcPct val="0"/>
        </a:spcAft>
        <a:defRPr sz="4400">
          <a:solidFill>
            <a:srgbClr val="003366"/>
          </a:solidFill>
          <a:latin typeface="Tahoma" pitchFamily="34" charset="0"/>
        </a:defRPr>
      </a:lvl7pPr>
      <a:lvl8pPr marL="1371600" algn="ctr" rtl="1" eaLnBrk="1" fontAlgn="base" hangingPunct="1">
        <a:spcBef>
          <a:spcPct val="0"/>
        </a:spcBef>
        <a:spcAft>
          <a:spcPct val="0"/>
        </a:spcAft>
        <a:defRPr sz="4400">
          <a:solidFill>
            <a:srgbClr val="003366"/>
          </a:solidFill>
          <a:latin typeface="Tahoma" pitchFamily="34" charset="0"/>
        </a:defRPr>
      </a:lvl8pPr>
      <a:lvl9pPr marL="1828800" algn="ctr" rtl="1" eaLnBrk="1" fontAlgn="base" hangingPunct="1">
        <a:spcBef>
          <a:spcPct val="0"/>
        </a:spcBef>
        <a:spcAft>
          <a:spcPct val="0"/>
        </a:spcAft>
        <a:defRPr sz="4400">
          <a:solidFill>
            <a:srgbClr val="003366"/>
          </a:solidFill>
          <a:latin typeface="Tahoma" pitchFamily="34" charset="0"/>
        </a:defRPr>
      </a:lvl9pPr>
    </p:titleStyle>
    <p:bodyStyle>
      <a:lvl1pPr marL="457200" indent="-457200" algn="r" rtl="1" fontAlgn="base">
        <a:spcBef>
          <a:spcPct val="20000"/>
        </a:spcBef>
        <a:spcAft>
          <a:spcPct val="0"/>
        </a:spcAft>
        <a:buFont typeface="Wingdings" pitchFamily="2" charset="2"/>
        <a:buBlip>
          <a:blip r:embed="rId17"/>
        </a:buBlip>
        <a:defRPr sz="3200">
          <a:solidFill>
            <a:srgbClr val="003366"/>
          </a:solidFill>
          <a:latin typeface="+mn-lt"/>
          <a:ea typeface="+mn-ea"/>
          <a:cs typeface="+mn-cs"/>
        </a:defRPr>
      </a:lvl1pPr>
      <a:lvl2pPr marL="1030288" indent="-458788" algn="r" rtl="1" fontAlgn="base">
        <a:spcBef>
          <a:spcPct val="20000"/>
        </a:spcBef>
        <a:spcAft>
          <a:spcPct val="0"/>
        </a:spcAft>
        <a:buFont typeface="Wingdings" pitchFamily="2" charset="2"/>
        <a:buBlip>
          <a:blip r:embed="rId17"/>
        </a:buBlip>
        <a:defRPr sz="2800">
          <a:solidFill>
            <a:srgbClr val="003366"/>
          </a:solidFill>
          <a:latin typeface="+mn-lt"/>
        </a:defRPr>
      </a:lvl2pPr>
      <a:lvl3pPr marL="1487488" indent="-342900" algn="r" rtl="1" fontAlgn="base">
        <a:spcBef>
          <a:spcPct val="20000"/>
        </a:spcBef>
        <a:spcAft>
          <a:spcPct val="0"/>
        </a:spcAft>
        <a:buFont typeface="Wingdings" pitchFamily="2" charset="2"/>
        <a:buBlip>
          <a:blip r:embed="rId17"/>
        </a:buBlip>
        <a:defRPr sz="2400">
          <a:solidFill>
            <a:srgbClr val="003366"/>
          </a:solidFill>
          <a:latin typeface="+mn-lt"/>
        </a:defRPr>
      </a:lvl3pPr>
      <a:lvl4pPr marL="1944688" indent="-342900" algn="r" rtl="1" fontAlgn="base">
        <a:spcBef>
          <a:spcPct val="20000"/>
        </a:spcBef>
        <a:spcAft>
          <a:spcPct val="0"/>
        </a:spcAft>
        <a:buFont typeface="Wingdings" pitchFamily="2" charset="2"/>
        <a:buBlip>
          <a:blip r:embed="rId17"/>
        </a:buBlip>
        <a:defRPr sz="2000">
          <a:solidFill>
            <a:srgbClr val="003366"/>
          </a:solidFill>
          <a:latin typeface="+mn-lt"/>
        </a:defRPr>
      </a:lvl4pPr>
      <a:lvl5pPr marL="2400300" indent="-341313" algn="r" rtl="1" fontAlgn="base">
        <a:spcBef>
          <a:spcPct val="20000"/>
        </a:spcBef>
        <a:spcAft>
          <a:spcPct val="0"/>
        </a:spcAft>
        <a:buFont typeface="Wingdings" pitchFamily="2" charset="2"/>
        <a:buBlip>
          <a:blip r:embed="rId17"/>
        </a:buBlip>
        <a:defRPr sz="2000">
          <a:solidFill>
            <a:srgbClr val="003366"/>
          </a:solidFill>
          <a:latin typeface="+mn-lt"/>
        </a:defRPr>
      </a:lvl5pPr>
      <a:lvl6pPr marL="2857500" indent="-341313" algn="r" rtl="1" eaLnBrk="1" fontAlgn="base" hangingPunct="1">
        <a:spcBef>
          <a:spcPct val="20000"/>
        </a:spcBef>
        <a:spcAft>
          <a:spcPct val="0"/>
        </a:spcAft>
        <a:buFont typeface="Wingdings" pitchFamily="2" charset="2"/>
        <a:buBlip>
          <a:blip r:embed="rId17"/>
        </a:buBlip>
        <a:defRPr sz="2000">
          <a:solidFill>
            <a:srgbClr val="003366"/>
          </a:solidFill>
          <a:latin typeface="+mn-lt"/>
        </a:defRPr>
      </a:lvl6pPr>
      <a:lvl7pPr marL="3314700" indent="-341313" algn="r" rtl="1" eaLnBrk="1" fontAlgn="base" hangingPunct="1">
        <a:spcBef>
          <a:spcPct val="20000"/>
        </a:spcBef>
        <a:spcAft>
          <a:spcPct val="0"/>
        </a:spcAft>
        <a:buFont typeface="Wingdings" pitchFamily="2" charset="2"/>
        <a:buBlip>
          <a:blip r:embed="rId17"/>
        </a:buBlip>
        <a:defRPr sz="2000">
          <a:solidFill>
            <a:srgbClr val="003366"/>
          </a:solidFill>
          <a:latin typeface="+mn-lt"/>
        </a:defRPr>
      </a:lvl7pPr>
      <a:lvl8pPr marL="3771900" indent="-341313" algn="r" rtl="1" eaLnBrk="1" fontAlgn="base" hangingPunct="1">
        <a:spcBef>
          <a:spcPct val="20000"/>
        </a:spcBef>
        <a:spcAft>
          <a:spcPct val="0"/>
        </a:spcAft>
        <a:buFont typeface="Wingdings" pitchFamily="2" charset="2"/>
        <a:buBlip>
          <a:blip r:embed="rId17"/>
        </a:buBlip>
        <a:defRPr sz="2000">
          <a:solidFill>
            <a:srgbClr val="003366"/>
          </a:solidFill>
          <a:latin typeface="+mn-lt"/>
        </a:defRPr>
      </a:lvl8pPr>
      <a:lvl9pPr marL="4229100" indent="-341313" algn="r" rtl="1" eaLnBrk="1" fontAlgn="base" hangingPunct="1">
        <a:spcBef>
          <a:spcPct val="20000"/>
        </a:spcBef>
        <a:spcAft>
          <a:spcPct val="0"/>
        </a:spcAft>
        <a:buFont typeface="Wingdings" pitchFamily="2" charset="2"/>
        <a:buBlip>
          <a:blip r:embed="rId17"/>
        </a:buBlip>
        <a:defRPr sz="2000">
          <a:solidFill>
            <a:srgbClr val="003366"/>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r" rtl="1"/>
            <a:endParaRPr lang="en-US">
              <a:solidFill>
                <a:srgbClr val="000000"/>
              </a:solidFill>
              <a:latin typeface="Aria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rtl="1"/>
            <a:endParaRPr lang="en-US">
              <a:solidFill>
                <a:srgbClr val="000000"/>
              </a:solidFill>
              <a:latin typeface="Arial"/>
            </a:endParaRPr>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rtl="1"/>
            <a:fld id="{8799DBE0-3BB6-4E38-9C54-58CEAD2BB663}" type="slidenum">
              <a:rPr lang="ar-SA">
                <a:solidFill>
                  <a:srgbClr val="000000"/>
                </a:solidFill>
                <a:latin typeface="Arial"/>
              </a:rPr>
              <a:pPr rtl="1"/>
              <a:t>‹#›</a:t>
            </a:fld>
            <a:endParaRPr lang="en-US">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3673" r:id="rId1"/>
  </p:sldLayoutIdLst>
  <p:transition>
    <p:randomBar/>
  </p:transition>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pitchFamily="34" charset="0"/>
          <a:cs typeface="Arial" pitchFamily="34" charset="0"/>
        </a:defRPr>
      </a:lvl2pPr>
      <a:lvl3pPr algn="ctr" rtl="1" fontAlgn="base">
        <a:spcBef>
          <a:spcPct val="0"/>
        </a:spcBef>
        <a:spcAft>
          <a:spcPct val="0"/>
        </a:spcAft>
        <a:defRPr sz="4400">
          <a:solidFill>
            <a:schemeClr val="tx2"/>
          </a:solidFill>
          <a:latin typeface="Arial" pitchFamily="34" charset="0"/>
          <a:cs typeface="Arial" pitchFamily="34" charset="0"/>
        </a:defRPr>
      </a:lvl3pPr>
      <a:lvl4pPr algn="ctr" rtl="1" fontAlgn="base">
        <a:spcBef>
          <a:spcPct val="0"/>
        </a:spcBef>
        <a:spcAft>
          <a:spcPct val="0"/>
        </a:spcAft>
        <a:defRPr sz="4400">
          <a:solidFill>
            <a:schemeClr val="tx2"/>
          </a:solidFill>
          <a:latin typeface="Arial" pitchFamily="34" charset="0"/>
          <a:cs typeface="Arial" pitchFamily="34" charset="0"/>
        </a:defRPr>
      </a:lvl4pPr>
      <a:lvl5pPr algn="ctr" rtl="1" fontAlgn="base">
        <a:spcBef>
          <a:spcPct val="0"/>
        </a:spcBef>
        <a:spcAft>
          <a:spcPct val="0"/>
        </a:spcAft>
        <a:defRPr sz="4400">
          <a:solidFill>
            <a:schemeClr val="tx2"/>
          </a:solidFill>
          <a:latin typeface="Arial" pitchFamily="34" charset="0"/>
          <a:cs typeface="Arial" pitchFamily="34" charset="0"/>
        </a:defRPr>
      </a:lvl5pPr>
      <a:lvl6pPr marL="457200" algn="ctr" rtl="1" fontAlgn="base">
        <a:spcBef>
          <a:spcPct val="0"/>
        </a:spcBef>
        <a:spcAft>
          <a:spcPct val="0"/>
        </a:spcAft>
        <a:defRPr sz="4400">
          <a:solidFill>
            <a:schemeClr val="tx2"/>
          </a:solidFill>
          <a:latin typeface="Arial" pitchFamily="34" charset="0"/>
          <a:cs typeface="Arial" pitchFamily="34" charset="0"/>
        </a:defRPr>
      </a:lvl6pPr>
      <a:lvl7pPr marL="914400" algn="ctr" rtl="1" fontAlgn="base">
        <a:spcBef>
          <a:spcPct val="0"/>
        </a:spcBef>
        <a:spcAft>
          <a:spcPct val="0"/>
        </a:spcAft>
        <a:defRPr sz="4400">
          <a:solidFill>
            <a:schemeClr val="tx2"/>
          </a:solidFill>
          <a:latin typeface="Arial" pitchFamily="34" charset="0"/>
          <a:cs typeface="Arial" pitchFamily="34" charset="0"/>
        </a:defRPr>
      </a:lvl7pPr>
      <a:lvl8pPr marL="1371600" algn="ctr" rtl="1" fontAlgn="base">
        <a:spcBef>
          <a:spcPct val="0"/>
        </a:spcBef>
        <a:spcAft>
          <a:spcPct val="0"/>
        </a:spcAft>
        <a:defRPr sz="4400">
          <a:solidFill>
            <a:schemeClr val="tx2"/>
          </a:solidFill>
          <a:latin typeface="Arial" pitchFamily="34" charset="0"/>
          <a:cs typeface="Arial" pitchFamily="34" charset="0"/>
        </a:defRPr>
      </a:lvl8pPr>
      <a:lvl9pPr marL="1828800" algn="ctr" rtl="1"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714348" y="1857364"/>
            <a:ext cx="7772400" cy="2000264"/>
          </a:xfrm>
        </p:spPr>
        <p:txBody>
          <a:bodyPr/>
          <a:lstStyle/>
          <a:p>
            <a:pPr algn="ctr"/>
            <a:r>
              <a:rPr lang="ar-SA" sz="5400" b="1" dirty="0" smtClean="0">
                <a:solidFill>
                  <a:srgbClr val="00B050"/>
                </a:solidFill>
              </a:rPr>
              <a:t>مدخل النظم والتصميم التعليمي</a:t>
            </a:r>
            <a:endParaRPr lang="en-US" sz="5400" b="1" dirty="0" smtClean="0">
              <a:solidFill>
                <a:srgbClr val="00B050"/>
              </a:solidFill>
            </a:endParaRPr>
          </a:p>
        </p:txBody>
      </p:sp>
      <p:grpSp>
        <p:nvGrpSpPr>
          <p:cNvPr id="7" name="مجموعة 21"/>
          <p:cNvGrpSpPr/>
          <p:nvPr/>
        </p:nvGrpSpPr>
        <p:grpSpPr>
          <a:xfrm>
            <a:off x="1285852" y="6191928"/>
            <a:ext cx="6500858" cy="546374"/>
            <a:chOff x="1285852" y="6191928"/>
            <a:chExt cx="6500858" cy="546374"/>
          </a:xfrm>
        </p:grpSpPr>
        <p:sp>
          <p:nvSpPr>
            <p:cNvPr id="8" name="مستطيل 7"/>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9" name="مستطيل 8">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مستطيل 10">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2" name="مستطيل 11">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571472" y="128056"/>
            <a:ext cx="7772400" cy="1428736"/>
          </a:xfrm>
        </p:spPr>
        <p:txBody>
          <a:bodyPr/>
          <a:lstStyle/>
          <a:p>
            <a:pPr algn="ctr"/>
            <a:r>
              <a:rPr lang="ar-SA" sz="5400" dirty="0" smtClean="0">
                <a:solidFill>
                  <a:srgbClr val="00B050"/>
                </a:solidFill>
              </a:rPr>
              <a:t>تعرفنا اليوم على:</a:t>
            </a:r>
            <a:endParaRPr lang="en-US" sz="5400" dirty="0" smtClean="0">
              <a:solidFill>
                <a:srgbClr val="00B050"/>
              </a:solidFill>
            </a:endParaRPr>
          </a:p>
        </p:txBody>
      </p:sp>
      <p:sp>
        <p:nvSpPr>
          <p:cNvPr id="4" name="عنوان فرعي 3"/>
          <p:cNvSpPr>
            <a:spLocks noGrp="1"/>
          </p:cNvSpPr>
          <p:nvPr>
            <p:ph type="subTitle" idx="1"/>
          </p:nvPr>
        </p:nvSpPr>
        <p:spPr>
          <a:xfrm>
            <a:off x="1000100" y="1781944"/>
            <a:ext cx="6972304" cy="1143000"/>
          </a:xfrm>
        </p:spPr>
        <p:txBody>
          <a:bodyPr/>
          <a:lstStyle/>
          <a:p>
            <a:r>
              <a:rPr lang="ar-SA" sz="3200" dirty="0" smtClean="0">
                <a:solidFill>
                  <a:srgbClr val="002060"/>
                </a:solidFill>
              </a:rPr>
              <a:t>1- مفهوم النظام وتعريفه</a:t>
            </a:r>
          </a:p>
          <a:p>
            <a:r>
              <a:rPr lang="ar-SA" sz="3200" dirty="0" smtClean="0">
                <a:solidFill>
                  <a:srgbClr val="002060"/>
                </a:solidFill>
              </a:rPr>
              <a:t>2- خصائص النظام وأنواعه</a:t>
            </a:r>
          </a:p>
          <a:p>
            <a:r>
              <a:rPr lang="ar-SA" sz="3200" dirty="0" smtClean="0">
                <a:solidFill>
                  <a:srgbClr val="002060"/>
                </a:solidFill>
              </a:rPr>
              <a:t>3- عناصر النظام</a:t>
            </a:r>
          </a:p>
          <a:p>
            <a:r>
              <a:rPr lang="ar-SA" sz="3200" dirty="0" smtClean="0">
                <a:solidFill>
                  <a:srgbClr val="002060"/>
                </a:solidFill>
              </a:rPr>
              <a:t>4- تعريف مدخل النظم وعلاقته بالتصميم التعليمي</a:t>
            </a:r>
          </a:p>
        </p:txBody>
      </p:sp>
      <p:grpSp>
        <p:nvGrpSpPr>
          <p:cNvPr id="2" name="مجموعة 21"/>
          <p:cNvGrpSpPr/>
          <p:nvPr/>
        </p:nvGrpSpPr>
        <p:grpSpPr>
          <a:xfrm>
            <a:off x="1285852" y="6191928"/>
            <a:ext cx="6500858" cy="546374"/>
            <a:chOff x="1285852" y="6191928"/>
            <a:chExt cx="6500858" cy="546374"/>
          </a:xfrm>
        </p:grpSpPr>
        <p:sp>
          <p:nvSpPr>
            <p:cNvPr id="6" name="مستطيل 5"/>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7" name="مستطيل 6">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مستطيل 7">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مستطيل 8">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571472" y="128056"/>
            <a:ext cx="7772400" cy="1428736"/>
          </a:xfrm>
        </p:spPr>
        <p:txBody>
          <a:bodyPr/>
          <a:lstStyle/>
          <a:p>
            <a:pPr algn="ctr"/>
            <a:r>
              <a:rPr lang="ar-SA" sz="5400" dirty="0" smtClean="0">
                <a:solidFill>
                  <a:srgbClr val="00B050"/>
                </a:solidFill>
              </a:rPr>
              <a:t>الواجب</a:t>
            </a:r>
            <a:endParaRPr lang="en-US" sz="5400" dirty="0" smtClean="0">
              <a:solidFill>
                <a:srgbClr val="00B050"/>
              </a:solidFill>
            </a:endParaRPr>
          </a:p>
        </p:txBody>
      </p:sp>
      <p:sp>
        <p:nvSpPr>
          <p:cNvPr id="4" name="عنوان فرعي 3"/>
          <p:cNvSpPr>
            <a:spLocks noGrp="1"/>
          </p:cNvSpPr>
          <p:nvPr>
            <p:ph type="subTitle" idx="1"/>
          </p:nvPr>
        </p:nvSpPr>
        <p:spPr>
          <a:xfrm>
            <a:off x="971600" y="1988840"/>
            <a:ext cx="7244308" cy="2727176"/>
          </a:xfrm>
        </p:spPr>
        <p:txBody>
          <a:bodyPr/>
          <a:lstStyle/>
          <a:p>
            <a:pPr lvl="0"/>
            <a:r>
              <a:rPr lang="ar-SA" sz="3200" b="1" dirty="0" smtClean="0"/>
              <a:t>الإستعداد للإختبار الفصلي </a:t>
            </a:r>
            <a:endParaRPr lang="en-US" sz="3200" b="1" dirty="0" smtClean="0"/>
          </a:p>
          <a:p>
            <a:pPr lvl="0"/>
            <a:r>
              <a:rPr lang="ar-SA" sz="3200" dirty="0" smtClean="0"/>
              <a:t> الاختبار سيكون أول خميس بعد الإجازة </a:t>
            </a:r>
            <a:r>
              <a:rPr lang="ar-SA" sz="3200" smtClean="0"/>
              <a:t>الموافق </a:t>
            </a:r>
            <a:r>
              <a:rPr lang="ar-SA" sz="3200" smtClean="0"/>
              <a:t>1437/</a:t>
            </a:r>
            <a:r>
              <a:rPr lang="ar-SA" sz="3200"/>
              <a:t>6</a:t>
            </a:r>
            <a:r>
              <a:rPr lang="ar-SA" sz="3200" smtClean="0"/>
              <a:t>/15هـ </a:t>
            </a:r>
            <a:r>
              <a:rPr lang="ar-SA" sz="3200" dirty="0" smtClean="0"/>
              <a:t>, من 8.15  إلى 9.15.</a:t>
            </a:r>
            <a:endParaRPr lang="en-US" sz="3200" dirty="0"/>
          </a:p>
        </p:txBody>
      </p:sp>
      <p:grpSp>
        <p:nvGrpSpPr>
          <p:cNvPr id="2" name="مجموعة 21"/>
          <p:cNvGrpSpPr/>
          <p:nvPr/>
        </p:nvGrpSpPr>
        <p:grpSpPr>
          <a:xfrm>
            <a:off x="1285852" y="6191928"/>
            <a:ext cx="6500858" cy="546374"/>
            <a:chOff x="1285852" y="6191928"/>
            <a:chExt cx="6500858" cy="546374"/>
          </a:xfrm>
        </p:grpSpPr>
        <p:sp>
          <p:nvSpPr>
            <p:cNvPr id="6" name="مستطيل 5"/>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7" name="مستطيل 6">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مستطيل 7">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مستطيل 8">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50000">
              <a:schemeClr val="accent1">
                <a:shade val="67500"/>
                <a:satMod val="115000"/>
              </a:schemeClr>
            </a:gs>
            <a:gs pos="100000">
              <a:schemeClr val="accent1">
                <a:shade val="100000"/>
                <a:satMod val="115000"/>
              </a:schemeClr>
            </a:gs>
          </a:gsLst>
          <a:lin ang="5400000" scaled="0"/>
        </a:gradFill>
        <a:effectLst/>
      </p:bgPr>
    </p:bg>
    <p:spTree>
      <p:nvGrpSpPr>
        <p:cNvPr id="1" name=""/>
        <p:cNvGrpSpPr/>
        <p:nvPr/>
      </p:nvGrpSpPr>
      <p:grpSpPr>
        <a:xfrm>
          <a:off x="0" y="0"/>
          <a:ext cx="0" cy="0"/>
          <a:chOff x="0" y="0"/>
          <a:chExt cx="0" cy="0"/>
        </a:xfrm>
      </p:grpSpPr>
      <p:sp>
        <p:nvSpPr>
          <p:cNvPr id="2" name="مربع نص 1"/>
          <p:cNvSpPr txBox="1"/>
          <p:nvPr/>
        </p:nvSpPr>
        <p:spPr>
          <a:xfrm>
            <a:off x="2843808" y="764704"/>
            <a:ext cx="3347391" cy="923330"/>
          </a:xfrm>
          <a:prstGeom prst="rect">
            <a:avLst/>
          </a:prstGeom>
          <a:noFill/>
        </p:spPr>
        <p:txBody>
          <a:bodyPr wrap="none" rtlCol="1">
            <a:spAutoFit/>
          </a:bodyPr>
          <a:lstStyle/>
          <a:p>
            <a:pPr algn="r" rtl="1"/>
            <a:r>
              <a:rPr lang="ar-SA" sz="5400" b="1" dirty="0">
                <a:solidFill>
                  <a:srgbClr val="000066"/>
                </a:solidFill>
                <a:latin typeface="Arial"/>
              </a:rPr>
              <a:t>حكمة الأسبوع</a:t>
            </a:r>
          </a:p>
        </p:txBody>
      </p:sp>
      <p:sp>
        <p:nvSpPr>
          <p:cNvPr id="18" name="مربع نص 10"/>
          <p:cNvSpPr txBox="1">
            <a:spLocks noChangeArrowheads="1"/>
          </p:cNvSpPr>
          <p:nvPr/>
        </p:nvSpPr>
        <p:spPr bwMode="auto">
          <a:xfrm>
            <a:off x="571472" y="2285992"/>
            <a:ext cx="8001056" cy="2554545"/>
          </a:xfrm>
          <a:prstGeom prst="rect">
            <a:avLst/>
          </a:prstGeom>
          <a:noFill/>
          <a:ln w="9525">
            <a:noFill/>
            <a:miter lim="800000"/>
            <a:headEnd/>
            <a:tailEnd/>
          </a:ln>
        </p:spPr>
        <p:txBody>
          <a:bodyPr wrap="square">
            <a:spAutoFit/>
          </a:bodyPr>
          <a:lstStyle/>
          <a:p>
            <a:pPr lvl="0" algn="ctr"/>
            <a:r>
              <a:rPr lang="ar-SA" sz="3200" dirty="0" smtClean="0"/>
              <a:t>حياتنا قد تكون بسيطة بالتفكير البسيط لها، وتكون صعبة عندما نستصعبها.</a:t>
            </a:r>
            <a:endParaRPr lang="en-US" sz="3200" dirty="0" smtClean="0"/>
          </a:p>
          <a:p>
            <a:pPr algn="ctr"/>
            <a:endParaRPr lang="ar-SA" sz="3200" dirty="0" smtClean="0"/>
          </a:p>
          <a:p>
            <a:pPr algn="ctr" rtl="1"/>
            <a:r>
              <a:rPr lang="ar-SA" sz="3200" dirty="0" smtClean="0"/>
              <a:t>أحيانا الفرص تكون موجودة أمام أعيننا ولكن تركيزنا على شيء محدد تجعلنا نفقد الفرصة ونحكم على أنفسنا بالإعدام.</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1988839"/>
            <a:ext cx="4752528" cy="3384377"/>
          </a:xfrm>
          <a:prstGeom prst="rect">
            <a:avLst/>
          </a:prstGeom>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nodeType="clickEffect">
                                  <p:stCondLst>
                                    <p:cond delay="0"/>
                                  </p:stCondLst>
                                  <p:childTnLst>
                                    <p:animEffect transition="out" filter="wipe(up)">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26"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580">
                                          <p:stCondLst>
                                            <p:cond delay="0"/>
                                          </p:stCondLst>
                                        </p:cTn>
                                        <p:tgtEl>
                                          <p:spTgt spid="18"/>
                                        </p:tgtEl>
                                      </p:cBhvr>
                                    </p:animEffect>
                                    <p:anim calcmode="lin" valueType="num">
                                      <p:cBhvr>
                                        <p:cTn id="12"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7" dur="26">
                                          <p:stCondLst>
                                            <p:cond delay="650"/>
                                          </p:stCondLst>
                                        </p:cTn>
                                        <p:tgtEl>
                                          <p:spTgt spid="18"/>
                                        </p:tgtEl>
                                      </p:cBhvr>
                                      <p:to x="100000" y="60000"/>
                                    </p:animScale>
                                    <p:animScale>
                                      <p:cBhvr>
                                        <p:cTn id="18" dur="166" decel="50000">
                                          <p:stCondLst>
                                            <p:cond delay="676"/>
                                          </p:stCondLst>
                                        </p:cTn>
                                        <p:tgtEl>
                                          <p:spTgt spid="18"/>
                                        </p:tgtEl>
                                      </p:cBhvr>
                                      <p:to x="100000" y="100000"/>
                                    </p:animScale>
                                    <p:animScale>
                                      <p:cBhvr>
                                        <p:cTn id="19" dur="26">
                                          <p:stCondLst>
                                            <p:cond delay="1312"/>
                                          </p:stCondLst>
                                        </p:cTn>
                                        <p:tgtEl>
                                          <p:spTgt spid="18"/>
                                        </p:tgtEl>
                                      </p:cBhvr>
                                      <p:to x="100000" y="80000"/>
                                    </p:animScale>
                                    <p:animScale>
                                      <p:cBhvr>
                                        <p:cTn id="20" dur="166" decel="50000">
                                          <p:stCondLst>
                                            <p:cond delay="1338"/>
                                          </p:stCondLst>
                                        </p:cTn>
                                        <p:tgtEl>
                                          <p:spTgt spid="18"/>
                                        </p:tgtEl>
                                      </p:cBhvr>
                                      <p:to x="100000" y="100000"/>
                                    </p:animScale>
                                    <p:animScale>
                                      <p:cBhvr>
                                        <p:cTn id="21" dur="26">
                                          <p:stCondLst>
                                            <p:cond delay="1642"/>
                                          </p:stCondLst>
                                        </p:cTn>
                                        <p:tgtEl>
                                          <p:spTgt spid="18"/>
                                        </p:tgtEl>
                                      </p:cBhvr>
                                      <p:to x="100000" y="90000"/>
                                    </p:animScale>
                                    <p:animScale>
                                      <p:cBhvr>
                                        <p:cTn id="22" dur="166" decel="50000">
                                          <p:stCondLst>
                                            <p:cond delay="1668"/>
                                          </p:stCondLst>
                                        </p:cTn>
                                        <p:tgtEl>
                                          <p:spTgt spid="18"/>
                                        </p:tgtEl>
                                      </p:cBhvr>
                                      <p:to x="100000" y="100000"/>
                                    </p:animScale>
                                    <p:animScale>
                                      <p:cBhvr>
                                        <p:cTn id="23" dur="26">
                                          <p:stCondLst>
                                            <p:cond delay="1808"/>
                                          </p:stCondLst>
                                        </p:cTn>
                                        <p:tgtEl>
                                          <p:spTgt spid="18"/>
                                        </p:tgtEl>
                                      </p:cBhvr>
                                      <p:to x="100000" y="95000"/>
                                    </p:animScale>
                                    <p:animScale>
                                      <p:cBhvr>
                                        <p:cTn id="24"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571472" y="0"/>
            <a:ext cx="7772400" cy="1428736"/>
          </a:xfrm>
        </p:spPr>
        <p:txBody>
          <a:bodyPr/>
          <a:lstStyle/>
          <a:p>
            <a:pPr algn="ctr"/>
            <a:r>
              <a:rPr lang="ar-SA" sz="5400" dirty="0" smtClean="0">
                <a:solidFill>
                  <a:srgbClr val="00B050"/>
                </a:solidFill>
              </a:rPr>
              <a:t>سنتناول اليوم:</a:t>
            </a:r>
            <a:endParaRPr lang="en-US" sz="5400" dirty="0" smtClean="0">
              <a:solidFill>
                <a:srgbClr val="00B050"/>
              </a:solidFill>
            </a:endParaRPr>
          </a:p>
        </p:txBody>
      </p:sp>
      <p:sp>
        <p:nvSpPr>
          <p:cNvPr id="4" name="عنوان فرعي 3"/>
          <p:cNvSpPr>
            <a:spLocks noGrp="1"/>
          </p:cNvSpPr>
          <p:nvPr>
            <p:ph type="subTitle" idx="1"/>
          </p:nvPr>
        </p:nvSpPr>
        <p:spPr>
          <a:xfrm>
            <a:off x="1000100" y="1709936"/>
            <a:ext cx="6972304" cy="1143000"/>
          </a:xfrm>
        </p:spPr>
        <p:txBody>
          <a:bodyPr/>
          <a:lstStyle/>
          <a:p>
            <a:r>
              <a:rPr lang="ar-SA" sz="3200" dirty="0" smtClean="0">
                <a:solidFill>
                  <a:srgbClr val="002060"/>
                </a:solidFill>
              </a:rPr>
              <a:t>1- مفهوم النظام وتعريفه</a:t>
            </a:r>
          </a:p>
          <a:p>
            <a:r>
              <a:rPr lang="ar-SA" sz="3200" dirty="0" smtClean="0">
                <a:solidFill>
                  <a:srgbClr val="002060"/>
                </a:solidFill>
              </a:rPr>
              <a:t>2- خصائص النظام وأنواعه</a:t>
            </a:r>
          </a:p>
          <a:p>
            <a:r>
              <a:rPr lang="ar-SA" sz="3200" dirty="0" smtClean="0">
                <a:solidFill>
                  <a:srgbClr val="002060"/>
                </a:solidFill>
              </a:rPr>
              <a:t>3- عناصر النظام</a:t>
            </a:r>
          </a:p>
          <a:p>
            <a:r>
              <a:rPr lang="ar-SA" sz="3200" dirty="0" smtClean="0">
                <a:solidFill>
                  <a:srgbClr val="002060"/>
                </a:solidFill>
              </a:rPr>
              <a:t>4- تعريف مدخل النظم وعلاقته بالتصميم التعليمي</a:t>
            </a:r>
          </a:p>
        </p:txBody>
      </p:sp>
      <p:grpSp>
        <p:nvGrpSpPr>
          <p:cNvPr id="5" name="مجموعة 21"/>
          <p:cNvGrpSpPr/>
          <p:nvPr/>
        </p:nvGrpSpPr>
        <p:grpSpPr>
          <a:xfrm>
            <a:off x="1285852" y="6191928"/>
            <a:ext cx="6500858" cy="546374"/>
            <a:chOff x="1285852" y="6191928"/>
            <a:chExt cx="6500858" cy="546374"/>
          </a:xfrm>
        </p:grpSpPr>
        <p:sp>
          <p:nvSpPr>
            <p:cNvPr id="6" name="مستطيل 5"/>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7" name="مستطيل 6">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مستطيل 7">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مستطيل 8">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928662" y="116632"/>
            <a:ext cx="7129458" cy="1357322"/>
          </a:xfrm>
        </p:spPr>
        <p:txBody>
          <a:bodyPr/>
          <a:lstStyle/>
          <a:p>
            <a:pPr algn="ctr" rtl="0">
              <a:buNone/>
            </a:pPr>
            <a:r>
              <a:rPr lang="ar-SA" sz="6000" dirty="0" smtClean="0">
                <a:solidFill>
                  <a:srgbClr val="C00000"/>
                </a:solidFill>
              </a:rPr>
              <a:t>النظام / المنظومة</a:t>
            </a:r>
          </a:p>
        </p:txBody>
      </p:sp>
      <p:grpSp>
        <p:nvGrpSpPr>
          <p:cNvPr id="13" name="مجموعة 12"/>
          <p:cNvGrpSpPr/>
          <p:nvPr/>
        </p:nvGrpSpPr>
        <p:grpSpPr>
          <a:xfrm>
            <a:off x="176474" y="2142468"/>
            <a:ext cx="8643998" cy="3230748"/>
            <a:chOff x="0" y="1714488"/>
            <a:chExt cx="8643998" cy="3230748"/>
          </a:xfrm>
        </p:grpSpPr>
        <p:sp>
          <p:nvSpPr>
            <p:cNvPr id="3" name="مربع نص 2"/>
            <p:cNvSpPr txBox="1"/>
            <p:nvPr/>
          </p:nvSpPr>
          <p:spPr>
            <a:xfrm>
              <a:off x="5572132" y="1714488"/>
              <a:ext cx="2752677" cy="769441"/>
            </a:xfrm>
            <a:prstGeom prst="rect">
              <a:avLst/>
            </a:prstGeom>
            <a:noFill/>
          </p:spPr>
          <p:txBody>
            <a:bodyPr wrap="none" rtlCol="1">
              <a:spAutoFit/>
            </a:bodyPr>
            <a:lstStyle/>
            <a:p>
              <a:r>
                <a:rPr lang="ar-SA" sz="4400" b="1" dirty="0" smtClean="0">
                  <a:solidFill>
                    <a:srgbClr val="339933"/>
                  </a:solidFill>
                </a:rPr>
                <a:t>تعريف النظام:</a:t>
              </a:r>
              <a:endParaRPr lang="ar-SA" sz="4400" b="1" dirty="0">
                <a:solidFill>
                  <a:srgbClr val="339933"/>
                </a:solidFill>
              </a:endParaRPr>
            </a:p>
          </p:txBody>
        </p:sp>
        <p:sp>
          <p:nvSpPr>
            <p:cNvPr id="4" name="مربع نص 3"/>
            <p:cNvSpPr txBox="1"/>
            <p:nvPr/>
          </p:nvSpPr>
          <p:spPr>
            <a:xfrm>
              <a:off x="0" y="2636912"/>
              <a:ext cx="8643998" cy="2308324"/>
            </a:xfrm>
            <a:prstGeom prst="rect">
              <a:avLst/>
            </a:prstGeom>
            <a:noFill/>
          </p:spPr>
          <p:txBody>
            <a:bodyPr wrap="square" rtlCol="1">
              <a:spAutoFit/>
            </a:bodyPr>
            <a:lstStyle/>
            <a:p>
              <a:pPr algn="just" rtl="1"/>
              <a:r>
                <a:rPr lang="ar-SA" sz="3600" dirty="0" smtClean="0">
                  <a:solidFill>
                    <a:schemeClr val="bg2"/>
                  </a:solidFill>
                </a:rPr>
                <a:t>مجموعة من المكونات المترابطة التي تربطها ببعضها علاقات تفاعلية منظمة وعلاقات تبادلية مع الأنظمة الأخرى بغرض بلوغ هدف أو مجموعة أهداف محددة مثل نظام التعليم العالي, نظام التعليم, نظام المدرسة ... إلخ</a:t>
              </a:r>
              <a:endParaRPr lang="ar-SA" sz="3600" dirty="0">
                <a:solidFill>
                  <a:schemeClr val="bg2"/>
                </a:solidFill>
              </a:endParaRPr>
            </a:p>
          </p:txBody>
        </p:sp>
      </p:grpSp>
      <p:grpSp>
        <p:nvGrpSpPr>
          <p:cNvPr id="5" name="مجموعة 21"/>
          <p:cNvGrpSpPr/>
          <p:nvPr/>
        </p:nvGrpSpPr>
        <p:grpSpPr>
          <a:xfrm>
            <a:off x="1285852" y="6191928"/>
            <a:ext cx="6500858" cy="546374"/>
            <a:chOff x="1285852" y="6191928"/>
            <a:chExt cx="6500858" cy="546374"/>
          </a:xfrm>
        </p:grpSpPr>
        <p:sp>
          <p:nvSpPr>
            <p:cNvPr id="6" name="مستطيل 5"/>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7" name="مستطيل 6">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مستطيل 7">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مستطيل 8">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pic>
        <p:nvPicPr>
          <p:cNvPr id="11" name="صورة 10" descr="arrpws.jpg"/>
          <p:cNvPicPr>
            <a:picLocks noChangeAspect="1"/>
          </p:cNvPicPr>
          <p:nvPr/>
        </p:nvPicPr>
        <p:blipFill>
          <a:blip r:embed="rId5" cstate="print">
            <a:clrChange>
              <a:clrFrom>
                <a:srgbClr val="FFFFFF"/>
              </a:clrFrom>
              <a:clrTo>
                <a:srgbClr val="FFFFFF">
                  <a:alpha val="0"/>
                </a:srgbClr>
              </a:clrTo>
            </a:clrChange>
          </a:blip>
          <a:stretch>
            <a:fillRect/>
          </a:stretch>
        </p:blipFill>
        <p:spPr>
          <a:xfrm>
            <a:off x="1547664" y="-171400"/>
            <a:ext cx="6146366" cy="6120680"/>
          </a:xfrm>
          <a:prstGeom prst="rect">
            <a:avLst/>
          </a:prstGeom>
        </p:spPr>
      </p:pic>
      <p:pic>
        <p:nvPicPr>
          <p:cNvPr id="14" name="صورة 13" descr="arrpws.jpg"/>
          <p:cNvPicPr>
            <a:picLocks noChangeAspect="1"/>
          </p:cNvPicPr>
          <p:nvPr/>
        </p:nvPicPr>
        <p:blipFill>
          <a:blip r:embed="rId5" cstate="print">
            <a:clrChange>
              <a:clrFrom>
                <a:srgbClr val="FFFFFF"/>
              </a:clrFrom>
              <a:clrTo>
                <a:srgbClr val="FFFFFF">
                  <a:alpha val="0"/>
                </a:srgbClr>
              </a:clrTo>
            </a:clrChange>
          </a:blip>
          <a:stretch>
            <a:fillRect/>
          </a:stretch>
        </p:blipFill>
        <p:spPr>
          <a:xfrm>
            <a:off x="611560" y="744130"/>
            <a:ext cx="2880320" cy="246884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ppt_w/2"/>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ppt_w</p:attrName>
                                        </p:attrNameLst>
                                      </p:cBhvr>
                                      <p:tavLst>
                                        <p:tav tm="0">
                                          <p:val>
                                            <p:fltVal val="0"/>
                                          </p:val>
                                        </p:tav>
                                        <p:tav tm="100000">
                                          <p:val>
                                            <p:strVal val="#ppt_w"/>
                                          </p:val>
                                        </p:tav>
                                      </p:tavLst>
                                    </p:anim>
                                    <p:anim calcmode="lin" valueType="num">
                                      <p:cBhvr>
                                        <p:cTn id="10"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8" presetClass="entr" presetSubtype="12" fill="hold" grpId="0" nodeType="withEffect">
                                  <p:stCondLst>
                                    <p:cond delay="0"/>
                                  </p:stCondLst>
                                  <p:childTnLst>
                                    <p:set>
                                      <p:cBhvr>
                                        <p:cTn id="16" dur="1" fill="hold">
                                          <p:stCondLst>
                                            <p:cond delay="0"/>
                                          </p:stCondLst>
                                        </p:cTn>
                                        <p:tgtEl>
                                          <p:spTgt spid="4099">
                                            <p:txEl>
                                              <p:pRg st="0" end="0"/>
                                            </p:txEl>
                                          </p:spTgt>
                                        </p:tgtEl>
                                        <p:attrNameLst>
                                          <p:attrName>style.visibility</p:attrName>
                                        </p:attrNameLst>
                                      </p:cBhvr>
                                      <p:to>
                                        <p:strVal val="visible"/>
                                      </p:to>
                                    </p:set>
                                    <p:animEffect transition="in" filter="strips(downLeft)">
                                      <p:cBhvr>
                                        <p:cTn id="17" dur="500"/>
                                        <p:tgtEl>
                                          <p:spTgt spid="4099">
                                            <p:txEl>
                                              <p:pRg st="0" end="0"/>
                                            </p:txEl>
                                          </p:spTgt>
                                        </p:tgtEl>
                                      </p:cBhvr>
                                    </p:animEffect>
                                  </p:childTnLst>
                                </p:cTn>
                              </p:par>
                            </p:childTnLst>
                          </p:cTn>
                        </p:par>
                        <p:par>
                          <p:cTn id="18" fill="hold">
                            <p:stCondLst>
                              <p:cond delay="500"/>
                            </p:stCondLst>
                            <p:childTnLst>
                              <p:par>
                                <p:cTn id="19" presetID="18" presetClass="entr" presetSubtype="12"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trips(downLeft)">
                                      <p:cBhvr>
                                        <p:cTn id="21" dur="500"/>
                                        <p:tgtEl>
                                          <p:spTgt spid="13"/>
                                        </p:tgtEl>
                                      </p:cBhvr>
                                    </p:animEffect>
                                  </p:childTnLst>
                                </p:cTn>
                              </p:par>
                              <p:par>
                                <p:cTn id="22" presetID="17" presetClass="entr" presetSubtype="2"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ppt_x</p:attrName>
                                        </p:attrNameLst>
                                      </p:cBhvr>
                                      <p:tavLst>
                                        <p:tav tm="0">
                                          <p:val>
                                            <p:strVal val="#ppt_x+#ppt_w/2"/>
                                          </p:val>
                                        </p:tav>
                                        <p:tav tm="100000">
                                          <p:val>
                                            <p:strVal val="#ppt_x"/>
                                          </p:val>
                                        </p:tav>
                                      </p:tavLst>
                                    </p:anim>
                                    <p:anim calcmode="lin" valueType="num">
                                      <p:cBhvr>
                                        <p:cTn id="25" dur="500" fill="hold"/>
                                        <p:tgtEl>
                                          <p:spTgt spid="14"/>
                                        </p:tgtEl>
                                        <p:attrNameLst>
                                          <p:attrName>ppt_y</p:attrName>
                                        </p:attrNameLst>
                                      </p:cBhvr>
                                      <p:tavLst>
                                        <p:tav tm="0">
                                          <p:val>
                                            <p:strVal val="#ppt_y"/>
                                          </p:val>
                                        </p:tav>
                                        <p:tav tm="100000">
                                          <p:val>
                                            <p:strVal val="#ppt_y"/>
                                          </p:val>
                                        </p:tav>
                                      </p:tavLst>
                                    </p:anim>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044334" y="548680"/>
            <a:ext cx="5030544" cy="830997"/>
          </a:xfrm>
          <a:prstGeom prst="rect">
            <a:avLst/>
          </a:prstGeom>
          <a:noFill/>
        </p:spPr>
        <p:txBody>
          <a:bodyPr wrap="none" rtlCol="1">
            <a:spAutoFit/>
          </a:bodyPr>
          <a:lstStyle/>
          <a:p>
            <a:pPr algn="ctr"/>
            <a:r>
              <a:rPr lang="ar-SA" sz="4800" b="1" dirty="0" smtClean="0">
                <a:solidFill>
                  <a:srgbClr val="339933"/>
                </a:solidFill>
              </a:rPr>
              <a:t>النظام مفهوم قديم جداً...</a:t>
            </a:r>
            <a:endParaRPr lang="ar-SA" sz="4800" b="1" dirty="0">
              <a:solidFill>
                <a:srgbClr val="339933"/>
              </a:solidFill>
            </a:endParaRPr>
          </a:p>
        </p:txBody>
      </p:sp>
      <p:sp>
        <p:nvSpPr>
          <p:cNvPr id="4" name="مربع نص 3"/>
          <p:cNvSpPr txBox="1"/>
          <p:nvPr/>
        </p:nvSpPr>
        <p:spPr>
          <a:xfrm>
            <a:off x="-108520" y="1640989"/>
            <a:ext cx="8643998" cy="4524315"/>
          </a:xfrm>
          <a:prstGeom prst="rect">
            <a:avLst/>
          </a:prstGeom>
          <a:noFill/>
        </p:spPr>
        <p:txBody>
          <a:bodyPr wrap="square" rtlCol="1">
            <a:spAutoFit/>
          </a:bodyPr>
          <a:lstStyle/>
          <a:p>
            <a:pPr algn="r"/>
            <a:r>
              <a:rPr lang="ar-SA" sz="3600" dirty="0" smtClean="0">
                <a:solidFill>
                  <a:schemeClr val="bg2"/>
                </a:solidFill>
              </a:rPr>
              <a:t>قال تعالى: ( هو الذي خلق الليل والنهار والشمس والقمر </a:t>
            </a:r>
            <a:endParaRPr lang="en-US" sz="3600" dirty="0" smtClean="0">
              <a:solidFill>
                <a:schemeClr val="bg2"/>
              </a:solidFill>
            </a:endParaRPr>
          </a:p>
          <a:p>
            <a:pPr algn="r"/>
            <a:r>
              <a:rPr lang="ar-SA" sz="3600" dirty="0" smtClean="0">
                <a:solidFill>
                  <a:schemeClr val="bg2"/>
                </a:solidFill>
              </a:rPr>
              <a:t>كلٌ في فلكٍ يسبحون ) </a:t>
            </a:r>
          </a:p>
          <a:p>
            <a:pPr algn="r"/>
            <a:endParaRPr lang="ar-SA" sz="3600" dirty="0" smtClean="0">
              <a:solidFill>
                <a:schemeClr val="bg2"/>
              </a:solidFill>
            </a:endParaRPr>
          </a:p>
          <a:p>
            <a:pPr algn="r"/>
            <a:r>
              <a:rPr lang="ar-SA" sz="3600" dirty="0" smtClean="0">
                <a:solidFill>
                  <a:schemeClr val="bg2"/>
                </a:solidFill>
              </a:rPr>
              <a:t>وقال تعالى: ( لقد خلقنا الإنسان في أحسن تقويم )</a:t>
            </a:r>
          </a:p>
          <a:p>
            <a:pPr algn="r"/>
            <a:endParaRPr lang="ar-SA" sz="3600" dirty="0" smtClean="0">
              <a:solidFill>
                <a:schemeClr val="bg2"/>
              </a:solidFill>
            </a:endParaRPr>
          </a:p>
          <a:p>
            <a:pPr algn="r"/>
            <a:r>
              <a:rPr lang="ar-SA" sz="3600" dirty="0" smtClean="0">
                <a:solidFill>
                  <a:schemeClr val="bg2"/>
                </a:solidFill>
              </a:rPr>
              <a:t>وقال صلى الله عليه وسلم: ( مثل المؤمنين في توادهم وتعاطفهم وتراحمهم كمثل الجسد الواحد إذا اشتكى منه عضوا تداعى له سائر الجسد بالسهر والحمى)  </a:t>
            </a:r>
            <a:endParaRPr lang="ar-SA" sz="3600" dirty="0">
              <a:solidFill>
                <a:schemeClr val="bg2"/>
              </a:solidFill>
            </a:endParaRPr>
          </a:p>
        </p:txBody>
      </p:sp>
      <p:grpSp>
        <p:nvGrpSpPr>
          <p:cNvPr id="6" name="مجموعة 21"/>
          <p:cNvGrpSpPr/>
          <p:nvPr/>
        </p:nvGrpSpPr>
        <p:grpSpPr>
          <a:xfrm>
            <a:off x="1285852" y="6191928"/>
            <a:ext cx="6500858" cy="546374"/>
            <a:chOff x="1285852" y="6191928"/>
            <a:chExt cx="6500858" cy="546374"/>
          </a:xfrm>
        </p:grpSpPr>
        <p:sp>
          <p:nvSpPr>
            <p:cNvPr id="7" name="مستطيل 6"/>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8" name="مستطيل 7">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مستطيل 8">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مستطيل 10">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strips(downLeft)">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strips(downLeft)">
                                      <p:cBhvr>
                                        <p:cTn id="15" dur="500"/>
                                        <p:tgtEl>
                                          <p:spTgt spid="4">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4">
                                            <p:txEl>
                                              <p:pRg st="5" end="5"/>
                                            </p:txEl>
                                          </p:spTgt>
                                        </p:tgtEl>
                                        <p:attrNameLst>
                                          <p:attrName>style.visibility</p:attrName>
                                        </p:attrNameLst>
                                      </p:cBhvr>
                                      <p:to>
                                        <p:strVal val="visible"/>
                                      </p:to>
                                    </p:set>
                                    <p:animEffect transition="in" filter="strips(downLeft)">
                                      <p:cBhvr>
                                        <p:cTn id="20"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928926" y="500042"/>
            <a:ext cx="3249608" cy="830997"/>
          </a:xfrm>
          <a:prstGeom prst="rect">
            <a:avLst/>
          </a:prstGeom>
          <a:noFill/>
        </p:spPr>
        <p:txBody>
          <a:bodyPr wrap="none" rtlCol="1">
            <a:spAutoFit/>
          </a:bodyPr>
          <a:lstStyle/>
          <a:p>
            <a:pPr algn="ctr"/>
            <a:r>
              <a:rPr lang="ar-SA" sz="4800" b="1" dirty="0" smtClean="0">
                <a:solidFill>
                  <a:srgbClr val="339933"/>
                </a:solidFill>
              </a:rPr>
              <a:t>خصائص النظام</a:t>
            </a:r>
            <a:endParaRPr lang="ar-SA" sz="4800" b="1" dirty="0">
              <a:solidFill>
                <a:srgbClr val="339933"/>
              </a:solidFill>
            </a:endParaRPr>
          </a:p>
        </p:txBody>
      </p:sp>
      <p:grpSp>
        <p:nvGrpSpPr>
          <p:cNvPr id="2" name="مجموعة 21"/>
          <p:cNvGrpSpPr/>
          <p:nvPr/>
        </p:nvGrpSpPr>
        <p:grpSpPr>
          <a:xfrm>
            <a:off x="1285852" y="6191928"/>
            <a:ext cx="6500858" cy="546374"/>
            <a:chOff x="1285852" y="6191928"/>
            <a:chExt cx="6500858" cy="546374"/>
          </a:xfrm>
        </p:grpSpPr>
        <p:sp>
          <p:nvSpPr>
            <p:cNvPr id="7" name="مستطيل 6"/>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8" name="مستطيل 7">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مستطيل 8">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مستطيل 10">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
        <p:nvSpPr>
          <p:cNvPr id="12" name="مربع نص 11"/>
          <p:cNvSpPr txBox="1"/>
          <p:nvPr/>
        </p:nvSpPr>
        <p:spPr>
          <a:xfrm>
            <a:off x="-108520" y="1834946"/>
            <a:ext cx="8643998" cy="3970318"/>
          </a:xfrm>
          <a:prstGeom prst="rect">
            <a:avLst/>
          </a:prstGeom>
          <a:noFill/>
        </p:spPr>
        <p:txBody>
          <a:bodyPr wrap="square" rtlCol="1">
            <a:spAutoFit/>
          </a:bodyPr>
          <a:lstStyle/>
          <a:p>
            <a:pPr algn="r"/>
            <a:r>
              <a:rPr lang="ar-SA" sz="3600" dirty="0" smtClean="0">
                <a:solidFill>
                  <a:schemeClr val="bg2"/>
                </a:solidFill>
              </a:rPr>
              <a:t>1- يتكون كل نظام من مجموعة من الأجزاء والمكونات. </a:t>
            </a:r>
          </a:p>
          <a:p>
            <a:pPr algn="r"/>
            <a:r>
              <a:rPr lang="en-US" sz="3600" dirty="0" smtClean="0">
                <a:solidFill>
                  <a:schemeClr val="bg2"/>
                </a:solidFill>
              </a:rPr>
              <a:t>.</a:t>
            </a:r>
            <a:r>
              <a:rPr lang="ar-SA" sz="3600" dirty="0" smtClean="0">
                <a:solidFill>
                  <a:schemeClr val="bg2"/>
                </a:solidFill>
              </a:rPr>
              <a:t>2- تتسم هذه المكونات بالتكامل والترابط والتفاعل بينها</a:t>
            </a:r>
          </a:p>
          <a:p>
            <a:pPr algn="r"/>
            <a:r>
              <a:rPr lang="ar-SA" sz="3600" dirty="0" smtClean="0">
                <a:solidFill>
                  <a:schemeClr val="bg2"/>
                </a:solidFill>
              </a:rPr>
              <a:t>3- لا يقتصر التفاعل بين أجزاء النظام فقط بل أيضا مع</a:t>
            </a:r>
          </a:p>
          <a:p>
            <a:pPr algn="r"/>
            <a:r>
              <a:rPr lang="ar-SA" sz="3600" dirty="0" smtClean="0">
                <a:solidFill>
                  <a:schemeClr val="bg2"/>
                </a:solidFill>
              </a:rPr>
              <a:t>    الأنظمة الأخرى.</a:t>
            </a:r>
          </a:p>
          <a:p>
            <a:pPr algn="r"/>
            <a:r>
              <a:rPr lang="ar-SA" sz="3600" dirty="0" smtClean="0">
                <a:solidFill>
                  <a:schemeClr val="bg2"/>
                </a:solidFill>
              </a:rPr>
              <a:t>4- يتكون كل نظام من أنظمة فرعية .</a:t>
            </a:r>
          </a:p>
          <a:p>
            <a:pPr algn="r"/>
            <a:r>
              <a:rPr lang="ar-SA" sz="3600" dirty="0" smtClean="0">
                <a:solidFill>
                  <a:schemeClr val="bg2"/>
                </a:solidFill>
              </a:rPr>
              <a:t>5- يسعى النظام إلى تحقيق أهداف محددة.</a:t>
            </a:r>
          </a:p>
          <a:p>
            <a:pPr algn="r"/>
            <a:endParaRPr lang="ar-SA" sz="3600" dirty="0" smtClean="0">
              <a:solidFill>
                <a:schemeClr val="bg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strips(downLeft)">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strips(downLeft)">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strips(downLeft)">
                                      <p:cBhvr>
                                        <p:cTn id="17" dur="500"/>
                                        <p:tgtEl>
                                          <p:spTgt spid="12">
                                            <p:txEl>
                                              <p:pRg st="2" end="2"/>
                                            </p:txEl>
                                          </p:spTgt>
                                        </p:tgtEl>
                                      </p:cBhvr>
                                    </p:animEffect>
                                  </p:childTnLst>
                                </p:cTn>
                              </p:par>
                              <p:par>
                                <p:cTn id="18" presetID="18" presetClass="entr" presetSubtype="12" fill="hold" nodeType="withEffect">
                                  <p:stCondLst>
                                    <p:cond delay="0"/>
                                  </p:stCondLst>
                                  <p:childTnLst>
                                    <p:set>
                                      <p:cBhvr>
                                        <p:cTn id="19" dur="1" fill="hold">
                                          <p:stCondLst>
                                            <p:cond delay="0"/>
                                          </p:stCondLst>
                                        </p:cTn>
                                        <p:tgtEl>
                                          <p:spTgt spid="12">
                                            <p:txEl>
                                              <p:pRg st="3" end="3"/>
                                            </p:txEl>
                                          </p:spTgt>
                                        </p:tgtEl>
                                        <p:attrNameLst>
                                          <p:attrName>style.visibility</p:attrName>
                                        </p:attrNameLst>
                                      </p:cBhvr>
                                      <p:to>
                                        <p:strVal val="visible"/>
                                      </p:to>
                                    </p:set>
                                    <p:animEffect transition="in" filter="strips(downLeft)">
                                      <p:cBhvr>
                                        <p:cTn id="20" dur="500"/>
                                        <p:tgtEl>
                                          <p:spTgt spid="1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animEffect transition="in" filter="strips(downLeft)">
                                      <p:cBhvr>
                                        <p:cTn id="25" dur="500"/>
                                        <p:tgtEl>
                                          <p:spTgt spid="1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2">
                                            <p:txEl>
                                              <p:pRg st="5" end="5"/>
                                            </p:txEl>
                                          </p:spTgt>
                                        </p:tgtEl>
                                        <p:attrNameLst>
                                          <p:attrName>style.visibility</p:attrName>
                                        </p:attrNameLst>
                                      </p:cBhvr>
                                      <p:to>
                                        <p:strVal val="visible"/>
                                      </p:to>
                                    </p:set>
                                    <p:animEffect transition="in" filter="strips(downLeft)">
                                      <p:cBhvr>
                                        <p:cTn id="30" dur="500"/>
                                        <p:tgtEl>
                                          <p:spTgt spid="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91680" y="2132856"/>
            <a:ext cx="6215138" cy="2123658"/>
          </a:xfrm>
          <a:prstGeom prst="rect">
            <a:avLst/>
          </a:prstGeom>
          <a:noFill/>
        </p:spPr>
        <p:txBody>
          <a:bodyPr wrap="square" rtlCol="1">
            <a:spAutoFit/>
          </a:bodyPr>
          <a:lstStyle/>
          <a:p>
            <a:pPr algn="r"/>
            <a:r>
              <a:rPr lang="ar-SA" sz="4400" dirty="0" smtClean="0">
                <a:solidFill>
                  <a:schemeClr val="bg2"/>
                </a:solidFill>
              </a:rPr>
              <a:t>1- نظام مفتوح</a:t>
            </a:r>
          </a:p>
          <a:p>
            <a:pPr algn="r"/>
            <a:endParaRPr lang="ar-SA" sz="4400" dirty="0" smtClean="0">
              <a:solidFill>
                <a:schemeClr val="bg2"/>
              </a:solidFill>
            </a:endParaRPr>
          </a:p>
          <a:p>
            <a:pPr algn="r"/>
            <a:r>
              <a:rPr lang="ar-SA" sz="4400" dirty="0" smtClean="0">
                <a:solidFill>
                  <a:schemeClr val="bg2"/>
                </a:solidFill>
              </a:rPr>
              <a:t>2- نظام مغلق </a:t>
            </a:r>
            <a:endParaRPr lang="ar-SA" sz="4400" dirty="0">
              <a:solidFill>
                <a:schemeClr val="bg2"/>
              </a:solidFill>
            </a:endParaRPr>
          </a:p>
        </p:txBody>
      </p:sp>
      <p:sp>
        <p:nvSpPr>
          <p:cNvPr id="5" name="مربع نص 4"/>
          <p:cNvSpPr txBox="1"/>
          <p:nvPr/>
        </p:nvSpPr>
        <p:spPr>
          <a:xfrm>
            <a:off x="2843808" y="692696"/>
            <a:ext cx="2387192" cy="830997"/>
          </a:xfrm>
          <a:prstGeom prst="rect">
            <a:avLst/>
          </a:prstGeom>
          <a:noFill/>
        </p:spPr>
        <p:txBody>
          <a:bodyPr wrap="none" rtlCol="1">
            <a:spAutoFit/>
          </a:bodyPr>
          <a:lstStyle/>
          <a:p>
            <a:r>
              <a:rPr lang="ar-SA" sz="4800" b="1" dirty="0" smtClean="0">
                <a:solidFill>
                  <a:srgbClr val="339933"/>
                </a:solidFill>
              </a:rPr>
              <a:t>أنواع النظم</a:t>
            </a:r>
            <a:endParaRPr lang="ar-SA" sz="4800" b="1" dirty="0">
              <a:solidFill>
                <a:srgbClr val="339933"/>
              </a:solidFill>
            </a:endParaRPr>
          </a:p>
        </p:txBody>
      </p:sp>
      <p:grpSp>
        <p:nvGrpSpPr>
          <p:cNvPr id="6" name="مجموعة 21"/>
          <p:cNvGrpSpPr/>
          <p:nvPr/>
        </p:nvGrpSpPr>
        <p:grpSpPr>
          <a:xfrm>
            <a:off x="1285852" y="6191928"/>
            <a:ext cx="6500858" cy="546374"/>
            <a:chOff x="1285852" y="6191928"/>
            <a:chExt cx="6500858" cy="546374"/>
          </a:xfrm>
        </p:grpSpPr>
        <p:sp>
          <p:nvSpPr>
            <p:cNvPr id="7" name="مستطيل 6"/>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8" name="مستطيل 7">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مستطيل 8">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مستطيل 10">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131840" y="548680"/>
            <a:ext cx="2872901" cy="830997"/>
          </a:xfrm>
          <a:prstGeom prst="rect">
            <a:avLst/>
          </a:prstGeom>
          <a:noFill/>
        </p:spPr>
        <p:txBody>
          <a:bodyPr wrap="none" rtlCol="1">
            <a:spAutoFit/>
          </a:bodyPr>
          <a:lstStyle/>
          <a:p>
            <a:r>
              <a:rPr lang="ar-SA" sz="4800" b="1" dirty="0" smtClean="0">
                <a:solidFill>
                  <a:srgbClr val="339933"/>
                </a:solidFill>
              </a:rPr>
              <a:t>عناصر النظام</a:t>
            </a:r>
            <a:endParaRPr lang="ar-SA" sz="4800" b="1" dirty="0">
              <a:solidFill>
                <a:srgbClr val="339933"/>
              </a:solidFill>
            </a:endParaRPr>
          </a:p>
        </p:txBody>
      </p:sp>
      <p:sp>
        <p:nvSpPr>
          <p:cNvPr id="5" name="مستطيل ذو زاوية واحدة مستديرة 4"/>
          <p:cNvSpPr/>
          <p:nvPr/>
        </p:nvSpPr>
        <p:spPr bwMode="auto">
          <a:xfrm>
            <a:off x="6643702" y="2571744"/>
            <a:ext cx="1500198" cy="785818"/>
          </a:xfrm>
          <a:prstGeom prst="round1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err="1" smtClean="0">
                <a:ln>
                  <a:noFill/>
                </a:ln>
                <a:solidFill>
                  <a:schemeClr val="bg2"/>
                </a:solidFill>
                <a:effectLst/>
                <a:latin typeface="Times New Roman" pitchFamily="18" charset="0"/>
              </a:rPr>
              <a:t>المدخلات</a:t>
            </a:r>
            <a:endParaRPr kumimoji="0" lang="ar-SA" sz="2400" b="1" i="0" u="none" strike="noStrike" cap="none" normalizeH="0" baseline="0" dirty="0" smtClean="0">
              <a:ln>
                <a:noFill/>
              </a:ln>
              <a:solidFill>
                <a:schemeClr val="bg2"/>
              </a:solidFill>
              <a:effectLst/>
              <a:latin typeface="Times New Roman" pitchFamily="18"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solidFill>
                <a:schemeClr val="bg2"/>
              </a:solidFill>
              <a:effectLst/>
              <a:latin typeface="Times New Roman" pitchFamily="18" charset="0"/>
            </a:endParaRPr>
          </a:p>
        </p:txBody>
      </p:sp>
      <p:sp>
        <p:nvSpPr>
          <p:cNvPr id="6" name="مستطيل ذو زاوية واحدة مستديرة 5"/>
          <p:cNvSpPr/>
          <p:nvPr/>
        </p:nvSpPr>
        <p:spPr bwMode="auto">
          <a:xfrm>
            <a:off x="4031593" y="2500306"/>
            <a:ext cx="1500198" cy="785818"/>
          </a:xfrm>
          <a:prstGeom prst="round1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2"/>
                </a:solidFill>
                <a:effectLst/>
                <a:latin typeface="Times New Roman" pitchFamily="18" charset="0"/>
              </a:rPr>
              <a:t>العمليات</a:t>
            </a:r>
          </a:p>
        </p:txBody>
      </p:sp>
      <p:sp>
        <p:nvSpPr>
          <p:cNvPr id="7" name="مستطيل ذو زاوية واحدة مستديرة 6"/>
          <p:cNvSpPr/>
          <p:nvPr/>
        </p:nvSpPr>
        <p:spPr bwMode="auto">
          <a:xfrm>
            <a:off x="1504369" y="2500306"/>
            <a:ext cx="1500198" cy="785818"/>
          </a:xfrm>
          <a:prstGeom prst="round1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2"/>
                </a:solidFill>
                <a:effectLst/>
                <a:latin typeface="Times New Roman" pitchFamily="18" charset="0"/>
              </a:rPr>
              <a:t>المخرجات</a:t>
            </a:r>
          </a:p>
        </p:txBody>
      </p:sp>
      <p:cxnSp>
        <p:nvCxnSpPr>
          <p:cNvPr id="9" name="رابط كسهم مستقيم 8"/>
          <p:cNvCxnSpPr>
            <a:endCxn id="6" idx="3"/>
          </p:cNvCxnSpPr>
          <p:nvPr/>
        </p:nvCxnSpPr>
        <p:spPr bwMode="auto">
          <a:xfrm rot="10800000" flipV="1">
            <a:off x="5531792" y="2857495"/>
            <a:ext cx="1111911" cy="35719"/>
          </a:xfrm>
          <a:prstGeom prst="straightConnector1">
            <a:avLst/>
          </a:prstGeom>
          <a:solidFill>
            <a:schemeClr val="accent1"/>
          </a:solidFill>
          <a:ln w="50800" cap="flat" cmpd="sng" algn="ctr">
            <a:solidFill>
              <a:srgbClr val="003366"/>
            </a:solidFill>
            <a:prstDash val="solid"/>
            <a:round/>
            <a:headEnd type="none" w="med" len="med"/>
            <a:tailEnd type="arrow"/>
          </a:ln>
          <a:effectLst/>
        </p:spPr>
      </p:cxnSp>
      <p:cxnSp>
        <p:nvCxnSpPr>
          <p:cNvPr id="13" name="رابط كسهم مستقيم 12"/>
          <p:cNvCxnSpPr>
            <a:endCxn id="7" idx="3"/>
          </p:cNvCxnSpPr>
          <p:nvPr/>
        </p:nvCxnSpPr>
        <p:spPr bwMode="auto">
          <a:xfrm rot="10800000" flipV="1">
            <a:off x="3004568" y="2859083"/>
            <a:ext cx="1013581" cy="34132"/>
          </a:xfrm>
          <a:prstGeom prst="straightConnector1">
            <a:avLst/>
          </a:prstGeom>
          <a:solidFill>
            <a:schemeClr val="accent1"/>
          </a:solidFill>
          <a:ln w="50800" cap="flat" cmpd="sng" algn="ctr">
            <a:solidFill>
              <a:srgbClr val="003366"/>
            </a:solidFill>
            <a:prstDash val="solid"/>
            <a:round/>
            <a:headEnd type="none" w="med" len="med"/>
            <a:tailEnd type="arrow"/>
          </a:ln>
          <a:effectLst/>
        </p:spPr>
      </p:cxnSp>
      <p:cxnSp>
        <p:nvCxnSpPr>
          <p:cNvPr id="18" name="رابط كسهم مستقيم 17"/>
          <p:cNvCxnSpPr/>
          <p:nvPr/>
        </p:nvCxnSpPr>
        <p:spPr bwMode="auto">
          <a:xfrm rot="5400000">
            <a:off x="1658173" y="3850903"/>
            <a:ext cx="1143008" cy="13450"/>
          </a:xfrm>
          <a:prstGeom prst="straightConnector1">
            <a:avLst/>
          </a:prstGeom>
          <a:solidFill>
            <a:schemeClr val="accent1"/>
          </a:solidFill>
          <a:ln w="50800" cap="flat" cmpd="sng" algn="ctr">
            <a:solidFill>
              <a:srgbClr val="003366"/>
            </a:solidFill>
            <a:prstDash val="solid"/>
            <a:round/>
            <a:headEnd type="none" w="med" len="med"/>
            <a:tailEnd type="arrow"/>
          </a:ln>
          <a:effectLst/>
        </p:spPr>
      </p:cxnSp>
      <p:cxnSp>
        <p:nvCxnSpPr>
          <p:cNvPr id="22" name="رابط كسهم مستقيم 21"/>
          <p:cNvCxnSpPr/>
          <p:nvPr/>
        </p:nvCxnSpPr>
        <p:spPr bwMode="auto">
          <a:xfrm>
            <a:off x="2236399" y="4429132"/>
            <a:ext cx="1714512" cy="1588"/>
          </a:xfrm>
          <a:prstGeom prst="straightConnector1">
            <a:avLst/>
          </a:prstGeom>
          <a:solidFill>
            <a:schemeClr val="accent1"/>
          </a:solidFill>
          <a:ln w="50800" cap="flat" cmpd="sng" algn="ctr">
            <a:solidFill>
              <a:srgbClr val="003366"/>
            </a:solidFill>
            <a:prstDash val="solid"/>
            <a:round/>
            <a:headEnd type="none" w="med" len="med"/>
            <a:tailEnd type="arrow"/>
          </a:ln>
          <a:effectLst/>
        </p:spPr>
      </p:cxnSp>
      <p:cxnSp>
        <p:nvCxnSpPr>
          <p:cNvPr id="24" name="رابط كسهم مستقيم 23"/>
          <p:cNvCxnSpPr>
            <a:stCxn id="29" idx="3"/>
          </p:cNvCxnSpPr>
          <p:nvPr/>
        </p:nvCxnSpPr>
        <p:spPr bwMode="auto">
          <a:xfrm>
            <a:off x="5972187" y="4476428"/>
            <a:ext cx="1519527" cy="24142"/>
          </a:xfrm>
          <a:prstGeom prst="straightConnector1">
            <a:avLst/>
          </a:prstGeom>
          <a:solidFill>
            <a:schemeClr val="accent1"/>
          </a:solidFill>
          <a:ln w="50800" cap="flat" cmpd="sng" algn="ctr">
            <a:solidFill>
              <a:srgbClr val="003366"/>
            </a:solidFill>
            <a:prstDash val="solid"/>
            <a:round/>
            <a:headEnd type="none" w="med" len="med"/>
            <a:tailEnd type="arrow"/>
          </a:ln>
          <a:effectLst/>
        </p:spPr>
      </p:cxnSp>
      <p:cxnSp>
        <p:nvCxnSpPr>
          <p:cNvPr id="25" name="رابط كسهم مستقيم 24"/>
          <p:cNvCxnSpPr/>
          <p:nvPr/>
        </p:nvCxnSpPr>
        <p:spPr bwMode="auto">
          <a:xfrm rot="5400000" flipH="1" flipV="1">
            <a:off x="6965173" y="3892553"/>
            <a:ext cx="1071570" cy="1588"/>
          </a:xfrm>
          <a:prstGeom prst="straightConnector1">
            <a:avLst/>
          </a:prstGeom>
          <a:solidFill>
            <a:schemeClr val="accent1"/>
          </a:solidFill>
          <a:ln w="50800" cap="flat" cmpd="sng" algn="ctr">
            <a:solidFill>
              <a:srgbClr val="003366"/>
            </a:solidFill>
            <a:prstDash val="solid"/>
            <a:round/>
            <a:headEnd type="none" w="med" len="med"/>
            <a:tailEnd type="arrow"/>
          </a:ln>
          <a:effectLst/>
        </p:spPr>
      </p:cxnSp>
      <p:sp>
        <p:nvSpPr>
          <p:cNvPr id="29" name="مربع نص 28"/>
          <p:cNvSpPr txBox="1"/>
          <p:nvPr/>
        </p:nvSpPr>
        <p:spPr>
          <a:xfrm>
            <a:off x="4062690" y="4214818"/>
            <a:ext cx="1909497" cy="523220"/>
          </a:xfrm>
          <a:prstGeom prst="rect">
            <a:avLst/>
          </a:prstGeom>
          <a:noFill/>
        </p:spPr>
        <p:txBody>
          <a:bodyPr wrap="none" rtlCol="1">
            <a:spAutoFit/>
          </a:bodyPr>
          <a:lstStyle/>
          <a:p>
            <a:r>
              <a:rPr lang="ar-SA" sz="2800" b="1" dirty="0" smtClean="0">
                <a:solidFill>
                  <a:schemeClr val="bg2"/>
                </a:solidFill>
              </a:rPr>
              <a:t>التغذية الراجعة</a:t>
            </a:r>
            <a:endParaRPr lang="ar-SA" sz="2800" b="1" dirty="0">
              <a:solidFill>
                <a:schemeClr val="bg2"/>
              </a:solidFill>
            </a:endParaRPr>
          </a:p>
        </p:txBody>
      </p:sp>
      <p:cxnSp>
        <p:nvCxnSpPr>
          <p:cNvPr id="39" name="رابط كسهم مستقيم 38"/>
          <p:cNvCxnSpPr/>
          <p:nvPr/>
        </p:nvCxnSpPr>
        <p:spPr bwMode="auto">
          <a:xfrm rot="5400000" flipH="1" flipV="1">
            <a:off x="4425296" y="3790018"/>
            <a:ext cx="928694" cy="1588"/>
          </a:xfrm>
          <a:prstGeom prst="straightConnector1">
            <a:avLst/>
          </a:prstGeom>
          <a:solidFill>
            <a:schemeClr val="accent1"/>
          </a:solidFill>
          <a:ln w="50800" cap="flat" cmpd="sng" algn="ctr">
            <a:solidFill>
              <a:srgbClr val="003366"/>
            </a:solidFill>
            <a:prstDash val="solid"/>
            <a:round/>
            <a:headEnd type="none" w="med" len="med"/>
            <a:tailEnd type="arrow"/>
          </a:ln>
          <a:effectLst/>
        </p:spPr>
      </p:cxnSp>
      <p:grpSp>
        <p:nvGrpSpPr>
          <p:cNvPr id="41" name="مجموعة 21"/>
          <p:cNvGrpSpPr/>
          <p:nvPr/>
        </p:nvGrpSpPr>
        <p:grpSpPr>
          <a:xfrm>
            <a:off x="1285852" y="6191928"/>
            <a:ext cx="6500858" cy="546374"/>
            <a:chOff x="1285852" y="6191928"/>
            <a:chExt cx="6500858" cy="546374"/>
          </a:xfrm>
        </p:grpSpPr>
        <p:sp>
          <p:nvSpPr>
            <p:cNvPr id="42" name="مستطيل 41"/>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43" name="مستطيل 42">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4" name="مستطيل 43">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5" name="مستطيل 44">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 name="مستطيل 45">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857488" y="642918"/>
            <a:ext cx="3054041" cy="923330"/>
          </a:xfrm>
          <a:prstGeom prst="rect">
            <a:avLst/>
          </a:prstGeom>
          <a:noFill/>
        </p:spPr>
        <p:txBody>
          <a:bodyPr wrap="none" rtlCol="1">
            <a:spAutoFit/>
          </a:bodyPr>
          <a:lstStyle/>
          <a:p>
            <a:pPr algn="ctr"/>
            <a:r>
              <a:rPr lang="en-US" sz="5400" b="1" dirty="0" smtClean="0">
                <a:solidFill>
                  <a:srgbClr val="339933"/>
                </a:solidFill>
              </a:rPr>
              <a:t> </a:t>
            </a:r>
            <a:r>
              <a:rPr lang="ar-SA" sz="5400" b="1" dirty="0" smtClean="0">
                <a:solidFill>
                  <a:srgbClr val="339933"/>
                </a:solidFill>
              </a:rPr>
              <a:t> مدخل النظم</a:t>
            </a:r>
            <a:endParaRPr lang="ar-SA" sz="5400" b="1" dirty="0">
              <a:solidFill>
                <a:srgbClr val="339933"/>
              </a:solidFill>
            </a:endParaRPr>
          </a:p>
        </p:txBody>
      </p:sp>
      <p:grpSp>
        <p:nvGrpSpPr>
          <p:cNvPr id="2" name="مجموعة 21"/>
          <p:cNvGrpSpPr/>
          <p:nvPr/>
        </p:nvGrpSpPr>
        <p:grpSpPr>
          <a:xfrm>
            <a:off x="1285852" y="6191928"/>
            <a:ext cx="6500858" cy="546374"/>
            <a:chOff x="1285852" y="6191928"/>
            <a:chExt cx="6500858" cy="546374"/>
          </a:xfrm>
        </p:grpSpPr>
        <p:sp>
          <p:nvSpPr>
            <p:cNvPr id="42" name="مستطيل 41"/>
            <p:cNvSpPr/>
            <p:nvPr/>
          </p:nvSpPr>
          <p:spPr bwMode="auto">
            <a:xfrm>
              <a:off x="1285852" y="6286520"/>
              <a:ext cx="6500858" cy="428604"/>
            </a:xfrm>
            <a:prstGeom prst="rect">
              <a:avLst/>
            </a:prstGeom>
            <a:gradFill>
              <a:gsLst>
                <a:gs pos="21000">
                  <a:schemeClr val="dk1">
                    <a:tint val="50000"/>
                    <a:satMod val="300000"/>
                  </a:schemeClr>
                </a:gs>
                <a:gs pos="35000">
                  <a:schemeClr val="dk1">
                    <a:tint val="37000"/>
                    <a:satMod val="300000"/>
                  </a:schemeClr>
                </a:gs>
                <a:gs pos="100000">
                  <a:schemeClr val="dk1">
                    <a:tint val="15000"/>
                    <a:satMod val="350000"/>
                  </a:schemeClr>
                </a:gs>
              </a:gsLst>
            </a:gradFill>
            <a:ln>
              <a:noFill/>
              <a:headEnd type="none" w="med" len="med"/>
              <a:tailEnd type="none" w="med" len="med"/>
            </a:ln>
            <a:effectLst>
              <a:glow rad="101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43" name="مستطيل 42">
              <a:hlinkClick r:id="rId2" action="ppaction://hlinksldjump"/>
            </p:cNvPr>
            <p:cNvSpPr/>
            <p:nvPr/>
          </p:nvSpPr>
          <p:spPr>
            <a:xfrm>
              <a:off x="1428728" y="6191928"/>
              <a:ext cx="1061508"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Begin</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4" name="مستطيل 43">
              <a:hlinkClick r:id="rId3" action="ppaction://hlinksldjump"/>
            </p:cNvPr>
            <p:cNvSpPr/>
            <p:nvPr/>
          </p:nvSpPr>
          <p:spPr>
            <a:xfrm>
              <a:off x="3058508" y="6191928"/>
              <a:ext cx="151349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Previous</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5" name="مستطيل 44">
              <a:hlinkClick r:id="rId4" action="ppaction://hlinksldjump"/>
            </p:cNvPr>
            <p:cNvSpPr/>
            <p:nvPr/>
          </p:nvSpPr>
          <p:spPr>
            <a:xfrm>
              <a:off x="5072066" y="6215082"/>
              <a:ext cx="902812"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Next</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 name="مستطيل 45">
              <a:hlinkClick r:id="rId4" action="ppaction://hlinksldjump"/>
            </p:cNvPr>
            <p:cNvSpPr/>
            <p:nvPr/>
          </p:nvSpPr>
          <p:spPr>
            <a:xfrm>
              <a:off x="6819569" y="6191928"/>
              <a:ext cx="824265" cy="523220"/>
            </a:xfrm>
            <a:prstGeom prst="rect">
              <a:avLst/>
            </a:prstGeom>
            <a:noFill/>
          </p:spPr>
          <p:txBody>
            <a:bodyPr wrap="non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
        <p:nvSpPr>
          <p:cNvPr id="20" name="مربع نص 19"/>
          <p:cNvSpPr txBox="1"/>
          <p:nvPr/>
        </p:nvSpPr>
        <p:spPr>
          <a:xfrm>
            <a:off x="500034" y="2428868"/>
            <a:ext cx="7929650" cy="1754326"/>
          </a:xfrm>
          <a:prstGeom prst="rect">
            <a:avLst/>
          </a:prstGeom>
          <a:noFill/>
        </p:spPr>
        <p:txBody>
          <a:bodyPr wrap="square" rtlCol="1">
            <a:spAutoFit/>
          </a:bodyPr>
          <a:lstStyle/>
          <a:p>
            <a:pPr algn="ctr" rtl="1"/>
            <a:r>
              <a:rPr lang="ar-SA" sz="3600" dirty="0" smtClean="0">
                <a:solidFill>
                  <a:schemeClr val="bg2"/>
                </a:solidFill>
              </a:rPr>
              <a:t>هو أسلوب منهجي وطريقة عملية في تخطيط وتنفيذ وتقويم أي عمل أو نشاط لتحقيق أفضل مستوى من النتائج.</a:t>
            </a:r>
            <a:endParaRPr lang="ar-SA" sz="3600" dirty="0">
              <a:solidFill>
                <a:schemeClr val="bg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trips(downLef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00100" y="428604"/>
            <a:ext cx="6930103" cy="923330"/>
          </a:xfrm>
          <a:prstGeom prst="rect">
            <a:avLst/>
          </a:prstGeom>
          <a:noFill/>
        </p:spPr>
        <p:txBody>
          <a:bodyPr wrap="none" rtlCol="1">
            <a:spAutoFit/>
          </a:bodyPr>
          <a:lstStyle/>
          <a:p>
            <a:pPr algn="ctr"/>
            <a:r>
              <a:rPr lang="ar-SA" sz="5400" b="1" dirty="0" smtClean="0">
                <a:solidFill>
                  <a:srgbClr val="339933"/>
                </a:solidFill>
              </a:rPr>
              <a:t>مدخل النظم والتصميم التعليمي</a:t>
            </a:r>
            <a:endParaRPr lang="ar-SA" sz="5400" b="1" dirty="0">
              <a:solidFill>
                <a:srgbClr val="339933"/>
              </a:solidFill>
            </a:endParaRPr>
          </a:p>
        </p:txBody>
      </p:sp>
      <p:pic>
        <p:nvPicPr>
          <p:cNvPr id="5" name="Picture 38" descr="si100"/>
          <p:cNvPicPr>
            <a:picLocks noChangeAspect="1" noChangeArrowheads="1"/>
          </p:cNvPicPr>
          <p:nvPr/>
        </p:nvPicPr>
        <p:blipFill>
          <a:blip r:embed="rId2" cstate="print"/>
          <a:srcRect/>
          <a:stretch>
            <a:fillRect/>
          </a:stretch>
        </p:blipFill>
        <p:spPr bwMode="auto">
          <a:xfrm>
            <a:off x="1643042" y="2500306"/>
            <a:ext cx="2713102" cy="2786082"/>
          </a:xfrm>
          <a:prstGeom prst="rect">
            <a:avLst/>
          </a:prstGeom>
          <a:noFill/>
          <a:ln w="9525">
            <a:noFill/>
            <a:miter lim="800000"/>
            <a:headEnd/>
            <a:tailEnd/>
          </a:ln>
        </p:spPr>
      </p:pic>
      <p:pic>
        <p:nvPicPr>
          <p:cNvPr id="6" name="صورة 5" descr="arrpws.jpg"/>
          <p:cNvPicPr>
            <a:picLocks noChangeAspect="1"/>
          </p:cNvPicPr>
          <p:nvPr/>
        </p:nvPicPr>
        <p:blipFill>
          <a:blip r:embed="rId3" cstate="print">
            <a:clrChange>
              <a:clrFrom>
                <a:srgbClr val="FFFFFF"/>
              </a:clrFrom>
              <a:clrTo>
                <a:srgbClr val="FFFFFF">
                  <a:alpha val="0"/>
                </a:srgbClr>
              </a:clrTo>
            </a:clrChange>
          </a:blip>
          <a:stretch>
            <a:fillRect/>
          </a:stretch>
        </p:blipFill>
        <p:spPr>
          <a:xfrm>
            <a:off x="4929190" y="2214554"/>
            <a:ext cx="2857520" cy="285752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GenlEducation">
  <a:themeElements>
    <a:clrScheme name="">
      <a:dk1>
        <a:srgbClr val="000000"/>
      </a:dk1>
      <a:lt1>
        <a:srgbClr val="FFFFFF"/>
      </a:lt1>
      <a:dk2>
        <a:srgbClr val="FF6600"/>
      </a:dk2>
      <a:lt2>
        <a:srgbClr val="FFFF00"/>
      </a:lt2>
      <a:accent1>
        <a:srgbClr val="FF9900"/>
      </a:accent1>
      <a:accent2>
        <a:srgbClr val="00FFFF"/>
      </a:accent2>
      <a:accent3>
        <a:srgbClr val="FFB8AA"/>
      </a:accent3>
      <a:accent4>
        <a:srgbClr val="DADADA"/>
      </a:accent4>
      <a:accent5>
        <a:srgbClr val="FFCAAA"/>
      </a:accent5>
      <a:accent6>
        <a:srgbClr val="00E7E7"/>
      </a:accent6>
      <a:hlink>
        <a:srgbClr val="FF0000"/>
      </a:hlink>
      <a:folHlink>
        <a:srgbClr val="969696"/>
      </a:folHlink>
    </a:clrScheme>
    <a:fontScheme name="Office Them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GenlEducation</Template>
  <TotalTime>1147</TotalTime>
  <Words>332</Words>
  <Application>Microsoft Office PowerPoint</Application>
  <PresentationFormat>On-screen Show (4:3)</PresentationFormat>
  <Paragraphs>87</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GenlEducation</vt:lpstr>
      <vt:lpstr>تصميم افتراضي</vt:lpstr>
      <vt:lpstr>مدخل النظم والتصميم التعليمي</vt:lpstr>
      <vt:lpstr>سنتناول اليوم: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تعرفنا اليوم على:</vt:lpstr>
      <vt:lpstr>الواجب</vt:lpstr>
      <vt:lpstr>PowerPoint Presentation</vt:lpstr>
    </vt:vector>
  </TitlesOfParts>
  <Company>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Education</dc:title>
  <dc:creator>Windows User</dc:creator>
  <cp:lastModifiedBy>Nada Gehad Saleh</cp:lastModifiedBy>
  <cp:revision>105</cp:revision>
  <dcterms:created xsi:type="dcterms:W3CDTF">2009-06-15T17:19:12Z</dcterms:created>
  <dcterms:modified xsi:type="dcterms:W3CDTF">2016-03-10T04:44:10Z</dcterms:modified>
</cp:coreProperties>
</file>