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2" r:id="rId2"/>
  </p:sldMasterIdLst>
  <p:sldIdLst>
    <p:sldId id="256" r:id="rId3"/>
    <p:sldId id="274" r:id="rId4"/>
    <p:sldId id="275" r:id="rId5"/>
    <p:sldId id="276" r:id="rId6"/>
    <p:sldId id="277" r:id="rId7"/>
    <p:sldId id="265" r:id="rId8"/>
    <p:sldId id="268" r:id="rId9"/>
    <p:sldId id="269" r:id="rId10"/>
    <p:sldId id="270" r:id="rId11"/>
    <p:sldId id="272" r:id="rId12"/>
    <p:sldId id="263" r:id="rId13"/>
    <p:sldId id="266" r:id="rId14"/>
    <p:sldId id="260" r:id="rId15"/>
    <p:sldId id="273" r:id="rId16"/>
    <p:sldId id="262" r:id="rId17"/>
    <p:sldId id="278" r:id="rId18"/>
    <p:sldId id="261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6" d="100"/>
          <a:sy n="76" d="100"/>
        </p:scale>
        <p:origin x="-102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A1F13-3B7A-4771-AA54-DC58A5099A04}" type="datetimeFigureOut">
              <a:rPr lang="ar-SA" smtClean="0"/>
              <a:t>21/06/37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59BFA6-AE99-4DC5-BCF0-09BD2AF980A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A1F13-3B7A-4771-AA54-DC58A5099A04}" type="datetimeFigureOut">
              <a:rPr lang="ar-SA" smtClean="0"/>
              <a:t>21/06/37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59BFA6-AE99-4DC5-BCF0-09BD2AF980A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A1F13-3B7A-4771-AA54-DC58A5099A04}" type="datetimeFigureOut">
              <a:rPr lang="ar-SA" smtClean="0"/>
              <a:t>21/06/37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59BFA6-AE99-4DC5-BCF0-09BD2AF980A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4988" y="0"/>
            <a:ext cx="989012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91200"/>
            <a:ext cx="10636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04213" y="5943600"/>
            <a:ext cx="8397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90600" cy="179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772400" cy="2895600"/>
          </a:xfrm>
        </p:spPr>
        <p:txBody>
          <a:bodyPr/>
          <a:lstStyle>
            <a:lvl1pPr algn="l"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95800"/>
            <a:ext cx="64008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6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0D8200-ECB2-4325-B416-8725D030EB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7674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A59A2-4A79-4540-BACF-EFFA06600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9176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AA5AC-6DFA-4A19-AEE3-5739D0D7EB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268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45175-0DA4-4240-B312-88911B597F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1074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33DEDA-6F76-4966-BB4C-7BD89E3F1C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0386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3483D-C492-4BA3-92C4-ADDE5A0F3E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814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C03C3-DF22-40C6-9983-978B3B4F4D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742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22110-4C6C-41CA-926F-EC0A15341B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045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A1F13-3B7A-4771-AA54-DC58A5099A04}" type="datetimeFigureOut">
              <a:rPr lang="ar-SA" smtClean="0"/>
              <a:t>21/06/37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59BFA6-AE99-4DC5-BCF0-09BD2AF980A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05807-304A-4F58-99FB-289D6A5A63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9757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ABCC2-2B43-4AD8-AEE5-1A9A9928F0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3298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1B1C3-8178-4818-AAEF-3C5A33DBA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213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A1F13-3B7A-4771-AA54-DC58A5099A04}" type="datetimeFigureOut">
              <a:rPr lang="ar-SA" smtClean="0"/>
              <a:t>21/06/37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59BFA6-AE99-4DC5-BCF0-09BD2AF980A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A1F13-3B7A-4771-AA54-DC58A5099A04}" type="datetimeFigureOut">
              <a:rPr lang="ar-SA" smtClean="0"/>
              <a:t>21/06/37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59BFA6-AE99-4DC5-BCF0-09BD2AF980A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A1F13-3B7A-4771-AA54-DC58A5099A04}" type="datetimeFigureOut">
              <a:rPr lang="ar-SA" smtClean="0"/>
              <a:t>21/06/37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59BFA6-AE99-4DC5-BCF0-09BD2AF980A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A1F13-3B7A-4771-AA54-DC58A5099A04}" type="datetimeFigureOut">
              <a:rPr lang="ar-SA" smtClean="0"/>
              <a:t>21/06/37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59BFA6-AE99-4DC5-BCF0-09BD2AF980A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A1F13-3B7A-4771-AA54-DC58A5099A04}" type="datetimeFigureOut">
              <a:rPr lang="ar-SA" smtClean="0"/>
              <a:t>21/06/37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59BFA6-AE99-4DC5-BCF0-09BD2AF980A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A1F13-3B7A-4771-AA54-DC58A5099A04}" type="datetimeFigureOut">
              <a:rPr lang="ar-SA" smtClean="0"/>
              <a:t>21/06/37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59BFA6-AE99-4DC5-BCF0-09BD2AF980A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A1F13-3B7A-4771-AA54-DC58A5099A04}" type="datetimeFigureOut">
              <a:rPr lang="ar-SA" smtClean="0"/>
              <a:t>21/06/37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59BFA6-AE99-4DC5-BCF0-09BD2AF980AB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5.wmf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w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02A1F13-3B7A-4771-AA54-DC58A5099A04}" type="datetimeFigureOut">
              <a:rPr lang="ar-SA" smtClean="0"/>
              <a:t>21/06/37</a:t>
            </a:fld>
            <a:endParaRPr lang="ar-S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259BFA6-AE99-4DC5-BCF0-09BD2AF980A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r" rtl="1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r" rtl="1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r" rtl="1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r" rtl="1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154988" y="0"/>
            <a:ext cx="989012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9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5791200"/>
            <a:ext cx="10636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304213" y="5943600"/>
            <a:ext cx="8397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rgbClr val="003366"/>
                </a:solidFill>
                <a:latin typeface="+mn-lt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rgbClr val="003366"/>
                </a:solidFill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003366"/>
                </a:solidFill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A0B3005A-F9A0-48E0-894D-0067DF56DD32}" type="slidenum">
              <a:rPr lang="en-US"/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990600" cy="179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919056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1" fontAlgn="base">
        <a:spcBef>
          <a:spcPct val="0"/>
        </a:spcBef>
        <a:spcAft>
          <a:spcPct val="0"/>
        </a:spcAft>
        <a:defRPr sz="4400">
          <a:solidFill>
            <a:srgbClr val="003366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rgbClr val="003366"/>
          </a:solidFill>
          <a:latin typeface="Tahoma" pitchFamily="34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rgbClr val="003366"/>
          </a:solidFill>
          <a:latin typeface="Tahoma" pitchFamily="34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rgbClr val="003366"/>
          </a:solidFill>
          <a:latin typeface="Tahoma" pitchFamily="34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rgbClr val="003366"/>
          </a:solidFill>
          <a:latin typeface="Tahoma" pitchFamily="34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rgbClr val="003366"/>
          </a:solidFill>
          <a:latin typeface="Tahoma" pitchFamily="34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rgbClr val="003366"/>
          </a:solidFill>
          <a:latin typeface="Tahoma" pitchFamily="34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rgbClr val="003366"/>
          </a:solidFill>
          <a:latin typeface="Tahoma" pitchFamily="34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rgbClr val="003366"/>
          </a:solidFill>
          <a:latin typeface="Tahoma" pitchFamily="34" charset="0"/>
        </a:defRPr>
      </a:lvl9pPr>
    </p:titleStyle>
    <p:bodyStyle>
      <a:lvl1pPr marL="457200" indent="-457200" algn="r" rtl="1" fontAlgn="base">
        <a:spcBef>
          <a:spcPct val="20000"/>
        </a:spcBef>
        <a:spcAft>
          <a:spcPct val="0"/>
        </a:spcAft>
        <a:buFont typeface="Wingdings" pitchFamily="2" charset="2"/>
        <a:buBlip>
          <a:blip r:embed="rId17"/>
        </a:buBlip>
        <a:defRPr sz="3200">
          <a:solidFill>
            <a:srgbClr val="003366"/>
          </a:solidFill>
          <a:latin typeface="+mn-lt"/>
          <a:ea typeface="+mn-ea"/>
          <a:cs typeface="+mn-cs"/>
        </a:defRPr>
      </a:lvl1pPr>
      <a:lvl2pPr marL="1030288" indent="-458788" algn="r" rtl="1" fontAlgn="base">
        <a:spcBef>
          <a:spcPct val="20000"/>
        </a:spcBef>
        <a:spcAft>
          <a:spcPct val="0"/>
        </a:spcAft>
        <a:buFont typeface="Wingdings" pitchFamily="2" charset="2"/>
        <a:buBlip>
          <a:blip r:embed="rId17"/>
        </a:buBlip>
        <a:defRPr sz="2800">
          <a:solidFill>
            <a:srgbClr val="003366"/>
          </a:solidFill>
          <a:latin typeface="+mn-lt"/>
        </a:defRPr>
      </a:lvl2pPr>
      <a:lvl3pPr marL="1487488" indent="-342900" algn="r" rtl="1" fontAlgn="base">
        <a:spcBef>
          <a:spcPct val="20000"/>
        </a:spcBef>
        <a:spcAft>
          <a:spcPct val="0"/>
        </a:spcAft>
        <a:buFont typeface="Wingdings" pitchFamily="2" charset="2"/>
        <a:buBlip>
          <a:blip r:embed="rId17"/>
        </a:buBlip>
        <a:defRPr sz="2400">
          <a:solidFill>
            <a:srgbClr val="003366"/>
          </a:solidFill>
          <a:latin typeface="+mn-lt"/>
        </a:defRPr>
      </a:lvl3pPr>
      <a:lvl4pPr marL="1944688" indent="-342900" algn="r" rtl="1" fontAlgn="base">
        <a:spcBef>
          <a:spcPct val="20000"/>
        </a:spcBef>
        <a:spcAft>
          <a:spcPct val="0"/>
        </a:spcAft>
        <a:buFont typeface="Wingdings" pitchFamily="2" charset="2"/>
        <a:buBlip>
          <a:blip r:embed="rId17"/>
        </a:buBlip>
        <a:defRPr sz="2000">
          <a:solidFill>
            <a:srgbClr val="003366"/>
          </a:solidFill>
          <a:latin typeface="+mn-lt"/>
        </a:defRPr>
      </a:lvl4pPr>
      <a:lvl5pPr marL="2400300" indent="-341313" algn="r" rtl="1" fontAlgn="base">
        <a:spcBef>
          <a:spcPct val="20000"/>
        </a:spcBef>
        <a:spcAft>
          <a:spcPct val="0"/>
        </a:spcAft>
        <a:buFont typeface="Wingdings" pitchFamily="2" charset="2"/>
        <a:buBlip>
          <a:blip r:embed="rId17"/>
        </a:buBlip>
        <a:defRPr sz="2000">
          <a:solidFill>
            <a:srgbClr val="003366"/>
          </a:solidFill>
          <a:latin typeface="+mn-lt"/>
        </a:defRPr>
      </a:lvl5pPr>
      <a:lvl6pPr marL="2857500" indent="-341313" algn="r" rtl="1" eaLnBrk="1" fontAlgn="base" hangingPunct="1">
        <a:spcBef>
          <a:spcPct val="20000"/>
        </a:spcBef>
        <a:spcAft>
          <a:spcPct val="0"/>
        </a:spcAft>
        <a:buFont typeface="Wingdings" pitchFamily="2" charset="2"/>
        <a:buBlip>
          <a:blip r:embed="rId17"/>
        </a:buBlip>
        <a:defRPr sz="2000">
          <a:solidFill>
            <a:srgbClr val="003366"/>
          </a:solidFill>
          <a:latin typeface="+mn-lt"/>
        </a:defRPr>
      </a:lvl6pPr>
      <a:lvl7pPr marL="3314700" indent="-341313" algn="r" rtl="1" eaLnBrk="1" fontAlgn="base" hangingPunct="1">
        <a:spcBef>
          <a:spcPct val="20000"/>
        </a:spcBef>
        <a:spcAft>
          <a:spcPct val="0"/>
        </a:spcAft>
        <a:buFont typeface="Wingdings" pitchFamily="2" charset="2"/>
        <a:buBlip>
          <a:blip r:embed="rId17"/>
        </a:buBlip>
        <a:defRPr sz="2000">
          <a:solidFill>
            <a:srgbClr val="003366"/>
          </a:solidFill>
          <a:latin typeface="+mn-lt"/>
        </a:defRPr>
      </a:lvl7pPr>
      <a:lvl8pPr marL="3771900" indent="-341313" algn="r" rtl="1" eaLnBrk="1" fontAlgn="base" hangingPunct="1">
        <a:spcBef>
          <a:spcPct val="20000"/>
        </a:spcBef>
        <a:spcAft>
          <a:spcPct val="0"/>
        </a:spcAft>
        <a:buFont typeface="Wingdings" pitchFamily="2" charset="2"/>
        <a:buBlip>
          <a:blip r:embed="rId17"/>
        </a:buBlip>
        <a:defRPr sz="2000">
          <a:solidFill>
            <a:srgbClr val="003366"/>
          </a:solidFill>
          <a:latin typeface="+mn-lt"/>
        </a:defRPr>
      </a:lvl8pPr>
      <a:lvl9pPr marL="4229100" indent="-341313" algn="r" rtl="1" eaLnBrk="1" fontAlgn="base" hangingPunct="1">
        <a:spcBef>
          <a:spcPct val="20000"/>
        </a:spcBef>
        <a:spcAft>
          <a:spcPct val="0"/>
        </a:spcAft>
        <a:buFont typeface="Wingdings" pitchFamily="2" charset="2"/>
        <a:buBlip>
          <a:blip r:embed="rId17"/>
        </a:buBlip>
        <a:defRPr sz="2000">
          <a:solidFill>
            <a:srgbClr val="003366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Relationship Id="rId4" Type="http://schemas.openxmlformats.org/officeDocument/2006/relationships/slide" Target="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online-stopwatch.com/full-screen-stopwatch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Relationship Id="rId4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052736"/>
            <a:ext cx="7772400" cy="1224136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التصميم التعليمي ونماذجه</a:t>
            </a:r>
            <a:endParaRPr lang="ar-SA" dirty="0"/>
          </a:p>
        </p:txBody>
      </p:sp>
      <p:pic>
        <p:nvPicPr>
          <p:cNvPr id="4" name="Picture 38" descr="si1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780928"/>
            <a:ext cx="3133833" cy="321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5930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1907704" y="548680"/>
            <a:ext cx="5351145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ar-SA" sz="5400" b="1" dirty="0" smtClean="0">
                <a:solidFill>
                  <a:srgbClr val="339933"/>
                </a:solidFill>
                <a:latin typeface="Times New Roman" pitchFamily="18" charset="0"/>
              </a:rPr>
              <a:t>أهمية التصميم التعليمي</a:t>
            </a:r>
            <a:endParaRPr lang="ar-SA" sz="5400" b="1" dirty="0">
              <a:solidFill>
                <a:srgbClr val="339933"/>
              </a:solidFill>
              <a:latin typeface="Times New Roman" pitchFamily="18" charset="0"/>
            </a:endParaRPr>
          </a:p>
        </p:txBody>
      </p:sp>
      <p:grpSp>
        <p:nvGrpSpPr>
          <p:cNvPr id="2" name="مجموعة 21"/>
          <p:cNvGrpSpPr/>
          <p:nvPr/>
        </p:nvGrpSpPr>
        <p:grpSpPr>
          <a:xfrm>
            <a:off x="1285852" y="6191928"/>
            <a:ext cx="6500858" cy="546374"/>
            <a:chOff x="1285852" y="6191928"/>
            <a:chExt cx="6500858" cy="546374"/>
          </a:xfrm>
        </p:grpSpPr>
        <p:sp>
          <p:nvSpPr>
            <p:cNvPr id="11" name="مستطيل 10"/>
            <p:cNvSpPr/>
            <p:nvPr/>
          </p:nvSpPr>
          <p:spPr bwMode="auto">
            <a:xfrm>
              <a:off x="1285852" y="6286520"/>
              <a:ext cx="6500858" cy="428604"/>
            </a:xfrm>
            <a:prstGeom prst="rect">
              <a:avLst/>
            </a:prstGeom>
            <a:gradFill>
              <a:gsLst>
                <a:gs pos="21000">
                  <a:schemeClr val="dk1">
                    <a:tint val="50000"/>
                    <a:satMod val="30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</a:gradFill>
            <a:ln>
              <a:noFill/>
              <a:headEnd type="none" w="med" len="med"/>
              <a:tailEnd type="none" w="med" len="med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ar-SA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" name="مستطيل 11">
              <a:hlinkClick r:id="rId2" action="ppaction://hlinksldjump"/>
            </p:cNvPr>
            <p:cNvSpPr/>
            <p:nvPr/>
          </p:nvSpPr>
          <p:spPr>
            <a:xfrm>
              <a:off x="1428728" y="6191928"/>
              <a:ext cx="1061508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ln w="12700">
                    <a:solidFill>
                      <a:srgbClr val="FFFF00">
                        <a:satMod val="155000"/>
                      </a:srgbClr>
                    </a:solidFill>
                    <a:prstDash val="solid"/>
                  </a:ln>
                  <a:solidFill>
                    <a:srgbClr val="000000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Times New Roman" pitchFamily="18" charset="0"/>
                </a:rPr>
                <a:t>Begin</a:t>
              </a:r>
              <a:endParaRPr lang="ar-SA" sz="2800" b="1" dirty="0">
                <a:ln w="12700">
                  <a:solidFill>
                    <a:srgbClr val="FFFF00">
                      <a:satMod val="155000"/>
                    </a:srgbClr>
                  </a:solidFill>
                  <a:prstDash val="solid"/>
                </a:ln>
                <a:solidFill>
                  <a:srgbClr val="0000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3" name="مستطيل 12">
              <a:hlinkClick r:id="rId3" action="ppaction://hlinksldjump"/>
            </p:cNvPr>
            <p:cNvSpPr/>
            <p:nvPr/>
          </p:nvSpPr>
          <p:spPr>
            <a:xfrm>
              <a:off x="3058508" y="6191928"/>
              <a:ext cx="1513492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ln w="12700">
                    <a:solidFill>
                      <a:srgbClr val="FFFF00">
                        <a:satMod val="155000"/>
                      </a:srgbClr>
                    </a:solidFill>
                    <a:prstDash val="solid"/>
                  </a:ln>
                  <a:solidFill>
                    <a:srgbClr val="000000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Times New Roman" pitchFamily="18" charset="0"/>
                </a:rPr>
                <a:t>Previous</a:t>
              </a:r>
              <a:endParaRPr lang="ar-SA" sz="2800" b="1" dirty="0">
                <a:ln w="12700">
                  <a:solidFill>
                    <a:srgbClr val="FFFF00">
                      <a:satMod val="155000"/>
                    </a:srgbClr>
                  </a:solidFill>
                  <a:prstDash val="solid"/>
                </a:ln>
                <a:solidFill>
                  <a:srgbClr val="0000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" name="مستطيل 13">
              <a:hlinkClick r:id="rId4" action="ppaction://hlinksldjump"/>
            </p:cNvPr>
            <p:cNvSpPr/>
            <p:nvPr/>
          </p:nvSpPr>
          <p:spPr>
            <a:xfrm>
              <a:off x="5072066" y="6215082"/>
              <a:ext cx="902812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ln w="12700">
                    <a:solidFill>
                      <a:srgbClr val="FFFF00">
                        <a:satMod val="155000"/>
                      </a:srgbClr>
                    </a:solidFill>
                    <a:prstDash val="solid"/>
                  </a:ln>
                  <a:solidFill>
                    <a:srgbClr val="000000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Times New Roman" pitchFamily="18" charset="0"/>
                </a:rPr>
                <a:t>Next</a:t>
              </a:r>
              <a:endParaRPr lang="ar-SA" sz="2800" b="1" dirty="0">
                <a:ln w="12700">
                  <a:solidFill>
                    <a:srgbClr val="FFFF00">
                      <a:satMod val="155000"/>
                    </a:srgbClr>
                  </a:solidFill>
                  <a:prstDash val="solid"/>
                </a:ln>
                <a:solidFill>
                  <a:srgbClr val="0000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5" name="مستطيل 14">
              <a:hlinkClick r:id="rId4" action="ppaction://hlinksldjump"/>
            </p:cNvPr>
            <p:cNvSpPr/>
            <p:nvPr/>
          </p:nvSpPr>
          <p:spPr>
            <a:xfrm>
              <a:off x="6819569" y="6191928"/>
              <a:ext cx="824265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ln w="12700">
                    <a:solidFill>
                      <a:srgbClr val="FFFF00">
                        <a:satMod val="155000"/>
                      </a:srgbClr>
                    </a:solidFill>
                    <a:prstDash val="solid"/>
                  </a:ln>
                  <a:solidFill>
                    <a:srgbClr val="000000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Times New Roman" pitchFamily="18" charset="0"/>
                </a:rPr>
                <a:t>End</a:t>
              </a:r>
              <a:endParaRPr lang="ar-SA" sz="2800" b="1" dirty="0">
                <a:ln w="12700">
                  <a:solidFill>
                    <a:srgbClr val="FFFF00">
                      <a:satMod val="155000"/>
                    </a:srgbClr>
                  </a:solidFill>
                  <a:prstDash val="solid"/>
                </a:ln>
                <a:solidFill>
                  <a:srgbClr val="0000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10" name="مربع نص 9"/>
          <p:cNvSpPr txBox="1"/>
          <p:nvPr/>
        </p:nvSpPr>
        <p:spPr>
          <a:xfrm>
            <a:off x="1071538" y="2357430"/>
            <a:ext cx="707239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ar-SA" sz="3600" dirty="0" smtClean="0">
                <a:solidFill>
                  <a:srgbClr val="000000"/>
                </a:solidFill>
                <a:latin typeface="Times New Roman" pitchFamily="18" charset="0"/>
              </a:rPr>
              <a:t>1- الربط بين العلوم التطبيقية والعلوم النظرية</a:t>
            </a:r>
            <a:endParaRPr lang="ar-SA" sz="36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1000100" y="2071678"/>
            <a:ext cx="7072394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ar-SA" sz="3600" dirty="0" smtClean="0">
                <a:solidFill>
                  <a:srgbClr val="000000"/>
                </a:solidFill>
                <a:latin typeface="Times New Roman" pitchFamily="18" charset="0"/>
              </a:rPr>
              <a:t>2- تساعد في البحث عن أفضل الطرق والاستراتيجيات التعليمية التي تؤدي إلى تحقيق الأهداف التعليمية في اقصر وقت وجهد ممكنين.</a:t>
            </a:r>
            <a:endParaRPr lang="ar-SA" sz="36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928662" y="2143116"/>
            <a:ext cx="7072394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ar-SA" sz="3600" dirty="0" smtClean="0">
                <a:solidFill>
                  <a:srgbClr val="000000"/>
                </a:solidFill>
                <a:latin typeface="Times New Roman" pitchFamily="18" charset="0"/>
              </a:rPr>
              <a:t>3- يزود التصميم التعليمي المعلم بتصاميم ونماذج تساعده على تخطيط دروسه اليومية والوحدات الدراسية.</a:t>
            </a:r>
          </a:p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ar-SA" sz="36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9" name="مربع نص 18"/>
          <p:cNvSpPr txBox="1"/>
          <p:nvPr/>
        </p:nvSpPr>
        <p:spPr>
          <a:xfrm>
            <a:off x="714348" y="2500306"/>
            <a:ext cx="735814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ar-SA" sz="3600" dirty="0" smtClean="0">
                <a:solidFill>
                  <a:srgbClr val="000000"/>
                </a:solidFill>
                <a:latin typeface="Times New Roman" pitchFamily="18" charset="0"/>
              </a:rPr>
              <a:t>4- تقلل من عملية التخبط والعشوائية لدى المعلم .</a:t>
            </a:r>
            <a:endParaRPr lang="ar-SA" sz="36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" name="مربع نص 19"/>
          <p:cNvSpPr txBox="1"/>
          <p:nvPr/>
        </p:nvSpPr>
        <p:spPr>
          <a:xfrm>
            <a:off x="928662" y="2428868"/>
            <a:ext cx="7072394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ar-SA" sz="3600" dirty="0" smtClean="0">
                <a:solidFill>
                  <a:srgbClr val="000000"/>
                </a:solidFill>
                <a:latin typeface="Times New Roman" pitchFamily="18" charset="0"/>
              </a:rPr>
              <a:t>5- يوجه التصميم التعليمي الانتباه إلى تحقيق الأهداف العامة للمادة الدراسية وبالأهداف السلوكية.</a:t>
            </a:r>
            <a:endParaRPr lang="ar-SA" sz="36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1" name="مربع نص 20"/>
          <p:cNvSpPr txBox="1"/>
          <p:nvPr/>
        </p:nvSpPr>
        <p:spPr>
          <a:xfrm>
            <a:off x="1142976" y="2214554"/>
            <a:ext cx="7072394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ar-SA" sz="3600" dirty="0" smtClean="0">
                <a:solidFill>
                  <a:srgbClr val="000000"/>
                </a:solidFill>
                <a:latin typeface="Times New Roman" pitchFamily="18" charset="0"/>
              </a:rPr>
              <a:t>6- يركز التصميم التعليمي على دور المتعلم وضرورة إشراكه في تحقيق أقصى درجة من </a:t>
            </a:r>
            <a:r>
              <a:rPr lang="en-US" sz="36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r>
              <a:rPr lang="ar-SA" sz="3600" dirty="0" smtClean="0">
                <a:solidFill>
                  <a:srgbClr val="000000"/>
                </a:solidFill>
                <a:latin typeface="Times New Roman" pitchFamily="18" charset="0"/>
              </a:rPr>
              <a:t>إتقان التعلم</a:t>
            </a:r>
            <a:endParaRPr lang="ar-SA" sz="36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2" name="مربع نص 21"/>
          <p:cNvSpPr txBox="1"/>
          <p:nvPr/>
        </p:nvSpPr>
        <p:spPr>
          <a:xfrm>
            <a:off x="1071538" y="2285992"/>
            <a:ext cx="7072394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ar-SA" sz="3600" dirty="0" smtClean="0">
                <a:solidFill>
                  <a:srgbClr val="000000"/>
                </a:solidFill>
                <a:latin typeface="Times New Roman" pitchFamily="18" charset="0"/>
              </a:rPr>
              <a:t>7- يساعد في توضيح دور المعلم على أنه مصمم ومنظم للظروف البيئية ومنفذ ومخرج ومقوم.</a:t>
            </a:r>
            <a:endParaRPr lang="ar-SA" sz="36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3" name="مربع نص 22"/>
          <p:cNvSpPr txBox="1"/>
          <p:nvPr/>
        </p:nvSpPr>
        <p:spPr>
          <a:xfrm>
            <a:off x="1071538" y="2285992"/>
            <a:ext cx="707239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ar-SA" sz="3600" dirty="0" smtClean="0">
                <a:solidFill>
                  <a:srgbClr val="000000"/>
                </a:solidFill>
                <a:latin typeface="Times New Roman" pitchFamily="18" charset="0"/>
              </a:rPr>
              <a:t>8- يلقي الضوء على الدور الذي تقوم </a:t>
            </a:r>
            <a:r>
              <a:rPr lang="ar-SA" sz="3600" dirty="0" err="1" smtClean="0">
                <a:solidFill>
                  <a:srgbClr val="000000"/>
                </a:solidFill>
                <a:latin typeface="Times New Roman" pitchFamily="18" charset="0"/>
              </a:rPr>
              <a:t>به</a:t>
            </a:r>
            <a:r>
              <a:rPr lang="ar-SA" sz="3600" dirty="0" smtClean="0">
                <a:solidFill>
                  <a:srgbClr val="000000"/>
                </a:solidFill>
                <a:latin typeface="Times New Roman" pitchFamily="18" charset="0"/>
              </a:rPr>
              <a:t> التغذية الراجعة في التطوير المستمر للمواقف التعليمية</a:t>
            </a:r>
            <a:endParaRPr lang="ar-SA" sz="36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" name="مربع نص 23"/>
          <p:cNvSpPr txBox="1"/>
          <p:nvPr/>
        </p:nvSpPr>
        <p:spPr>
          <a:xfrm>
            <a:off x="1000100" y="2143116"/>
            <a:ext cx="707239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ar-SA" sz="3600" dirty="0" smtClean="0">
                <a:solidFill>
                  <a:srgbClr val="000000"/>
                </a:solidFill>
                <a:latin typeface="Times New Roman" pitchFamily="18" charset="0"/>
              </a:rPr>
              <a:t>9- يهتم التصميم التعليمي بالاستخدام الوظيفي للوسائل التعليمية كمكون أساسي من مكوناتها.</a:t>
            </a:r>
            <a:endParaRPr lang="ar-SA" sz="36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600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مربع نص 31"/>
          <p:cNvSpPr txBox="1"/>
          <p:nvPr/>
        </p:nvSpPr>
        <p:spPr>
          <a:xfrm>
            <a:off x="1857356" y="357166"/>
            <a:ext cx="5386411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ar-SA" sz="5400" b="1" dirty="0" smtClean="0">
                <a:solidFill>
                  <a:srgbClr val="339933"/>
                </a:solidFill>
                <a:latin typeface="Times New Roman" pitchFamily="18" charset="0"/>
              </a:rPr>
              <a:t>نماذج التصميم التعليمي</a:t>
            </a:r>
            <a:endParaRPr lang="ar-SA" sz="5400" b="1" dirty="0">
              <a:solidFill>
                <a:srgbClr val="339933"/>
              </a:solidFill>
              <a:latin typeface="Times New Roman" pitchFamily="18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1691680" y="2132856"/>
            <a:ext cx="6215138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ar-SA" sz="4400" dirty="0" smtClean="0">
                <a:solidFill>
                  <a:srgbClr val="000000"/>
                </a:solidFill>
                <a:latin typeface="Times New Roman" pitchFamily="18" charset="0"/>
              </a:rPr>
              <a:t>1- المستوى المكبر</a:t>
            </a:r>
          </a:p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ar-SA" sz="4400" dirty="0" smtClean="0">
                <a:solidFill>
                  <a:srgbClr val="000000"/>
                </a:solidFill>
                <a:latin typeface="Times New Roman" pitchFamily="18" charset="0"/>
              </a:rPr>
              <a:t>2- المستوى المصغر</a:t>
            </a:r>
          </a:p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ar-SA" sz="4400" dirty="0" smtClean="0">
                <a:solidFill>
                  <a:srgbClr val="000000"/>
                </a:solidFill>
                <a:latin typeface="Times New Roman" pitchFamily="18" charset="0"/>
              </a:rPr>
              <a:t>3- المستوى العام أو المشترك</a:t>
            </a:r>
          </a:p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ar-SA" sz="44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69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785786" y="500042"/>
            <a:ext cx="7929618" cy="5429288"/>
            <a:chOff x="785786" y="1285860"/>
            <a:chExt cx="7929618" cy="5429288"/>
          </a:xfrm>
        </p:grpSpPr>
        <p:grpSp>
          <p:nvGrpSpPr>
            <p:cNvPr id="5" name="مجموعة 36"/>
            <p:cNvGrpSpPr/>
            <p:nvPr/>
          </p:nvGrpSpPr>
          <p:grpSpPr>
            <a:xfrm>
              <a:off x="785786" y="2816817"/>
              <a:ext cx="7929618" cy="3898331"/>
              <a:chOff x="859172" y="1470084"/>
              <a:chExt cx="7713356" cy="3673428"/>
            </a:xfrm>
          </p:grpSpPr>
          <p:cxnSp>
            <p:nvCxnSpPr>
              <p:cNvPr id="25" name="رابط كسهم مستقيم 24"/>
              <p:cNvCxnSpPr/>
              <p:nvPr/>
            </p:nvCxnSpPr>
            <p:spPr>
              <a:xfrm rot="10800000" flipV="1">
                <a:off x="5000628" y="2857496"/>
                <a:ext cx="285752" cy="9524"/>
              </a:xfrm>
              <a:prstGeom prst="straightConnector1">
                <a:avLst/>
              </a:prstGeom>
              <a:ln w="25400">
                <a:solidFill>
                  <a:schemeClr val="accent5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رابط مستقيم 37"/>
              <p:cNvCxnSpPr/>
              <p:nvPr/>
            </p:nvCxnSpPr>
            <p:spPr>
              <a:xfrm rot="5400000">
                <a:off x="1533042" y="2739135"/>
                <a:ext cx="2085749" cy="9947"/>
              </a:xfrm>
              <a:prstGeom prst="line">
                <a:avLst/>
              </a:prstGeom>
              <a:ln w="25400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" name="مجموعة 35"/>
              <p:cNvGrpSpPr/>
              <p:nvPr/>
            </p:nvGrpSpPr>
            <p:grpSpPr>
              <a:xfrm>
                <a:off x="859172" y="1470084"/>
                <a:ext cx="7713356" cy="3673428"/>
                <a:chOff x="859172" y="1470084"/>
                <a:chExt cx="7713356" cy="3673428"/>
              </a:xfrm>
            </p:grpSpPr>
            <p:grpSp>
              <p:nvGrpSpPr>
                <p:cNvPr id="15" name="مجموعة 29"/>
                <p:cNvGrpSpPr/>
                <p:nvPr/>
              </p:nvGrpSpPr>
              <p:grpSpPr>
                <a:xfrm>
                  <a:off x="859172" y="1470084"/>
                  <a:ext cx="7713356" cy="3673428"/>
                  <a:chOff x="859172" y="1470084"/>
                  <a:chExt cx="7713356" cy="3673428"/>
                </a:xfrm>
              </p:grpSpPr>
              <p:sp>
                <p:nvSpPr>
                  <p:cNvPr id="2" name="مستطيل مستدير الزوايا 1"/>
                  <p:cNvSpPr/>
                  <p:nvPr/>
                </p:nvSpPr>
                <p:spPr>
                  <a:xfrm>
                    <a:off x="7215206" y="1714488"/>
                    <a:ext cx="1285884" cy="857256"/>
                  </a:xfrm>
                  <a:prstGeom prst="roundRect">
                    <a:avLst/>
                  </a:prstGeom>
                </p:spPr>
                <p:style>
                  <a:lnRef idx="1">
                    <a:schemeClr val="accent5"/>
                  </a:lnRef>
                  <a:fillRef idx="2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rtlCol="1" anchor="ctr"/>
                  <a:lstStyle/>
                  <a:p>
                    <a:pPr algn="ctr" rtl="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ar-SA" sz="2000" b="1" dirty="0" smtClean="0">
                        <a:solidFill>
                          <a:srgbClr val="000066"/>
                        </a:solidFill>
                      </a:rPr>
                      <a:t>تحديد المحتوى</a:t>
                    </a:r>
                    <a:endParaRPr lang="ar-SA" sz="2000" b="1" dirty="0">
                      <a:solidFill>
                        <a:srgbClr val="000066"/>
                      </a:solidFill>
                    </a:endParaRPr>
                  </a:p>
                </p:txBody>
              </p:sp>
              <p:sp>
                <p:nvSpPr>
                  <p:cNvPr id="3" name="مستطيل مستدير الزوايا 2"/>
                  <p:cNvSpPr/>
                  <p:nvPr/>
                </p:nvSpPr>
                <p:spPr>
                  <a:xfrm>
                    <a:off x="7286644" y="4214818"/>
                    <a:ext cx="1285884" cy="857256"/>
                  </a:xfrm>
                  <a:prstGeom prst="roundRect">
                    <a:avLst/>
                  </a:prstGeom>
                </p:spPr>
                <p:style>
                  <a:lnRef idx="1">
                    <a:schemeClr val="accent5"/>
                  </a:lnRef>
                  <a:fillRef idx="2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rtlCol="1" anchor="ctr"/>
                  <a:lstStyle/>
                  <a:p>
                    <a:pPr algn="ctr" rtl="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ar-SA" sz="2000" b="1" dirty="0" smtClean="0">
                        <a:solidFill>
                          <a:srgbClr val="000066"/>
                        </a:solidFill>
                      </a:rPr>
                      <a:t>تحديد الأهداف</a:t>
                    </a:r>
                    <a:endParaRPr lang="ar-SA" sz="2000" b="1" dirty="0">
                      <a:solidFill>
                        <a:srgbClr val="000066"/>
                      </a:solidFill>
                    </a:endParaRPr>
                  </a:p>
                </p:txBody>
              </p:sp>
              <p:sp>
                <p:nvSpPr>
                  <p:cNvPr id="4" name="مستطيل مستدير الزوايا 3"/>
                  <p:cNvSpPr/>
                  <p:nvPr/>
                </p:nvSpPr>
                <p:spPr>
                  <a:xfrm>
                    <a:off x="5286380" y="2000240"/>
                    <a:ext cx="1285884" cy="1928826"/>
                  </a:xfrm>
                  <a:prstGeom prst="roundRect">
                    <a:avLst/>
                  </a:prstGeom>
                </p:spPr>
                <p:style>
                  <a:lnRef idx="1">
                    <a:schemeClr val="accent5"/>
                  </a:lnRef>
                  <a:fillRef idx="2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rtlCol="1" anchor="ctr"/>
                  <a:lstStyle/>
                  <a:p>
                    <a:pPr algn="ctr" rtl="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ar-SA" sz="2000" dirty="0" smtClean="0">
                        <a:solidFill>
                          <a:srgbClr val="000066"/>
                        </a:solidFill>
                      </a:rPr>
                      <a:t>تقدير وقياس السلوك </a:t>
                    </a:r>
                    <a:r>
                      <a:rPr lang="ar-SA" sz="2000" dirty="0" err="1" smtClean="0">
                        <a:solidFill>
                          <a:srgbClr val="000066"/>
                        </a:solidFill>
                      </a:rPr>
                      <a:t>المدخلي</a:t>
                    </a:r>
                    <a:r>
                      <a:rPr lang="ar-SA" sz="2000" dirty="0" smtClean="0">
                        <a:solidFill>
                          <a:srgbClr val="000066"/>
                        </a:solidFill>
                      </a:rPr>
                      <a:t> للمتعلمين</a:t>
                    </a:r>
                    <a:endParaRPr lang="ar-SA" sz="2000" dirty="0">
                      <a:solidFill>
                        <a:srgbClr val="000066"/>
                      </a:solidFill>
                    </a:endParaRPr>
                  </a:p>
                </p:txBody>
              </p:sp>
              <p:sp>
                <p:nvSpPr>
                  <p:cNvPr id="7" name="مستطيل 6"/>
                  <p:cNvSpPr/>
                  <p:nvPr/>
                </p:nvSpPr>
                <p:spPr>
                  <a:xfrm>
                    <a:off x="2928926" y="3143248"/>
                    <a:ext cx="1928826" cy="357190"/>
                  </a:xfrm>
                  <a:prstGeom prst="rect">
                    <a:avLst/>
                  </a:prstGeom>
                </p:spPr>
                <p:style>
                  <a:lnRef idx="1">
                    <a:schemeClr val="accent5"/>
                  </a:lnRef>
                  <a:fillRef idx="2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rtlCol="1" anchor="ctr"/>
                  <a:lstStyle/>
                  <a:p>
                    <a:pPr algn="ctr" rtl="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ar-SA" sz="2000" b="1" dirty="0" smtClean="0">
                        <a:solidFill>
                          <a:srgbClr val="000066"/>
                        </a:solidFill>
                      </a:rPr>
                      <a:t>تحديد مكان التدريس</a:t>
                    </a:r>
                    <a:endParaRPr lang="ar-SA" sz="2000" b="1" dirty="0">
                      <a:solidFill>
                        <a:srgbClr val="000066"/>
                      </a:solidFill>
                    </a:endParaRPr>
                  </a:p>
                </p:txBody>
              </p:sp>
              <p:sp>
                <p:nvSpPr>
                  <p:cNvPr id="8" name="مستطيل 7"/>
                  <p:cNvSpPr/>
                  <p:nvPr/>
                </p:nvSpPr>
                <p:spPr>
                  <a:xfrm>
                    <a:off x="2928926" y="2643182"/>
                    <a:ext cx="1928826" cy="357190"/>
                  </a:xfrm>
                  <a:prstGeom prst="rect">
                    <a:avLst/>
                  </a:prstGeom>
                </p:spPr>
                <p:style>
                  <a:lnRef idx="1">
                    <a:schemeClr val="accent5"/>
                  </a:lnRef>
                  <a:fillRef idx="2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rtlCol="1" anchor="ctr"/>
                  <a:lstStyle/>
                  <a:p>
                    <a:pPr algn="ctr" rtl="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ar-SA" sz="2000" b="1" dirty="0" smtClean="0">
                        <a:solidFill>
                          <a:srgbClr val="000066"/>
                        </a:solidFill>
                      </a:rPr>
                      <a:t>تحديد وقت التدريس</a:t>
                    </a:r>
                    <a:endParaRPr lang="ar-SA" sz="2000" b="1" dirty="0">
                      <a:solidFill>
                        <a:srgbClr val="000066"/>
                      </a:solidFill>
                    </a:endParaRPr>
                  </a:p>
                </p:txBody>
              </p:sp>
              <p:sp>
                <p:nvSpPr>
                  <p:cNvPr id="9" name="مستطيل 8"/>
                  <p:cNvSpPr/>
                  <p:nvPr/>
                </p:nvSpPr>
                <p:spPr>
                  <a:xfrm>
                    <a:off x="2928926" y="2040504"/>
                    <a:ext cx="1928826" cy="459802"/>
                  </a:xfrm>
                  <a:prstGeom prst="rect">
                    <a:avLst/>
                  </a:prstGeom>
                </p:spPr>
                <p:style>
                  <a:lnRef idx="1">
                    <a:schemeClr val="accent5"/>
                  </a:lnRef>
                  <a:fillRef idx="2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rtlCol="1" anchor="ctr"/>
                  <a:lstStyle/>
                  <a:p>
                    <a:pPr algn="ctr" rtl="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ar-SA" sz="2000" b="1" dirty="0" smtClean="0">
                        <a:solidFill>
                          <a:srgbClr val="000066"/>
                        </a:solidFill>
                      </a:rPr>
                      <a:t>تنظيم المجموعات التعلم</a:t>
                    </a:r>
                    <a:endParaRPr lang="ar-SA" sz="2000" b="1" dirty="0">
                      <a:solidFill>
                        <a:srgbClr val="000066"/>
                      </a:solidFill>
                    </a:endParaRPr>
                  </a:p>
                </p:txBody>
              </p:sp>
              <p:sp>
                <p:nvSpPr>
                  <p:cNvPr id="10" name="مستطيل 9"/>
                  <p:cNvSpPr/>
                  <p:nvPr/>
                </p:nvSpPr>
                <p:spPr>
                  <a:xfrm>
                    <a:off x="2791022" y="3571875"/>
                    <a:ext cx="2066729" cy="357190"/>
                  </a:xfrm>
                  <a:prstGeom prst="rect">
                    <a:avLst/>
                  </a:prstGeom>
                </p:spPr>
                <p:style>
                  <a:lnRef idx="1">
                    <a:schemeClr val="accent5"/>
                  </a:lnRef>
                  <a:fillRef idx="2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rtlCol="1" anchor="ctr"/>
                  <a:lstStyle/>
                  <a:p>
                    <a:pPr algn="ctr" rtl="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ar-SA" sz="2000" b="1" dirty="0" smtClean="0">
                        <a:solidFill>
                          <a:srgbClr val="000066"/>
                        </a:solidFill>
                      </a:rPr>
                      <a:t>اختيار مصادر التدريس</a:t>
                    </a:r>
                    <a:endParaRPr lang="ar-SA" sz="2000" b="1" dirty="0">
                      <a:solidFill>
                        <a:srgbClr val="000066"/>
                      </a:solidFill>
                    </a:endParaRPr>
                  </a:p>
                </p:txBody>
              </p:sp>
              <p:sp>
                <p:nvSpPr>
                  <p:cNvPr id="11" name="مستطيل مستدير الزوايا 10"/>
                  <p:cNvSpPr/>
                  <p:nvPr/>
                </p:nvSpPr>
                <p:spPr>
                  <a:xfrm>
                    <a:off x="928662" y="1785926"/>
                    <a:ext cx="1285884" cy="857256"/>
                  </a:xfrm>
                  <a:prstGeom prst="roundRect">
                    <a:avLst/>
                  </a:prstGeom>
                </p:spPr>
                <p:style>
                  <a:lnRef idx="1">
                    <a:schemeClr val="accent5"/>
                  </a:lnRef>
                  <a:fillRef idx="2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rtlCol="1" anchor="ctr"/>
                  <a:lstStyle/>
                  <a:p>
                    <a:pPr algn="ctr" rtl="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ar-SA" sz="2000" b="1" dirty="0" smtClean="0">
                        <a:solidFill>
                          <a:srgbClr val="000066"/>
                        </a:solidFill>
                      </a:rPr>
                      <a:t>تقويم الأداء</a:t>
                    </a:r>
                    <a:endParaRPr lang="ar-SA" sz="2000" b="1" dirty="0">
                      <a:solidFill>
                        <a:srgbClr val="000066"/>
                      </a:solidFill>
                    </a:endParaRPr>
                  </a:p>
                </p:txBody>
              </p:sp>
              <p:sp>
                <p:nvSpPr>
                  <p:cNvPr id="12" name="مستطيل مستدير الزوايا 11"/>
                  <p:cNvSpPr/>
                  <p:nvPr/>
                </p:nvSpPr>
                <p:spPr>
                  <a:xfrm>
                    <a:off x="859172" y="4286256"/>
                    <a:ext cx="1426813" cy="857256"/>
                  </a:xfrm>
                  <a:prstGeom prst="roundRect">
                    <a:avLst/>
                  </a:prstGeom>
                </p:spPr>
                <p:style>
                  <a:lnRef idx="1">
                    <a:schemeClr val="accent5"/>
                  </a:lnRef>
                  <a:fillRef idx="2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rtlCol="1" anchor="ctr"/>
                  <a:lstStyle/>
                  <a:p>
                    <a:pPr algn="ctr" rtl="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ar-SA" sz="2000" b="1" dirty="0" smtClean="0">
                        <a:solidFill>
                          <a:srgbClr val="000066"/>
                        </a:solidFill>
                      </a:rPr>
                      <a:t>تحليل بيانات التغذية الراجعة</a:t>
                    </a:r>
                    <a:endParaRPr lang="ar-SA" sz="2000" b="1" dirty="0">
                      <a:solidFill>
                        <a:srgbClr val="000066"/>
                      </a:solidFill>
                    </a:endParaRPr>
                  </a:p>
                </p:txBody>
              </p:sp>
              <p:sp>
                <p:nvSpPr>
                  <p:cNvPr id="6" name="مستطيل 5"/>
                  <p:cNvSpPr/>
                  <p:nvPr/>
                </p:nvSpPr>
                <p:spPr>
                  <a:xfrm>
                    <a:off x="2928926" y="1470084"/>
                    <a:ext cx="1928826" cy="434712"/>
                  </a:xfrm>
                  <a:prstGeom prst="rect">
                    <a:avLst/>
                  </a:prstGeom>
                </p:spPr>
                <p:style>
                  <a:lnRef idx="1">
                    <a:schemeClr val="accent5"/>
                  </a:lnRef>
                  <a:fillRef idx="2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rtlCol="1" anchor="ctr"/>
                  <a:lstStyle/>
                  <a:p>
                    <a:pPr algn="ctr" rtl="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ar-SA" sz="2000" b="1" dirty="0" smtClean="0">
                        <a:solidFill>
                          <a:srgbClr val="000066"/>
                        </a:solidFill>
                      </a:rPr>
                      <a:t>إستراتيجية التدريس</a:t>
                    </a:r>
                    <a:endParaRPr lang="ar-SA" sz="2000" b="1" dirty="0">
                      <a:solidFill>
                        <a:srgbClr val="000066"/>
                      </a:solidFill>
                    </a:endParaRPr>
                  </a:p>
                </p:txBody>
              </p:sp>
            </p:grpSp>
            <p:grpSp>
              <p:nvGrpSpPr>
                <p:cNvPr id="17" name="مجموعة 33"/>
                <p:cNvGrpSpPr/>
                <p:nvPr/>
              </p:nvGrpSpPr>
              <p:grpSpPr>
                <a:xfrm>
                  <a:off x="1570810" y="1687441"/>
                  <a:ext cx="6288132" cy="3029031"/>
                  <a:chOff x="1570810" y="1687441"/>
                  <a:chExt cx="6288132" cy="3029031"/>
                </a:xfrm>
              </p:grpSpPr>
              <p:cxnSp>
                <p:nvCxnSpPr>
                  <p:cNvPr id="14" name="رابط كسهم مستقيم 13"/>
                  <p:cNvCxnSpPr/>
                  <p:nvPr/>
                </p:nvCxnSpPr>
                <p:spPr>
                  <a:xfrm rot="10800000">
                    <a:off x="6572264" y="3000372"/>
                    <a:ext cx="428628" cy="1588"/>
                  </a:xfrm>
                  <a:prstGeom prst="straightConnector1">
                    <a:avLst/>
                  </a:prstGeom>
                  <a:ln w="25400">
                    <a:solidFill>
                      <a:schemeClr val="accent5">
                        <a:lumMod val="50000"/>
                      </a:schemeClr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رابط مستقيم 15"/>
                  <p:cNvCxnSpPr>
                    <a:stCxn id="2" idx="1"/>
                  </p:cNvCxnSpPr>
                  <p:nvPr/>
                </p:nvCxnSpPr>
                <p:spPr>
                  <a:xfrm rot="10800000">
                    <a:off x="7000892" y="2143116"/>
                    <a:ext cx="214314" cy="1588"/>
                  </a:xfrm>
                  <a:prstGeom prst="line">
                    <a:avLst/>
                  </a:prstGeom>
                  <a:ln w="25400">
                    <a:solidFill>
                      <a:schemeClr val="accent5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رابط مستقيم 17"/>
                  <p:cNvCxnSpPr/>
                  <p:nvPr/>
                </p:nvCxnSpPr>
                <p:spPr>
                  <a:xfrm rot="5400000">
                    <a:off x="5857884" y="3286124"/>
                    <a:ext cx="2286016" cy="1588"/>
                  </a:xfrm>
                  <a:prstGeom prst="line">
                    <a:avLst/>
                  </a:prstGeom>
                  <a:ln w="25400">
                    <a:solidFill>
                      <a:schemeClr val="accent5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رابط مستقيم 19"/>
                  <p:cNvCxnSpPr/>
                  <p:nvPr/>
                </p:nvCxnSpPr>
                <p:spPr>
                  <a:xfrm>
                    <a:off x="7000892" y="4429132"/>
                    <a:ext cx="285752" cy="1588"/>
                  </a:xfrm>
                  <a:prstGeom prst="line">
                    <a:avLst/>
                  </a:prstGeom>
                  <a:ln w="25400">
                    <a:solidFill>
                      <a:schemeClr val="accent5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رابط كسهم مستقيم 21"/>
                  <p:cNvCxnSpPr/>
                  <p:nvPr/>
                </p:nvCxnSpPr>
                <p:spPr>
                  <a:xfrm rot="5400000">
                    <a:off x="7108446" y="3392884"/>
                    <a:ext cx="1500198" cy="794"/>
                  </a:xfrm>
                  <a:prstGeom prst="straightConnector1">
                    <a:avLst/>
                  </a:prstGeom>
                  <a:ln w="25400">
                    <a:solidFill>
                      <a:schemeClr val="accent5">
                        <a:lumMod val="50000"/>
                      </a:schemeClr>
                    </a:solidFill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رابط مستقيم 27"/>
                  <p:cNvCxnSpPr/>
                  <p:nvPr/>
                </p:nvCxnSpPr>
                <p:spPr>
                  <a:xfrm rot="5400000">
                    <a:off x="3973261" y="2727808"/>
                    <a:ext cx="2085749" cy="32600"/>
                  </a:xfrm>
                  <a:prstGeom prst="line">
                    <a:avLst/>
                  </a:prstGeom>
                  <a:ln w="25400">
                    <a:solidFill>
                      <a:schemeClr val="accent5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رابط مستقيم 31"/>
                  <p:cNvCxnSpPr>
                    <a:endCxn id="10" idx="3"/>
                  </p:cNvCxnSpPr>
                  <p:nvPr/>
                </p:nvCxnSpPr>
                <p:spPr>
                  <a:xfrm rot="10800000">
                    <a:off x="4857752" y="3750471"/>
                    <a:ext cx="142876" cy="35719"/>
                  </a:xfrm>
                  <a:prstGeom prst="line">
                    <a:avLst/>
                  </a:prstGeom>
                  <a:ln w="25400">
                    <a:solidFill>
                      <a:schemeClr val="accent5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رابط كسهم مستقيم 39"/>
                  <p:cNvCxnSpPr/>
                  <p:nvPr/>
                </p:nvCxnSpPr>
                <p:spPr>
                  <a:xfrm rot="10800000">
                    <a:off x="2214546" y="2214554"/>
                    <a:ext cx="357190" cy="1588"/>
                  </a:xfrm>
                  <a:prstGeom prst="straightConnector1">
                    <a:avLst/>
                  </a:prstGeom>
                  <a:ln w="25400">
                    <a:solidFill>
                      <a:schemeClr val="accent5">
                        <a:lumMod val="50000"/>
                      </a:schemeClr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رابط كسهم مستقيم 41"/>
                  <p:cNvCxnSpPr>
                    <a:stCxn id="11" idx="2"/>
                  </p:cNvCxnSpPr>
                  <p:nvPr/>
                </p:nvCxnSpPr>
                <p:spPr>
                  <a:xfrm rot="5400000">
                    <a:off x="785786" y="3429000"/>
                    <a:ext cx="1571636" cy="1588"/>
                  </a:xfrm>
                  <a:prstGeom prst="straightConnector1">
                    <a:avLst/>
                  </a:prstGeom>
                  <a:ln w="25400">
                    <a:solidFill>
                      <a:schemeClr val="accent5">
                        <a:lumMod val="50000"/>
                      </a:schemeClr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رابط كسهم مستقيم 43"/>
                  <p:cNvCxnSpPr>
                    <a:stCxn id="12" idx="3"/>
                  </p:cNvCxnSpPr>
                  <p:nvPr/>
                </p:nvCxnSpPr>
                <p:spPr>
                  <a:xfrm>
                    <a:off x="2285985" y="4714885"/>
                    <a:ext cx="4929221" cy="1587"/>
                  </a:xfrm>
                  <a:prstGeom prst="straightConnector1">
                    <a:avLst/>
                  </a:prstGeom>
                  <a:ln w="25400">
                    <a:solidFill>
                      <a:schemeClr val="accent5">
                        <a:lumMod val="50000"/>
                      </a:schemeClr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رابط مستقيم 53"/>
                  <p:cNvCxnSpPr>
                    <a:endCxn id="6" idx="1"/>
                  </p:cNvCxnSpPr>
                  <p:nvPr/>
                </p:nvCxnSpPr>
                <p:spPr>
                  <a:xfrm flipV="1">
                    <a:off x="2571736" y="1687441"/>
                    <a:ext cx="357190" cy="3042"/>
                  </a:xfrm>
                  <a:prstGeom prst="line">
                    <a:avLst/>
                  </a:prstGeom>
                  <a:ln w="25400">
                    <a:solidFill>
                      <a:schemeClr val="accent5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رابط مستقيم 55"/>
                  <p:cNvCxnSpPr>
                    <a:endCxn id="10" idx="1"/>
                  </p:cNvCxnSpPr>
                  <p:nvPr/>
                </p:nvCxnSpPr>
                <p:spPr>
                  <a:xfrm flipV="1">
                    <a:off x="2571736" y="3750471"/>
                    <a:ext cx="219287" cy="35719"/>
                  </a:xfrm>
                  <a:prstGeom prst="line">
                    <a:avLst/>
                  </a:prstGeom>
                  <a:ln w="25400">
                    <a:solidFill>
                      <a:schemeClr val="accent5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رابط مستقيم 57"/>
                  <p:cNvCxnSpPr>
                    <a:endCxn id="6" idx="3"/>
                  </p:cNvCxnSpPr>
                  <p:nvPr/>
                </p:nvCxnSpPr>
                <p:spPr>
                  <a:xfrm rot="10800000">
                    <a:off x="4857752" y="1687441"/>
                    <a:ext cx="142876" cy="3040"/>
                  </a:xfrm>
                  <a:prstGeom prst="line">
                    <a:avLst/>
                  </a:prstGeom>
                  <a:ln w="25400">
                    <a:solidFill>
                      <a:schemeClr val="accent5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39" name="مستطيل 38"/>
            <p:cNvSpPr/>
            <p:nvPr/>
          </p:nvSpPr>
          <p:spPr>
            <a:xfrm>
              <a:off x="1763688" y="1285860"/>
              <a:ext cx="5643602" cy="1015663"/>
            </a:xfrm>
            <a:prstGeom prst="rect">
              <a:avLst/>
            </a:prstGeom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ar-SA" sz="6000" b="1" cap="all" dirty="0" smtClean="0">
                  <a:ln w="0"/>
                  <a:gradFill flip="none">
                    <a:gsLst>
                      <a:gs pos="0">
                        <a:srgbClr val="FF9900">
                          <a:tint val="75000"/>
                          <a:shade val="75000"/>
                          <a:satMod val="170000"/>
                        </a:srgbClr>
                      </a:gs>
                      <a:gs pos="49000">
                        <a:srgbClr val="FF9900">
                          <a:tint val="88000"/>
                          <a:shade val="65000"/>
                          <a:satMod val="172000"/>
                        </a:srgbClr>
                      </a:gs>
                      <a:gs pos="50000">
                        <a:srgbClr val="FF9900">
                          <a:shade val="65000"/>
                          <a:satMod val="130000"/>
                        </a:srgbClr>
                      </a:gs>
                      <a:gs pos="92000">
                        <a:srgbClr val="FF9900">
                          <a:shade val="50000"/>
                          <a:satMod val="120000"/>
                        </a:srgbClr>
                      </a:gs>
                      <a:gs pos="100000">
                        <a:srgbClr val="FF9900">
                          <a:shade val="48000"/>
                          <a:satMod val="120000"/>
                        </a:srgbClr>
                      </a:gs>
                    </a:gsLst>
                    <a:lin ang="5400000"/>
                  </a:gradFill>
                  <a:effectLst>
                    <a:reflection blurRad="12700" stA="50000" endPos="50000" dist="5000" dir="5400000" sy="-100000" rotWithShape="0"/>
                  </a:effectLst>
                </a:rPr>
                <a:t>نموذج جيرلاك وإيلي</a:t>
              </a:r>
              <a:endParaRPr lang="ar-SA" sz="6000" b="1" cap="all" dirty="0">
                <a:ln w="0"/>
                <a:gradFill flip="none">
                  <a:gsLst>
                    <a:gs pos="0">
                      <a:srgbClr val="FF9900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FF9900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FF9900">
                        <a:shade val="65000"/>
                        <a:satMod val="130000"/>
                      </a:srgbClr>
                    </a:gs>
                    <a:gs pos="92000">
                      <a:srgbClr val="FF9900">
                        <a:shade val="50000"/>
                        <a:satMod val="120000"/>
                      </a:srgbClr>
                    </a:gs>
                    <a:gs pos="100000">
                      <a:srgbClr val="FF9900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832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2"/>
          <p:cNvSpPr txBox="1"/>
          <p:nvPr/>
        </p:nvSpPr>
        <p:spPr>
          <a:xfrm>
            <a:off x="2727381" y="520022"/>
            <a:ext cx="3618299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4800" b="1" dirty="0" smtClean="0">
                <a:solidFill>
                  <a:schemeClr val="accent5">
                    <a:lumMod val="50000"/>
                  </a:schemeClr>
                </a:solidFill>
              </a:rPr>
              <a:t>نشاط صفي</a:t>
            </a:r>
            <a:endParaRPr lang="ar-SA" sz="4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" name="صورة 4" descr="clock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3876648"/>
            <a:ext cx="2786082" cy="2477717"/>
          </a:xfrm>
          <a:prstGeom prst="rect">
            <a:avLst/>
          </a:prstGeom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66721" y="1628800"/>
            <a:ext cx="773961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0" algn="ctr" rtl="1"/>
            <a:r>
              <a:rPr lang="ar-SA" sz="4000" dirty="0">
                <a:solidFill>
                  <a:srgbClr val="C00000"/>
                </a:solidFill>
              </a:rPr>
              <a:t>بناء على الدرس الذي قمت بإختياره </a:t>
            </a:r>
            <a:endParaRPr lang="ar-SA" sz="4000" dirty="0" smtClean="0">
              <a:solidFill>
                <a:srgbClr val="C00000"/>
              </a:solidFill>
            </a:endParaRPr>
          </a:p>
          <a:p>
            <a:pPr lvl="0" algn="ctr" rtl="1"/>
            <a:r>
              <a:rPr lang="ar-SA" sz="4000" dirty="0" smtClean="0">
                <a:solidFill>
                  <a:srgbClr val="C00000"/>
                </a:solidFill>
              </a:rPr>
              <a:t>مع </a:t>
            </a:r>
            <a:r>
              <a:rPr lang="ar-SA" sz="4000" dirty="0">
                <a:solidFill>
                  <a:srgbClr val="C00000"/>
                </a:solidFill>
              </a:rPr>
              <a:t>مجموعتك قومي </a:t>
            </a:r>
            <a:r>
              <a:rPr lang="ar-SA" sz="4000" dirty="0" smtClean="0">
                <a:solidFill>
                  <a:srgbClr val="C00000"/>
                </a:solidFill>
              </a:rPr>
              <a:t>بتحضيرة وفقاً </a:t>
            </a:r>
          </a:p>
          <a:p>
            <a:pPr lvl="0" algn="ctr" rtl="1"/>
            <a:r>
              <a:rPr lang="ar-SA" sz="4000" dirty="0" smtClean="0">
                <a:solidFill>
                  <a:srgbClr val="C00000"/>
                </a:solidFill>
              </a:rPr>
              <a:t>لنموذج جيرلاك وإيلي؟</a:t>
            </a:r>
            <a:endParaRPr lang="ar-SA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32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2"/>
          <p:cNvSpPr txBox="1"/>
          <p:nvPr/>
        </p:nvSpPr>
        <p:spPr>
          <a:xfrm>
            <a:off x="2769730" y="692696"/>
            <a:ext cx="3659976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4800" b="1" dirty="0" smtClean="0">
                <a:solidFill>
                  <a:schemeClr val="accent5">
                    <a:lumMod val="50000"/>
                  </a:schemeClr>
                </a:solidFill>
              </a:rPr>
              <a:t>تعلمنا اليوم:</a:t>
            </a:r>
            <a:endParaRPr lang="ar-SA" sz="4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عنوان فرعي 3"/>
          <p:cNvSpPr txBox="1">
            <a:spLocks/>
          </p:cNvSpPr>
          <p:nvPr/>
        </p:nvSpPr>
        <p:spPr bwMode="auto">
          <a:xfrm>
            <a:off x="1000100" y="2069976"/>
            <a:ext cx="697230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r" rtl="1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3600">
                <a:solidFill>
                  <a:srgbClr val="003366"/>
                </a:solidFill>
                <a:latin typeface="+mn-lt"/>
                <a:ea typeface="+mn-ea"/>
                <a:cs typeface="+mn-cs"/>
              </a:defRPr>
            </a:lvl1pPr>
            <a:lvl2pPr marL="1030288" indent="-458788" algn="r" rtl="1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Blip>
                <a:blip r:embed="rId2"/>
              </a:buBlip>
              <a:defRPr sz="2800">
                <a:solidFill>
                  <a:srgbClr val="003366"/>
                </a:solidFill>
                <a:latin typeface="+mn-lt"/>
              </a:defRPr>
            </a:lvl2pPr>
            <a:lvl3pPr marL="1487488" indent="-342900" algn="r" rtl="1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Blip>
                <a:blip r:embed="rId2"/>
              </a:buBlip>
              <a:defRPr sz="2400">
                <a:solidFill>
                  <a:srgbClr val="003366"/>
                </a:solidFill>
                <a:latin typeface="+mn-lt"/>
              </a:defRPr>
            </a:lvl3pPr>
            <a:lvl4pPr marL="1944688" indent="-342900" algn="r" rtl="1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Blip>
                <a:blip r:embed="rId2"/>
              </a:buBlip>
              <a:defRPr sz="2000">
                <a:solidFill>
                  <a:srgbClr val="003366"/>
                </a:solidFill>
                <a:latin typeface="+mn-lt"/>
              </a:defRPr>
            </a:lvl4pPr>
            <a:lvl5pPr marL="2400300" indent="-341313" algn="r" rtl="1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Blip>
                <a:blip r:embed="rId2"/>
              </a:buBlip>
              <a:defRPr sz="2000">
                <a:solidFill>
                  <a:srgbClr val="003366"/>
                </a:solidFill>
                <a:latin typeface="+mn-lt"/>
              </a:defRPr>
            </a:lvl5pPr>
            <a:lvl6pPr marL="2857500" indent="-341313" algn="r" rtl="1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Blip>
                <a:blip r:embed="rId2"/>
              </a:buBlip>
              <a:defRPr sz="2000">
                <a:solidFill>
                  <a:srgbClr val="003366"/>
                </a:solidFill>
                <a:latin typeface="+mn-lt"/>
              </a:defRPr>
            </a:lvl6pPr>
            <a:lvl7pPr marL="3314700" indent="-341313" algn="r" rtl="1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Blip>
                <a:blip r:embed="rId2"/>
              </a:buBlip>
              <a:defRPr sz="2000">
                <a:solidFill>
                  <a:srgbClr val="003366"/>
                </a:solidFill>
                <a:latin typeface="+mn-lt"/>
              </a:defRPr>
            </a:lvl7pPr>
            <a:lvl8pPr marL="3771900" indent="-341313" algn="r" rtl="1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Blip>
                <a:blip r:embed="rId2"/>
              </a:buBlip>
              <a:defRPr sz="2000">
                <a:solidFill>
                  <a:srgbClr val="003366"/>
                </a:solidFill>
                <a:latin typeface="+mn-lt"/>
              </a:defRPr>
            </a:lvl8pPr>
            <a:lvl9pPr marL="4229100" indent="-341313" algn="r" rtl="1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Blip>
                <a:blip r:embed="rId2"/>
              </a:buBlip>
              <a:defRPr sz="2000">
                <a:solidFill>
                  <a:srgbClr val="003366"/>
                </a:solidFill>
                <a:latin typeface="+mn-lt"/>
              </a:defRPr>
            </a:lvl9pPr>
          </a:lstStyle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ar-S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1- مفهوم التصميم التعليمي وأهميته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ar-S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2- نماذج التصميم التعليمي.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ar-S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3- نموذج جيرلاك وإيلي.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ar-S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4- تطبيق عملي على تصميم درس بطريقة علمية.</a:t>
            </a:r>
          </a:p>
        </p:txBody>
      </p:sp>
    </p:spTree>
    <p:extLst>
      <p:ext uri="{BB962C8B-B14F-4D97-AF65-F5344CB8AC3E}">
        <p14:creationId xmlns:p14="http://schemas.microsoft.com/office/powerpoint/2010/main" val="284664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2"/>
          <p:cNvSpPr txBox="1"/>
          <p:nvPr/>
        </p:nvSpPr>
        <p:spPr>
          <a:xfrm>
            <a:off x="3491880" y="692696"/>
            <a:ext cx="221567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4800" b="1" dirty="0" smtClean="0">
                <a:solidFill>
                  <a:schemeClr val="accent5">
                    <a:lumMod val="50000"/>
                  </a:schemeClr>
                </a:solidFill>
              </a:rPr>
              <a:t>الواجب</a:t>
            </a:r>
            <a:endParaRPr lang="ar-SA" sz="4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06543" y="2060848"/>
            <a:ext cx="7859909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0"/>
            <a:r>
              <a:rPr lang="ar-SA" sz="3200" dirty="0" smtClean="0">
                <a:solidFill>
                  <a:srgbClr val="0070C0"/>
                </a:solidFill>
              </a:rPr>
              <a:t>1- تجهيز </a:t>
            </a:r>
            <a:r>
              <a:rPr lang="ar-SA" sz="3200" dirty="0">
                <a:solidFill>
                  <a:srgbClr val="0070C0"/>
                </a:solidFill>
              </a:rPr>
              <a:t>دفتر التحضير بشكله النهائي وعرضه </a:t>
            </a:r>
            <a:endParaRPr lang="ar-SA" sz="3200" dirty="0" smtClean="0">
              <a:solidFill>
                <a:srgbClr val="0070C0"/>
              </a:solidFill>
            </a:endParaRPr>
          </a:p>
          <a:p>
            <a:pPr lvl="0"/>
            <a:r>
              <a:rPr lang="ar-SA" sz="3200" dirty="0" smtClean="0">
                <a:solidFill>
                  <a:srgbClr val="0070C0"/>
                </a:solidFill>
              </a:rPr>
              <a:t>على </a:t>
            </a:r>
            <a:r>
              <a:rPr lang="ar-SA" sz="3200" dirty="0">
                <a:solidFill>
                  <a:srgbClr val="0070C0"/>
                </a:solidFill>
              </a:rPr>
              <a:t>باقي المجموعات في محاضرة الأسبوع </a:t>
            </a:r>
            <a:endParaRPr lang="ar-SA" sz="3200" dirty="0" smtClean="0">
              <a:solidFill>
                <a:srgbClr val="0070C0"/>
              </a:solidFill>
            </a:endParaRPr>
          </a:p>
          <a:p>
            <a:pPr lvl="0"/>
            <a:r>
              <a:rPr lang="ar-SA" sz="3200" dirty="0" smtClean="0">
                <a:solidFill>
                  <a:srgbClr val="0070C0"/>
                </a:solidFill>
              </a:rPr>
              <a:t>القادم.</a:t>
            </a:r>
          </a:p>
          <a:p>
            <a:pPr lvl="0"/>
            <a:endParaRPr lang="en-US" sz="3200" dirty="0">
              <a:solidFill>
                <a:srgbClr val="0070C0"/>
              </a:solidFill>
            </a:endParaRPr>
          </a:p>
          <a:p>
            <a:pPr lvl="0"/>
            <a:r>
              <a:rPr lang="ar-SA" sz="3200" dirty="0" smtClean="0">
                <a:solidFill>
                  <a:srgbClr val="0070C0"/>
                </a:solidFill>
              </a:rPr>
              <a:t>2- تسليم </a:t>
            </a:r>
            <a:r>
              <a:rPr lang="ar-SA" sz="3200" dirty="0">
                <a:solidFill>
                  <a:srgbClr val="0070C0"/>
                </a:solidFill>
              </a:rPr>
              <a:t>نسخه مطبوعة من دفتر التحضير </a:t>
            </a:r>
            <a:endParaRPr lang="ar-SA" sz="3200" dirty="0" smtClean="0">
              <a:solidFill>
                <a:srgbClr val="0070C0"/>
              </a:solidFill>
            </a:endParaRPr>
          </a:p>
          <a:p>
            <a:pPr lvl="0"/>
            <a:r>
              <a:rPr lang="ar-SA" sz="3200" dirty="0" smtClean="0">
                <a:solidFill>
                  <a:srgbClr val="0070C0"/>
                </a:solidFill>
              </a:rPr>
              <a:t>للأستاذة والطالبات</a:t>
            </a:r>
            <a:r>
              <a:rPr lang="ar-SA" sz="3200" dirty="0">
                <a:solidFill>
                  <a:srgbClr val="0070C0"/>
                </a:solidFill>
              </a:rPr>
              <a:t>.</a:t>
            </a:r>
            <a:endParaRPr lang="en-US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42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59" y="5423500"/>
            <a:ext cx="8183880" cy="10515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196752"/>
            <a:ext cx="6552728" cy="4248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1412776"/>
            <a:ext cx="3189311" cy="37444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1467686"/>
            <a:ext cx="4457706" cy="33843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55913" y="1229091"/>
            <a:ext cx="6021959" cy="43924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22523" y="1232756"/>
            <a:ext cx="6558297" cy="4176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03648" y="1196752"/>
            <a:ext cx="6480720" cy="4176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425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2"/>
          <p:cNvSpPr txBox="1"/>
          <p:nvPr/>
        </p:nvSpPr>
        <p:spPr>
          <a:xfrm>
            <a:off x="2380377" y="548680"/>
            <a:ext cx="4310795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4800" b="1" dirty="0" smtClean="0">
                <a:solidFill>
                  <a:schemeClr val="accent5">
                    <a:lumMod val="50000"/>
                  </a:schemeClr>
                </a:solidFill>
              </a:rPr>
              <a:t>حكمة الأسبوع</a:t>
            </a:r>
            <a:endParaRPr lang="ar-SA" sz="4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مربع نص 8"/>
          <p:cNvSpPr txBox="1"/>
          <p:nvPr/>
        </p:nvSpPr>
        <p:spPr>
          <a:xfrm>
            <a:off x="755576" y="2420888"/>
            <a:ext cx="7850832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dirty="0" smtClean="0">
                <a:solidFill>
                  <a:prstClr val="black"/>
                </a:solidFill>
                <a:latin typeface="Calibri"/>
                <a:cs typeface="Arial"/>
              </a:rPr>
              <a:t>إذا كنت لا تتغير سيتم استبعادك من المنافسة , من الخطأ أن ترفض أن تتعلم أشياء جديدة .</a:t>
            </a:r>
          </a:p>
          <a:p>
            <a:pPr algn="ctr"/>
            <a:endParaRPr lang="ar-SA" sz="3200" dirty="0" smtClean="0">
              <a:solidFill>
                <a:prstClr val="black"/>
              </a:solidFill>
              <a:latin typeface="Calibri"/>
              <a:cs typeface="Arial"/>
            </a:endParaRPr>
          </a:p>
          <a:p>
            <a:pPr algn="ctr"/>
            <a:r>
              <a:rPr lang="ar-SA" sz="3200" dirty="0" smtClean="0">
                <a:solidFill>
                  <a:prstClr val="black"/>
                </a:solidFill>
                <a:latin typeface="Calibri"/>
                <a:cs typeface="Arial"/>
              </a:rPr>
              <a:t> إذا لم تستطع أفكارك وعقليتك اللحاق بالوقت سوف يتم القضاء عليك.</a:t>
            </a:r>
            <a:endParaRPr lang="ar-SA" sz="3200" dirty="0">
              <a:solidFill>
                <a:prstClr val="black"/>
              </a:solidFill>
              <a:latin typeface="Calibri"/>
              <a:cs typeface="Arial"/>
            </a:endParaRPr>
          </a:p>
        </p:txBody>
      </p:sp>
      <p:sp>
        <p:nvSpPr>
          <p:cNvPr id="6" name="مربع نص 8"/>
          <p:cNvSpPr txBox="1"/>
          <p:nvPr/>
        </p:nvSpPr>
        <p:spPr>
          <a:xfrm>
            <a:off x="755576" y="2859033"/>
            <a:ext cx="785083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  <a:latin typeface="Calibri"/>
                <a:cs typeface="Arial"/>
              </a:rPr>
              <a:t>من لا يتطور ينقرض</a:t>
            </a:r>
            <a:endParaRPr lang="ar-SA" sz="4000" b="1" dirty="0">
              <a:solidFill>
                <a:srgbClr val="FF0000"/>
              </a:solidFill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87797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62" y="116632"/>
            <a:ext cx="7129458" cy="1357322"/>
          </a:xfrm>
        </p:spPr>
        <p:txBody>
          <a:bodyPr/>
          <a:lstStyle/>
          <a:p>
            <a:pPr algn="ctr" rtl="0">
              <a:buNone/>
            </a:pPr>
            <a:r>
              <a:rPr lang="ar-SA" sz="6000" dirty="0" smtClean="0">
                <a:solidFill>
                  <a:srgbClr val="C00000"/>
                </a:solidFill>
              </a:rPr>
              <a:t>النظام / المنظومة</a:t>
            </a:r>
          </a:p>
        </p:txBody>
      </p:sp>
      <p:grpSp>
        <p:nvGrpSpPr>
          <p:cNvPr id="5" name="مجموعة 21"/>
          <p:cNvGrpSpPr/>
          <p:nvPr/>
        </p:nvGrpSpPr>
        <p:grpSpPr>
          <a:xfrm>
            <a:off x="1285852" y="6191928"/>
            <a:ext cx="6500858" cy="546374"/>
            <a:chOff x="1285852" y="6191928"/>
            <a:chExt cx="6500858" cy="546374"/>
          </a:xfrm>
        </p:grpSpPr>
        <p:sp>
          <p:nvSpPr>
            <p:cNvPr id="6" name="مستطيل 5"/>
            <p:cNvSpPr/>
            <p:nvPr/>
          </p:nvSpPr>
          <p:spPr bwMode="auto">
            <a:xfrm>
              <a:off x="1285852" y="6286520"/>
              <a:ext cx="6500858" cy="428604"/>
            </a:xfrm>
            <a:prstGeom prst="rect">
              <a:avLst/>
            </a:prstGeom>
            <a:gradFill>
              <a:gsLst>
                <a:gs pos="21000">
                  <a:schemeClr val="dk1">
                    <a:tint val="50000"/>
                    <a:satMod val="30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</a:gradFill>
            <a:ln>
              <a:noFill/>
              <a:headEnd type="none" w="med" len="med"/>
              <a:tailEnd type="none" w="med" len="med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ar-SA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7" name="مستطيل 6">
              <a:hlinkClick r:id="rId2" action="ppaction://hlinksldjump"/>
            </p:cNvPr>
            <p:cNvSpPr/>
            <p:nvPr/>
          </p:nvSpPr>
          <p:spPr>
            <a:xfrm>
              <a:off x="1428728" y="6191928"/>
              <a:ext cx="1061508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ln w="12700">
                    <a:solidFill>
                      <a:srgbClr val="FFFF00">
                        <a:satMod val="155000"/>
                      </a:srgbClr>
                    </a:solidFill>
                    <a:prstDash val="solid"/>
                  </a:ln>
                  <a:solidFill>
                    <a:srgbClr val="000000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Times New Roman" pitchFamily="18" charset="0"/>
                </a:rPr>
                <a:t>Begin</a:t>
              </a:r>
              <a:endParaRPr lang="ar-SA" sz="2800" b="1" dirty="0">
                <a:ln w="12700">
                  <a:solidFill>
                    <a:srgbClr val="FFFF00">
                      <a:satMod val="155000"/>
                    </a:srgbClr>
                  </a:solidFill>
                  <a:prstDash val="solid"/>
                </a:ln>
                <a:solidFill>
                  <a:srgbClr val="0000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8" name="مستطيل 7">
              <a:hlinkClick r:id="rId3" action="ppaction://hlinksldjump"/>
            </p:cNvPr>
            <p:cNvSpPr/>
            <p:nvPr/>
          </p:nvSpPr>
          <p:spPr>
            <a:xfrm>
              <a:off x="3058508" y="6191928"/>
              <a:ext cx="1513492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ln w="12700">
                    <a:solidFill>
                      <a:srgbClr val="FFFF00">
                        <a:satMod val="155000"/>
                      </a:srgbClr>
                    </a:solidFill>
                    <a:prstDash val="solid"/>
                  </a:ln>
                  <a:solidFill>
                    <a:srgbClr val="000000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Times New Roman" pitchFamily="18" charset="0"/>
                </a:rPr>
                <a:t>Previous</a:t>
              </a:r>
              <a:endParaRPr lang="ar-SA" sz="2800" b="1" dirty="0">
                <a:ln w="12700">
                  <a:solidFill>
                    <a:srgbClr val="FFFF00">
                      <a:satMod val="155000"/>
                    </a:srgbClr>
                  </a:solidFill>
                  <a:prstDash val="solid"/>
                </a:ln>
                <a:solidFill>
                  <a:srgbClr val="0000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9" name="مستطيل 8">
              <a:hlinkClick r:id="rId2" action="ppaction://hlinksldjump"/>
            </p:cNvPr>
            <p:cNvSpPr/>
            <p:nvPr/>
          </p:nvSpPr>
          <p:spPr>
            <a:xfrm>
              <a:off x="5072066" y="6215082"/>
              <a:ext cx="902812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ln w="12700">
                    <a:solidFill>
                      <a:srgbClr val="FFFF00">
                        <a:satMod val="155000"/>
                      </a:srgbClr>
                    </a:solidFill>
                    <a:prstDash val="solid"/>
                  </a:ln>
                  <a:solidFill>
                    <a:srgbClr val="000000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Times New Roman" pitchFamily="18" charset="0"/>
                </a:rPr>
                <a:t>Next</a:t>
              </a:r>
              <a:endParaRPr lang="ar-SA" sz="2800" b="1" dirty="0">
                <a:ln w="12700">
                  <a:solidFill>
                    <a:srgbClr val="FFFF00">
                      <a:satMod val="155000"/>
                    </a:srgbClr>
                  </a:solidFill>
                  <a:prstDash val="solid"/>
                </a:ln>
                <a:solidFill>
                  <a:srgbClr val="0000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0" name="مستطيل 9">
              <a:hlinkClick r:id="rId2" action="ppaction://hlinksldjump"/>
            </p:cNvPr>
            <p:cNvSpPr/>
            <p:nvPr/>
          </p:nvSpPr>
          <p:spPr>
            <a:xfrm>
              <a:off x="6819569" y="6191928"/>
              <a:ext cx="824265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ln w="12700">
                    <a:solidFill>
                      <a:srgbClr val="FFFF00">
                        <a:satMod val="155000"/>
                      </a:srgbClr>
                    </a:solidFill>
                    <a:prstDash val="solid"/>
                  </a:ln>
                  <a:solidFill>
                    <a:srgbClr val="000000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Times New Roman" pitchFamily="18" charset="0"/>
                </a:rPr>
                <a:t>End</a:t>
              </a:r>
              <a:endParaRPr lang="ar-SA" sz="2800" b="1" dirty="0">
                <a:ln w="12700">
                  <a:solidFill>
                    <a:srgbClr val="FFFF00">
                      <a:satMod val="155000"/>
                    </a:srgbClr>
                  </a:solidFill>
                  <a:prstDash val="solid"/>
                </a:ln>
                <a:solidFill>
                  <a:srgbClr val="0000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pic>
        <p:nvPicPr>
          <p:cNvPr id="11" name="صورة 10" descr="arrpw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6944" y="721089"/>
            <a:ext cx="5320752" cy="5298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025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3131840" y="548680"/>
            <a:ext cx="287290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ar-SA" sz="4800" b="1" dirty="0" smtClean="0">
                <a:solidFill>
                  <a:srgbClr val="339933"/>
                </a:solidFill>
                <a:latin typeface="Times New Roman" pitchFamily="18" charset="0"/>
              </a:rPr>
              <a:t>عناصر النظام</a:t>
            </a:r>
            <a:endParaRPr lang="ar-SA" sz="4800" b="1" dirty="0">
              <a:solidFill>
                <a:srgbClr val="339933"/>
              </a:solidFill>
              <a:latin typeface="Times New Roman" pitchFamily="18" charset="0"/>
            </a:endParaRPr>
          </a:p>
        </p:txBody>
      </p:sp>
      <p:sp>
        <p:nvSpPr>
          <p:cNvPr id="5" name="مستطيل ذو زاوية واحدة مستديرة 4"/>
          <p:cNvSpPr/>
          <p:nvPr/>
        </p:nvSpPr>
        <p:spPr bwMode="auto">
          <a:xfrm>
            <a:off x="6643702" y="2571744"/>
            <a:ext cx="1500198" cy="785818"/>
          </a:xfrm>
          <a:prstGeom prst="round1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err="1" smtClean="0">
                <a:solidFill>
                  <a:srgbClr val="000000"/>
                </a:solidFill>
                <a:latin typeface="Times New Roman" pitchFamily="18" charset="0"/>
              </a:rPr>
              <a:t>المدخلات</a:t>
            </a:r>
            <a:endParaRPr lang="ar-SA" sz="2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 b="1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مستطيل ذو زاوية واحدة مستديرة 5"/>
          <p:cNvSpPr/>
          <p:nvPr/>
        </p:nvSpPr>
        <p:spPr bwMode="auto">
          <a:xfrm>
            <a:off x="4031593" y="2500306"/>
            <a:ext cx="1500198" cy="785818"/>
          </a:xfrm>
          <a:prstGeom prst="round1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rgbClr val="000000"/>
                </a:solidFill>
                <a:latin typeface="Times New Roman" pitchFamily="18" charset="0"/>
              </a:rPr>
              <a:t>العمليات</a:t>
            </a:r>
          </a:p>
        </p:txBody>
      </p:sp>
      <p:sp>
        <p:nvSpPr>
          <p:cNvPr id="7" name="مستطيل ذو زاوية واحدة مستديرة 6"/>
          <p:cNvSpPr/>
          <p:nvPr/>
        </p:nvSpPr>
        <p:spPr bwMode="auto">
          <a:xfrm>
            <a:off x="1504369" y="2500306"/>
            <a:ext cx="1500198" cy="785818"/>
          </a:xfrm>
          <a:prstGeom prst="round1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rgbClr val="000000"/>
                </a:solidFill>
                <a:latin typeface="Times New Roman" pitchFamily="18" charset="0"/>
              </a:rPr>
              <a:t>المخرجات</a:t>
            </a:r>
          </a:p>
        </p:txBody>
      </p:sp>
      <p:cxnSp>
        <p:nvCxnSpPr>
          <p:cNvPr id="9" name="رابط كسهم مستقيم 8"/>
          <p:cNvCxnSpPr>
            <a:endCxn id="6" idx="3"/>
          </p:cNvCxnSpPr>
          <p:nvPr/>
        </p:nvCxnSpPr>
        <p:spPr bwMode="auto">
          <a:xfrm rot="10800000" flipV="1">
            <a:off x="5531792" y="2857495"/>
            <a:ext cx="1111911" cy="35719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0336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رابط كسهم مستقيم 12"/>
          <p:cNvCxnSpPr>
            <a:endCxn id="7" idx="3"/>
          </p:cNvCxnSpPr>
          <p:nvPr/>
        </p:nvCxnSpPr>
        <p:spPr bwMode="auto">
          <a:xfrm rot="10800000" flipV="1">
            <a:off x="3004568" y="2859083"/>
            <a:ext cx="1013581" cy="34132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0336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رابط كسهم مستقيم 17"/>
          <p:cNvCxnSpPr/>
          <p:nvPr/>
        </p:nvCxnSpPr>
        <p:spPr bwMode="auto">
          <a:xfrm rot="5400000">
            <a:off x="1658173" y="3850903"/>
            <a:ext cx="1143008" cy="1345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0336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رابط كسهم مستقيم 21"/>
          <p:cNvCxnSpPr/>
          <p:nvPr/>
        </p:nvCxnSpPr>
        <p:spPr bwMode="auto">
          <a:xfrm>
            <a:off x="2236399" y="4429132"/>
            <a:ext cx="1714512" cy="1588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0336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رابط كسهم مستقيم 23"/>
          <p:cNvCxnSpPr>
            <a:stCxn id="29" idx="3"/>
          </p:cNvCxnSpPr>
          <p:nvPr/>
        </p:nvCxnSpPr>
        <p:spPr bwMode="auto">
          <a:xfrm>
            <a:off x="5972187" y="4476428"/>
            <a:ext cx="1519527" cy="24142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0336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رابط كسهم مستقيم 24"/>
          <p:cNvCxnSpPr/>
          <p:nvPr/>
        </p:nvCxnSpPr>
        <p:spPr bwMode="auto">
          <a:xfrm rot="5400000" flipH="1" flipV="1">
            <a:off x="6965173" y="3892553"/>
            <a:ext cx="1071570" cy="1588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0336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مربع نص 28"/>
          <p:cNvSpPr txBox="1"/>
          <p:nvPr/>
        </p:nvSpPr>
        <p:spPr>
          <a:xfrm>
            <a:off x="4062690" y="4214818"/>
            <a:ext cx="1909497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ar-SA" sz="2800" b="1" dirty="0" smtClean="0">
                <a:solidFill>
                  <a:srgbClr val="000000"/>
                </a:solidFill>
                <a:latin typeface="Times New Roman" pitchFamily="18" charset="0"/>
              </a:rPr>
              <a:t>التغذية الراجعة</a:t>
            </a:r>
            <a:endParaRPr lang="ar-SA" sz="28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cxnSp>
        <p:nvCxnSpPr>
          <p:cNvPr id="39" name="رابط كسهم مستقيم 38"/>
          <p:cNvCxnSpPr/>
          <p:nvPr/>
        </p:nvCxnSpPr>
        <p:spPr bwMode="auto">
          <a:xfrm rot="5400000" flipH="1" flipV="1">
            <a:off x="4425296" y="3790018"/>
            <a:ext cx="928694" cy="1588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03366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41" name="مجموعة 21"/>
          <p:cNvGrpSpPr/>
          <p:nvPr/>
        </p:nvGrpSpPr>
        <p:grpSpPr>
          <a:xfrm>
            <a:off x="1285852" y="6191928"/>
            <a:ext cx="6500858" cy="546374"/>
            <a:chOff x="1285852" y="6191928"/>
            <a:chExt cx="6500858" cy="546374"/>
          </a:xfrm>
        </p:grpSpPr>
        <p:sp>
          <p:nvSpPr>
            <p:cNvPr id="42" name="مستطيل 41"/>
            <p:cNvSpPr/>
            <p:nvPr/>
          </p:nvSpPr>
          <p:spPr bwMode="auto">
            <a:xfrm>
              <a:off x="1285852" y="6286520"/>
              <a:ext cx="6500858" cy="428604"/>
            </a:xfrm>
            <a:prstGeom prst="rect">
              <a:avLst/>
            </a:prstGeom>
            <a:gradFill>
              <a:gsLst>
                <a:gs pos="21000">
                  <a:schemeClr val="dk1">
                    <a:tint val="50000"/>
                    <a:satMod val="30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</a:gradFill>
            <a:ln>
              <a:noFill/>
              <a:headEnd type="none" w="med" len="med"/>
              <a:tailEnd type="none" w="med" len="med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ar-SA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43" name="مستطيل 42">
              <a:hlinkClick r:id="rId2" action="ppaction://hlinksldjump"/>
            </p:cNvPr>
            <p:cNvSpPr/>
            <p:nvPr/>
          </p:nvSpPr>
          <p:spPr>
            <a:xfrm>
              <a:off x="1428728" y="6191928"/>
              <a:ext cx="1061508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ln w="12700">
                    <a:solidFill>
                      <a:srgbClr val="FFFF00">
                        <a:satMod val="155000"/>
                      </a:srgbClr>
                    </a:solidFill>
                    <a:prstDash val="solid"/>
                  </a:ln>
                  <a:solidFill>
                    <a:srgbClr val="000000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Times New Roman" pitchFamily="18" charset="0"/>
                </a:rPr>
                <a:t>Begin</a:t>
              </a:r>
              <a:endParaRPr lang="ar-SA" sz="2800" b="1" dirty="0">
                <a:ln w="12700">
                  <a:solidFill>
                    <a:srgbClr val="FFFF00">
                      <a:satMod val="155000"/>
                    </a:srgbClr>
                  </a:solidFill>
                  <a:prstDash val="solid"/>
                </a:ln>
                <a:solidFill>
                  <a:srgbClr val="0000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44" name="مستطيل 43">
              <a:hlinkClick r:id="rId3" action="ppaction://hlinksldjump"/>
            </p:cNvPr>
            <p:cNvSpPr/>
            <p:nvPr/>
          </p:nvSpPr>
          <p:spPr>
            <a:xfrm>
              <a:off x="3058508" y="6191928"/>
              <a:ext cx="1513492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ln w="12700">
                    <a:solidFill>
                      <a:srgbClr val="FFFF00">
                        <a:satMod val="155000"/>
                      </a:srgbClr>
                    </a:solidFill>
                    <a:prstDash val="solid"/>
                  </a:ln>
                  <a:solidFill>
                    <a:srgbClr val="000000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Times New Roman" pitchFamily="18" charset="0"/>
                </a:rPr>
                <a:t>Previous</a:t>
              </a:r>
              <a:endParaRPr lang="ar-SA" sz="2800" b="1" dirty="0">
                <a:ln w="12700">
                  <a:solidFill>
                    <a:srgbClr val="FFFF00">
                      <a:satMod val="155000"/>
                    </a:srgbClr>
                  </a:solidFill>
                  <a:prstDash val="solid"/>
                </a:ln>
                <a:solidFill>
                  <a:srgbClr val="0000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45" name="مستطيل 44">
              <a:hlinkClick r:id="rId2" action="ppaction://hlinksldjump"/>
            </p:cNvPr>
            <p:cNvSpPr/>
            <p:nvPr/>
          </p:nvSpPr>
          <p:spPr>
            <a:xfrm>
              <a:off x="5072066" y="6215082"/>
              <a:ext cx="902812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ln w="12700">
                    <a:solidFill>
                      <a:srgbClr val="FFFF00">
                        <a:satMod val="155000"/>
                      </a:srgbClr>
                    </a:solidFill>
                    <a:prstDash val="solid"/>
                  </a:ln>
                  <a:solidFill>
                    <a:srgbClr val="000000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Times New Roman" pitchFamily="18" charset="0"/>
                </a:rPr>
                <a:t>Next</a:t>
              </a:r>
              <a:endParaRPr lang="ar-SA" sz="2800" b="1" dirty="0">
                <a:ln w="12700">
                  <a:solidFill>
                    <a:srgbClr val="FFFF00">
                      <a:satMod val="155000"/>
                    </a:srgbClr>
                  </a:solidFill>
                  <a:prstDash val="solid"/>
                </a:ln>
                <a:solidFill>
                  <a:srgbClr val="0000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46" name="مستطيل 45">
              <a:hlinkClick r:id="rId2" action="ppaction://hlinksldjump"/>
            </p:cNvPr>
            <p:cNvSpPr/>
            <p:nvPr/>
          </p:nvSpPr>
          <p:spPr>
            <a:xfrm>
              <a:off x="6819569" y="6191928"/>
              <a:ext cx="824265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ln w="12700">
                    <a:solidFill>
                      <a:srgbClr val="FFFF00">
                        <a:satMod val="155000"/>
                      </a:srgbClr>
                    </a:solidFill>
                    <a:prstDash val="solid"/>
                  </a:ln>
                  <a:solidFill>
                    <a:srgbClr val="000000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Times New Roman" pitchFamily="18" charset="0"/>
                </a:rPr>
                <a:t>End</a:t>
              </a:r>
              <a:endParaRPr lang="ar-SA" sz="2800" b="1" dirty="0">
                <a:ln w="12700">
                  <a:solidFill>
                    <a:srgbClr val="FFFF00">
                      <a:satMod val="155000"/>
                    </a:srgbClr>
                  </a:solidFill>
                  <a:prstDash val="solid"/>
                </a:ln>
                <a:solidFill>
                  <a:srgbClr val="0000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8113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2857488" y="642918"/>
            <a:ext cx="3054041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5400" b="1" dirty="0" smtClean="0">
                <a:solidFill>
                  <a:srgbClr val="339933"/>
                </a:solidFill>
                <a:latin typeface="Times New Roman" pitchFamily="18" charset="0"/>
              </a:rPr>
              <a:t> </a:t>
            </a:r>
            <a:r>
              <a:rPr lang="ar-SA" sz="5400" b="1" dirty="0" smtClean="0">
                <a:solidFill>
                  <a:srgbClr val="339933"/>
                </a:solidFill>
                <a:latin typeface="Times New Roman" pitchFamily="18" charset="0"/>
              </a:rPr>
              <a:t> مدخل النظم</a:t>
            </a:r>
            <a:endParaRPr lang="ar-SA" sz="5400" b="1" dirty="0">
              <a:solidFill>
                <a:srgbClr val="339933"/>
              </a:solidFill>
              <a:latin typeface="Times New Roman" pitchFamily="18" charset="0"/>
            </a:endParaRPr>
          </a:p>
        </p:txBody>
      </p:sp>
      <p:grpSp>
        <p:nvGrpSpPr>
          <p:cNvPr id="2" name="مجموعة 21"/>
          <p:cNvGrpSpPr/>
          <p:nvPr/>
        </p:nvGrpSpPr>
        <p:grpSpPr>
          <a:xfrm>
            <a:off x="1285852" y="6191928"/>
            <a:ext cx="6500858" cy="546374"/>
            <a:chOff x="1285852" y="6191928"/>
            <a:chExt cx="6500858" cy="546374"/>
          </a:xfrm>
        </p:grpSpPr>
        <p:sp>
          <p:nvSpPr>
            <p:cNvPr id="42" name="مستطيل 41"/>
            <p:cNvSpPr/>
            <p:nvPr/>
          </p:nvSpPr>
          <p:spPr bwMode="auto">
            <a:xfrm>
              <a:off x="1285852" y="6286520"/>
              <a:ext cx="6500858" cy="428604"/>
            </a:xfrm>
            <a:prstGeom prst="rect">
              <a:avLst/>
            </a:prstGeom>
            <a:gradFill>
              <a:gsLst>
                <a:gs pos="21000">
                  <a:schemeClr val="dk1">
                    <a:tint val="50000"/>
                    <a:satMod val="30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</a:gradFill>
            <a:ln>
              <a:noFill/>
              <a:headEnd type="none" w="med" len="med"/>
              <a:tailEnd type="none" w="med" len="med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ar-SA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43" name="مستطيل 42">
              <a:hlinkClick r:id="rId2" action="ppaction://hlinksldjump"/>
            </p:cNvPr>
            <p:cNvSpPr/>
            <p:nvPr/>
          </p:nvSpPr>
          <p:spPr>
            <a:xfrm>
              <a:off x="1428728" y="6191928"/>
              <a:ext cx="1061508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ln w="12700">
                    <a:solidFill>
                      <a:srgbClr val="FFFF00">
                        <a:satMod val="155000"/>
                      </a:srgbClr>
                    </a:solidFill>
                    <a:prstDash val="solid"/>
                  </a:ln>
                  <a:solidFill>
                    <a:srgbClr val="000000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Times New Roman" pitchFamily="18" charset="0"/>
                </a:rPr>
                <a:t>Begin</a:t>
              </a:r>
              <a:endParaRPr lang="ar-SA" sz="2800" b="1" dirty="0">
                <a:ln w="12700">
                  <a:solidFill>
                    <a:srgbClr val="FFFF00">
                      <a:satMod val="155000"/>
                    </a:srgbClr>
                  </a:solidFill>
                  <a:prstDash val="solid"/>
                </a:ln>
                <a:solidFill>
                  <a:srgbClr val="0000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44" name="مستطيل 43">
              <a:hlinkClick r:id="rId3" action="ppaction://hlinksldjump"/>
            </p:cNvPr>
            <p:cNvSpPr/>
            <p:nvPr/>
          </p:nvSpPr>
          <p:spPr>
            <a:xfrm>
              <a:off x="3058508" y="6191928"/>
              <a:ext cx="1513492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ln w="12700">
                    <a:solidFill>
                      <a:srgbClr val="FFFF00">
                        <a:satMod val="155000"/>
                      </a:srgbClr>
                    </a:solidFill>
                    <a:prstDash val="solid"/>
                  </a:ln>
                  <a:solidFill>
                    <a:srgbClr val="000000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Times New Roman" pitchFamily="18" charset="0"/>
                </a:rPr>
                <a:t>Previous</a:t>
              </a:r>
              <a:endParaRPr lang="ar-SA" sz="2800" b="1" dirty="0">
                <a:ln w="12700">
                  <a:solidFill>
                    <a:srgbClr val="FFFF00">
                      <a:satMod val="155000"/>
                    </a:srgbClr>
                  </a:solidFill>
                  <a:prstDash val="solid"/>
                </a:ln>
                <a:solidFill>
                  <a:srgbClr val="0000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45" name="مستطيل 44">
              <a:hlinkClick r:id="rId2" action="ppaction://hlinksldjump"/>
            </p:cNvPr>
            <p:cNvSpPr/>
            <p:nvPr/>
          </p:nvSpPr>
          <p:spPr>
            <a:xfrm>
              <a:off x="5072066" y="6215082"/>
              <a:ext cx="902812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ln w="12700">
                    <a:solidFill>
                      <a:srgbClr val="FFFF00">
                        <a:satMod val="155000"/>
                      </a:srgbClr>
                    </a:solidFill>
                    <a:prstDash val="solid"/>
                  </a:ln>
                  <a:solidFill>
                    <a:srgbClr val="000000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Times New Roman" pitchFamily="18" charset="0"/>
                </a:rPr>
                <a:t>Next</a:t>
              </a:r>
              <a:endParaRPr lang="ar-SA" sz="2800" b="1" dirty="0">
                <a:ln w="12700">
                  <a:solidFill>
                    <a:srgbClr val="FFFF00">
                      <a:satMod val="155000"/>
                    </a:srgbClr>
                  </a:solidFill>
                  <a:prstDash val="solid"/>
                </a:ln>
                <a:solidFill>
                  <a:srgbClr val="0000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46" name="مستطيل 45">
              <a:hlinkClick r:id="rId2" action="ppaction://hlinksldjump"/>
            </p:cNvPr>
            <p:cNvSpPr/>
            <p:nvPr/>
          </p:nvSpPr>
          <p:spPr>
            <a:xfrm>
              <a:off x="6819569" y="6191928"/>
              <a:ext cx="824265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ln w="12700">
                    <a:solidFill>
                      <a:srgbClr val="FFFF00">
                        <a:satMod val="155000"/>
                      </a:srgbClr>
                    </a:solidFill>
                    <a:prstDash val="solid"/>
                  </a:ln>
                  <a:solidFill>
                    <a:srgbClr val="000000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Times New Roman" pitchFamily="18" charset="0"/>
                </a:rPr>
                <a:t>End</a:t>
              </a:r>
              <a:endParaRPr lang="ar-SA" sz="2800" b="1" dirty="0">
                <a:ln w="12700">
                  <a:solidFill>
                    <a:srgbClr val="FFFF00">
                      <a:satMod val="155000"/>
                    </a:srgbClr>
                  </a:solidFill>
                  <a:prstDash val="solid"/>
                </a:ln>
                <a:solidFill>
                  <a:srgbClr val="0000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20" name="مربع نص 19"/>
          <p:cNvSpPr txBox="1"/>
          <p:nvPr/>
        </p:nvSpPr>
        <p:spPr>
          <a:xfrm>
            <a:off x="500034" y="2428868"/>
            <a:ext cx="7929650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ar-SA" sz="3600" dirty="0" smtClean="0">
                <a:solidFill>
                  <a:srgbClr val="000000"/>
                </a:solidFill>
                <a:latin typeface="Times New Roman" pitchFamily="18" charset="0"/>
              </a:rPr>
              <a:t>هو أسلوب منهجي وطريقة عملية في تخطيط وتنفيذ وتقويم أي عمل أو نشاط لتحقيق أفضل مستوى من النتائج.</a:t>
            </a:r>
            <a:endParaRPr lang="ar-SA" sz="36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024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000100" y="428604"/>
            <a:ext cx="6930103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ar-SA" sz="5400" b="1" dirty="0" smtClean="0">
                <a:solidFill>
                  <a:srgbClr val="339933"/>
                </a:solidFill>
                <a:latin typeface="Times New Roman" pitchFamily="18" charset="0"/>
              </a:rPr>
              <a:t>مدخل النظم والتصميم التعليمي</a:t>
            </a:r>
            <a:endParaRPr lang="ar-SA" sz="5400" b="1" dirty="0">
              <a:solidFill>
                <a:srgbClr val="339933"/>
              </a:solidFill>
              <a:latin typeface="Times New Roman" pitchFamily="18" charset="0"/>
            </a:endParaRPr>
          </a:p>
        </p:txBody>
      </p:sp>
      <p:pic>
        <p:nvPicPr>
          <p:cNvPr id="5" name="Picture 38" descr="si1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500306"/>
            <a:ext cx="271310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5" descr="arrpws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2214554"/>
            <a:ext cx="2857520" cy="285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54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71472" y="0"/>
            <a:ext cx="7772400" cy="1428736"/>
          </a:xfrm>
        </p:spPr>
        <p:txBody>
          <a:bodyPr/>
          <a:lstStyle/>
          <a:p>
            <a:pPr algn="ctr"/>
            <a:r>
              <a:rPr lang="ar-SA" sz="5400" dirty="0" smtClean="0">
                <a:solidFill>
                  <a:srgbClr val="00B050"/>
                </a:solidFill>
              </a:rPr>
              <a:t>سنتناول اليوم</a:t>
            </a:r>
            <a:endParaRPr lang="en-US" sz="5400" dirty="0" smtClean="0">
              <a:solidFill>
                <a:srgbClr val="00B050"/>
              </a:solidFill>
            </a:endParaRPr>
          </a:p>
        </p:txBody>
      </p:sp>
      <p:sp>
        <p:nvSpPr>
          <p:cNvPr id="4" name="عنوان فرعي 3"/>
          <p:cNvSpPr>
            <a:spLocks noGrp="1"/>
          </p:cNvSpPr>
          <p:nvPr>
            <p:ph type="subTitle" idx="1"/>
          </p:nvPr>
        </p:nvSpPr>
        <p:spPr>
          <a:xfrm>
            <a:off x="1000100" y="2069976"/>
            <a:ext cx="6972304" cy="1143000"/>
          </a:xfrm>
        </p:spPr>
        <p:txBody>
          <a:bodyPr/>
          <a:lstStyle/>
          <a:p>
            <a:pPr lvl="0"/>
            <a:r>
              <a:rPr lang="ar-SA" sz="3200" dirty="0" smtClean="0">
                <a:solidFill>
                  <a:srgbClr val="002060"/>
                </a:solidFill>
              </a:rPr>
              <a:t>1- مفهوم </a:t>
            </a:r>
            <a:r>
              <a:rPr lang="ar-SA" sz="3200" dirty="0">
                <a:solidFill>
                  <a:srgbClr val="002060"/>
                </a:solidFill>
              </a:rPr>
              <a:t>التصميم التعليمي وأهميته</a:t>
            </a:r>
          </a:p>
          <a:p>
            <a:r>
              <a:rPr lang="ar-SA" sz="3200" dirty="0" smtClean="0">
                <a:solidFill>
                  <a:srgbClr val="002060"/>
                </a:solidFill>
              </a:rPr>
              <a:t>2- نماذج التصميم التعليمي.</a:t>
            </a:r>
          </a:p>
          <a:p>
            <a:r>
              <a:rPr lang="ar-SA" sz="3200" dirty="0" smtClean="0">
                <a:solidFill>
                  <a:srgbClr val="002060"/>
                </a:solidFill>
              </a:rPr>
              <a:t>3- نموذج جيرلاك وإيلي.</a:t>
            </a:r>
          </a:p>
          <a:p>
            <a:r>
              <a:rPr lang="ar-SA" sz="3200" dirty="0" smtClean="0">
                <a:solidFill>
                  <a:srgbClr val="002060"/>
                </a:solidFill>
              </a:rPr>
              <a:t>4- تطبيق عملي على تصميم درس بطريقة علمية.</a:t>
            </a:r>
          </a:p>
        </p:txBody>
      </p:sp>
      <p:grpSp>
        <p:nvGrpSpPr>
          <p:cNvPr id="5" name="مجموعة 21"/>
          <p:cNvGrpSpPr/>
          <p:nvPr/>
        </p:nvGrpSpPr>
        <p:grpSpPr>
          <a:xfrm>
            <a:off x="1285852" y="6191928"/>
            <a:ext cx="6500858" cy="546374"/>
            <a:chOff x="1285852" y="6191928"/>
            <a:chExt cx="6500858" cy="546374"/>
          </a:xfrm>
        </p:grpSpPr>
        <p:sp>
          <p:nvSpPr>
            <p:cNvPr id="6" name="مستطيل 5"/>
            <p:cNvSpPr/>
            <p:nvPr/>
          </p:nvSpPr>
          <p:spPr bwMode="auto">
            <a:xfrm>
              <a:off x="1285852" y="6286520"/>
              <a:ext cx="6500858" cy="428604"/>
            </a:xfrm>
            <a:prstGeom prst="rect">
              <a:avLst/>
            </a:prstGeom>
            <a:gradFill>
              <a:gsLst>
                <a:gs pos="21000">
                  <a:schemeClr val="dk1">
                    <a:tint val="50000"/>
                    <a:satMod val="30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</a:gradFill>
            <a:ln>
              <a:noFill/>
              <a:headEnd type="none" w="med" len="med"/>
              <a:tailEnd type="none" w="med" len="med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ar-SA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7" name="مستطيل 6">
              <a:hlinkClick r:id="rId2" action="ppaction://hlinksldjump"/>
            </p:cNvPr>
            <p:cNvSpPr/>
            <p:nvPr/>
          </p:nvSpPr>
          <p:spPr>
            <a:xfrm>
              <a:off x="1428728" y="6191928"/>
              <a:ext cx="1061508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ln w="12700">
                    <a:solidFill>
                      <a:srgbClr val="FFFF00">
                        <a:satMod val="155000"/>
                      </a:srgbClr>
                    </a:solidFill>
                    <a:prstDash val="solid"/>
                  </a:ln>
                  <a:solidFill>
                    <a:srgbClr val="000000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Times New Roman" pitchFamily="18" charset="0"/>
                </a:rPr>
                <a:t>Begin</a:t>
              </a:r>
              <a:endParaRPr lang="ar-SA" sz="2800" b="1" dirty="0">
                <a:ln w="12700">
                  <a:solidFill>
                    <a:srgbClr val="FFFF00">
                      <a:satMod val="155000"/>
                    </a:srgbClr>
                  </a:solidFill>
                  <a:prstDash val="solid"/>
                </a:ln>
                <a:solidFill>
                  <a:srgbClr val="0000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8" name="مستطيل 7">
              <a:hlinkClick r:id="rId3" action="ppaction://hlinksldjump"/>
            </p:cNvPr>
            <p:cNvSpPr/>
            <p:nvPr/>
          </p:nvSpPr>
          <p:spPr>
            <a:xfrm>
              <a:off x="3058508" y="6191928"/>
              <a:ext cx="1513492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ln w="12700">
                    <a:solidFill>
                      <a:srgbClr val="FFFF00">
                        <a:satMod val="155000"/>
                      </a:srgbClr>
                    </a:solidFill>
                    <a:prstDash val="solid"/>
                  </a:ln>
                  <a:solidFill>
                    <a:srgbClr val="000000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Times New Roman" pitchFamily="18" charset="0"/>
                </a:rPr>
                <a:t>Previous</a:t>
              </a:r>
              <a:endParaRPr lang="ar-SA" sz="2800" b="1" dirty="0">
                <a:ln w="12700">
                  <a:solidFill>
                    <a:srgbClr val="FFFF00">
                      <a:satMod val="155000"/>
                    </a:srgbClr>
                  </a:solidFill>
                  <a:prstDash val="solid"/>
                </a:ln>
                <a:solidFill>
                  <a:srgbClr val="0000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9" name="مستطيل 8">
              <a:hlinkClick r:id="rId4" action="ppaction://hlinksldjump"/>
            </p:cNvPr>
            <p:cNvSpPr/>
            <p:nvPr/>
          </p:nvSpPr>
          <p:spPr>
            <a:xfrm>
              <a:off x="5072066" y="6215082"/>
              <a:ext cx="902812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ln w="12700">
                    <a:solidFill>
                      <a:srgbClr val="FFFF00">
                        <a:satMod val="155000"/>
                      </a:srgbClr>
                    </a:solidFill>
                    <a:prstDash val="solid"/>
                  </a:ln>
                  <a:solidFill>
                    <a:srgbClr val="000000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Times New Roman" pitchFamily="18" charset="0"/>
                </a:rPr>
                <a:t>Next</a:t>
              </a:r>
              <a:endParaRPr lang="ar-SA" sz="2800" b="1" dirty="0">
                <a:ln w="12700">
                  <a:solidFill>
                    <a:srgbClr val="FFFF00">
                      <a:satMod val="155000"/>
                    </a:srgbClr>
                  </a:solidFill>
                  <a:prstDash val="solid"/>
                </a:ln>
                <a:solidFill>
                  <a:srgbClr val="0000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0" name="مستطيل 9">
              <a:hlinkClick r:id="rId4" action="ppaction://hlinksldjump"/>
            </p:cNvPr>
            <p:cNvSpPr/>
            <p:nvPr/>
          </p:nvSpPr>
          <p:spPr>
            <a:xfrm>
              <a:off x="6819569" y="6191928"/>
              <a:ext cx="824265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ln w="12700">
                    <a:solidFill>
                      <a:srgbClr val="FFFF00">
                        <a:satMod val="155000"/>
                      </a:srgbClr>
                    </a:solidFill>
                    <a:prstDash val="solid"/>
                  </a:ln>
                  <a:solidFill>
                    <a:srgbClr val="000000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Times New Roman" pitchFamily="18" charset="0"/>
                </a:rPr>
                <a:t>End</a:t>
              </a:r>
              <a:endParaRPr lang="ar-SA" sz="2800" b="1" dirty="0">
                <a:ln w="12700">
                  <a:solidFill>
                    <a:srgbClr val="FFFF00">
                      <a:satMod val="155000"/>
                    </a:srgbClr>
                  </a:solidFill>
                  <a:prstDash val="solid"/>
                </a:ln>
                <a:solidFill>
                  <a:srgbClr val="0000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019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1763688" y="489446"/>
            <a:ext cx="5500225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ar-SA" sz="5400" b="1" dirty="0" smtClean="0">
                <a:solidFill>
                  <a:srgbClr val="339933"/>
                </a:solidFill>
                <a:latin typeface="Times New Roman" pitchFamily="18" charset="0"/>
              </a:rPr>
              <a:t>مفهوم التصميم التعليمي</a:t>
            </a:r>
            <a:endParaRPr lang="ar-SA" sz="5400" b="1" dirty="0">
              <a:solidFill>
                <a:srgbClr val="339933"/>
              </a:solidFill>
              <a:latin typeface="Times New Roman" pitchFamily="18" charset="0"/>
            </a:endParaRPr>
          </a:p>
        </p:txBody>
      </p:sp>
      <p:grpSp>
        <p:nvGrpSpPr>
          <p:cNvPr id="2" name="مجموعة 21"/>
          <p:cNvGrpSpPr/>
          <p:nvPr/>
        </p:nvGrpSpPr>
        <p:grpSpPr>
          <a:xfrm>
            <a:off x="1285852" y="6191928"/>
            <a:ext cx="6500858" cy="546374"/>
            <a:chOff x="1285852" y="6191928"/>
            <a:chExt cx="6500858" cy="546374"/>
          </a:xfrm>
        </p:grpSpPr>
        <p:sp>
          <p:nvSpPr>
            <p:cNvPr id="11" name="مستطيل 10"/>
            <p:cNvSpPr/>
            <p:nvPr/>
          </p:nvSpPr>
          <p:spPr bwMode="auto">
            <a:xfrm>
              <a:off x="1285852" y="6286520"/>
              <a:ext cx="6500858" cy="428604"/>
            </a:xfrm>
            <a:prstGeom prst="rect">
              <a:avLst/>
            </a:prstGeom>
            <a:gradFill>
              <a:gsLst>
                <a:gs pos="21000">
                  <a:schemeClr val="dk1">
                    <a:tint val="50000"/>
                    <a:satMod val="30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</a:gradFill>
            <a:ln>
              <a:noFill/>
              <a:headEnd type="none" w="med" len="med"/>
              <a:tailEnd type="none" w="med" len="med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ar-SA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" name="مستطيل 11">
              <a:hlinkClick r:id="rId2" action="ppaction://hlinksldjump"/>
            </p:cNvPr>
            <p:cNvSpPr/>
            <p:nvPr/>
          </p:nvSpPr>
          <p:spPr>
            <a:xfrm>
              <a:off x="1428728" y="6191928"/>
              <a:ext cx="1061508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ln w="12700">
                    <a:solidFill>
                      <a:srgbClr val="FFFF00">
                        <a:satMod val="155000"/>
                      </a:srgbClr>
                    </a:solidFill>
                    <a:prstDash val="solid"/>
                  </a:ln>
                  <a:solidFill>
                    <a:srgbClr val="000000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Times New Roman" pitchFamily="18" charset="0"/>
                </a:rPr>
                <a:t>Begin</a:t>
              </a:r>
              <a:endParaRPr lang="ar-SA" sz="2800" b="1" dirty="0">
                <a:ln w="12700">
                  <a:solidFill>
                    <a:srgbClr val="FFFF00">
                      <a:satMod val="155000"/>
                    </a:srgbClr>
                  </a:solidFill>
                  <a:prstDash val="solid"/>
                </a:ln>
                <a:solidFill>
                  <a:srgbClr val="0000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3" name="مستطيل 12">
              <a:hlinkClick r:id="rId3" action="ppaction://hlinksldjump"/>
            </p:cNvPr>
            <p:cNvSpPr/>
            <p:nvPr/>
          </p:nvSpPr>
          <p:spPr>
            <a:xfrm>
              <a:off x="3058508" y="6191928"/>
              <a:ext cx="1513492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ln w="12700">
                    <a:solidFill>
                      <a:srgbClr val="FFFF00">
                        <a:satMod val="155000"/>
                      </a:srgbClr>
                    </a:solidFill>
                    <a:prstDash val="solid"/>
                  </a:ln>
                  <a:solidFill>
                    <a:srgbClr val="000000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Times New Roman" pitchFamily="18" charset="0"/>
                </a:rPr>
                <a:t>Previous</a:t>
              </a:r>
              <a:endParaRPr lang="ar-SA" sz="2800" b="1" dirty="0">
                <a:ln w="12700">
                  <a:solidFill>
                    <a:srgbClr val="FFFF00">
                      <a:satMod val="155000"/>
                    </a:srgbClr>
                  </a:solidFill>
                  <a:prstDash val="solid"/>
                </a:ln>
                <a:solidFill>
                  <a:srgbClr val="0000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" name="مستطيل 13">
              <a:hlinkClick r:id="rId4" action="ppaction://hlinksldjump"/>
            </p:cNvPr>
            <p:cNvSpPr/>
            <p:nvPr/>
          </p:nvSpPr>
          <p:spPr>
            <a:xfrm>
              <a:off x="5072066" y="6215082"/>
              <a:ext cx="902812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ln w="12700">
                    <a:solidFill>
                      <a:srgbClr val="FFFF00">
                        <a:satMod val="155000"/>
                      </a:srgbClr>
                    </a:solidFill>
                    <a:prstDash val="solid"/>
                  </a:ln>
                  <a:solidFill>
                    <a:srgbClr val="000000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Times New Roman" pitchFamily="18" charset="0"/>
                </a:rPr>
                <a:t>Next</a:t>
              </a:r>
              <a:endParaRPr lang="ar-SA" sz="2800" b="1" dirty="0">
                <a:ln w="12700">
                  <a:solidFill>
                    <a:srgbClr val="FFFF00">
                      <a:satMod val="155000"/>
                    </a:srgbClr>
                  </a:solidFill>
                  <a:prstDash val="solid"/>
                </a:ln>
                <a:solidFill>
                  <a:srgbClr val="0000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5" name="مستطيل 14">
              <a:hlinkClick r:id="rId4" action="ppaction://hlinksldjump"/>
            </p:cNvPr>
            <p:cNvSpPr/>
            <p:nvPr/>
          </p:nvSpPr>
          <p:spPr>
            <a:xfrm>
              <a:off x="6819569" y="6191928"/>
              <a:ext cx="824265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ln w="12700">
                    <a:solidFill>
                      <a:srgbClr val="FFFF00">
                        <a:satMod val="155000"/>
                      </a:srgbClr>
                    </a:solidFill>
                    <a:prstDash val="solid"/>
                  </a:ln>
                  <a:solidFill>
                    <a:srgbClr val="000000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Times New Roman" pitchFamily="18" charset="0"/>
                </a:rPr>
                <a:t>End</a:t>
              </a:r>
              <a:endParaRPr lang="ar-SA" sz="2800" b="1" dirty="0">
                <a:ln w="12700">
                  <a:solidFill>
                    <a:srgbClr val="FFFF00">
                      <a:satMod val="155000"/>
                    </a:srgbClr>
                  </a:solidFill>
                  <a:prstDash val="solid"/>
                </a:ln>
                <a:solidFill>
                  <a:srgbClr val="0000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357158" y="2132856"/>
            <a:ext cx="8406259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ar-SA" sz="4000" dirty="0" smtClean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هو </a:t>
            </a:r>
            <a:r>
              <a:rPr lang="ar-SA" sz="4000" b="1" dirty="0" smtClean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علم</a:t>
            </a:r>
            <a:r>
              <a:rPr lang="ar-SA" sz="4000" dirty="0" smtClean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يصف الإجراءات التي تتعلق </a:t>
            </a:r>
            <a:r>
              <a:rPr lang="ar-SA" sz="4000" b="1" dirty="0" smtClean="0">
                <a:solidFill>
                  <a:srgbClr val="FF0000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باختيار</a:t>
            </a:r>
            <a:r>
              <a:rPr lang="ar-SA" sz="4000" dirty="0" smtClean="0">
                <a:solidFill>
                  <a:srgbClr val="FF0000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</a:t>
            </a:r>
            <a:r>
              <a:rPr lang="ar-SA" sz="4000" dirty="0" smtClean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المادة التعليمية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ar-SA" sz="4000" dirty="0" smtClean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المراد تصميمها,</a:t>
            </a:r>
            <a:r>
              <a:rPr lang="en-US" sz="4000" dirty="0" smtClean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</a:t>
            </a:r>
            <a:r>
              <a:rPr lang="ar-SA" sz="4000" b="1" dirty="0" smtClean="0">
                <a:solidFill>
                  <a:srgbClr val="FFB8AA">
                    <a:lumMod val="10000"/>
                  </a:srgbClr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وتحليلها</a:t>
            </a:r>
            <a:r>
              <a:rPr lang="ar-SA" sz="4000" b="1" dirty="0" smtClean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</a:t>
            </a:r>
            <a:r>
              <a:rPr lang="ar-SA" sz="4000" b="1" dirty="0" smtClean="0">
                <a:solidFill>
                  <a:srgbClr val="7030A0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وتنظيمها</a:t>
            </a:r>
            <a:r>
              <a:rPr lang="ar-SA" sz="4000" b="1" dirty="0" smtClean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</a:t>
            </a:r>
            <a:r>
              <a:rPr lang="ar-SA" sz="4000" b="1" dirty="0" smtClean="0">
                <a:solidFill>
                  <a:srgbClr val="FF6600">
                    <a:lumMod val="75000"/>
                  </a:srgbClr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وتطويرها</a:t>
            </a:r>
            <a:r>
              <a:rPr lang="ar-SA" sz="4000" b="1" dirty="0" smtClean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</a:t>
            </a:r>
            <a:r>
              <a:rPr lang="ar-SA" sz="4000" b="1" dirty="0" smtClean="0">
                <a:solidFill>
                  <a:srgbClr val="00B0F0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وتقويمها</a:t>
            </a:r>
            <a:r>
              <a:rPr lang="ar-SA" sz="4000" dirty="0" smtClean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,وذلك من أجل تصميم مناهج </a:t>
            </a:r>
            <a:r>
              <a:rPr lang="ar-SA" sz="4000" dirty="0" smtClean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أو دروس تعليمية </a:t>
            </a:r>
            <a:r>
              <a:rPr lang="ar-SA" sz="4000" dirty="0" smtClean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تساعد على التعلم </a:t>
            </a:r>
            <a:r>
              <a:rPr lang="ar-SA" sz="4000" dirty="0" smtClean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والتعليم بطريقة </a:t>
            </a:r>
            <a:r>
              <a:rPr lang="ar-SA" sz="4000" dirty="0" smtClean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أفضل </a:t>
            </a:r>
            <a:r>
              <a:rPr lang="ar-SA" sz="4000" dirty="0" smtClean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وأسرع. يتم ذلك من خلال اتباع نماذج </a:t>
            </a:r>
            <a:r>
              <a:rPr lang="ar-SA" sz="4000" dirty="0" smtClean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التصميم التعليمي.</a:t>
            </a:r>
            <a:endParaRPr lang="ar-SA" sz="40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71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5827_116263259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3927" y="785794"/>
            <a:ext cx="7747163" cy="5357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131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16989_012372703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78450" y="714357"/>
            <a:ext cx="7822640" cy="56980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0fc5da71f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726147"/>
            <a:ext cx="7786742" cy="57032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1174160720.jpg"/>
          <p:cNvPicPr>
            <a:picLocks noChangeAspect="1"/>
          </p:cNvPicPr>
          <p:nvPr/>
        </p:nvPicPr>
        <p:blipFill>
          <a:blip r:embed="rId4" cstate="print"/>
          <a:srcRect l="2343" t="8096" r="3906" b="1649"/>
          <a:stretch>
            <a:fillRect/>
          </a:stretch>
        </p:blipFill>
        <p:spPr>
          <a:xfrm>
            <a:off x="642910" y="714356"/>
            <a:ext cx="7858180" cy="57150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2919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enlEducation">
  <a:themeElements>
    <a:clrScheme name="">
      <a:dk1>
        <a:srgbClr val="000000"/>
      </a:dk1>
      <a:lt1>
        <a:srgbClr val="FFFFFF"/>
      </a:lt1>
      <a:dk2>
        <a:srgbClr val="FF6600"/>
      </a:dk2>
      <a:lt2>
        <a:srgbClr val="FFFF00"/>
      </a:lt2>
      <a:accent1>
        <a:srgbClr val="FF9900"/>
      </a:accent1>
      <a:accent2>
        <a:srgbClr val="00FFFF"/>
      </a:accent2>
      <a:accent3>
        <a:srgbClr val="FFB8AA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Office The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58</TotalTime>
  <Words>415</Words>
  <Application>Microsoft Office PowerPoint</Application>
  <PresentationFormat>On-screen Show (4:3)</PresentationFormat>
  <Paragraphs>88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Aspect</vt:lpstr>
      <vt:lpstr>GenlEducation</vt:lpstr>
      <vt:lpstr>التصميم التعليمي ونماذجه</vt:lpstr>
      <vt:lpstr>PowerPoint Presentation</vt:lpstr>
      <vt:lpstr>PowerPoint Presentation</vt:lpstr>
      <vt:lpstr>PowerPoint Presentation</vt:lpstr>
      <vt:lpstr>PowerPoint Presentation</vt:lpstr>
      <vt:lpstr>سنتناول اليوم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تصميم درس تعليمي</dc:title>
  <dc:creator>Nada Gehad Saleh</dc:creator>
  <cp:lastModifiedBy>Nada Gehad Saleh</cp:lastModifiedBy>
  <cp:revision>15</cp:revision>
  <dcterms:created xsi:type="dcterms:W3CDTF">2015-04-06T08:36:42Z</dcterms:created>
  <dcterms:modified xsi:type="dcterms:W3CDTF">2016-03-30T05:54:37Z</dcterms:modified>
</cp:coreProperties>
</file>