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 id="2147483696" r:id="rId5"/>
  </p:sldMasterIdLst>
  <p:notesMasterIdLst>
    <p:notesMasterId r:id="rId39"/>
  </p:notesMasterIdLst>
  <p:sldIdLst>
    <p:sldId id="288" r:id="rId6"/>
    <p:sldId id="334" r:id="rId7"/>
    <p:sldId id="262" r:id="rId8"/>
    <p:sldId id="335" r:id="rId9"/>
    <p:sldId id="305" r:id="rId10"/>
    <p:sldId id="331" r:id="rId11"/>
    <p:sldId id="332" r:id="rId12"/>
    <p:sldId id="333" r:id="rId13"/>
    <p:sldId id="330" r:id="rId14"/>
    <p:sldId id="291" r:id="rId15"/>
    <p:sldId id="292" r:id="rId16"/>
    <p:sldId id="302" r:id="rId17"/>
    <p:sldId id="294" r:id="rId18"/>
    <p:sldId id="295" r:id="rId19"/>
    <p:sldId id="296" r:id="rId20"/>
    <p:sldId id="297" r:id="rId21"/>
    <p:sldId id="306" r:id="rId22"/>
    <p:sldId id="308" r:id="rId23"/>
    <p:sldId id="321" r:id="rId24"/>
    <p:sldId id="322" r:id="rId25"/>
    <p:sldId id="323" r:id="rId26"/>
    <p:sldId id="324" r:id="rId27"/>
    <p:sldId id="325" r:id="rId28"/>
    <p:sldId id="326" r:id="rId29"/>
    <p:sldId id="318" r:id="rId30"/>
    <p:sldId id="319" r:id="rId31"/>
    <p:sldId id="312" r:id="rId32"/>
    <p:sldId id="313" r:id="rId33"/>
    <p:sldId id="314" r:id="rId34"/>
    <p:sldId id="315" r:id="rId35"/>
    <p:sldId id="316" r:id="rId36"/>
    <p:sldId id="328" r:id="rId37"/>
    <p:sldId id="327"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00FF"/>
    <a:srgbClr val="0033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autoAdjust="0"/>
    <p:restoredTop sz="94689" autoAdjust="0"/>
  </p:normalViewPr>
  <p:slideViewPr>
    <p:cSldViewPr>
      <p:cViewPr varScale="1">
        <p:scale>
          <a:sx n="82" d="100"/>
          <a:sy n="82" d="100"/>
        </p:scale>
        <p:origin x="-4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D56F40F-975D-44B9-9432-C2962CC6D7ED}" type="datetimeFigureOut">
              <a:rPr lang="ar-SA" smtClean="0"/>
              <a:pPr/>
              <a:t>07/07/37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3046A91-C999-46B6-81FE-7C245A5BA103}" type="slidenum">
              <a:rPr lang="ar-SA" smtClean="0"/>
              <a:pPr/>
              <a:t>‹#›</a:t>
            </a:fld>
            <a:endParaRPr lang="ar-SA"/>
          </a:p>
        </p:txBody>
      </p:sp>
    </p:spTree>
    <p:extLst>
      <p:ext uri="{BB962C8B-B14F-4D97-AF65-F5344CB8AC3E}">
        <p14:creationId xmlns:p14="http://schemas.microsoft.com/office/powerpoint/2010/main" val="68419869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3046A91-C999-46B6-81FE-7C245A5BA103}" type="slidenum">
              <a:rPr lang="ar-SA" smtClean="0"/>
              <a:pPr/>
              <a:t>28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513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2229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1377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9969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06848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9865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324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9677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5855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78101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6EBD3-8885-44D6-84CC-1D36E17778E6}" type="datetimeFigureOut">
              <a:rPr lang="en-US" smtClean="0">
                <a:solidFill>
                  <a:prstClr val="black">
                    <a:tint val="75000"/>
                  </a:prstClr>
                </a:solidFill>
              </a:rPr>
              <a:pPr/>
              <a:t>4/14/2016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65C576-DCE6-4617-9CAD-19DDEE2EA0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69410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270233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94381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424255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696397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409772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786985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7056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49105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574386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468125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053381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041679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461570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704792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73548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108249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74444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CAB5284-8EE9-4CE6-A7DB-BD424FF68B6D}" type="datetimeFigureOut">
              <a:rPr lang="ar-SA" smtClean="0"/>
              <a:pPr/>
              <a:t>07/07/37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672001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607700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902824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48156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880182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405693978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extLst>
      <p:ext uri="{BB962C8B-B14F-4D97-AF65-F5344CB8AC3E}">
        <p14:creationId xmlns:p14="http://schemas.microsoft.com/office/powerpoint/2010/main" val="311491142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87953087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806694239"/>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ar-SA">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16275450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CAB5284-8EE9-4CE6-A7DB-BD424FF68B6D}" type="datetimeFigureOut">
              <a:rPr lang="ar-SA" smtClean="0"/>
              <a:pPr/>
              <a:t>07/07/37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ar-SA">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9910804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ar-SA">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02534013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81596460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4049739945"/>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668404270"/>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82550602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CAB5284-8EE9-4CE6-A7DB-BD424FF68B6D}" type="datetimeFigureOut">
              <a:rPr lang="ar-SA" smtClean="0"/>
              <a:pPr/>
              <a:t>07/07/37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CAB5284-8EE9-4CE6-A7DB-BD424FF68B6D}" type="datetimeFigureOut">
              <a:rPr lang="ar-SA" smtClean="0"/>
              <a:pPr/>
              <a:t>07/07/37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AB5284-8EE9-4CE6-A7DB-BD424FF68B6D}" type="datetimeFigureOut">
              <a:rPr lang="ar-SA" smtClean="0"/>
              <a:pPr/>
              <a:t>07/07/37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AB5284-8EE9-4CE6-A7DB-BD424FF68B6D}" type="datetimeFigureOut">
              <a:rPr lang="ar-SA" smtClean="0"/>
              <a:pPr/>
              <a:t>07/07/37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F0E1B3-6C9F-470F-85A5-3C530D11A1D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CAB5284-8EE9-4CE6-A7DB-BD424FF68B6D}" type="datetimeFigureOut">
              <a:rPr lang="ar-SA" smtClean="0"/>
              <a:pPr/>
              <a:t>07/07/37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6F0E1B3-6C9F-470F-85A5-3C530D11A1D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D746EBD3-8885-44D6-84CC-1D36E17778E6}" type="datetimeFigureOut">
              <a:rPr lang="en-US" smtClean="0">
                <a:solidFill>
                  <a:prstClr val="black">
                    <a:tint val="75000"/>
                  </a:prstClr>
                </a:solidFill>
              </a:rPr>
              <a:pPr rtl="0"/>
              <a:t>4/14/2016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8665C576-DCE6-4617-9CAD-19DDEE2EA019}"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2109702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071DBC6-9D35-41CD-97A0-8BED34501C2C}"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F5C66DD-FBDF-4E42-8B42-3B36C4CD161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152477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AEC241-CE22-485C-A66E-552193ACF64F}" type="datetimeFigureOut">
              <a:rPr lang="ar-SA" smtClean="0">
                <a:solidFill>
                  <a:prstClr val="black">
                    <a:tint val="75000"/>
                  </a:prstClr>
                </a:solidFill>
              </a:rPr>
              <a:pPr/>
              <a:t>07/07/37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354B545-E005-4479-9C49-2A4BCBCFFB29}"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2499099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ECAB5284-8EE9-4CE6-A7DB-BD424FF68B6D}" type="datetimeFigureOut">
              <a:rPr lang="ar-SA" smtClean="0">
                <a:solidFill>
                  <a:prstClr val="black">
                    <a:lumMod val="50000"/>
                    <a:lumOff val="50000"/>
                  </a:prstClr>
                </a:solidFill>
              </a:rPr>
              <a:pPr/>
              <a:t>07/07/37</a:t>
            </a:fld>
            <a:endParaRPr lang="ar-SA">
              <a:solidFill>
                <a:prstClr val="black">
                  <a:lumMod val="50000"/>
                  <a:lumOff val="50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solidFill>
                <a:prstClr val="black">
                  <a:lumMod val="50000"/>
                  <a:lumOff val="50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6F0E1B3-6C9F-470F-85A5-3C530D11A1DD}"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13069863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hyperlink" Target="http://questgarden.com/11/54/9/051201211938/" TargetMode="External"/><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teacherweb.com/MD/OxonHillMS/FatFacts/index.html" TargetMode="External"/><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faculty.ksu.edu.sa/manar/ar/Pages/WebQuest.aspx" TargetMode="External"/><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6.xml"/><Relationship Id="rId4" Type="http://schemas.openxmlformats.org/officeDocument/2006/relationships/hyperlink" Target="http://242ite.blogspot.com/2015/04/blog-post.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8" Type="http://schemas.openxmlformats.org/officeDocument/2006/relationships/hyperlink" Target="http://universt.net/information.html" TargetMode="External"/><Relationship Id="rId3" Type="http://schemas.openxmlformats.org/officeDocument/2006/relationships/image" Target="../media/image20.jpeg"/><Relationship Id="rId7" Type="http://schemas.openxmlformats.org/officeDocument/2006/relationships/hyperlink" Target="https://www.youtube.com/watch?v=R2EL0lQOMJM" TargetMode="External"/><Relationship Id="rId2" Type="http://schemas.openxmlformats.org/officeDocument/2006/relationships/image" Target="../media/image19.gif"/><Relationship Id="rId1" Type="http://schemas.openxmlformats.org/officeDocument/2006/relationships/slideLayout" Target="../slideLayouts/slideLayout6.xml"/><Relationship Id="rId6" Type="http://schemas.openxmlformats.org/officeDocument/2006/relationships/hyperlink" Target="http://www.new-educ.com/c-quoi-une-cyberquete" TargetMode="External"/><Relationship Id="rId5" Type="http://schemas.openxmlformats.org/officeDocument/2006/relationships/hyperlink" Target="http://eledresy.egyscholars.com/webquest.html" TargetMode="External"/><Relationship Id="rId4" Type="http://schemas.openxmlformats.org/officeDocument/2006/relationships/hyperlink" Target="http://www.schoolarabia.net/tqanyat_ta2alum/webquest/webquest.htm" TargetMode="External"/><Relationship Id="rId9" Type="http://schemas.openxmlformats.org/officeDocument/2006/relationships/hyperlink" Target="http://kt.flexiblelearning.net.au/tkt2007/edition-15/surreal-quests-enriched-purposeful-language-learning-in-second-lif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7.jp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niverst.net/3/intro.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image" Target="../media/image8.jpg"/><Relationship Id="rId1" Type="http://schemas.openxmlformats.org/officeDocument/2006/relationships/slideLayout" Target="../slideLayouts/slideLayout29.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 Id="rId9" Type="http://schemas.openxmlformats.org/officeDocument/2006/relationships/image" Target="../media/image15.gif"/></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34.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8" Type="http://schemas.openxmlformats.org/officeDocument/2006/relationships/hyperlink" Target="&#1575;&#1604;&#1605;&#1607;&#1605;&#1607;.pptx" TargetMode="External"/><Relationship Id="rId3" Type="http://schemas.openxmlformats.org/officeDocument/2006/relationships/image" Target="../media/image22.jpg"/><Relationship Id="rId7" Type="http://schemas.openxmlformats.org/officeDocument/2006/relationships/hyperlink" Target="&#1575;&#1604;&#1605;&#1602;&#1583;&#1605;&#1607;.pptx" TargetMode="External"/><Relationship Id="rId12" Type="http://schemas.openxmlformats.org/officeDocument/2006/relationships/image" Target="../media/image26.png"/><Relationship Id="rId2" Type="http://schemas.openxmlformats.org/officeDocument/2006/relationships/image" Target="../media/image21.jpg"/><Relationship Id="rId1" Type="http://schemas.openxmlformats.org/officeDocument/2006/relationships/slideLayout" Target="../slideLayouts/slideLayout18.xml"/><Relationship Id="rId6" Type="http://schemas.openxmlformats.org/officeDocument/2006/relationships/image" Target="../media/image25.jpg"/><Relationship Id="rId11" Type="http://schemas.openxmlformats.org/officeDocument/2006/relationships/hyperlink" Target="&#1575;&#1604;&#1578;&#1602;&#1610;&#1610;&#1605;.pptx" TargetMode="External"/><Relationship Id="rId5" Type="http://schemas.openxmlformats.org/officeDocument/2006/relationships/image" Target="../media/image24.jpg"/><Relationship Id="rId10" Type="http://schemas.openxmlformats.org/officeDocument/2006/relationships/hyperlink" Target="&#1575;&#1604;&#1605;&#1589;&#1575;&#1583;&#1585;.pptx" TargetMode="External"/><Relationship Id="rId4" Type="http://schemas.openxmlformats.org/officeDocument/2006/relationships/image" Target="../media/image23.jpg"/><Relationship Id="rId9" Type="http://schemas.openxmlformats.org/officeDocument/2006/relationships/hyperlink" Target="&#1575;&#1604;&#1571;&#1580;&#1585;&#1575;&#1569;&#1575;&#1578;.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3075"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214438" y="357188"/>
            <a:ext cx="5643562" cy="1262062"/>
          </a:xfrm>
          <a:prstGeom prst="rect">
            <a:avLst/>
          </a:prstGeom>
          <a:noFill/>
        </p:spPr>
        <p:txBody>
          <a:bodyPr rtlCol="1">
            <a:spAutoFit/>
          </a:bodyPr>
          <a:lstStyle/>
          <a:p>
            <a:pPr algn="ctr">
              <a:defRPr/>
            </a:pPr>
            <a:r>
              <a:rPr lang="ar-SA" sz="1200" b="1" dirty="0">
                <a:solidFill>
                  <a:srgbClr val="0070C0"/>
                </a:solidFill>
                <a:effectLst>
                  <a:outerShdw blurRad="38100" dist="38100" dir="2700000" algn="tl">
                    <a:srgbClr val="C0C0C0"/>
                  </a:outerShdw>
                </a:effectLst>
              </a:rPr>
              <a:t> </a:t>
            </a:r>
            <a:r>
              <a:rPr lang="ar-SA" sz="3600" b="1" dirty="0">
                <a:solidFill>
                  <a:srgbClr val="0070C0"/>
                </a:solidFill>
              </a:rPr>
              <a:t>الرحلات المعرفية عبر الويب</a:t>
            </a:r>
            <a:r>
              <a:rPr lang="ar-SA" sz="2800" b="1" dirty="0">
                <a:solidFill>
                  <a:srgbClr val="0070C0"/>
                </a:solidFill>
                <a:effectLst>
                  <a:outerShdw blurRad="38100" dist="38100" dir="2700000" algn="tl">
                    <a:srgbClr val="C0C0C0"/>
                  </a:outerShdw>
                </a:effectLst>
                <a:latin typeface="Calibri" pitchFamily="34" charset="0"/>
                <a:cs typeface="K Elham" pitchFamily="2" charset="-78"/>
              </a:rPr>
              <a:t/>
            </a:r>
            <a:br>
              <a:rPr lang="ar-SA" sz="2800" b="1" dirty="0">
                <a:solidFill>
                  <a:srgbClr val="0070C0"/>
                </a:solidFill>
                <a:effectLst>
                  <a:outerShdw blurRad="38100" dist="38100" dir="2700000" algn="tl">
                    <a:srgbClr val="C0C0C0"/>
                  </a:outerShdw>
                </a:effectLst>
                <a:latin typeface="Calibri" pitchFamily="34" charset="0"/>
                <a:cs typeface="K Elham" pitchFamily="2" charset="-78"/>
              </a:rPr>
            </a:br>
            <a:r>
              <a:rPr lang="en-US" sz="4000" b="1" dirty="0" smtClean="0">
                <a:solidFill>
                  <a:srgbClr val="00B050"/>
                </a:solidFill>
                <a:latin typeface="Calibri" pitchFamily="34" charset="0"/>
              </a:rPr>
              <a:t>WebQuest</a:t>
            </a:r>
            <a:endParaRPr lang="ar-SA" sz="3600" dirty="0">
              <a:solidFill>
                <a:srgbClr val="00B050"/>
              </a:solidFill>
            </a:endParaRPr>
          </a:p>
        </p:txBody>
      </p:sp>
      <p:pic>
        <p:nvPicPr>
          <p:cNvPr id="3080"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pic>
        <p:nvPicPr>
          <p:cNvPr id="3081" name="صورة 24" descr="Search_Engine_Submissions.pn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357188" y="3008313"/>
            <a:ext cx="5000625" cy="3649662"/>
          </a:xfrm>
          <a:prstGeom prst="rect">
            <a:avLst/>
          </a:prstGeom>
          <a:noFill/>
          <a:ln w="9525">
            <a:noFill/>
            <a:miter lim="800000"/>
            <a:headEnd/>
            <a:tailEnd/>
          </a:ln>
        </p:spPr>
      </p:pic>
      <p:pic>
        <p:nvPicPr>
          <p:cNvPr id="3082" name="صورة 25" descr="Bus.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4143375" y="1212850"/>
            <a:ext cx="3756025" cy="25019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6147"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algn="ctr">
              <a:defRPr/>
            </a:pPr>
            <a:r>
              <a:rPr lang="ar-SA" sz="1200" b="1" dirty="0">
                <a:solidFill>
                  <a:srgbClr val="0070C0"/>
                </a:solidFill>
                <a:effectLst>
                  <a:outerShdw blurRad="38100" dist="38100" dir="2700000" algn="tl">
                    <a:srgbClr val="C0C0C0"/>
                  </a:outerShdw>
                </a:effectLst>
              </a:rPr>
              <a:t> </a:t>
            </a:r>
            <a:r>
              <a:rPr lang="ar-SA" sz="3600" b="1" dirty="0">
                <a:solidFill>
                  <a:srgbClr val="0070C0"/>
                </a:solidFill>
              </a:rPr>
              <a:t>عناصر بناء </a:t>
            </a:r>
          </a:p>
          <a:p>
            <a:pPr algn="ctr">
              <a:defRPr/>
            </a:pPr>
            <a:r>
              <a:rPr lang="ar-SA" sz="3600" b="1" dirty="0">
                <a:solidFill>
                  <a:srgbClr val="0070C0"/>
                </a:solidFill>
              </a:rPr>
              <a:t>الرحلات المعرفية عبر الويب</a:t>
            </a:r>
            <a:endParaRPr lang="ar-SA" sz="3600" dirty="0">
              <a:solidFill>
                <a:srgbClr val="00B050"/>
              </a:solidFill>
            </a:endParaRPr>
          </a:p>
        </p:txBody>
      </p:sp>
      <p:pic>
        <p:nvPicPr>
          <p:cNvPr id="6152"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pic>
        <p:nvPicPr>
          <p:cNvPr id="6153" name="صورة 11" descr="WQBricks1Am.gif"/>
          <p:cNvPicPr>
            <a:picLocks noChangeAspect="1"/>
          </p:cNvPicPr>
          <p:nvPr/>
        </p:nvPicPr>
        <p:blipFill>
          <a:blip r:embed="rId3" cstate="print">
            <a:clrChange>
              <a:clrFrom>
                <a:srgbClr val="FFFFFF"/>
              </a:clrFrom>
              <a:clrTo>
                <a:srgbClr val="FFFFFF">
                  <a:alpha val="0"/>
                </a:srgbClr>
              </a:clrTo>
            </a:clrChange>
          </a:blip>
          <a:srcRect l="55147"/>
          <a:stretch>
            <a:fillRect/>
          </a:stretch>
        </p:blipFill>
        <p:spPr bwMode="auto">
          <a:xfrm>
            <a:off x="6357938" y="1928813"/>
            <a:ext cx="1016000" cy="3708400"/>
          </a:xfrm>
          <a:prstGeom prst="rect">
            <a:avLst/>
          </a:prstGeom>
          <a:noFill/>
          <a:ln w="9525">
            <a:noFill/>
            <a:miter lim="800000"/>
            <a:headEnd/>
            <a:tailEnd/>
          </a:ln>
        </p:spPr>
      </p:pic>
      <p:pic>
        <p:nvPicPr>
          <p:cNvPr id="6154" name="صورة 12"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
        <p:nvSpPr>
          <p:cNvPr id="14" name="مربع نص 13"/>
          <p:cNvSpPr txBox="1"/>
          <p:nvPr/>
        </p:nvSpPr>
        <p:spPr>
          <a:xfrm>
            <a:off x="1143000" y="2089150"/>
            <a:ext cx="5072063" cy="3878263"/>
          </a:xfrm>
          <a:prstGeom prst="rect">
            <a:avLst/>
          </a:prstGeom>
          <a:noFill/>
        </p:spPr>
        <p:txBody>
          <a:bodyPr rtlCol="1">
            <a:spAutoFit/>
          </a:bodyPr>
          <a:lstStyle/>
          <a:p>
            <a:pPr>
              <a:spcBef>
                <a:spcPts val="0"/>
              </a:spcBef>
              <a:spcAft>
                <a:spcPts val="1200"/>
              </a:spcAft>
              <a:defRPr/>
            </a:pPr>
            <a:r>
              <a:rPr lang="ar-SA" sz="2800" b="1" dirty="0">
                <a:solidFill>
                  <a:srgbClr val="7030A0"/>
                </a:solidFill>
                <a:effectLst>
                  <a:outerShdw blurRad="38100" dist="38100" dir="2700000" algn="tl">
                    <a:srgbClr val="000000">
                      <a:alpha val="43137"/>
                    </a:srgbClr>
                  </a:outerShdw>
                </a:effectLst>
              </a:rPr>
              <a:t>المقدمــة</a:t>
            </a:r>
          </a:p>
          <a:p>
            <a:pPr>
              <a:spcBef>
                <a:spcPts val="0"/>
              </a:spcBef>
              <a:spcAft>
                <a:spcPts val="1200"/>
              </a:spcAft>
              <a:defRPr/>
            </a:pPr>
            <a:r>
              <a:rPr lang="ar-SA" sz="2800" b="1" dirty="0">
                <a:solidFill>
                  <a:srgbClr val="CC0000"/>
                </a:solidFill>
                <a:effectLst>
                  <a:outerShdw blurRad="38100" dist="38100" dir="2700000" algn="tl">
                    <a:srgbClr val="000000">
                      <a:alpha val="43137"/>
                    </a:srgbClr>
                  </a:outerShdw>
                </a:effectLst>
              </a:rPr>
              <a:t>المهــام</a:t>
            </a:r>
          </a:p>
          <a:p>
            <a:pPr>
              <a:spcBef>
                <a:spcPts val="0"/>
              </a:spcBef>
              <a:spcAft>
                <a:spcPts val="1200"/>
              </a:spcAft>
              <a:defRPr/>
            </a:pPr>
            <a:r>
              <a:rPr lang="ar-SA" sz="2800" b="1" dirty="0">
                <a:solidFill>
                  <a:schemeClr val="bg2">
                    <a:lumMod val="75000"/>
                  </a:schemeClr>
                </a:solidFill>
                <a:effectLst>
                  <a:outerShdw blurRad="38100" dist="38100" dir="2700000" algn="tl">
                    <a:srgbClr val="000000">
                      <a:alpha val="43137"/>
                    </a:srgbClr>
                  </a:outerShdw>
                </a:effectLst>
              </a:rPr>
              <a:t>الإجــراءات</a:t>
            </a:r>
          </a:p>
          <a:p>
            <a:pPr>
              <a:spcBef>
                <a:spcPts val="0"/>
              </a:spcBef>
              <a:spcAft>
                <a:spcPts val="1200"/>
              </a:spcAft>
              <a:defRPr/>
            </a:pPr>
            <a:r>
              <a:rPr lang="ar-SA" sz="2800" b="1" dirty="0">
                <a:solidFill>
                  <a:srgbClr val="0000CC"/>
                </a:solidFill>
                <a:effectLst>
                  <a:outerShdw blurRad="38100" dist="38100" dir="2700000" algn="tl">
                    <a:srgbClr val="000000">
                      <a:alpha val="43137"/>
                    </a:srgbClr>
                  </a:outerShdw>
                </a:effectLst>
              </a:rPr>
              <a:t>المصــادر</a:t>
            </a:r>
          </a:p>
          <a:p>
            <a:pPr>
              <a:spcBef>
                <a:spcPts val="0"/>
              </a:spcBef>
              <a:spcAft>
                <a:spcPts val="1200"/>
              </a:spcAft>
              <a:defRPr/>
            </a:pPr>
            <a:r>
              <a:rPr lang="ar-SA" sz="2800" b="1" dirty="0">
                <a:solidFill>
                  <a:srgbClr val="FFCC00"/>
                </a:solidFill>
                <a:effectLst>
                  <a:outerShdw blurRad="38100" dist="38100" dir="2700000" algn="tl">
                    <a:srgbClr val="000000">
                      <a:alpha val="43137"/>
                    </a:srgbClr>
                  </a:outerShdw>
                </a:effectLst>
              </a:rPr>
              <a:t>التقييــم</a:t>
            </a:r>
          </a:p>
          <a:p>
            <a:pPr>
              <a:spcBef>
                <a:spcPts val="0"/>
              </a:spcBef>
              <a:spcAft>
                <a:spcPts val="1200"/>
              </a:spcAft>
              <a:defRPr/>
            </a:pPr>
            <a:r>
              <a:rPr lang="ar-SA" sz="2800" b="1" dirty="0">
                <a:solidFill>
                  <a:srgbClr val="00B050"/>
                </a:solidFill>
                <a:effectLst>
                  <a:outerShdw blurRad="38100" dist="38100" dir="2700000" algn="tl">
                    <a:srgbClr val="000000">
                      <a:alpha val="43137"/>
                    </a:srgbClr>
                  </a:outerShdw>
                </a:effectLst>
              </a:rPr>
              <a:t>الخاتــمة</a:t>
            </a:r>
          </a:p>
          <a:p>
            <a:pPr>
              <a:spcBef>
                <a:spcPts val="0"/>
              </a:spcBef>
              <a:spcAft>
                <a:spcPts val="1200"/>
              </a:spcAft>
              <a:defRPr/>
            </a:pPr>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71"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a:defRPr/>
            </a:pPr>
            <a:r>
              <a:rPr lang="ar-SA" sz="3600" b="1" dirty="0">
                <a:solidFill>
                  <a:srgbClr val="7030A0"/>
                </a:solidFill>
                <a:effectLst>
                  <a:outerShdw blurRad="38100" dist="38100" dir="2700000" algn="tl">
                    <a:srgbClr val="C0C0C0"/>
                  </a:outerShdw>
                </a:effectLst>
              </a:rPr>
              <a:t>المقدمة</a:t>
            </a:r>
          </a:p>
          <a:p>
            <a:pPr algn="ctr">
              <a:defRPr/>
            </a:pPr>
            <a:r>
              <a:rPr lang="en-US" sz="3600" b="1" dirty="0">
                <a:solidFill>
                  <a:srgbClr val="7030A0"/>
                </a:solidFill>
                <a:effectLst>
                  <a:outerShdw blurRad="38100" dist="38100" dir="2700000" algn="tl">
                    <a:srgbClr val="C0C0C0"/>
                  </a:outerShdw>
                </a:effectLst>
              </a:rPr>
              <a:t>Introduction</a:t>
            </a:r>
            <a:endParaRPr lang="ar-SA" sz="3600" dirty="0">
              <a:solidFill>
                <a:srgbClr val="7030A0"/>
              </a:solidFill>
            </a:endParaRPr>
          </a:p>
        </p:txBody>
      </p:sp>
      <p:pic>
        <p:nvPicPr>
          <p:cNvPr id="7176"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7177" name="مربع نص 10"/>
          <p:cNvSpPr txBox="1">
            <a:spLocks noChangeArrowheads="1"/>
          </p:cNvSpPr>
          <p:nvPr/>
        </p:nvSpPr>
        <p:spPr bwMode="auto">
          <a:xfrm>
            <a:off x="357188" y="2143125"/>
            <a:ext cx="7286625" cy="3695700"/>
          </a:xfrm>
          <a:prstGeom prst="rect">
            <a:avLst/>
          </a:prstGeom>
          <a:noFill/>
          <a:ln w="9525">
            <a:noFill/>
            <a:miter lim="800000"/>
            <a:headEnd/>
            <a:tailEnd/>
          </a:ln>
        </p:spPr>
        <p:txBody>
          <a:bodyPr>
            <a:spAutoFit/>
          </a:bodyPr>
          <a:lstStyle/>
          <a:p>
            <a:pPr>
              <a:lnSpc>
                <a:spcPct val="150000"/>
              </a:lnSpc>
            </a:pPr>
            <a:r>
              <a:rPr lang="ar-SA" sz="3200" dirty="0"/>
              <a:t>تقديم حول الدرس والتمهيد له لإثارة دافعية الطلاب, حيث يتم توضيح فكرة الدرس وعناصره  والتركيز على أهدافه من أجل  وضع الطالب في تصور مسبق حول ما سيتعلمه، وعادة تتكون من فقرة قصيرة على شكل سيناريو توضح الفكرة وتثير دافعية الطالب.</a:t>
            </a:r>
          </a:p>
        </p:txBody>
      </p:sp>
      <p:pic>
        <p:nvPicPr>
          <p:cNvPr id="7178" name="صورة 12" descr="WQBricks1Am.gif"/>
          <p:cNvPicPr>
            <a:picLocks noChangeAspect="1"/>
          </p:cNvPicPr>
          <p:nvPr/>
        </p:nvPicPr>
        <p:blipFill>
          <a:blip r:embed="rId3" cstate="print">
            <a:clrChange>
              <a:clrFrom>
                <a:srgbClr val="FFFFFF"/>
              </a:clrFrom>
              <a:clrTo>
                <a:srgbClr val="FFFFFF">
                  <a:alpha val="0"/>
                </a:srgbClr>
              </a:clrTo>
            </a:clrChange>
          </a:blip>
          <a:srcRect l="57353" b="81438"/>
          <a:stretch>
            <a:fillRect/>
          </a:stretch>
        </p:blipFill>
        <p:spPr bwMode="auto">
          <a:xfrm>
            <a:off x="5929313" y="428625"/>
            <a:ext cx="1403350" cy="1000125"/>
          </a:xfrm>
          <a:prstGeom prst="rect">
            <a:avLst/>
          </a:prstGeom>
          <a:noFill/>
          <a:ln w="9525">
            <a:noFill/>
            <a:miter lim="800000"/>
            <a:headEnd/>
            <a:tailEnd/>
          </a:ln>
        </p:spPr>
      </p:pic>
      <p:pic>
        <p:nvPicPr>
          <p:cNvPr id="7179" name="صورة 13"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8195"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startAt="2"/>
              <a:defRPr/>
            </a:pPr>
            <a:r>
              <a:rPr lang="ar-SA" sz="3600" b="1" dirty="0">
                <a:solidFill>
                  <a:srgbClr val="CC0000"/>
                </a:solidFill>
                <a:effectLst>
                  <a:outerShdw blurRad="38100" dist="38100" dir="2700000" algn="tl">
                    <a:srgbClr val="C0C0C0"/>
                  </a:outerShdw>
                </a:effectLst>
              </a:rPr>
              <a:t>المهمة</a:t>
            </a:r>
          </a:p>
          <a:p>
            <a:pPr algn="ctr">
              <a:defRPr/>
            </a:pPr>
            <a:r>
              <a:rPr lang="en-US" sz="3600" b="1" dirty="0">
                <a:solidFill>
                  <a:srgbClr val="CC0000"/>
                </a:solidFill>
                <a:effectLst>
                  <a:outerShdw blurRad="38100" dist="38100" dir="2700000" algn="tl">
                    <a:srgbClr val="C0C0C0"/>
                  </a:outerShdw>
                </a:effectLst>
              </a:rPr>
              <a:t>Task</a:t>
            </a:r>
            <a:endParaRPr lang="ar-SA" sz="3600" dirty="0">
              <a:solidFill>
                <a:srgbClr val="CC0000"/>
              </a:solidFill>
            </a:endParaRPr>
          </a:p>
        </p:txBody>
      </p:sp>
      <p:pic>
        <p:nvPicPr>
          <p:cNvPr id="8200"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8201" name="مربع نص 10"/>
          <p:cNvSpPr txBox="1">
            <a:spLocks noChangeArrowheads="1"/>
          </p:cNvSpPr>
          <p:nvPr/>
        </p:nvSpPr>
        <p:spPr bwMode="auto">
          <a:xfrm>
            <a:off x="357188" y="2143125"/>
            <a:ext cx="7286625" cy="3890963"/>
          </a:xfrm>
          <a:prstGeom prst="rect">
            <a:avLst/>
          </a:prstGeom>
          <a:noFill/>
          <a:ln w="9525">
            <a:noFill/>
            <a:miter lim="800000"/>
            <a:headEnd/>
            <a:tailEnd/>
          </a:ln>
        </p:spPr>
        <p:txBody>
          <a:bodyPr>
            <a:spAutoFit/>
          </a:bodyPr>
          <a:lstStyle/>
          <a:p>
            <a:pPr>
              <a:lnSpc>
                <a:spcPct val="150000"/>
              </a:lnSpc>
            </a:pPr>
            <a:r>
              <a:rPr lang="ar-SA" sz="2800"/>
              <a:t>وفيها يتم تحديد النتيجة النهائية المطلوبة من المتعلمين، وقد تكون المهمة مجموعة من الأسئلة يجيبون عليها من خلال رحلتهم، أو أن يطلب منهم رسم خريطة مفاهيمية لما تعلموه، أو كتابة تقرير أو بحث قصير، أو رسم صورة أو تصميم ملصق يعبر عن الموضوع، أو جمع صور وفيديو ومعلومات وتقديم عرض عنها.</a:t>
            </a:r>
          </a:p>
        </p:txBody>
      </p:sp>
      <p:pic>
        <p:nvPicPr>
          <p:cNvPr id="8202" name="صورة 11" descr="WQBricks1Am.gif"/>
          <p:cNvPicPr>
            <a:picLocks noChangeAspect="1"/>
          </p:cNvPicPr>
          <p:nvPr/>
        </p:nvPicPr>
        <p:blipFill>
          <a:blip r:embed="rId3" cstate="print"/>
          <a:srcRect l="53676" t="16318" b="65173"/>
          <a:stretch>
            <a:fillRect/>
          </a:stretch>
        </p:blipFill>
        <p:spPr bwMode="auto">
          <a:xfrm>
            <a:off x="5786438" y="428625"/>
            <a:ext cx="1528762" cy="1000125"/>
          </a:xfrm>
          <a:prstGeom prst="rect">
            <a:avLst/>
          </a:prstGeom>
          <a:noFill/>
          <a:ln w="9525">
            <a:noFill/>
            <a:miter lim="800000"/>
            <a:headEnd/>
            <a:tailEnd/>
          </a:ln>
        </p:spPr>
      </p:pic>
      <p:pic>
        <p:nvPicPr>
          <p:cNvPr id="8203" name="صورة 13" descr="BrickBar.gif"/>
          <p:cNvPicPr>
            <a:picLocks noChangeAspect="1"/>
          </p:cNvPicPr>
          <p:nvPr/>
        </p:nvPicPr>
        <p:blipFill>
          <a:blip r:embed="rId4" cstate="print"/>
          <a:srcRect/>
          <a:stretch>
            <a:fillRect/>
          </a:stretch>
        </p:blipFill>
        <p:spPr bwMode="auto">
          <a:xfrm>
            <a:off x="928688" y="5962671"/>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9219"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startAt="3"/>
              <a:defRPr/>
            </a:pPr>
            <a:r>
              <a:rPr lang="ar-SA" sz="3600" b="1" dirty="0">
                <a:solidFill>
                  <a:schemeClr val="bg2">
                    <a:lumMod val="75000"/>
                  </a:schemeClr>
                </a:solidFill>
                <a:effectLst>
                  <a:outerShdw blurRad="38100" dist="38100" dir="2700000" algn="tl">
                    <a:srgbClr val="C0C0C0"/>
                  </a:outerShdw>
                </a:effectLst>
              </a:rPr>
              <a:t>الإجراءات</a:t>
            </a:r>
          </a:p>
          <a:p>
            <a:pPr algn="ctr">
              <a:defRPr/>
            </a:pPr>
            <a:r>
              <a:rPr lang="en-US" sz="3600" b="1" dirty="0">
                <a:solidFill>
                  <a:schemeClr val="bg2">
                    <a:lumMod val="75000"/>
                  </a:schemeClr>
                </a:solidFill>
                <a:effectLst>
                  <a:outerShdw blurRad="38100" dist="38100" dir="2700000" algn="tl">
                    <a:srgbClr val="C0C0C0"/>
                  </a:outerShdw>
                </a:effectLst>
              </a:rPr>
              <a:t>Process</a:t>
            </a:r>
            <a:endParaRPr lang="ar-SA" sz="3600" dirty="0">
              <a:solidFill>
                <a:schemeClr val="bg2">
                  <a:lumMod val="75000"/>
                </a:schemeClr>
              </a:solidFill>
            </a:endParaRPr>
          </a:p>
        </p:txBody>
      </p:sp>
      <p:pic>
        <p:nvPicPr>
          <p:cNvPr id="9224"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9225" name="مربع نص 10"/>
          <p:cNvSpPr txBox="1">
            <a:spLocks noChangeArrowheads="1"/>
          </p:cNvSpPr>
          <p:nvPr/>
        </p:nvSpPr>
        <p:spPr bwMode="auto">
          <a:xfrm>
            <a:off x="357188" y="2143125"/>
            <a:ext cx="7286625" cy="3046988"/>
          </a:xfrm>
          <a:prstGeom prst="rect">
            <a:avLst/>
          </a:prstGeom>
          <a:noFill/>
          <a:ln w="9525">
            <a:noFill/>
            <a:miter lim="800000"/>
            <a:headEnd/>
            <a:tailEnd/>
          </a:ln>
        </p:spPr>
        <p:txBody>
          <a:bodyPr>
            <a:spAutoFit/>
          </a:bodyPr>
          <a:lstStyle/>
          <a:p>
            <a:pPr>
              <a:lnSpc>
                <a:spcPct val="150000"/>
              </a:lnSpc>
            </a:pPr>
            <a:r>
              <a:rPr lang="ar-SA" sz="3200" dirty="0"/>
              <a:t>يحتوي هذا الجزء من النشاط على </a:t>
            </a:r>
            <a:r>
              <a:rPr lang="ar-SA" sz="3200" dirty="0" smtClean="0"/>
              <a:t>وصف خطوات العمل على الرحلة وصفاً تفصيلياً , يشمل قواعد العمل واستراتيجيات التنفيذ من تقسيم </a:t>
            </a:r>
            <a:r>
              <a:rPr lang="ar-SA" sz="3200" dirty="0"/>
              <a:t>الطلاب </a:t>
            </a:r>
            <a:r>
              <a:rPr lang="ar-SA" sz="3200" dirty="0" smtClean="0"/>
              <a:t>وتوزيع </a:t>
            </a:r>
            <a:r>
              <a:rPr lang="ar-SA" sz="3200" dirty="0"/>
              <a:t>العمل بينهم </a:t>
            </a:r>
            <a:r>
              <a:rPr lang="ar-SA" sz="3200" dirty="0" smtClean="0"/>
              <a:t>, وتحديد </a:t>
            </a:r>
            <a:r>
              <a:rPr lang="ar-SA" sz="3200" dirty="0"/>
              <a:t>الزمن  اللازم لتأدية المهام.</a:t>
            </a:r>
          </a:p>
        </p:txBody>
      </p:sp>
      <p:pic>
        <p:nvPicPr>
          <p:cNvPr id="9226" name="صورة 11" descr="WQBricks1Am.gif"/>
          <p:cNvPicPr>
            <a:picLocks noChangeAspect="1"/>
          </p:cNvPicPr>
          <p:nvPr/>
        </p:nvPicPr>
        <p:blipFill>
          <a:blip r:embed="rId3" cstate="print"/>
          <a:srcRect l="53676" t="34865" b="45509"/>
          <a:stretch>
            <a:fillRect/>
          </a:stretch>
        </p:blipFill>
        <p:spPr bwMode="auto">
          <a:xfrm>
            <a:off x="5786438" y="509588"/>
            <a:ext cx="1428750" cy="990600"/>
          </a:xfrm>
          <a:prstGeom prst="rect">
            <a:avLst/>
          </a:prstGeom>
          <a:noFill/>
          <a:ln w="9525">
            <a:noFill/>
            <a:miter lim="800000"/>
            <a:headEnd/>
            <a:tailEnd/>
          </a:ln>
        </p:spPr>
      </p:pic>
      <p:sp>
        <p:nvSpPr>
          <p:cNvPr id="14" name="مثلث متساوي الساقين 13"/>
          <p:cNvSpPr/>
          <p:nvPr/>
        </p:nvSpPr>
        <p:spPr>
          <a:xfrm>
            <a:off x="5929313" y="1285875"/>
            <a:ext cx="857250" cy="28575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9228" name="صورة 14"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0243"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startAt="4"/>
              <a:defRPr/>
            </a:pPr>
            <a:r>
              <a:rPr lang="ar-SA" sz="3600" b="1" dirty="0">
                <a:solidFill>
                  <a:srgbClr val="0000CC"/>
                </a:solidFill>
                <a:effectLst>
                  <a:outerShdw blurRad="38100" dist="38100" dir="2700000" algn="tl">
                    <a:srgbClr val="C0C0C0"/>
                  </a:outerShdw>
                </a:effectLst>
              </a:rPr>
              <a:t>المصــادر</a:t>
            </a:r>
          </a:p>
          <a:p>
            <a:pPr algn="ctr">
              <a:defRPr/>
            </a:pPr>
            <a:r>
              <a:rPr lang="en-US" sz="3600" b="1" dirty="0">
                <a:solidFill>
                  <a:srgbClr val="0000CC"/>
                </a:solidFill>
                <a:effectLst>
                  <a:outerShdw blurRad="38100" dist="38100" dir="2700000" algn="tl">
                    <a:srgbClr val="C0C0C0"/>
                  </a:outerShdw>
                </a:effectLst>
              </a:rPr>
              <a:t>Resources</a:t>
            </a:r>
            <a:endParaRPr lang="ar-SA" sz="3600" dirty="0">
              <a:solidFill>
                <a:srgbClr val="0000CC"/>
              </a:solidFill>
            </a:endParaRPr>
          </a:p>
        </p:txBody>
      </p:sp>
      <p:pic>
        <p:nvPicPr>
          <p:cNvPr id="10248"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10249" name="مربع نص 10"/>
          <p:cNvSpPr txBox="1">
            <a:spLocks noChangeArrowheads="1"/>
          </p:cNvSpPr>
          <p:nvPr/>
        </p:nvSpPr>
        <p:spPr bwMode="auto">
          <a:xfrm>
            <a:off x="357188" y="2143125"/>
            <a:ext cx="7286625" cy="3695700"/>
          </a:xfrm>
          <a:prstGeom prst="rect">
            <a:avLst/>
          </a:prstGeom>
          <a:noFill/>
          <a:ln w="9525">
            <a:noFill/>
            <a:miter lim="800000"/>
            <a:headEnd/>
            <a:tailEnd/>
          </a:ln>
        </p:spPr>
        <p:txBody>
          <a:bodyPr>
            <a:spAutoFit/>
          </a:bodyPr>
          <a:lstStyle/>
          <a:p>
            <a:pPr>
              <a:lnSpc>
                <a:spcPct val="150000"/>
              </a:lnSpc>
            </a:pPr>
            <a:r>
              <a:rPr lang="ar-SA" sz="3200"/>
              <a:t>سرد المواقع التي يجب على المتعلم زيارتها، وربطها مباشرة بالمهام المطلوبة وهو ما سيسهل لا محالة عمل المتعلم ، وكذلك يمكن استخدام مصادر تقليدية أيضا مثل: الكتب والموسوعات والمجلات والأقراص أو الذهاب لمناطق معينة.</a:t>
            </a:r>
          </a:p>
        </p:txBody>
      </p:sp>
      <p:pic>
        <p:nvPicPr>
          <p:cNvPr id="10250" name="صورة 11" descr="WQBricks1Am.gif"/>
          <p:cNvPicPr>
            <a:picLocks noChangeAspect="1"/>
          </p:cNvPicPr>
          <p:nvPr/>
        </p:nvPicPr>
        <p:blipFill>
          <a:blip r:embed="rId3" cstate="print"/>
          <a:srcRect l="53676" t="50000" b="34280"/>
          <a:stretch>
            <a:fillRect/>
          </a:stretch>
        </p:blipFill>
        <p:spPr bwMode="auto">
          <a:xfrm>
            <a:off x="5715000" y="500063"/>
            <a:ext cx="1571625" cy="873125"/>
          </a:xfrm>
          <a:prstGeom prst="rect">
            <a:avLst/>
          </a:prstGeom>
          <a:noFill/>
          <a:ln w="9525">
            <a:noFill/>
            <a:miter lim="800000"/>
            <a:headEnd/>
            <a:tailEnd/>
          </a:ln>
        </p:spPr>
      </p:pic>
      <p:sp>
        <p:nvSpPr>
          <p:cNvPr id="14" name="مثلث متساوي الساقين 13"/>
          <p:cNvSpPr/>
          <p:nvPr/>
        </p:nvSpPr>
        <p:spPr>
          <a:xfrm rot="10800000">
            <a:off x="6429375" y="428625"/>
            <a:ext cx="857250" cy="28575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10252" name="صورة 14"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1267"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startAt="5"/>
              <a:defRPr/>
            </a:pPr>
            <a:r>
              <a:rPr lang="ar-SA" sz="3600" b="1" dirty="0">
                <a:solidFill>
                  <a:srgbClr val="FFCC00"/>
                </a:solidFill>
                <a:effectLst>
                  <a:outerShdw blurRad="38100" dist="38100" dir="2700000" algn="tl">
                    <a:srgbClr val="C0C0C0"/>
                  </a:outerShdw>
                </a:effectLst>
              </a:rPr>
              <a:t>التقييم</a:t>
            </a:r>
          </a:p>
          <a:p>
            <a:pPr algn="ctr">
              <a:defRPr/>
            </a:pPr>
            <a:r>
              <a:rPr lang="en-US" sz="3600" b="1" dirty="0">
                <a:solidFill>
                  <a:srgbClr val="FFCC00"/>
                </a:solidFill>
                <a:effectLst>
                  <a:outerShdw blurRad="38100" dist="38100" dir="2700000" algn="tl">
                    <a:srgbClr val="C0C0C0"/>
                  </a:outerShdw>
                </a:effectLst>
              </a:rPr>
              <a:t>Evaluation</a:t>
            </a:r>
            <a:endParaRPr lang="ar-SA" sz="3600" dirty="0">
              <a:solidFill>
                <a:srgbClr val="FFCC00"/>
              </a:solidFill>
            </a:endParaRPr>
          </a:p>
        </p:txBody>
      </p:sp>
      <p:pic>
        <p:nvPicPr>
          <p:cNvPr id="11272"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11273" name="مربع نص 10"/>
          <p:cNvSpPr txBox="1">
            <a:spLocks noChangeArrowheads="1"/>
          </p:cNvSpPr>
          <p:nvPr/>
        </p:nvSpPr>
        <p:spPr bwMode="auto">
          <a:xfrm>
            <a:off x="357188" y="2143125"/>
            <a:ext cx="7286625" cy="2217738"/>
          </a:xfrm>
          <a:prstGeom prst="rect">
            <a:avLst/>
          </a:prstGeom>
          <a:noFill/>
          <a:ln w="9525">
            <a:noFill/>
            <a:miter lim="800000"/>
            <a:headEnd/>
            <a:tailEnd/>
          </a:ln>
        </p:spPr>
        <p:txBody>
          <a:bodyPr>
            <a:spAutoFit/>
          </a:bodyPr>
          <a:lstStyle/>
          <a:p>
            <a:pPr>
              <a:lnSpc>
                <a:spcPct val="150000"/>
              </a:lnSpc>
            </a:pPr>
            <a:r>
              <a:rPr lang="ar-SA" sz="3200" dirty="0"/>
              <a:t>يتم وضع مجموعة من المعايير لتقييم أداء الطلبة، وقد </a:t>
            </a:r>
            <a:r>
              <a:rPr lang="ar-SA" sz="3200" dirty="0" smtClean="0"/>
              <a:t>يقيم كذلك </a:t>
            </a:r>
            <a:r>
              <a:rPr lang="ar-SA" sz="3200" dirty="0"/>
              <a:t>مدى التعاون في إنجاز المهام. وتختلف معايير التقييم حسب المهمة المطلوب إنجازها.</a:t>
            </a:r>
          </a:p>
        </p:txBody>
      </p:sp>
      <p:pic>
        <p:nvPicPr>
          <p:cNvPr id="11274" name="صورة 11" descr="WQBricks1Am.gif"/>
          <p:cNvPicPr>
            <a:picLocks noChangeAspect="1"/>
          </p:cNvPicPr>
          <p:nvPr/>
        </p:nvPicPr>
        <p:blipFill>
          <a:blip r:embed="rId3" cstate="print"/>
          <a:srcRect l="57352" t="65720" b="18562"/>
          <a:stretch>
            <a:fillRect/>
          </a:stretch>
        </p:blipFill>
        <p:spPr bwMode="auto">
          <a:xfrm>
            <a:off x="5819775" y="571500"/>
            <a:ext cx="1538288" cy="928688"/>
          </a:xfrm>
          <a:prstGeom prst="rect">
            <a:avLst/>
          </a:prstGeom>
          <a:noFill/>
          <a:ln w="9525">
            <a:noFill/>
            <a:miter lim="800000"/>
            <a:headEnd/>
            <a:tailEnd/>
          </a:ln>
        </p:spPr>
      </p:pic>
      <p:pic>
        <p:nvPicPr>
          <p:cNvPr id="11275" name="صورة 13"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2291"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571625" y="357188"/>
            <a:ext cx="5643563" cy="1200150"/>
          </a:xfrm>
          <a:prstGeom prst="rect">
            <a:avLst/>
          </a:prstGeom>
          <a:noFill/>
        </p:spPr>
        <p:txBody>
          <a:bodyPr rtlCol="1">
            <a:spAutoFit/>
          </a:bodyPr>
          <a:lstStyle/>
          <a:p>
            <a:pPr marL="742950" indent="-742950" algn="ctr">
              <a:buFont typeface="+mj-lt"/>
              <a:buAutoNum type="arabicParenR" startAt="6"/>
              <a:defRPr/>
            </a:pPr>
            <a:r>
              <a:rPr lang="ar-SA" sz="3600" b="1" dirty="0">
                <a:solidFill>
                  <a:srgbClr val="00B050"/>
                </a:solidFill>
                <a:effectLst>
                  <a:outerShdw blurRad="38100" dist="38100" dir="2700000" algn="tl">
                    <a:srgbClr val="C0C0C0"/>
                  </a:outerShdw>
                </a:effectLst>
              </a:rPr>
              <a:t>الخاتمة</a:t>
            </a:r>
          </a:p>
          <a:p>
            <a:pPr algn="ctr">
              <a:defRPr/>
            </a:pPr>
            <a:r>
              <a:rPr lang="en-US" sz="3600" b="1" dirty="0">
                <a:solidFill>
                  <a:srgbClr val="00B050"/>
                </a:solidFill>
                <a:effectLst>
                  <a:outerShdw blurRad="38100" dist="38100" dir="2700000" algn="tl">
                    <a:srgbClr val="C0C0C0"/>
                  </a:outerShdw>
                </a:effectLst>
              </a:rPr>
              <a:t>Conclusion</a:t>
            </a:r>
            <a:endParaRPr lang="ar-SA" sz="3600" dirty="0">
              <a:solidFill>
                <a:srgbClr val="00B050"/>
              </a:solidFill>
            </a:endParaRPr>
          </a:p>
        </p:txBody>
      </p:sp>
      <p:pic>
        <p:nvPicPr>
          <p:cNvPr id="12296"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12297" name="مربع نص 10"/>
          <p:cNvSpPr txBox="1">
            <a:spLocks noChangeArrowheads="1"/>
          </p:cNvSpPr>
          <p:nvPr/>
        </p:nvSpPr>
        <p:spPr bwMode="auto">
          <a:xfrm>
            <a:off x="357188" y="2143125"/>
            <a:ext cx="7286625" cy="2955925"/>
          </a:xfrm>
          <a:prstGeom prst="rect">
            <a:avLst/>
          </a:prstGeom>
          <a:noFill/>
          <a:ln w="9525">
            <a:noFill/>
            <a:miter lim="800000"/>
            <a:headEnd/>
            <a:tailEnd/>
          </a:ln>
        </p:spPr>
        <p:txBody>
          <a:bodyPr>
            <a:spAutoFit/>
          </a:bodyPr>
          <a:lstStyle/>
          <a:p>
            <a:pPr>
              <a:lnSpc>
                <a:spcPct val="150000"/>
              </a:lnSpc>
            </a:pPr>
            <a:r>
              <a:rPr lang="ar-SA" sz="3200"/>
              <a:t>عبارة ملخص لما سيتعلمه المتعلمين بنهاية الرحلة، كما يتم تذكير المتعلمين بالمهارات التي اكتسبوها عند نهاية الرحلة، وتحفيزهم على الاستفادة من النتائج التي تم التوصل إليها.</a:t>
            </a:r>
          </a:p>
        </p:txBody>
      </p:sp>
      <p:pic>
        <p:nvPicPr>
          <p:cNvPr id="12298" name="صورة 11" descr="WQBricks1Am.gif"/>
          <p:cNvPicPr>
            <a:picLocks noChangeAspect="1"/>
          </p:cNvPicPr>
          <p:nvPr/>
        </p:nvPicPr>
        <p:blipFill>
          <a:blip r:embed="rId3" cstate="print"/>
          <a:srcRect l="61029" t="81438"/>
          <a:stretch>
            <a:fillRect/>
          </a:stretch>
        </p:blipFill>
        <p:spPr bwMode="auto">
          <a:xfrm>
            <a:off x="6072188" y="428625"/>
            <a:ext cx="1374775" cy="1071563"/>
          </a:xfrm>
          <a:prstGeom prst="rect">
            <a:avLst/>
          </a:prstGeom>
          <a:noFill/>
          <a:ln w="9525">
            <a:noFill/>
            <a:miter lim="800000"/>
            <a:headEnd/>
            <a:tailEnd/>
          </a:ln>
        </p:spPr>
      </p:pic>
      <p:pic>
        <p:nvPicPr>
          <p:cNvPr id="12299" name="صورة 13" descr="BrickBar.gif"/>
          <p:cNvPicPr>
            <a:picLocks noChangeAspect="1"/>
          </p:cNvPicPr>
          <p:nvPr/>
        </p:nvPicPr>
        <p:blipFill>
          <a:blip r:embed="rId4" cstate="print"/>
          <a:srcRect/>
          <a:stretch>
            <a:fillRect/>
          </a:stretch>
        </p:blipFill>
        <p:spPr bwMode="auto">
          <a:xfrm>
            <a:off x="928688" y="5786438"/>
            <a:ext cx="6172200" cy="466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Freeform 7"/>
          <p:cNvSpPr>
            <a:spLocks/>
          </p:cNvSpPr>
          <p:nvPr/>
        </p:nvSpPr>
        <p:spPr bwMode="auto">
          <a:xfrm>
            <a:off x="5715000" y="3233738"/>
            <a:ext cx="6350" cy="3175"/>
          </a:xfrm>
          <a:custGeom>
            <a:avLst/>
            <a:gdLst>
              <a:gd name="T0" fmla="*/ 1820 w 11"/>
              <a:gd name="T1" fmla="*/ 1206 h 7"/>
              <a:gd name="T2" fmla="*/ 0 w 11"/>
              <a:gd name="T3" fmla="*/ 0 h 7"/>
              <a:gd name="T4" fmla="*/ 0 w 11"/>
              <a:gd name="T5" fmla="*/ 1206 h 7"/>
              <a:gd name="T6" fmla="*/ 1820 w 11"/>
              <a:gd name="T7" fmla="*/ 1206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11" y="7"/>
                </a:moveTo>
                <a:lnTo>
                  <a:pt x="0" y="0"/>
                </a:lnTo>
                <a:lnTo>
                  <a:pt x="0" y="7"/>
                </a:lnTo>
                <a:lnTo>
                  <a:pt x="11" y="7"/>
                </a:lnTo>
                <a:close/>
              </a:path>
            </a:pathLst>
          </a:custGeom>
          <a:solidFill>
            <a:srgbClr val="00FF00"/>
          </a:solidFill>
          <a:ln w="9525">
            <a:noFill/>
            <a:round/>
            <a:headEnd/>
            <a:tailEnd/>
          </a:ln>
        </p:spPr>
        <p:txBody>
          <a:bodyPr/>
          <a:lstStyle/>
          <a:p>
            <a:endParaRPr lang="ar-SA"/>
          </a:p>
        </p:txBody>
      </p:sp>
      <p:pic>
        <p:nvPicPr>
          <p:cNvPr id="44034" name="Picture 5"/>
          <p:cNvPicPr>
            <a:picLocks noChangeArrowheads="1"/>
          </p:cNvPicPr>
          <p:nvPr/>
        </p:nvPicPr>
        <p:blipFill>
          <a:blip r:embed="rId2" cstate="print"/>
          <a:srcRect/>
          <a:stretch>
            <a:fillRect/>
          </a:stretch>
        </p:blipFill>
        <p:spPr bwMode="auto">
          <a:xfrm>
            <a:off x="1214414" y="500042"/>
            <a:ext cx="6929454" cy="4857760"/>
          </a:xfrm>
          <a:prstGeom prst="rect">
            <a:avLst/>
          </a:prstGeom>
          <a:noFill/>
          <a:ln w="9525">
            <a:noFill/>
            <a:miter lim="800000"/>
            <a:headEnd/>
            <a:tailEnd/>
          </a:ln>
        </p:spPr>
      </p:pic>
      <p:sp>
        <p:nvSpPr>
          <p:cNvPr id="44035" name="Rectangle 3"/>
          <p:cNvSpPr>
            <a:spLocks noChangeArrowheads="1"/>
          </p:cNvSpPr>
          <p:nvPr/>
        </p:nvSpPr>
        <p:spPr bwMode="auto">
          <a:xfrm>
            <a:off x="1571604" y="5715016"/>
            <a:ext cx="592935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hlinkClick r:id="rId3"/>
              </a:rPr>
              <a:t>http://questgarden.com/11/54/9/051201211938</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hlinkClick r:id="rId3"/>
              </a:rPr>
              <a:t>/</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Freeform 7"/>
          <p:cNvSpPr>
            <a:spLocks/>
          </p:cNvSpPr>
          <p:nvPr/>
        </p:nvSpPr>
        <p:spPr bwMode="auto">
          <a:xfrm>
            <a:off x="5715000" y="3233738"/>
            <a:ext cx="6350" cy="3175"/>
          </a:xfrm>
          <a:custGeom>
            <a:avLst/>
            <a:gdLst>
              <a:gd name="T0" fmla="*/ 1820 w 11"/>
              <a:gd name="T1" fmla="*/ 1206 h 7"/>
              <a:gd name="T2" fmla="*/ 0 w 11"/>
              <a:gd name="T3" fmla="*/ 0 h 7"/>
              <a:gd name="T4" fmla="*/ 0 w 11"/>
              <a:gd name="T5" fmla="*/ 1206 h 7"/>
              <a:gd name="T6" fmla="*/ 1820 w 11"/>
              <a:gd name="T7" fmla="*/ 1206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11" y="7"/>
                </a:moveTo>
                <a:lnTo>
                  <a:pt x="0" y="0"/>
                </a:lnTo>
                <a:lnTo>
                  <a:pt x="0" y="7"/>
                </a:lnTo>
                <a:lnTo>
                  <a:pt x="11" y="7"/>
                </a:lnTo>
                <a:close/>
              </a:path>
            </a:pathLst>
          </a:custGeom>
          <a:solidFill>
            <a:srgbClr val="00FF00"/>
          </a:solidFill>
          <a:ln w="9525">
            <a:noFill/>
            <a:round/>
            <a:headEnd/>
            <a:tailEnd/>
          </a:ln>
        </p:spPr>
        <p:txBody>
          <a:bodyPr/>
          <a:lstStyle/>
          <a:p>
            <a:endParaRPr lang="ar-SA"/>
          </a:p>
        </p:txBody>
      </p:sp>
      <p:pic>
        <p:nvPicPr>
          <p:cNvPr id="46082" name="Picture 12"/>
          <p:cNvPicPr>
            <a:picLocks noChangeArrowheads="1"/>
          </p:cNvPicPr>
          <p:nvPr/>
        </p:nvPicPr>
        <p:blipFill>
          <a:blip r:embed="rId2" cstate="print"/>
          <a:srcRect/>
          <a:stretch>
            <a:fillRect/>
          </a:stretch>
        </p:blipFill>
        <p:spPr bwMode="auto">
          <a:xfrm>
            <a:off x="1214414" y="357166"/>
            <a:ext cx="7143768" cy="4857760"/>
          </a:xfrm>
          <a:prstGeom prst="rect">
            <a:avLst/>
          </a:prstGeom>
          <a:noFill/>
          <a:ln w="9525">
            <a:noFill/>
            <a:miter lim="800000"/>
            <a:headEnd/>
            <a:tailEnd/>
          </a:ln>
        </p:spPr>
      </p:pic>
      <p:sp>
        <p:nvSpPr>
          <p:cNvPr id="5" name="مستطيل 4"/>
          <p:cNvSpPr/>
          <p:nvPr/>
        </p:nvSpPr>
        <p:spPr>
          <a:xfrm>
            <a:off x="1285852" y="5572140"/>
            <a:ext cx="6786610" cy="400110"/>
          </a:xfrm>
          <a:prstGeom prst="rect">
            <a:avLst/>
          </a:prstGeom>
        </p:spPr>
        <p:txBody>
          <a:bodyPr wrap="square">
            <a:spAutoFit/>
          </a:bodyPr>
          <a:lstStyle/>
          <a:p>
            <a:r>
              <a:rPr lang="en-US" sz="2000" b="1" u="sng" dirty="0" smtClean="0">
                <a:hlinkClick r:id="rId3"/>
              </a:rPr>
              <a:t>http://teacherweb.com/MD/OxonHillMS/FatFacts/index.html</a:t>
            </a:r>
            <a:endParaRPr lang="en-US" sz="2000" b="1"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379069"/>
            <a:ext cx="7272808" cy="5395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Rectangle 1"/>
          <p:cNvSpPr/>
          <p:nvPr/>
        </p:nvSpPr>
        <p:spPr>
          <a:xfrm>
            <a:off x="1367644" y="5877272"/>
            <a:ext cx="6480720" cy="400110"/>
          </a:xfrm>
          <a:prstGeom prst="rect">
            <a:avLst/>
          </a:prstGeom>
        </p:spPr>
        <p:txBody>
          <a:bodyPr wrap="square">
            <a:spAutoFit/>
          </a:bodyPr>
          <a:lstStyle/>
          <a:p>
            <a:pPr algn="ctr"/>
            <a:r>
              <a:rPr lang="en-US" sz="2000" b="1" dirty="0">
                <a:hlinkClick r:id="rId3"/>
              </a:rPr>
              <a:t>http://</a:t>
            </a:r>
            <a:r>
              <a:rPr lang="en-US" sz="2000" b="1" dirty="0" smtClean="0">
                <a:hlinkClick r:id="rId3"/>
              </a:rPr>
              <a:t>faculty.ksu.edu.sa/manar/ar/Pages/WebQuest.aspx</a:t>
            </a:r>
            <a:r>
              <a:rPr lang="en-US" sz="2000" b="1" dirty="0" smtClean="0"/>
              <a:t> </a:t>
            </a:r>
            <a:endParaRPr lang="ar-SA" sz="2000" b="1" dirty="0"/>
          </a:p>
        </p:txBody>
      </p:sp>
    </p:spTree>
    <p:extLst>
      <p:ext uri="{BB962C8B-B14F-4D97-AF65-F5344CB8AC3E}">
        <p14:creationId xmlns:p14="http://schemas.microsoft.com/office/powerpoint/2010/main" val="1033977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6"/>
          <p:cNvSpPr>
            <a:spLocks noChangeArrowheads="1"/>
          </p:cNvSpPr>
          <p:nvPr/>
        </p:nvSpPr>
        <p:spPr bwMode="auto">
          <a:xfrm>
            <a:off x="285750" y="1643063"/>
            <a:ext cx="7500938" cy="4975225"/>
          </a:xfrm>
          <a:prstGeom prst="roundRect">
            <a:avLst>
              <a:gd name="adj" fmla="val 16667"/>
            </a:avLst>
          </a:prstGeom>
          <a:solidFill>
            <a:srgbClr val="FFFF99">
              <a:alpha val="83920"/>
            </a:srgbClr>
          </a:solidFill>
          <a:ln w="28575" algn="ctr">
            <a:solidFill>
              <a:srgbClr val="0070C0"/>
            </a:solidFill>
            <a:prstDash val="lgDash"/>
            <a:round/>
            <a:headEnd/>
            <a:tailEnd/>
          </a:ln>
        </p:spPr>
        <p:txBody>
          <a:bodyPr wrap="none" anchor="ctr"/>
          <a:lstStyle/>
          <a:p>
            <a:pPr algn="ctr">
              <a:spcBef>
                <a:spcPct val="50000"/>
              </a:spcBef>
            </a:pPr>
            <a:endParaRPr lang="ar-SA" sz="6600" dirty="0">
              <a:solidFill>
                <a:srgbClr val="00CCFF"/>
              </a:solidFill>
              <a:cs typeface="Miriam Fixed" pitchFamily="49" charset="-79"/>
            </a:endParaRPr>
          </a:p>
        </p:txBody>
      </p:sp>
      <p:sp>
        <p:nvSpPr>
          <p:cNvPr id="3075" name="Rectangle 83"/>
          <p:cNvSpPr>
            <a:spLocks noChangeArrowheads="1"/>
          </p:cNvSpPr>
          <p:nvPr/>
        </p:nvSpPr>
        <p:spPr bwMode="auto">
          <a:xfrm>
            <a:off x="8388350" y="-315913"/>
            <a:ext cx="361950" cy="7532688"/>
          </a:xfrm>
          <a:prstGeom prst="rect">
            <a:avLst/>
          </a:prstGeom>
          <a:solidFill>
            <a:srgbClr val="0070C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4" name="Rectangle 84"/>
          <p:cNvSpPr>
            <a:spLocks noChangeArrowheads="1"/>
          </p:cNvSpPr>
          <p:nvPr/>
        </p:nvSpPr>
        <p:spPr bwMode="auto">
          <a:xfrm>
            <a:off x="7929563" y="-242888"/>
            <a:ext cx="357187" cy="7532688"/>
          </a:xfrm>
          <a:prstGeom prst="rect">
            <a:avLst/>
          </a:prstGeom>
          <a:solidFill>
            <a:srgbClr val="969696"/>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15445" name="Rectangle 85"/>
          <p:cNvSpPr>
            <a:spLocks noChangeArrowheads="1"/>
          </p:cNvSpPr>
          <p:nvPr/>
        </p:nvSpPr>
        <p:spPr bwMode="auto">
          <a:xfrm>
            <a:off x="8855075" y="-242888"/>
            <a:ext cx="288925" cy="7532688"/>
          </a:xfrm>
          <a:prstGeom prst="rect">
            <a:avLst/>
          </a:prstGeom>
          <a:solidFill>
            <a:srgbClr val="00B050"/>
          </a:solidFill>
          <a:ln w="9525" algn="ctr">
            <a:noFill/>
            <a:miter lim="800000"/>
            <a:headEnd/>
            <a:tailEnd/>
          </a:ln>
        </p:spPr>
        <p:txBody>
          <a:bodyPr wrap="none" anchor="ctr"/>
          <a:lstStyle/>
          <a:p>
            <a:pPr algn="ctr">
              <a:spcBef>
                <a:spcPct val="50000"/>
              </a:spcBef>
            </a:pPr>
            <a:endParaRPr lang="ar-SA" sz="6600">
              <a:solidFill>
                <a:srgbClr val="00CCFF"/>
              </a:solidFill>
              <a:cs typeface="Miriam Fixed" pitchFamily="49" charset="-79"/>
            </a:endParaRPr>
          </a:p>
        </p:txBody>
      </p:sp>
      <p:sp>
        <p:nvSpPr>
          <p:cNvPr id="7189" name="Rectangle 21"/>
          <p:cNvSpPr>
            <a:spLocks noChangeArrowheads="1"/>
          </p:cNvSpPr>
          <p:nvPr/>
        </p:nvSpPr>
        <p:spPr bwMode="auto">
          <a:xfrm>
            <a:off x="642938" y="1857375"/>
            <a:ext cx="6786562" cy="4572000"/>
          </a:xfrm>
          <a:prstGeom prst="rect">
            <a:avLst/>
          </a:prstGeom>
          <a:noFill/>
          <a:ln w="9525">
            <a:noFill/>
            <a:miter lim="800000"/>
            <a:headEnd/>
            <a:tailEnd/>
          </a:ln>
          <a:effectLst/>
        </p:spPr>
        <p:txBody>
          <a:bodyPr/>
          <a:lstStyle/>
          <a:p>
            <a:pPr marL="342900" indent="-342900">
              <a:spcBef>
                <a:spcPct val="20000"/>
              </a:spcBef>
              <a:defRPr/>
            </a:pPr>
            <a:endParaRPr lang="en-US" sz="3200" dirty="0">
              <a:latin typeface="+mj-lt"/>
              <a:cs typeface="+mn-cs"/>
            </a:endParaRPr>
          </a:p>
        </p:txBody>
      </p:sp>
      <p:sp>
        <p:nvSpPr>
          <p:cNvPr id="23" name="مربع نص 22"/>
          <p:cNvSpPr txBox="1"/>
          <p:nvPr/>
        </p:nvSpPr>
        <p:spPr>
          <a:xfrm>
            <a:off x="1214438" y="357188"/>
            <a:ext cx="5643562" cy="1262062"/>
          </a:xfrm>
          <a:prstGeom prst="rect">
            <a:avLst/>
          </a:prstGeom>
          <a:noFill/>
        </p:spPr>
        <p:txBody>
          <a:bodyPr rtlCol="1">
            <a:spAutoFit/>
          </a:bodyPr>
          <a:lstStyle/>
          <a:p>
            <a:pPr algn="ctr">
              <a:defRPr/>
            </a:pPr>
            <a:r>
              <a:rPr lang="ar-SA" sz="1200" b="1" dirty="0">
                <a:solidFill>
                  <a:srgbClr val="0070C0"/>
                </a:solidFill>
                <a:effectLst>
                  <a:outerShdw blurRad="38100" dist="38100" dir="2700000" algn="tl">
                    <a:srgbClr val="C0C0C0"/>
                  </a:outerShdw>
                </a:effectLst>
              </a:rPr>
              <a:t> </a:t>
            </a:r>
            <a:r>
              <a:rPr lang="ar-SA" sz="3600" b="1" dirty="0">
                <a:solidFill>
                  <a:srgbClr val="0070C0"/>
                </a:solidFill>
              </a:rPr>
              <a:t>الرحلات المعرفية عبر الويب</a:t>
            </a:r>
            <a:r>
              <a:rPr lang="ar-SA" sz="2800" b="1" dirty="0">
                <a:solidFill>
                  <a:srgbClr val="0070C0"/>
                </a:solidFill>
                <a:effectLst>
                  <a:outerShdw blurRad="38100" dist="38100" dir="2700000" algn="tl">
                    <a:srgbClr val="C0C0C0"/>
                  </a:outerShdw>
                </a:effectLst>
                <a:latin typeface="Calibri" pitchFamily="34" charset="0"/>
                <a:cs typeface="K Elham" pitchFamily="2" charset="-78"/>
              </a:rPr>
              <a:t/>
            </a:r>
            <a:br>
              <a:rPr lang="ar-SA" sz="2800" b="1" dirty="0">
                <a:solidFill>
                  <a:srgbClr val="0070C0"/>
                </a:solidFill>
                <a:effectLst>
                  <a:outerShdw blurRad="38100" dist="38100" dir="2700000" algn="tl">
                    <a:srgbClr val="C0C0C0"/>
                  </a:outerShdw>
                </a:effectLst>
                <a:latin typeface="Calibri" pitchFamily="34" charset="0"/>
                <a:cs typeface="K Elham" pitchFamily="2" charset="-78"/>
              </a:rPr>
            </a:br>
            <a:r>
              <a:rPr lang="en-US" sz="4000" b="1" dirty="0" smtClean="0">
                <a:solidFill>
                  <a:srgbClr val="00B050"/>
                </a:solidFill>
                <a:latin typeface="Calibri" pitchFamily="34" charset="0"/>
              </a:rPr>
              <a:t>WebQuest</a:t>
            </a:r>
            <a:endParaRPr lang="ar-SA" sz="3600" dirty="0">
              <a:solidFill>
                <a:srgbClr val="00B050"/>
              </a:solidFill>
            </a:endParaRPr>
          </a:p>
        </p:txBody>
      </p:sp>
      <p:pic>
        <p:nvPicPr>
          <p:cNvPr id="3080" name="صورة 23" descr="web_search.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rot="10440760">
            <a:off x="719138" y="574675"/>
            <a:ext cx="1524000" cy="1549400"/>
          </a:xfrm>
          <a:prstGeom prst="rect">
            <a:avLst/>
          </a:prstGeom>
          <a:noFill/>
          <a:ln w="9525">
            <a:noFill/>
            <a:miter lim="800000"/>
            <a:headEnd/>
            <a:tailEnd/>
          </a:ln>
        </p:spPr>
      </p:pic>
      <p:sp>
        <p:nvSpPr>
          <p:cNvPr id="11" name="عنوان فرعي 3"/>
          <p:cNvSpPr txBox="1">
            <a:spLocks/>
          </p:cNvSpPr>
          <p:nvPr/>
        </p:nvSpPr>
        <p:spPr bwMode="auto">
          <a:xfrm>
            <a:off x="313351" y="2492896"/>
            <a:ext cx="6972304"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r" rtl="1" fontAlgn="base">
              <a:spcBef>
                <a:spcPct val="20000"/>
              </a:spcBef>
              <a:spcAft>
                <a:spcPct val="0"/>
              </a:spcAft>
              <a:buFont typeface="Wingdings" pitchFamily="2" charset="2"/>
              <a:buNone/>
              <a:defRPr sz="3600">
                <a:solidFill>
                  <a:srgbClr val="003366"/>
                </a:solidFill>
                <a:latin typeface="+mn-lt"/>
                <a:ea typeface="+mn-ea"/>
                <a:cs typeface="+mn-cs"/>
              </a:defRPr>
            </a:lvl1pPr>
            <a:lvl2pPr marL="1030288" indent="-458788" algn="r" rtl="1" fontAlgn="base">
              <a:spcBef>
                <a:spcPct val="20000"/>
              </a:spcBef>
              <a:spcAft>
                <a:spcPct val="0"/>
              </a:spcAft>
              <a:buFont typeface="Wingdings" pitchFamily="2" charset="2"/>
              <a:buBlip>
                <a:blip r:embed="rId3"/>
              </a:buBlip>
              <a:defRPr sz="2800">
                <a:solidFill>
                  <a:srgbClr val="003366"/>
                </a:solidFill>
                <a:latin typeface="+mn-lt"/>
              </a:defRPr>
            </a:lvl2pPr>
            <a:lvl3pPr marL="1487488" indent="-342900" algn="r" rtl="1" fontAlgn="base">
              <a:spcBef>
                <a:spcPct val="20000"/>
              </a:spcBef>
              <a:spcAft>
                <a:spcPct val="0"/>
              </a:spcAft>
              <a:buFont typeface="Wingdings" pitchFamily="2" charset="2"/>
              <a:buBlip>
                <a:blip r:embed="rId3"/>
              </a:buBlip>
              <a:defRPr sz="2400">
                <a:solidFill>
                  <a:srgbClr val="003366"/>
                </a:solidFill>
                <a:latin typeface="+mn-lt"/>
              </a:defRPr>
            </a:lvl3pPr>
            <a:lvl4pPr marL="1944688" indent="-342900" algn="r" rtl="1" fontAlgn="base">
              <a:spcBef>
                <a:spcPct val="20000"/>
              </a:spcBef>
              <a:spcAft>
                <a:spcPct val="0"/>
              </a:spcAft>
              <a:buFont typeface="Wingdings" pitchFamily="2" charset="2"/>
              <a:buBlip>
                <a:blip r:embed="rId3"/>
              </a:buBlip>
              <a:defRPr sz="2000">
                <a:solidFill>
                  <a:srgbClr val="003366"/>
                </a:solidFill>
                <a:latin typeface="+mn-lt"/>
              </a:defRPr>
            </a:lvl4pPr>
            <a:lvl5pPr marL="2400300" indent="-341313" algn="r" rtl="1" fontAlgn="base">
              <a:spcBef>
                <a:spcPct val="20000"/>
              </a:spcBef>
              <a:spcAft>
                <a:spcPct val="0"/>
              </a:spcAft>
              <a:buFont typeface="Wingdings" pitchFamily="2" charset="2"/>
              <a:buBlip>
                <a:blip r:embed="rId3"/>
              </a:buBlip>
              <a:defRPr sz="2000">
                <a:solidFill>
                  <a:srgbClr val="003366"/>
                </a:solidFill>
                <a:latin typeface="+mn-lt"/>
              </a:defRPr>
            </a:lvl5pPr>
            <a:lvl6pPr marL="2857500" indent="-341313" algn="r" rtl="1" eaLnBrk="1" fontAlgn="base" hangingPunct="1">
              <a:spcBef>
                <a:spcPct val="20000"/>
              </a:spcBef>
              <a:spcAft>
                <a:spcPct val="0"/>
              </a:spcAft>
              <a:buFont typeface="Wingdings" pitchFamily="2" charset="2"/>
              <a:buBlip>
                <a:blip r:embed="rId3"/>
              </a:buBlip>
              <a:defRPr sz="2000">
                <a:solidFill>
                  <a:srgbClr val="003366"/>
                </a:solidFill>
                <a:latin typeface="+mn-lt"/>
              </a:defRPr>
            </a:lvl6pPr>
            <a:lvl7pPr marL="3314700" indent="-341313" algn="r" rtl="1" eaLnBrk="1" fontAlgn="base" hangingPunct="1">
              <a:spcBef>
                <a:spcPct val="20000"/>
              </a:spcBef>
              <a:spcAft>
                <a:spcPct val="0"/>
              </a:spcAft>
              <a:buFont typeface="Wingdings" pitchFamily="2" charset="2"/>
              <a:buBlip>
                <a:blip r:embed="rId3"/>
              </a:buBlip>
              <a:defRPr sz="2000">
                <a:solidFill>
                  <a:srgbClr val="003366"/>
                </a:solidFill>
                <a:latin typeface="+mn-lt"/>
              </a:defRPr>
            </a:lvl7pPr>
            <a:lvl8pPr marL="3771900" indent="-341313" algn="r" rtl="1" eaLnBrk="1" fontAlgn="base" hangingPunct="1">
              <a:spcBef>
                <a:spcPct val="20000"/>
              </a:spcBef>
              <a:spcAft>
                <a:spcPct val="0"/>
              </a:spcAft>
              <a:buFont typeface="Wingdings" pitchFamily="2" charset="2"/>
              <a:buBlip>
                <a:blip r:embed="rId3"/>
              </a:buBlip>
              <a:defRPr sz="2000">
                <a:solidFill>
                  <a:srgbClr val="003366"/>
                </a:solidFill>
                <a:latin typeface="+mn-lt"/>
              </a:defRPr>
            </a:lvl8pPr>
            <a:lvl9pPr marL="4229100" indent="-341313" algn="r" rtl="1" eaLnBrk="1" fontAlgn="base" hangingPunct="1">
              <a:spcBef>
                <a:spcPct val="20000"/>
              </a:spcBef>
              <a:spcAft>
                <a:spcPct val="0"/>
              </a:spcAft>
              <a:buFont typeface="Wingdings" pitchFamily="2" charset="2"/>
              <a:buBlip>
                <a:blip r:embed="rId3"/>
              </a:buBlip>
              <a:defRPr sz="2000">
                <a:solidFill>
                  <a:srgbClr val="003366"/>
                </a:solidFill>
                <a:latin typeface="+mn-lt"/>
              </a:defRPr>
            </a:lvl9pPr>
          </a:lstStyle>
          <a:p>
            <a:pPr marL="0" marR="0" lvl="0" indent="0" algn="r" defTabSz="914400" rtl="1" eaLnBrk="1" fontAlgn="base" latinLnBrk="0" hangingPunct="1">
              <a:lnSpc>
                <a:spcPct val="100000"/>
              </a:lnSpc>
              <a:spcBef>
                <a:spcPct val="20000"/>
              </a:spcBef>
              <a:spcAft>
                <a:spcPct val="0"/>
              </a:spcAft>
              <a:buClrTx/>
              <a:buSzTx/>
              <a:buFont typeface="Wingdings" pitchFamily="2" charset="2"/>
              <a:buNone/>
              <a:tabLst/>
              <a:defRPr/>
            </a:pPr>
            <a:r>
              <a:rPr kumimoji="0" lang="ar-SA" sz="3200" b="0" i="0" u="none" strike="noStrike" kern="0" cap="none" spc="0" normalizeH="0" baseline="0" noProof="0" dirty="0" smtClean="0">
                <a:ln>
                  <a:noFill/>
                </a:ln>
                <a:solidFill>
                  <a:srgbClr val="002060"/>
                </a:solidFill>
                <a:effectLst/>
                <a:uLnTx/>
                <a:uFillTx/>
                <a:latin typeface="Tahoma"/>
                <a:ea typeface="+mn-ea"/>
                <a:cs typeface="+mn-cs"/>
              </a:rPr>
              <a:t>1- مفهوم الرحلات المعرفية</a:t>
            </a:r>
            <a:r>
              <a:rPr kumimoji="0" lang="ar-SA" sz="3200" b="0" i="0" u="none" strike="noStrike" kern="0" cap="none" spc="0" normalizeH="0" baseline="0" noProof="0" dirty="0" smtClean="0">
                <a:ln>
                  <a:noFill/>
                </a:ln>
                <a:solidFill>
                  <a:srgbClr val="002060"/>
                </a:solidFill>
                <a:effectLst/>
                <a:uLnTx/>
                <a:uFillTx/>
                <a:latin typeface="Tahoma"/>
                <a:ea typeface="+mn-ea"/>
                <a:cs typeface="+mn-cs"/>
              </a:rPr>
              <a:t>.</a:t>
            </a:r>
          </a:p>
          <a:p>
            <a:pPr marL="0" marR="0" lvl="0" indent="0" algn="r" defTabSz="914400" rtl="1" eaLnBrk="1" fontAlgn="base" latinLnBrk="0" hangingPunct="1">
              <a:lnSpc>
                <a:spcPct val="100000"/>
              </a:lnSpc>
              <a:spcBef>
                <a:spcPct val="20000"/>
              </a:spcBef>
              <a:spcAft>
                <a:spcPct val="0"/>
              </a:spcAft>
              <a:buClrTx/>
              <a:buSzTx/>
              <a:buFont typeface="Wingdings" pitchFamily="2" charset="2"/>
              <a:buNone/>
              <a:tabLst/>
              <a:defRPr/>
            </a:pPr>
            <a:r>
              <a:rPr lang="ar-SA" sz="3200" kern="0" dirty="0" smtClean="0">
                <a:solidFill>
                  <a:srgbClr val="002060"/>
                </a:solidFill>
                <a:latin typeface="Tahoma"/>
              </a:rPr>
              <a:t>2- مميزات الرحلات المعرفية.</a:t>
            </a:r>
            <a:endParaRPr kumimoji="0" lang="ar-SA" sz="3200" b="0" i="0" u="none" strike="noStrike" kern="0" cap="none" spc="0" normalizeH="0" baseline="0" noProof="0" dirty="0" smtClean="0">
              <a:ln>
                <a:noFill/>
              </a:ln>
              <a:solidFill>
                <a:srgbClr val="002060"/>
              </a:solidFill>
              <a:effectLst/>
              <a:uLnTx/>
              <a:uFillTx/>
              <a:latin typeface="Tahoma"/>
              <a:ea typeface="+mn-ea"/>
              <a:cs typeface="+mn-cs"/>
            </a:endParaRPr>
          </a:p>
          <a:p>
            <a:pPr marL="0" marR="0" lvl="0" indent="0" algn="r" defTabSz="914400" rtl="1" eaLnBrk="1" fontAlgn="base" latinLnBrk="0" hangingPunct="1">
              <a:lnSpc>
                <a:spcPct val="100000"/>
              </a:lnSpc>
              <a:spcBef>
                <a:spcPct val="20000"/>
              </a:spcBef>
              <a:spcAft>
                <a:spcPct val="0"/>
              </a:spcAft>
              <a:buClrTx/>
              <a:buSzTx/>
              <a:buFont typeface="Wingdings" pitchFamily="2" charset="2"/>
              <a:buNone/>
              <a:tabLst/>
              <a:defRPr/>
            </a:pPr>
            <a:r>
              <a:rPr kumimoji="0" lang="ar-SA" sz="3200" b="0" i="0" u="none" strike="noStrike" kern="0" cap="none" spc="0" normalizeH="0" baseline="0" noProof="0" dirty="0" smtClean="0">
                <a:ln>
                  <a:noFill/>
                </a:ln>
                <a:solidFill>
                  <a:srgbClr val="002060"/>
                </a:solidFill>
                <a:effectLst/>
                <a:uLnTx/>
                <a:uFillTx/>
                <a:latin typeface="Tahoma"/>
                <a:ea typeface="+mn-ea"/>
                <a:cs typeface="+mn-cs"/>
              </a:rPr>
              <a:t>3-</a:t>
            </a:r>
            <a:r>
              <a:rPr kumimoji="0" lang="ar-SA" sz="3200" b="0" i="0" u="none" strike="noStrike" kern="0" cap="none" spc="0" normalizeH="0" noProof="0" dirty="0" smtClean="0">
                <a:ln>
                  <a:noFill/>
                </a:ln>
                <a:solidFill>
                  <a:srgbClr val="002060"/>
                </a:solidFill>
                <a:effectLst/>
                <a:uLnTx/>
                <a:uFillTx/>
                <a:latin typeface="Tahoma"/>
                <a:ea typeface="+mn-ea"/>
                <a:cs typeface="+mn-cs"/>
              </a:rPr>
              <a:t> </a:t>
            </a:r>
            <a:r>
              <a:rPr kumimoji="0" lang="ar-SA" sz="3200" b="0" i="0" u="none" strike="noStrike" kern="0" cap="none" spc="0" normalizeH="0" noProof="0" dirty="0" smtClean="0">
                <a:ln>
                  <a:noFill/>
                </a:ln>
                <a:solidFill>
                  <a:srgbClr val="002060"/>
                </a:solidFill>
                <a:effectLst/>
                <a:uLnTx/>
                <a:uFillTx/>
                <a:latin typeface="Tahoma"/>
                <a:ea typeface="+mn-ea"/>
                <a:cs typeface="+mn-cs"/>
              </a:rPr>
              <a:t>مكونات الرحلة المعرفية</a:t>
            </a:r>
            <a:r>
              <a:rPr kumimoji="0" lang="ar-SA" sz="3200" b="0" i="0" u="none" strike="noStrike" kern="0" cap="none" spc="0" normalizeH="0" baseline="0" noProof="0" dirty="0" smtClean="0">
                <a:ln>
                  <a:noFill/>
                </a:ln>
                <a:solidFill>
                  <a:srgbClr val="002060"/>
                </a:solidFill>
                <a:effectLst/>
                <a:uLnTx/>
                <a:uFillTx/>
                <a:latin typeface="Tahoma"/>
                <a:ea typeface="+mn-ea"/>
                <a:cs typeface="+mn-cs"/>
              </a:rPr>
              <a:t>.</a:t>
            </a:r>
          </a:p>
          <a:p>
            <a:pPr marL="0" marR="0" lvl="0" indent="0" algn="r" defTabSz="914400" rtl="1" eaLnBrk="1" fontAlgn="base" latinLnBrk="0" hangingPunct="1">
              <a:lnSpc>
                <a:spcPct val="100000"/>
              </a:lnSpc>
              <a:spcBef>
                <a:spcPct val="20000"/>
              </a:spcBef>
              <a:spcAft>
                <a:spcPct val="0"/>
              </a:spcAft>
              <a:buClrTx/>
              <a:buSzTx/>
              <a:buFont typeface="Wingdings" pitchFamily="2" charset="2"/>
              <a:buNone/>
              <a:tabLst/>
              <a:defRPr/>
            </a:pPr>
            <a:r>
              <a:rPr kumimoji="0" lang="ar-SA" sz="3200" b="0" i="0" u="none" strike="noStrike" kern="0" cap="none" spc="0" normalizeH="0" baseline="0" noProof="0" dirty="0" smtClean="0">
                <a:ln>
                  <a:noFill/>
                </a:ln>
                <a:solidFill>
                  <a:srgbClr val="002060"/>
                </a:solidFill>
                <a:effectLst/>
                <a:uLnTx/>
                <a:uFillTx/>
                <a:latin typeface="Tahoma"/>
                <a:ea typeface="+mn-ea"/>
                <a:cs typeface="+mn-cs"/>
              </a:rPr>
              <a:t>4- </a:t>
            </a:r>
            <a:r>
              <a:rPr kumimoji="0" lang="ar-SA" sz="3200" b="0" i="0" u="none" strike="noStrike" kern="0" cap="none" spc="0" normalizeH="0" baseline="0" noProof="0" dirty="0" smtClean="0">
                <a:ln>
                  <a:noFill/>
                </a:ln>
                <a:solidFill>
                  <a:srgbClr val="002060"/>
                </a:solidFill>
                <a:effectLst/>
                <a:uLnTx/>
                <a:uFillTx/>
                <a:latin typeface="Tahoma"/>
                <a:ea typeface="+mn-ea"/>
                <a:cs typeface="+mn-cs"/>
              </a:rPr>
              <a:t>نماذج على الرحلات المعرفية.</a:t>
            </a:r>
          </a:p>
          <a:p>
            <a:pPr marL="0" marR="0" lvl="0" indent="0" algn="r" defTabSz="914400" rtl="1" eaLnBrk="1" fontAlgn="base" latinLnBrk="0" hangingPunct="1">
              <a:lnSpc>
                <a:spcPct val="100000"/>
              </a:lnSpc>
              <a:spcBef>
                <a:spcPct val="20000"/>
              </a:spcBef>
              <a:spcAft>
                <a:spcPct val="0"/>
              </a:spcAft>
              <a:buClrTx/>
              <a:buSzTx/>
              <a:buFont typeface="Wingdings" pitchFamily="2" charset="2"/>
              <a:buNone/>
              <a:tabLst/>
              <a:defRPr/>
            </a:pPr>
            <a:r>
              <a:rPr kumimoji="0" lang="ar-SA" sz="3200" b="0" i="0" u="none" strike="noStrike" kern="0" cap="none" spc="0" normalizeH="0" baseline="0" noProof="0" dirty="0" smtClean="0">
                <a:ln>
                  <a:noFill/>
                </a:ln>
                <a:solidFill>
                  <a:srgbClr val="002060"/>
                </a:solidFill>
                <a:effectLst/>
                <a:uLnTx/>
                <a:uFillTx/>
                <a:latin typeface="Tahoma"/>
                <a:ea typeface="+mn-ea"/>
                <a:cs typeface="+mn-cs"/>
              </a:rPr>
              <a:t>5- </a:t>
            </a:r>
            <a:r>
              <a:rPr kumimoji="0" lang="ar-SA" sz="3200" b="0" i="0" u="none" strike="noStrike" kern="0" cap="none" spc="0" normalizeH="0" baseline="0" noProof="0" dirty="0" smtClean="0">
                <a:ln>
                  <a:noFill/>
                </a:ln>
                <a:solidFill>
                  <a:srgbClr val="002060"/>
                </a:solidFill>
                <a:effectLst/>
                <a:uLnTx/>
                <a:uFillTx/>
                <a:latin typeface="Tahoma"/>
                <a:ea typeface="+mn-ea"/>
                <a:cs typeface="+mn-cs"/>
              </a:rPr>
              <a:t>تصميم رحلة معرفية.</a:t>
            </a:r>
          </a:p>
        </p:txBody>
      </p:sp>
    </p:spTree>
    <p:extLst>
      <p:ext uri="{BB962C8B-B14F-4D97-AF65-F5344CB8AC3E}">
        <p14:creationId xmlns:p14="http://schemas.microsoft.com/office/powerpoint/2010/main" val="3211547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dir="cw">
                                      <p:cBhvr override="childStyle">
                                        <p:cTn id="6" dur="250" autoRev="1" fill="hold"/>
                                        <p:tgtEl>
                                          <p:spTgt spid="15444"/>
                                        </p:tgtEl>
                                        <p:attrNameLst>
                                          <p:attrName>style.color</p:attrName>
                                        </p:attrNameLst>
                                      </p:cBhvr>
                                      <p:to>
                                        <a:srgbClr val="00CC00"/>
                                      </p:to>
                                    </p:animClr>
                                    <p:animClr clrSpc="rgb" dir="cw">
                                      <p:cBhvr>
                                        <p:cTn id="7" dur="250" autoRev="1" fill="hold"/>
                                        <p:tgtEl>
                                          <p:spTgt spid="15444"/>
                                        </p:tgtEl>
                                        <p:attrNameLst>
                                          <p:attrName>fillcolor</p:attrName>
                                        </p:attrNameLst>
                                      </p:cBhvr>
                                      <p:to>
                                        <a:srgbClr val="00CC00"/>
                                      </p:to>
                                    </p:animClr>
                                    <p:set>
                                      <p:cBhvr>
                                        <p:cTn id="8" dur="250" autoRev="1" fill="hold"/>
                                        <p:tgtEl>
                                          <p:spTgt spid="15444"/>
                                        </p:tgtEl>
                                        <p:attrNameLst>
                                          <p:attrName>fill.type</p:attrName>
                                        </p:attrNameLst>
                                      </p:cBhvr>
                                      <p:to>
                                        <p:strVal val="solid"/>
                                      </p:to>
                                    </p:set>
                                    <p:set>
                                      <p:cBhvr>
                                        <p:cTn id="9" dur="250" autoRev="1" fill="hold"/>
                                        <p:tgtEl>
                                          <p:spTgt spid="15444"/>
                                        </p:tgtEl>
                                        <p:attrNameLst>
                                          <p:attrName>fill.on</p:attrName>
                                        </p:attrNameLst>
                                      </p:cBhvr>
                                      <p:to>
                                        <p:strVal val="true"/>
                                      </p:to>
                                    </p:set>
                                  </p:childTnLst>
                                </p:cTn>
                              </p:par>
                              <p:par>
                                <p:cTn id="10" presetID="27" presetClass="emph" presetSubtype="0" repeatCount="indefinite" fill="hold" grpId="0" nodeType="withEffect">
                                  <p:stCondLst>
                                    <p:cond delay="0"/>
                                  </p:stCondLst>
                                  <p:childTnLst>
                                    <p:animClr clrSpc="rgb" dir="cw">
                                      <p:cBhvr override="childStyle">
                                        <p:cTn id="11" dur="2500" autoRev="1" fill="hold"/>
                                        <p:tgtEl>
                                          <p:spTgt spid="15445"/>
                                        </p:tgtEl>
                                        <p:attrNameLst>
                                          <p:attrName>style.color</p:attrName>
                                        </p:attrNameLst>
                                      </p:cBhvr>
                                      <p:to>
                                        <a:schemeClr val="bg1"/>
                                      </p:to>
                                    </p:animClr>
                                    <p:animClr clrSpc="rgb" dir="cw">
                                      <p:cBhvr>
                                        <p:cTn id="12" dur="2500" autoRev="1" fill="hold"/>
                                        <p:tgtEl>
                                          <p:spTgt spid="15445"/>
                                        </p:tgtEl>
                                        <p:attrNameLst>
                                          <p:attrName>fillcolor</p:attrName>
                                        </p:attrNameLst>
                                      </p:cBhvr>
                                      <p:to>
                                        <a:schemeClr val="bg1"/>
                                      </p:to>
                                    </p:animClr>
                                    <p:set>
                                      <p:cBhvr>
                                        <p:cTn id="13" dur="2500" autoRev="1" fill="hold"/>
                                        <p:tgtEl>
                                          <p:spTgt spid="15445"/>
                                        </p:tgtEl>
                                        <p:attrNameLst>
                                          <p:attrName>fill.type</p:attrName>
                                        </p:attrNameLst>
                                      </p:cBhvr>
                                      <p:to>
                                        <p:strVal val="solid"/>
                                      </p:to>
                                    </p:set>
                                    <p:set>
                                      <p:cBhvr>
                                        <p:cTn id="14" dur="2500" autoRev="1" fill="hold"/>
                                        <p:tgtEl>
                                          <p:spTgt spid="154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4" grpId="0" animBg="1"/>
      <p:bldP spid="1544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60648"/>
            <a:ext cx="8208912" cy="6156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8648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404664"/>
            <a:ext cx="7808244" cy="5856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0520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76672"/>
            <a:ext cx="7862664" cy="5896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6207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089" y="332656"/>
            <a:ext cx="8460432" cy="5940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19623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352" y="332656"/>
            <a:ext cx="8172400" cy="61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5395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195736" y="1910051"/>
            <a:ext cx="4824536" cy="2985433"/>
          </a:xfrm>
          <a:prstGeom prst="rect">
            <a:avLst/>
          </a:prstGeom>
          <a:noFill/>
        </p:spPr>
        <p:txBody>
          <a:bodyPr wrap="square" rtlCol="1">
            <a:spAutoFit/>
          </a:bodyPr>
          <a:lstStyle/>
          <a:p>
            <a:pPr algn="ctr"/>
            <a:r>
              <a:rPr lang="ar-SA" sz="5400" b="1" dirty="0" smtClean="0">
                <a:solidFill>
                  <a:schemeClr val="accent6">
                    <a:lumMod val="50000"/>
                  </a:schemeClr>
                </a:solidFill>
              </a:rPr>
              <a:t>الواجب</a:t>
            </a:r>
          </a:p>
          <a:p>
            <a:pPr algn="ctr"/>
            <a:r>
              <a:rPr lang="ar-SA" sz="5400" b="1" dirty="0" smtClean="0">
                <a:solidFill>
                  <a:schemeClr val="accent6">
                    <a:lumMod val="50000"/>
                  </a:schemeClr>
                </a:solidFill>
              </a:rPr>
              <a:t>صممي رحلة معرفية</a:t>
            </a:r>
            <a:endParaRPr lang="ar-SA" sz="5400" b="1" dirty="0">
              <a:solidFill>
                <a:schemeClr val="accent6">
                  <a:lumMod val="50000"/>
                </a:schemeClr>
              </a:solidFill>
            </a:endParaRPr>
          </a:p>
          <a:p>
            <a:pPr algn="ctr"/>
            <a:endParaRPr lang="ar-SA" sz="4000" b="1" dirty="0" smtClean="0">
              <a:solidFill>
                <a:srgbClr val="0000FF"/>
              </a:solidFill>
            </a:endParaRPr>
          </a:p>
          <a:p>
            <a:pPr algn="ctr"/>
            <a:r>
              <a:rPr lang="ar-SA" sz="4000" b="1" dirty="0" smtClean="0">
                <a:solidFill>
                  <a:srgbClr val="0000FF"/>
                </a:solidFill>
                <a:hlinkClick r:id="rId4"/>
              </a:rPr>
              <a:t>الرابط</a:t>
            </a:r>
            <a:endParaRPr lang="ar-SA" sz="4000" b="1" dirty="0">
              <a:solidFill>
                <a:srgbClr val="0000FF"/>
              </a:solidFill>
            </a:endParaRPr>
          </a:p>
        </p:txBody>
      </p:sp>
      <p:sp>
        <p:nvSpPr>
          <p:cNvPr id="10" name="مستطيل 3"/>
          <p:cNvSpPr/>
          <p:nvPr/>
        </p:nvSpPr>
        <p:spPr>
          <a:xfrm>
            <a:off x="571472" y="1466203"/>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مستطيل 2"/>
          <p:cNvSpPr/>
          <p:nvPr/>
        </p:nvSpPr>
        <p:spPr>
          <a:xfrm>
            <a:off x="571472" y="142873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454349" y="1894352"/>
            <a:ext cx="4409131" cy="2677656"/>
          </a:xfrm>
          <a:prstGeom prst="rect">
            <a:avLst/>
          </a:prstGeom>
          <a:noFill/>
        </p:spPr>
        <p:txBody>
          <a:bodyPr wrap="square" rtlCol="1">
            <a:spAutoFit/>
          </a:bodyPr>
          <a:lstStyle/>
          <a:p>
            <a:pPr algn="ctr"/>
            <a:r>
              <a:rPr lang="ar-SA" sz="2400" dirty="0"/>
              <a:t>هي نشاط تعليمي يعتمد في المقام الأول على عمليات البحث المقنن في الإنترنت بهدف الوصول الصحيح والمباشر للمعلومة محل البحث، والتركيز على استخدام المعلومات بدلاً من التركيز على البحث عنها، ودعم تفكير المتعلمين على مستوى التحليل والتركيب والتقييم.</a:t>
            </a:r>
            <a:endParaRPr lang="en-US" sz="2400" dirty="0"/>
          </a:p>
        </p:txBody>
      </p:sp>
    </p:spTree>
    <p:extLst>
      <p:ext uri="{BB962C8B-B14F-4D97-AF65-F5344CB8AC3E}">
        <p14:creationId xmlns:p14="http://schemas.microsoft.com/office/powerpoint/2010/main" val="32992198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مستطيل 2"/>
          <p:cNvSpPr/>
          <p:nvPr/>
        </p:nvSpPr>
        <p:spPr>
          <a:xfrm>
            <a:off x="571472" y="14287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429838" y="1584316"/>
            <a:ext cx="4409131" cy="3046988"/>
          </a:xfrm>
          <a:prstGeom prst="rect">
            <a:avLst/>
          </a:prstGeom>
          <a:noFill/>
        </p:spPr>
        <p:txBody>
          <a:bodyPr wrap="square" rtlCol="1">
            <a:spAutoFit/>
          </a:bodyPr>
          <a:lstStyle/>
          <a:p>
            <a:pPr algn="ctr"/>
            <a:r>
              <a:rPr lang="ar-SA" sz="2400" dirty="0" smtClean="0"/>
              <a:t>صممي رحلة معرفية موجة لطالباتك, وخاصة بالدرس الذي حضرتيه سابقاً بحيث تكون هي عبارة عن الواجب الذي يتطلب من الطالبات أداءه.</a:t>
            </a:r>
          </a:p>
          <a:p>
            <a:pPr algn="ctr"/>
            <a:endParaRPr lang="ar-SA" sz="2400" dirty="0" smtClean="0"/>
          </a:p>
          <a:p>
            <a:pPr algn="ctr"/>
            <a:r>
              <a:rPr lang="ar-SA" sz="2400" dirty="0" smtClean="0"/>
              <a:t>ستطلبين منهم ومن خلال هذه الرحلة البحث والتقصي وإنجاز مهمة تعليمية متعلقة بالدرس الذي حضرتيه سابقاً.</a:t>
            </a:r>
            <a:endParaRPr lang="ar-SA" sz="2400" dirty="0"/>
          </a:p>
        </p:txBody>
      </p:sp>
      <p:sp>
        <p:nvSpPr>
          <p:cNvPr id="10" name="مستطيل 9"/>
          <p:cNvSpPr/>
          <p:nvPr/>
        </p:nvSpPr>
        <p:spPr>
          <a:xfrm>
            <a:off x="571472" y="214311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sp>
        <p:nvSpPr>
          <p:cNvPr id="15" name="مستطيل 14"/>
          <p:cNvSpPr/>
          <p:nvPr/>
        </p:nvSpPr>
        <p:spPr>
          <a:xfrm>
            <a:off x="2428860" y="642918"/>
            <a:ext cx="4572032" cy="5429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571472" y="14287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428860" y="714356"/>
            <a:ext cx="4572032" cy="707886"/>
          </a:xfrm>
          <a:prstGeom prst="rect">
            <a:avLst/>
          </a:prstGeom>
          <a:noFill/>
        </p:spPr>
        <p:txBody>
          <a:bodyPr wrap="square" rtlCol="1">
            <a:spAutoFit/>
          </a:bodyPr>
          <a:lstStyle/>
          <a:p>
            <a:pPr algn="just"/>
            <a:r>
              <a:rPr lang="ar-SA" sz="2000" dirty="0" smtClean="0"/>
              <a:t>1- العمل جماعي, بنفس المجموعات التي عملت سابقاً على تصميم الدرس وتحضيره.</a:t>
            </a:r>
            <a:endParaRPr lang="ar-SA" sz="2000" dirty="0"/>
          </a:p>
        </p:txBody>
      </p:sp>
      <p:sp>
        <p:nvSpPr>
          <p:cNvPr id="11" name="مربع نص 10"/>
          <p:cNvSpPr txBox="1"/>
          <p:nvPr/>
        </p:nvSpPr>
        <p:spPr>
          <a:xfrm>
            <a:off x="2428860" y="1506668"/>
            <a:ext cx="4572032" cy="707886"/>
          </a:xfrm>
          <a:prstGeom prst="rect">
            <a:avLst/>
          </a:prstGeom>
          <a:noFill/>
        </p:spPr>
        <p:txBody>
          <a:bodyPr wrap="square" rtlCol="1">
            <a:spAutoFit/>
          </a:bodyPr>
          <a:lstStyle/>
          <a:p>
            <a:pPr algn="just"/>
            <a:r>
              <a:rPr lang="ar-SA" sz="2000" dirty="0" smtClean="0"/>
              <a:t>2- اقرئي بشكل متعمق في مفهوم الرحلات المعرفية وطبيعتها ومميزاتها </a:t>
            </a:r>
            <a:r>
              <a:rPr lang="ar-SA" sz="1600" dirty="0" smtClean="0"/>
              <a:t>(اطلعي على صفحة المصادر).</a:t>
            </a:r>
          </a:p>
        </p:txBody>
      </p:sp>
      <p:sp>
        <p:nvSpPr>
          <p:cNvPr id="12" name="مربع نص 11"/>
          <p:cNvSpPr txBox="1"/>
          <p:nvPr/>
        </p:nvSpPr>
        <p:spPr>
          <a:xfrm>
            <a:off x="2428860" y="2292486"/>
            <a:ext cx="4572032" cy="707886"/>
          </a:xfrm>
          <a:prstGeom prst="rect">
            <a:avLst/>
          </a:prstGeom>
          <a:noFill/>
        </p:spPr>
        <p:txBody>
          <a:bodyPr wrap="square" rtlCol="1">
            <a:spAutoFit/>
          </a:bodyPr>
          <a:lstStyle/>
          <a:p>
            <a:pPr algn="just"/>
            <a:r>
              <a:rPr lang="ar-SA" sz="2000" dirty="0" smtClean="0"/>
              <a:t>3- اطلعي على عدد كافي من نماذج الرحلات المعرفية الموجودة على الويب </a:t>
            </a:r>
            <a:r>
              <a:rPr lang="ar-SA" sz="1600" dirty="0"/>
              <a:t>(اطلعي على صفحة المصادر).</a:t>
            </a:r>
            <a:endParaRPr lang="ar-SA" sz="1600" dirty="0" smtClean="0"/>
          </a:p>
        </p:txBody>
      </p:sp>
      <p:sp>
        <p:nvSpPr>
          <p:cNvPr id="13" name="مربع نص 12"/>
          <p:cNvSpPr txBox="1"/>
          <p:nvPr/>
        </p:nvSpPr>
        <p:spPr>
          <a:xfrm>
            <a:off x="2428860" y="3006866"/>
            <a:ext cx="4572032" cy="707886"/>
          </a:xfrm>
          <a:prstGeom prst="rect">
            <a:avLst/>
          </a:prstGeom>
          <a:noFill/>
        </p:spPr>
        <p:txBody>
          <a:bodyPr wrap="square" rtlCol="1">
            <a:spAutoFit/>
          </a:bodyPr>
          <a:lstStyle/>
          <a:p>
            <a:pPr algn="just"/>
            <a:r>
              <a:rPr lang="ar-SA" sz="2000" dirty="0" smtClean="0"/>
              <a:t>4- اقترحي موضوع رحلة معرفية ومهمة متميزة وأصيلة حول الدرس الذي حضرتيه سابقاً؟</a:t>
            </a:r>
          </a:p>
        </p:txBody>
      </p:sp>
      <p:sp>
        <p:nvSpPr>
          <p:cNvPr id="14" name="مربع نص 13"/>
          <p:cNvSpPr txBox="1"/>
          <p:nvPr/>
        </p:nvSpPr>
        <p:spPr>
          <a:xfrm>
            <a:off x="2428860" y="3792684"/>
            <a:ext cx="4572032" cy="707886"/>
          </a:xfrm>
          <a:prstGeom prst="rect">
            <a:avLst/>
          </a:prstGeom>
          <a:noFill/>
        </p:spPr>
        <p:txBody>
          <a:bodyPr wrap="square" rtlCol="1">
            <a:spAutoFit/>
          </a:bodyPr>
          <a:lstStyle/>
          <a:p>
            <a:pPr algn="just"/>
            <a:r>
              <a:rPr lang="ar-SA" sz="2000" dirty="0" smtClean="0"/>
              <a:t>5- صممي رحلة معرفية وفقاً للخطوات المحددة مستوفية شروط كل خطوة ؟</a:t>
            </a:r>
          </a:p>
        </p:txBody>
      </p:sp>
      <p:sp>
        <p:nvSpPr>
          <p:cNvPr id="16" name="مربع نص 15"/>
          <p:cNvSpPr txBox="1"/>
          <p:nvPr/>
        </p:nvSpPr>
        <p:spPr>
          <a:xfrm>
            <a:off x="2428860" y="4529088"/>
            <a:ext cx="4572032" cy="1015663"/>
          </a:xfrm>
          <a:prstGeom prst="rect">
            <a:avLst/>
          </a:prstGeom>
          <a:noFill/>
        </p:spPr>
        <p:txBody>
          <a:bodyPr wrap="square" rtlCol="1">
            <a:spAutoFit/>
          </a:bodyPr>
          <a:lstStyle/>
          <a:p>
            <a:pPr algn="just"/>
            <a:r>
              <a:rPr lang="ar-SA" sz="2000" dirty="0" smtClean="0"/>
              <a:t>6- ستُعطى </a:t>
            </a:r>
            <a:r>
              <a:rPr lang="ar-SA" sz="2000" dirty="0"/>
              <a:t>كل مجموعة فرصة خمس دقائق لعرض </a:t>
            </a:r>
            <a:r>
              <a:rPr lang="ar-SA" sz="2000" dirty="0" smtClean="0"/>
              <a:t>الرحلة على </a:t>
            </a:r>
            <a:r>
              <a:rPr lang="ar-SA" sz="2000" dirty="0"/>
              <a:t>باقي </a:t>
            </a:r>
            <a:r>
              <a:rPr lang="ar-SA" sz="2000" dirty="0" smtClean="0"/>
              <a:t>المجموعات في الأسبوع القادم.</a:t>
            </a:r>
            <a:endParaRPr lang="ar-SA" sz="2000" dirty="0"/>
          </a:p>
          <a:p>
            <a:pPr algn="just"/>
            <a:endParaRPr lang="ar-SA" sz="2000" dirty="0" smtClean="0"/>
          </a:p>
        </p:txBody>
      </p:sp>
      <p:sp>
        <p:nvSpPr>
          <p:cNvPr id="17" name="مربع نص 16"/>
          <p:cNvSpPr txBox="1"/>
          <p:nvPr/>
        </p:nvSpPr>
        <p:spPr>
          <a:xfrm>
            <a:off x="2428860" y="5286388"/>
            <a:ext cx="4572032" cy="400110"/>
          </a:xfrm>
          <a:prstGeom prst="rect">
            <a:avLst/>
          </a:prstGeom>
          <a:noFill/>
        </p:spPr>
        <p:txBody>
          <a:bodyPr wrap="square" rtlCol="1">
            <a:spAutoFit/>
          </a:bodyPr>
          <a:lstStyle/>
          <a:p>
            <a:pPr algn="just"/>
            <a:r>
              <a:rPr lang="ar-SA" sz="2000" dirty="0" smtClean="0"/>
              <a:t>7- سلمي المشروع بصورة ورقية وأخرى رقمية.</a:t>
            </a:r>
          </a:p>
        </p:txBody>
      </p:sp>
      <p:sp>
        <p:nvSpPr>
          <p:cNvPr id="18" name="مستطيل 17"/>
          <p:cNvSpPr/>
          <p:nvPr/>
        </p:nvSpPr>
        <p:spPr>
          <a:xfrm>
            <a:off x="571472" y="285749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linds(horizontal)">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linds(horizont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مستطيل 2"/>
          <p:cNvSpPr/>
          <p:nvPr/>
        </p:nvSpPr>
        <p:spPr>
          <a:xfrm>
            <a:off x="571472" y="14287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10" name="مستطيل 9"/>
          <p:cNvSpPr/>
          <p:nvPr/>
        </p:nvSpPr>
        <p:spPr>
          <a:xfrm>
            <a:off x="2500298" y="1000108"/>
            <a:ext cx="4214874" cy="646331"/>
          </a:xfrm>
          <a:prstGeom prst="rect">
            <a:avLst/>
          </a:prstGeom>
        </p:spPr>
        <p:txBody>
          <a:bodyPr wrap="square">
            <a:spAutoFit/>
          </a:bodyPr>
          <a:lstStyle/>
          <a:p>
            <a:pPr algn="l"/>
            <a:r>
              <a:rPr lang="en-US" u="sng" dirty="0">
                <a:hlinkClick r:id="rId4"/>
              </a:rPr>
              <a:t>http://</a:t>
            </a:r>
            <a:r>
              <a:rPr lang="en-US" u="sng" dirty="0" smtClean="0">
                <a:hlinkClick r:id="rId4"/>
              </a:rPr>
              <a:t>www.schoolarabia.net/tqanyat_ta2alum/webquest/webquest.htm</a:t>
            </a:r>
            <a:r>
              <a:rPr lang="en-US" u="sng" dirty="0" smtClean="0"/>
              <a:t> </a:t>
            </a:r>
            <a:endParaRPr lang="en-US" dirty="0"/>
          </a:p>
        </p:txBody>
      </p:sp>
      <p:sp>
        <p:nvSpPr>
          <p:cNvPr id="11" name="Rectangle 3"/>
          <p:cNvSpPr>
            <a:spLocks noChangeArrowheads="1"/>
          </p:cNvSpPr>
          <p:nvPr/>
        </p:nvSpPr>
        <p:spPr bwMode="auto">
          <a:xfrm>
            <a:off x="2500298" y="1639661"/>
            <a:ext cx="407196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latin typeface="Arial" pitchFamily="34" charset="0"/>
                <a:ea typeface="Calibri" pitchFamily="34" charset="0"/>
                <a:cs typeface="Arial" pitchFamily="34" charset="0"/>
                <a:hlinkClick r:id="rId5"/>
              </a:rPr>
              <a:t>http://</a:t>
            </a:r>
            <a:r>
              <a:rPr lang="en-US" dirty="0" smtClean="0">
                <a:latin typeface="Arial" pitchFamily="34" charset="0"/>
                <a:ea typeface="Calibri" pitchFamily="34" charset="0"/>
                <a:cs typeface="Arial" pitchFamily="34" charset="0"/>
                <a:hlinkClick r:id="rId5"/>
              </a:rPr>
              <a:t>eledresy.egyscholars.com/webquest.html</a:t>
            </a:r>
            <a:r>
              <a:rPr lang="en-US" dirty="0" smtClean="0">
                <a:latin typeface="Arial" pitchFamily="34" charset="0"/>
                <a:ea typeface="Calibri" pitchFamily="34" charset="0"/>
                <a:cs typeface="Arial" pitchFamily="34" charset="0"/>
              </a:rPr>
              <a:t>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
        <p:nvSpPr>
          <p:cNvPr id="1025" name="Rectangle 1"/>
          <p:cNvSpPr>
            <a:spLocks noChangeArrowheads="1"/>
          </p:cNvSpPr>
          <p:nvPr/>
        </p:nvSpPr>
        <p:spPr bwMode="auto">
          <a:xfrm>
            <a:off x="2500298" y="2285992"/>
            <a:ext cx="442915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solidFill>
                  <a:srgbClr val="008080"/>
                </a:solidFill>
                <a:latin typeface="Arial" pitchFamily="34" charset="0"/>
                <a:ea typeface="Calibri" pitchFamily="34" charset="0"/>
                <a:cs typeface="الشهيد محمد الدره"/>
                <a:hlinkClick r:id="rId6"/>
              </a:rPr>
              <a:t>http://</a:t>
            </a:r>
            <a:r>
              <a:rPr lang="en-US" dirty="0" smtClean="0">
                <a:solidFill>
                  <a:srgbClr val="008080"/>
                </a:solidFill>
                <a:latin typeface="Arial" pitchFamily="34" charset="0"/>
                <a:ea typeface="Calibri" pitchFamily="34" charset="0"/>
                <a:cs typeface="الشهيد محمد الدره"/>
                <a:hlinkClick r:id="rId6"/>
              </a:rPr>
              <a:t>www.new-educ.com/c-quoi-une-cyberquete</a:t>
            </a:r>
            <a:r>
              <a:rPr lang="en-US" dirty="0" smtClean="0">
                <a:solidFill>
                  <a:srgbClr val="008080"/>
                </a:solidFill>
                <a:latin typeface="Arial" pitchFamily="34" charset="0"/>
                <a:ea typeface="Calibri" pitchFamily="34" charset="0"/>
                <a:cs typeface="الشهيد محمد الدره"/>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2"/>
          <p:cNvSpPr>
            <a:spLocks noChangeArrowheads="1"/>
          </p:cNvSpPr>
          <p:nvPr/>
        </p:nvSpPr>
        <p:spPr bwMode="auto">
          <a:xfrm>
            <a:off x="2500298" y="2928934"/>
            <a:ext cx="4429155"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solidFill>
                  <a:srgbClr val="008080"/>
                </a:solidFill>
                <a:latin typeface="Arial" pitchFamily="34" charset="0"/>
                <a:ea typeface="Times New Roman" pitchFamily="18" charset="0"/>
                <a:cs typeface="الشهيد محمد الدره" charset="-78"/>
                <a:hlinkClick r:id="rId7"/>
              </a:rPr>
              <a:t>https://</a:t>
            </a:r>
            <a:r>
              <a:rPr lang="en-US" dirty="0" smtClean="0">
                <a:solidFill>
                  <a:srgbClr val="008080"/>
                </a:solidFill>
                <a:latin typeface="Arial" pitchFamily="34" charset="0"/>
                <a:ea typeface="Times New Roman" pitchFamily="18" charset="0"/>
                <a:cs typeface="الشهيد محمد الدره" charset="-78"/>
                <a:hlinkClick r:id="rId7"/>
              </a:rPr>
              <a:t>www.youtube.com/watch?v=R2EL0lQOMJM</a:t>
            </a:r>
            <a:r>
              <a:rPr lang="en-US" dirty="0" smtClean="0">
                <a:solidFill>
                  <a:srgbClr val="008080"/>
                </a:solidFill>
                <a:latin typeface="Arial" pitchFamily="34" charset="0"/>
                <a:ea typeface="Times New Roman" pitchFamily="18" charset="0"/>
                <a:cs typeface="الشهيد محمد الدره" charset="-78"/>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2571737" y="3710375"/>
            <a:ext cx="435771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latin typeface="Arial" pitchFamily="34" charset="0"/>
                <a:ea typeface="Calibri" pitchFamily="34" charset="0"/>
                <a:cs typeface="Arial" pitchFamily="34" charset="0"/>
                <a:hlinkClick r:id="rId8"/>
              </a:rPr>
              <a:t>http://</a:t>
            </a:r>
            <a:r>
              <a:rPr lang="en-US" dirty="0" smtClean="0">
                <a:latin typeface="Arial" pitchFamily="34" charset="0"/>
                <a:ea typeface="Calibri" pitchFamily="34" charset="0"/>
                <a:cs typeface="Arial" pitchFamily="34" charset="0"/>
                <a:hlinkClick r:id="rId8"/>
              </a:rPr>
              <a:t>universt.net/information.html</a:t>
            </a:r>
            <a:r>
              <a:rPr lang="en-US" dirty="0" smtClean="0">
                <a:latin typeface="Arial" pitchFamily="34" charset="0"/>
                <a:ea typeface="Calibri" pitchFamily="34"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2500298" y="4491817"/>
            <a:ext cx="442915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solidFill>
                  <a:srgbClr val="008080"/>
                </a:solidFill>
                <a:latin typeface="Arial" pitchFamily="34" charset="0"/>
                <a:ea typeface="Calibri" pitchFamily="34" charset="0"/>
                <a:cs typeface="الشهيد محمد الدره" charset="-78"/>
                <a:hlinkClick r:id="rId9"/>
              </a:rPr>
              <a:t>http://</a:t>
            </a:r>
            <a:r>
              <a:rPr lang="en-US" dirty="0" smtClean="0">
                <a:solidFill>
                  <a:srgbClr val="008080"/>
                </a:solidFill>
                <a:latin typeface="Arial" pitchFamily="34" charset="0"/>
                <a:ea typeface="Calibri" pitchFamily="34" charset="0"/>
                <a:cs typeface="الشهيد محمد الدره" charset="-78"/>
                <a:hlinkClick r:id="rId9"/>
              </a:rPr>
              <a:t>www.slideshare.net/XimenaBonilla/web-quest-sample-presentation</a:t>
            </a:r>
            <a:r>
              <a:rPr kumimoji="0" lang="ar-SA" b="0" i="0" u="none" strike="noStrike" cap="none" normalizeH="0" baseline="0" dirty="0" smtClean="0">
                <a:ln>
                  <a:noFill/>
                </a:ln>
                <a:solidFill>
                  <a:srgbClr val="008080"/>
                </a:solidFill>
                <a:effectLst/>
                <a:latin typeface="Arial" pitchFamily="34" charset="0"/>
                <a:ea typeface="Calibri" pitchFamily="34" charset="0"/>
                <a:cs typeface="الشهيد محمد الدره" charset="-78"/>
                <a:hlinkClick r:id="rId9"/>
              </a:rPr>
              <a:t>/</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مربع نص 15"/>
          <p:cNvSpPr txBox="1"/>
          <p:nvPr/>
        </p:nvSpPr>
        <p:spPr>
          <a:xfrm>
            <a:off x="2285984" y="5429264"/>
            <a:ext cx="4572032" cy="400110"/>
          </a:xfrm>
          <a:prstGeom prst="rect">
            <a:avLst/>
          </a:prstGeom>
          <a:noFill/>
        </p:spPr>
        <p:txBody>
          <a:bodyPr wrap="square" rtlCol="1">
            <a:spAutoFit/>
          </a:bodyPr>
          <a:lstStyle/>
          <a:p>
            <a:pPr algn="just"/>
            <a:r>
              <a:rPr lang="ar-SA" sz="2000" dirty="0" smtClean="0"/>
              <a:t>- ورقة خارجية حول الرحلات المعرفية.</a:t>
            </a:r>
            <a:endParaRPr lang="ar-SA" sz="2000" dirty="0"/>
          </a:p>
        </p:txBody>
      </p:sp>
      <p:sp>
        <p:nvSpPr>
          <p:cNvPr id="17" name="مستطيل 16"/>
          <p:cNvSpPr/>
          <p:nvPr/>
        </p:nvSpPr>
        <p:spPr>
          <a:xfrm>
            <a:off x="571472" y="357187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6"/>
          <p:cNvGrpSpPr/>
          <p:nvPr/>
        </p:nvGrpSpPr>
        <p:grpSpPr>
          <a:xfrm>
            <a:off x="0" y="0"/>
            <a:ext cx="9144000" cy="6858000"/>
            <a:chOff x="0" y="0"/>
            <a:chExt cx="9144000" cy="6858000"/>
          </a:xfrm>
        </p:grpSpPr>
        <p:pic>
          <p:nvPicPr>
            <p:cNvPr id="2" name="Picture 2" descr="Click to view next slide">
              <a:hlinkClick r:id="" action="ppaction://noaction"/>
            </p:cNvP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مستطيل مستدير الزوايا 3"/>
            <p:cNvSpPr/>
            <p:nvPr/>
          </p:nvSpPr>
          <p:spPr>
            <a:xfrm>
              <a:off x="1071538" y="428604"/>
              <a:ext cx="6357982" cy="928694"/>
            </a:xfrm>
            <a:prstGeom prst="roundRect">
              <a:avLst/>
            </a:prstGeom>
            <a:gradFill flip="none" rotWithShape="1">
              <a:gsLst>
                <a:gs pos="0">
                  <a:schemeClr val="accent1">
                    <a:lumMod val="75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5" name="مستطيل 4"/>
            <p:cNvSpPr/>
            <p:nvPr/>
          </p:nvSpPr>
          <p:spPr>
            <a:xfrm>
              <a:off x="285720" y="1785926"/>
              <a:ext cx="8572560" cy="4857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grpSp>
      <p:sp>
        <p:nvSpPr>
          <p:cNvPr id="8" name="Title 1"/>
          <p:cNvSpPr txBox="1">
            <a:spLocks/>
          </p:cNvSpPr>
          <p:nvPr/>
        </p:nvSpPr>
        <p:spPr>
          <a:xfrm>
            <a:off x="0" y="571480"/>
            <a:ext cx="8534400" cy="758952"/>
          </a:xfrm>
          <a:prstGeom prst="rect">
            <a:avLst/>
          </a:prstGeom>
        </p:spPr>
        <p:txBody>
          <a:bodyPr>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rgbClr val="C00000"/>
                </a:solidFill>
                <a:effectLst/>
                <a:uLnTx/>
                <a:uFillTx/>
                <a:latin typeface="+mj-lt"/>
                <a:ea typeface="+mj-ea"/>
                <a:cs typeface="+mj-cs"/>
              </a:rPr>
              <a:t>الرحلات</a:t>
            </a:r>
            <a:r>
              <a:rPr kumimoji="0" lang="ar-SA" sz="4400" b="1" i="0" u="none" strike="noStrike" kern="1200" cap="none" spc="0" normalizeH="0" noProof="0" dirty="0" smtClean="0">
                <a:ln>
                  <a:noFill/>
                </a:ln>
                <a:solidFill>
                  <a:srgbClr val="C00000"/>
                </a:solidFill>
                <a:effectLst/>
                <a:uLnTx/>
                <a:uFillTx/>
                <a:latin typeface="+mj-lt"/>
                <a:ea typeface="+mj-ea"/>
                <a:cs typeface="+mj-cs"/>
              </a:rPr>
              <a:t> المعرفية </a:t>
            </a:r>
            <a:r>
              <a:rPr lang="en-US" sz="4400" b="1" noProof="0" dirty="0" smtClean="0">
                <a:solidFill>
                  <a:srgbClr val="C00000"/>
                </a:solidFill>
                <a:latin typeface="+mj-lt"/>
                <a:ea typeface="+mj-ea"/>
                <a:cs typeface="+mj-cs"/>
              </a:rPr>
              <a:t>WebQuest</a:t>
            </a:r>
            <a:endParaRPr kumimoji="0" lang="ar-SA" sz="4400" b="0" i="0" u="none" strike="noStrike" kern="1200" cap="none" spc="0" normalizeH="0" baseline="0" noProof="0" dirty="0">
              <a:ln>
                <a:noFill/>
              </a:ln>
              <a:solidFill>
                <a:srgbClr val="C00000"/>
              </a:solidFill>
              <a:effectLst/>
              <a:uLnTx/>
              <a:uFillTx/>
              <a:latin typeface="+mj-lt"/>
              <a:ea typeface="+mj-ea"/>
              <a:cs typeface="+mj-cs"/>
            </a:endParaRPr>
          </a:p>
        </p:txBody>
      </p:sp>
      <p:pic>
        <p:nvPicPr>
          <p:cNvPr id="9" name="صورة 23" descr="web_search.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rot="16200000">
            <a:off x="7443410" y="631408"/>
            <a:ext cx="1381124" cy="1404143"/>
          </a:xfrm>
          <a:prstGeom prst="rect">
            <a:avLst/>
          </a:prstGeom>
          <a:noFill/>
          <a:ln w="9525">
            <a:noFill/>
            <a:miter lim="800000"/>
            <a:headEnd/>
            <a:tailEnd/>
          </a:ln>
        </p:spPr>
      </p:pic>
      <p:sp>
        <p:nvSpPr>
          <p:cNvPr id="10" name="مربع نص 8"/>
          <p:cNvSpPr txBox="1"/>
          <p:nvPr/>
        </p:nvSpPr>
        <p:spPr>
          <a:xfrm>
            <a:off x="899592" y="2232874"/>
            <a:ext cx="7850832" cy="4524315"/>
          </a:xfrm>
          <a:prstGeom prst="rect">
            <a:avLst/>
          </a:prstGeom>
          <a:noFill/>
        </p:spPr>
        <p:txBody>
          <a:bodyPr wrap="square" rtlCol="1">
            <a:spAutoFit/>
          </a:bodyPr>
          <a:lstStyle/>
          <a:p>
            <a:pPr algn="just"/>
            <a:r>
              <a:rPr lang="ar-SA" sz="3200" dirty="0" smtClean="0"/>
              <a:t>الرحلة المعرفية نشاط تعليمي ابتكره الدكتور بيرني دودج, في عام 1995م, وهو نشاط يعد من قبل المعلم ويُعطى للطالب كواجب أو نشاط, يقوم من </a:t>
            </a:r>
          </a:p>
          <a:p>
            <a:pPr algn="just"/>
            <a:r>
              <a:rPr lang="ar-SA" sz="3200" dirty="0" smtClean="0"/>
              <a:t>خلاله الطالب بالقراءة والتحليل </a:t>
            </a:r>
          </a:p>
          <a:p>
            <a:pPr algn="just"/>
            <a:r>
              <a:rPr lang="ar-SA" sz="3200" dirty="0" smtClean="0"/>
              <a:t>وتجميع المعلومات باستخدام شبكة</a:t>
            </a:r>
          </a:p>
          <a:p>
            <a:pPr algn="just"/>
            <a:r>
              <a:rPr lang="ar-SA" sz="3200" dirty="0" smtClean="0"/>
              <a:t>الانترنت, والبحث في المصادر التي </a:t>
            </a:r>
          </a:p>
          <a:p>
            <a:pPr algn="just"/>
            <a:r>
              <a:rPr lang="ar-SA" sz="3200" dirty="0" smtClean="0"/>
              <a:t>وفرها له المعلم مسبقاً. تتبع الرحلات </a:t>
            </a:r>
          </a:p>
          <a:p>
            <a:pPr algn="just"/>
            <a:r>
              <a:rPr lang="ar-SA" sz="3200" dirty="0" smtClean="0"/>
              <a:t>المعرفية في الأغلب نمطاً موحداً, ولكن تختلف بموضوع الرحلة.</a:t>
            </a:r>
            <a:endParaRPr lang="ar-SA" sz="3200" dirty="0"/>
          </a:p>
        </p:txBody>
      </p:sp>
      <p:pic>
        <p:nvPicPr>
          <p:cNvPr id="11" name="Picture 2" descr="http://edweb.sdsu.edu/people/bdodge/images/top/mypic2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3284984"/>
            <a:ext cx="3018282" cy="22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1691680" y="3566830"/>
            <a:ext cx="864096" cy="92983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مستطيل 2"/>
          <p:cNvSpPr/>
          <p:nvPr/>
        </p:nvSpPr>
        <p:spPr>
          <a:xfrm>
            <a:off x="571472" y="14287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graphicFrame>
        <p:nvGraphicFramePr>
          <p:cNvPr id="10" name="جدول 9"/>
          <p:cNvGraphicFramePr>
            <a:graphicFrameLocks noGrp="1"/>
          </p:cNvGraphicFramePr>
          <p:nvPr/>
        </p:nvGraphicFramePr>
        <p:xfrm>
          <a:off x="2571736" y="614878"/>
          <a:ext cx="6357982" cy="5385891"/>
        </p:xfrm>
        <a:graphic>
          <a:graphicData uri="http://schemas.openxmlformats.org/drawingml/2006/table">
            <a:tbl>
              <a:tblPr rtl="1" firstRow="1" bandRow="1">
                <a:tableStyleId>{5C22544A-7EE6-4342-B048-85BDC9FD1C3A}</a:tableStyleId>
              </a:tblPr>
              <a:tblGrid>
                <a:gridCol w="1734634"/>
                <a:gridCol w="1600810"/>
                <a:gridCol w="1476364"/>
                <a:gridCol w="1546174"/>
              </a:tblGrid>
              <a:tr h="389309">
                <a:tc>
                  <a:txBody>
                    <a:bodyPr/>
                    <a:lstStyle/>
                    <a:p>
                      <a:pPr rtl="1"/>
                      <a:endParaRPr lang="ar-SA" sz="2000" b="1" dirty="0"/>
                    </a:p>
                  </a:txBody>
                  <a:tcPr/>
                </a:tc>
                <a:tc>
                  <a:txBody>
                    <a:bodyPr/>
                    <a:lstStyle/>
                    <a:p>
                      <a:pPr algn="ctr" rtl="1"/>
                      <a:r>
                        <a:rPr lang="ar-SA" sz="2000" b="1" dirty="0" smtClean="0"/>
                        <a:t>2</a:t>
                      </a:r>
                      <a:endParaRPr lang="ar-SA" sz="2000" b="1" dirty="0"/>
                    </a:p>
                  </a:txBody>
                  <a:tcPr/>
                </a:tc>
                <a:tc>
                  <a:txBody>
                    <a:bodyPr/>
                    <a:lstStyle/>
                    <a:p>
                      <a:pPr algn="ctr" rtl="1"/>
                      <a:r>
                        <a:rPr lang="ar-SA" sz="2000" b="1" dirty="0" smtClean="0"/>
                        <a:t>1</a:t>
                      </a:r>
                      <a:endParaRPr lang="ar-SA" sz="2000" b="1" dirty="0"/>
                    </a:p>
                  </a:txBody>
                  <a:tcPr/>
                </a:tc>
                <a:tc>
                  <a:txBody>
                    <a:bodyPr/>
                    <a:lstStyle/>
                    <a:p>
                      <a:pPr algn="ctr" rtl="1"/>
                      <a:r>
                        <a:rPr lang="ar-SA" sz="2000" b="1" dirty="0" smtClean="0"/>
                        <a:t>0</a:t>
                      </a:r>
                      <a:endParaRPr lang="ar-SA" sz="2000" b="1" dirty="0"/>
                    </a:p>
                  </a:txBody>
                  <a:tcPr/>
                </a:tc>
              </a:tr>
              <a:tr h="509097">
                <a:tc rowSpan="2">
                  <a:txBody>
                    <a:bodyPr/>
                    <a:lstStyle/>
                    <a:p>
                      <a:pPr algn="ctr" rtl="1"/>
                      <a:endParaRPr lang="ar-SA" b="1" dirty="0" smtClean="0"/>
                    </a:p>
                    <a:p>
                      <a:pPr algn="ctr" rtl="1"/>
                      <a:r>
                        <a:rPr lang="ar-SA" b="1" dirty="0" smtClean="0"/>
                        <a:t>1- أصالة الفكرة</a:t>
                      </a:r>
                      <a:endParaRPr lang="ar-SA" b="1" dirty="0"/>
                    </a:p>
                  </a:txBody>
                  <a:tcPr/>
                </a:tc>
                <a:tc>
                  <a:txBody>
                    <a:bodyPr/>
                    <a:lstStyle/>
                    <a:p>
                      <a:pPr algn="ctr" rtl="1"/>
                      <a:r>
                        <a:rPr lang="ar-SA" sz="1400" b="1" dirty="0" smtClean="0"/>
                        <a:t>فكرة حديثة </a:t>
                      </a:r>
                      <a:endParaRPr lang="ar-SA" sz="1400" b="1" dirty="0"/>
                    </a:p>
                  </a:txBody>
                  <a:tcPr/>
                </a:tc>
                <a:tc>
                  <a:txBody>
                    <a:bodyPr/>
                    <a:lstStyle/>
                    <a:p>
                      <a:pPr algn="ctr" rtl="1"/>
                      <a:r>
                        <a:rPr lang="ar-SA" sz="1400" b="1" dirty="0" smtClean="0"/>
                        <a:t>فكرة حديثة ولكن متكررة</a:t>
                      </a:r>
                      <a:endParaRPr lang="ar-SA" sz="1400" b="1" dirty="0"/>
                    </a:p>
                  </a:txBody>
                  <a:tcPr/>
                </a:tc>
                <a:tc>
                  <a:txBody>
                    <a:bodyPr/>
                    <a:lstStyle/>
                    <a:p>
                      <a:pPr algn="ctr" rtl="1"/>
                      <a:r>
                        <a:rPr lang="ar-SA" sz="1400" b="1" dirty="0" smtClean="0"/>
                        <a:t>فكرة</a:t>
                      </a:r>
                      <a:r>
                        <a:rPr lang="ar-SA" sz="1400" b="1" baseline="0" dirty="0" smtClean="0"/>
                        <a:t> تقليدية</a:t>
                      </a:r>
                      <a:endParaRPr lang="ar-SA" sz="1400" b="1" dirty="0"/>
                    </a:p>
                  </a:txBody>
                  <a:tcPr/>
                </a:tc>
              </a:tr>
              <a:tr h="299469">
                <a:tc vMerge="1">
                  <a:txBody>
                    <a:bodyPr/>
                    <a:lstStyle/>
                    <a:p>
                      <a:pPr algn="ctr" rtl="1"/>
                      <a:endParaRPr lang="ar-SA" b="1" dirty="0"/>
                    </a:p>
                  </a:txBody>
                  <a:tcPr/>
                </a:tc>
                <a:tc>
                  <a:txBody>
                    <a:bodyPr/>
                    <a:lstStyle/>
                    <a:p>
                      <a:pPr algn="ctr" rtl="1"/>
                      <a:endParaRPr lang="ar-SA" sz="1400" b="1" dirty="0"/>
                    </a:p>
                  </a:txBody>
                  <a:tcPr/>
                </a:tc>
                <a:tc>
                  <a:txBody>
                    <a:bodyPr/>
                    <a:lstStyle/>
                    <a:p>
                      <a:pPr algn="ctr" rtl="1"/>
                      <a:endParaRPr lang="ar-SA" sz="1400" b="1" dirty="0"/>
                    </a:p>
                  </a:txBody>
                  <a:tcPr/>
                </a:tc>
                <a:tc>
                  <a:txBody>
                    <a:bodyPr/>
                    <a:lstStyle/>
                    <a:p>
                      <a:pPr algn="ctr" rtl="1"/>
                      <a:endParaRPr lang="ar-SA" sz="1400" b="1" dirty="0"/>
                    </a:p>
                  </a:txBody>
                  <a:tcPr/>
                </a:tc>
              </a:tr>
              <a:tr h="718725">
                <a:tc rowSpan="2">
                  <a:txBody>
                    <a:bodyPr/>
                    <a:lstStyle/>
                    <a:p>
                      <a:pPr algn="ctr" rtl="1"/>
                      <a:endParaRPr lang="ar-SA" b="1" dirty="0" smtClean="0"/>
                    </a:p>
                    <a:p>
                      <a:pPr algn="ctr" rtl="1"/>
                      <a:r>
                        <a:rPr lang="ar-SA" b="1" dirty="0" smtClean="0"/>
                        <a:t>2-</a:t>
                      </a:r>
                      <a:r>
                        <a:rPr lang="ar-SA" b="1" baseline="0" dirty="0" smtClean="0"/>
                        <a:t> </a:t>
                      </a:r>
                      <a:r>
                        <a:rPr lang="ar-SA" b="1" dirty="0" smtClean="0"/>
                        <a:t> إبداعية المهام</a:t>
                      </a:r>
                      <a:endParaRPr lang="ar-SA" b="1" dirty="0"/>
                    </a:p>
                  </a:txBody>
                  <a:tcPr/>
                </a:tc>
                <a:tc>
                  <a:txBody>
                    <a:bodyPr/>
                    <a:lstStyle/>
                    <a:p>
                      <a:pPr algn="ctr" rtl="1"/>
                      <a:r>
                        <a:rPr lang="ar-SA" sz="1400" b="1" dirty="0" smtClean="0"/>
                        <a:t>مهمة تثير جميع مستويات التفكير لدى الطالبة</a:t>
                      </a:r>
                      <a:endParaRPr lang="ar-SA" sz="1400" b="1" dirty="0"/>
                    </a:p>
                  </a:txBody>
                  <a:tcPr/>
                </a:tc>
                <a:tc>
                  <a:txBody>
                    <a:bodyPr/>
                    <a:lstStyle/>
                    <a:p>
                      <a:pPr algn="ctr" rtl="1"/>
                      <a:r>
                        <a:rPr lang="ar-SA" sz="1400" b="1" dirty="0" smtClean="0"/>
                        <a:t>مهمة متنوعة ولكنها تقليدية</a:t>
                      </a:r>
                      <a:endParaRPr lang="ar-SA" sz="1400" b="1" dirty="0"/>
                    </a:p>
                  </a:txBody>
                  <a:tcPr/>
                </a:tc>
                <a:tc>
                  <a:txBody>
                    <a:bodyPr/>
                    <a:lstStyle/>
                    <a:p>
                      <a:pPr algn="ctr" rtl="1"/>
                      <a:r>
                        <a:rPr lang="ar-SA" sz="1400" b="1" dirty="0" smtClean="0"/>
                        <a:t>مهمة بسيطة وسطحية</a:t>
                      </a:r>
                      <a:endParaRPr lang="ar-SA" sz="1400" b="1" dirty="0"/>
                    </a:p>
                  </a:txBody>
                  <a:tcPr/>
                </a:tc>
              </a:tr>
              <a:tr h="299469">
                <a:tc vMerge="1">
                  <a:txBody>
                    <a:bodyPr/>
                    <a:lstStyle/>
                    <a:p>
                      <a:pPr algn="ctr" rtl="1"/>
                      <a:endParaRPr lang="ar-SA" b="1" dirty="0"/>
                    </a:p>
                  </a:txBody>
                  <a:tcPr/>
                </a:tc>
                <a:tc>
                  <a:txBody>
                    <a:bodyPr/>
                    <a:lstStyle/>
                    <a:p>
                      <a:pPr algn="ctr" rtl="1"/>
                      <a:endParaRPr lang="ar-SA" sz="1400" b="1" dirty="0"/>
                    </a:p>
                  </a:txBody>
                  <a:tcPr/>
                </a:tc>
                <a:tc>
                  <a:txBody>
                    <a:bodyPr/>
                    <a:lstStyle/>
                    <a:p>
                      <a:pPr algn="ctr" rtl="1"/>
                      <a:endParaRPr lang="ar-SA" sz="1400" b="1"/>
                    </a:p>
                  </a:txBody>
                  <a:tcPr/>
                </a:tc>
                <a:tc>
                  <a:txBody>
                    <a:bodyPr/>
                    <a:lstStyle/>
                    <a:p>
                      <a:pPr algn="ctr" rtl="1"/>
                      <a:endParaRPr lang="ar-SA" sz="1400" b="1" dirty="0"/>
                    </a:p>
                  </a:txBody>
                  <a:tcPr/>
                </a:tc>
              </a:tr>
              <a:tr h="509097">
                <a:tc rowSpan="2">
                  <a:txBody>
                    <a:bodyPr/>
                    <a:lstStyle/>
                    <a:p>
                      <a:pPr algn="ctr" rtl="1"/>
                      <a:endParaRPr lang="ar-SA" b="1" dirty="0" smtClean="0"/>
                    </a:p>
                    <a:p>
                      <a:pPr algn="ctr" rtl="1"/>
                      <a:r>
                        <a:rPr lang="ar-SA" b="1" dirty="0" smtClean="0"/>
                        <a:t>3-</a:t>
                      </a:r>
                      <a:r>
                        <a:rPr lang="ar-SA" b="1" baseline="0" dirty="0" smtClean="0"/>
                        <a:t> </a:t>
                      </a:r>
                      <a:r>
                        <a:rPr lang="ar-SA" b="1" dirty="0" smtClean="0"/>
                        <a:t> تنوع الإجراءات</a:t>
                      </a:r>
                      <a:endParaRPr lang="ar-SA" b="1" dirty="0"/>
                    </a:p>
                  </a:txBody>
                  <a:tcPr/>
                </a:tc>
                <a:tc>
                  <a:txBody>
                    <a:bodyPr/>
                    <a:lstStyle/>
                    <a:p>
                      <a:pPr algn="ctr" rtl="1"/>
                      <a:r>
                        <a:rPr lang="ar-SA" sz="1400" b="1" dirty="0" smtClean="0"/>
                        <a:t>إجراءات متنوعة وواضحة</a:t>
                      </a:r>
                      <a:endParaRPr lang="ar-SA" sz="1400" b="1" dirty="0"/>
                    </a:p>
                  </a:txBody>
                  <a:tcPr/>
                </a:tc>
                <a:tc>
                  <a:txBody>
                    <a:bodyPr/>
                    <a:lstStyle/>
                    <a:p>
                      <a:pPr algn="ctr" rtl="1"/>
                      <a:r>
                        <a:rPr lang="ar-SA" sz="1400" b="1" dirty="0" smtClean="0"/>
                        <a:t>إجراءات واضحة ولكنها محدودة</a:t>
                      </a:r>
                      <a:endParaRPr lang="ar-SA" sz="1400" b="1" dirty="0"/>
                    </a:p>
                  </a:txBody>
                  <a:tcPr/>
                </a:tc>
                <a:tc>
                  <a:txBody>
                    <a:bodyPr/>
                    <a:lstStyle/>
                    <a:p>
                      <a:pPr algn="ctr" rtl="1"/>
                      <a:r>
                        <a:rPr lang="ar-SA" sz="1400" b="1" dirty="0" smtClean="0"/>
                        <a:t>إجراءات مختصرة وعامة</a:t>
                      </a:r>
                      <a:endParaRPr lang="ar-SA" sz="1400" b="1" dirty="0"/>
                    </a:p>
                  </a:txBody>
                  <a:tcPr/>
                </a:tc>
              </a:tr>
              <a:tr h="299469">
                <a:tc vMerge="1">
                  <a:txBody>
                    <a:bodyPr/>
                    <a:lstStyle/>
                    <a:p>
                      <a:pPr algn="ctr" rtl="1"/>
                      <a:endParaRPr lang="ar-SA" b="1" dirty="0"/>
                    </a:p>
                  </a:txBody>
                  <a:tcPr/>
                </a:tc>
                <a:tc>
                  <a:txBody>
                    <a:bodyPr/>
                    <a:lstStyle/>
                    <a:p>
                      <a:pPr algn="ctr" rtl="1"/>
                      <a:endParaRPr lang="ar-SA" sz="1400" b="1"/>
                    </a:p>
                  </a:txBody>
                  <a:tcPr/>
                </a:tc>
                <a:tc>
                  <a:txBody>
                    <a:bodyPr/>
                    <a:lstStyle/>
                    <a:p>
                      <a:pPr algn="ctr" rtl="1"/>
                      <a:endParaRPr lang="ar-SA" sz="1400" b="1"/>
                    </a:p>
                  </a:txBody>
                  <a:tcPr/>
                </a:tc>
                <a:tc>
                  <a:txBody>
                    <a:bodyPr/>
                    <a:lstStyle/>
                    <a:p>
                      <a:pPr algn="ctr" rtl="1"/>
                      <a:endParaRPr lang="ar-SA" sz="1400" b="1" dirty="0"/>
                    </a:p>
                  </a:txBody>
                  <a:tcPr/>
                </a:tc>
              </a:tr>
              <a:tr h="509097">
                <a:tc rowSpan="2">
                  <a:txBody>
                    <a:bodyPr/>
                    <a:lstStyle/>
                    <a:p>
                      <a:pPr algn="ctr" rtl="1"/>
                      <a:r>
                        <a:rPr lang="ar-SA" b="1" dirty="0" smtClean="0"/>
                        <a:t>4- تنوع المصادر وحداثتها</a:t>
                      </a:r>
                      <a:endParaRPr lang="ar-SA" b="1" dirty="0"/>
                    </a:p>
                  </a:txBody>
                  <a:tcPr/>
                </a:tc>
                <a:tc>
                  <a:txBody>
                    <a:bodyPr/>
                    <a:lstStyle/>
                    <a:p>
                      <a:pPr algn="ctr" rtl="1"/>
                      <a:r>
                        <a:rPr lang="ar-SA" sz="1400" b="1" dirty="0" smtClean="0"/>
                        <a:t>مصادر متنوعة </a:t>
                      </a:r>
                      <a:r>
                        <a:rPr lang="ar-SA" sz="1400" b="1" dirty="0" err="1" smtClean="0"/>
                        <a:t>وموثوقة</a:t>
                      </a:r>
                      <a:r>
                        <a:rPr lang="ar-SA" sz="1400" b="1" baseline="0" dirty="0" smtClean="0"/>
                        <a:t> ومرتبطة بالموضوع</a:t>
                      </a:r>
                      <a:endParaRPr lang="ar-SA" sz="1400" b="1" dirty="0"/>
                    </a:p>
                  </a:txBody>
                  <a:tcPr/>
                </a:tc>
                <a:tc>
                  <a:txBody>
                    <a:bodyPr/>
                    <a:lstStyle/>
                    <a:p>
                      <a:pPr algn="ctr" rtl="1"/>
                      <a:r>
                        <a:rPr lang="ar-SA" sz="1400" b="1" dirty="0" smtClean="0"/>
                        <a:t>مصادر متنوعة ولكنها عامة وغير</a:t>
                      </a:r>
                      <a:r>
                        <a:rPr lang="ar-SA" sz="1400" b="1" baseline="0" dirty="0" smtClean="0"/>
                        <a:t> </a:t>
                      </a:r>
                      <a:r>
                        <a:rPr lang="ar-SA" sz="1400" b="1" baseline="0" dirty="0" err="1" smtClean="0"/>
                        <a:t>موثوقة</a:t>
                      </a:r>
                      <a:endParaRPr lang="ar-SA" sz="1400" b="1" dirty="0"/>
                    </a:p>
                  </a:txBody>
                  <a:tcPr/>
                </a:tc>
                <a:tc>
                  <a:txBody>
                    <a:bodyPr/>
                    <a:lstStyle/>
                    <a:p>
                      <a:pPr algn="ctr" rtl="1"/>
                      <a:r>
                        <a:rPr lang="ar-SA" sz="1400" b="1" dirty="0" smtClean="0"/>
                        <a:t>مصادر عامة</a:t>
                      </a:r>
                      <a:r>
                        <a:rPr lang="ar-SA" sz="1400" b="1" baseline="0" dirty="0" smtClean="0"/>
                        <a:t> ومحدودة</a:t>
                      </a:r>
                      <a:endParaRPr lang="ar-SA" sz="1400" b="1" dirty="0"/>
                    </a:p>
                  </a:txBody>
                  <a:tcPr/>
                </a:tc>
              </a:tr>
              <a:tr h="299469">
                <a:tc vMerge="1">
                  <a:txBody>
                    <a:bodyPr/>
                    <a:lstStyle/>
                    <a:p>
                      <a:pPr algn="ctr" rtl="1"/>
                      <a:endParaRPr lang="ar-SA" b="1" dirty="0"/>
                    </a:p>
                  </a:txBody>
                  <a:tcPr/>
                </a:tc>
                <a:tc>
                  <a:txBody>
                    <a:bodyPr/>
                    <a:lstStyle/>
                    <a:p>
                      <a:pPr algn="ctr" rtl="1"/>
                      <a:endParaRPr lang="ar-SA" sz="1400" b="1"/>
                    </a:p>
                  </a:txBody>
                  <a:tcPr/>
                </a:tc>
                <a:tc>
                  <a:txBody>
                    <a:bodyPr/>
                    <a:lstStyle/>
                    <a:p>
                      <a:pPr algn="ctr" rtl="1"/>
                      <a:endParaRPr lang="ar-SA" sz="1400" b="1"/>
                    </a:p>
                  </a:txBody>
                  <a:tcPr/>
                </a:tc>
                <a:tc>
                  <a:txBody>
                    <a:bodyPr/>
                    <a:lstStyle/>
                    <a:p>
                      <a:pPr algn="ctr" rtl="1"/>
                      <a:endParaRPr lang="ar-SA" sz="1400" b="1" dirty="0"/>
                    </a:p>
                  </a:txBody>
                  <a:tcPr/>
                </a:tc>
              </a:tr>
              <a:tr h="356691">
                <a:tc rowSpan="2">
                  <a:txBody>
                    <a:bodyPr/>
                    <a:lstStyle/>
                    <a:p>
                      <a:pPr algn="ctr" rtl="1"/>
                      <a:r>
                        <a:rPr lang="ar-SA" b="1" dirty="0" smtClean="0"/>
                        <a:t>5- عدالة التقييم</a:t>
                      </a:r>
                      <a:endParaRPr lang="ar-SA" b="1" dirty="0"/>
                    </a:p>
                  </a:txBody>
                  <a:tcPr/>
                </a:tc>
                <a:tc>
                  <a:txBody>
                    <a:bodyPr/>
                    <a:lstStyle/>
                    <a:p>
                      <a:pPr algn="ctr" rtl="1"/>
                      <a:r>
                        <a:rPr lang="ar-SA" sz="1400" b="1" dirty="0" smtClean="0"/>
                        <a:t>معايير محددة وتفصيلية</a:t>
                      </a:r>
                      <a:endParaRPr lang="ar-SA" sz="1400" b="1" dirty="0"/>
                    </a:p>
                  </a:txBody>
                  <a:tcPr/>
                </a:tc>
                <a:tc>
                  <a:txBody>
                    <a:bodyPr/>
                    <a:lstStyle/>
                    <a:p>
                      <a:pPr algn="ctr" rtl="1"/>
                      <a:r>
                        <a:rPr lang="ar-SA" sz="1400" b="1" dirty="0" smtClean="0"/>
                        <a:t>معايير تقييم عامة</a:t>
                      </a:r>
                      <a:endParaRPr lang="ar-SA" sz="1400" b="1" dirty="0"/>
                    </a:p>
                  </a:txBody>
                  <a:tcPr/>
                </a:tc>
                <a:tc>
                  <a:txBody>
                    <a:bodyPr/>
                    <a:lstStyle/>
                    <a:p>
                      <a:pPr algn="ctr" rtl="1"/>
                      <a:r>
                        <a:rPr lang="ar-SA" sz="1400" b="1" dirty="0" smtClean="0"/>
                        <a:t>معايير غير واضحة</a:t>
                      </a:r>
                      <a:endParaRPr lang="ar-SA" sz="1400" b="1" dirty="0"/>
                    </a:p>
                  </a:txBody>
                  <a:tcPr/>
                </a:tc>
              </a:tr>
              <a:tr h="302173">
                <a:tc vMerge="1">
                  <a:txBody>
                    <a:bodyPr/>
                    <a:lstStyle/>
                    <a:p>
                      <a:pPr algn="ctr" rtl="1"/>
                      <a:endParaRPr lang="ar-SA" b="1" dirty="0"/>
                    </a:p>
                  </a:txBody>
                  <a:tcPr/>
                </a:tc>
                <a:tc>
                  <a:txBody>
                    <a:bodyPr/>
                    <a:lstStyle/>
                    <a:p>
                      <a:pPr algn="ctr" rtl="1"/>
                      <a:endParaRPr lang="ar-SA" sz="1400" b="1"/>
                    </a:p>
                  </a:txBody>
                  <a:tcPr/>
                </a:tc>
                <a:tc>
                  <a:txBody>
                    <a:bodyPr/>
                    <a:lstStyle/>
                    <a:p>
                      <a:pPr algn="ctr" rtl="1"/>
                      <a:endParaRPr lang="ar-SA" sz="1400" b="1"/>
                    </a:p>
                  </a:txBody>
                  <a:tcPr/>
                </a:tc>
                <a:tc>
                  <a:txBody>
                    <a:bodyPr/>
                    <a:lstStyle/>
                    <a:p>
                      <a:pPr algn="ctr" rtl="1"/>
                      <a:endParaRPr lang="ar-SA" sz="1400" b="1" dirty="0"/>
                    </a:p>
                  </a:txBody>
                  <a:tcPr/>
                </a:tc>
              </a:tr>
              <a:tr h="509097">
                <a:tc rowSpan="2">
                  <a:txBody>
                    <a:bodyPr/>
                    <a:lstStyle/>
                    <a:p>
                      <a:pPr algn="ctr" rtl="1"/>
                      <a:r>
                        <a:rPr lang="ar-SA" b="1" dirty="0" smtClean="0"/>
                        <a:t>6- جودة تصميم</a:t>
                      </a:r>
                      <a:r>
                        <a:rPr lang="ar-SA" b="1" baseline="0" dirty="0" smtClean="0"/>
                        <a:t> العرض</a:t>
                      </a:r>
                      <a:endParaRPr lang="ar-SA" b="1" dirty="0"/>
                    </a:p>
                  </a:txBody>
                  <a:tcPr/>
                </a:tc>
                <a:tc>
                  <a:txBody>
                    <a:bodyPr/>
                    <a:lstStyle/>
                    <a:p>
                      <a:pPr algn="ctr" rtl="1"/>
                      <a:r>
                        <a:rPr lang="ar-SA" sz="1400" b="1" dirty="0" smtClean="0"/>
                        <a:t>جمال العرض وشمولية المعلومات ووضوحها</a:t>
                      </a:r>
                      <a:endParaRPr lang="ar-SA" sz="1400" b="1" dirty="0"/>
                    </a:p>
                  </a:txBody>
                  <a:tcPr/>
                </a:tc>
                <a:tc>
                  <a:txBody>
                    <a:bodyPr/>
                    <a:lstStyle/>
                    <a:p>
                      <a:pPr algn="ctr" rtl="1"/>
                      <a:r>
                        <a:rPr lang="ar-SA" sz="1400" b="1" dirty="0" smtClean="0"/>
                        <a:t>عرض تقليدي</a:t>
                      </a:r>
                      <a:endParaRPr lang="ar-SA" sz="1400" b="1" dirty="0"/>
                    </a:p>
                  </a:txBody>
                  <a:tcPr/>
                </a:tc>
                <a:tc>
                  <a:txBody>
                    <a:bodyPr/>
                    <a:lstStyle/>
                    <a:p>
                      <a:pPr algn="ctr" rtl="1"/>
                      <a:r>
                        <a:rPr lang="ar-SA" sz="1400" b="1" dirty="0" smtClean="0"/>
                        <a:t>عرض غير واضح وغير منظم</a:t>
                      </a:r>
                      <a:endParaRPr lang="ar-SA" sz="1400" b="1" dirty="0"/>
                    </a:p>
                  </a:txBody>
                  <a:tcPr/>
                </a:tc>
              </a:tr>
              <a:tr h="276760">
                <a:tc vMerge="1">
                  <a:txBody>
                    <a:bodyPr/>
                    <a:lstStyle/>
                    <a:p>
                      <a:pPr algn="ctr" rtl="1"/>
                      <a:endParaRPr lang="ar-SA" b="1" dirty="0"/>
                    </a:p>
                  </a:txBody>
                  <a:tcPr/>
                </a:tc>
                <a:tc>
                  <a:txBody>
                    <a:bodyPr/>
                    <a:lstStyle/>
                    <a:p>
                      <a:pPr algn="ctr" rtl="1"/>
                      <a:endParaRPr lang="ar-SA" sz="1400" b="1"/>
                    </a:p>
                  </a:txBody>
                  <a:tcPr/>
                </a:tc>
                <a:tc>
                  <a:txBody>
                    <a:bodyPr/>
                    <a:lstStyle/>
                    <a:p>
                      <a:pPr algn="ctr" rtl="1"/>
                      <a:endParaRPr lang="ar-SA" sz="1400" b="1" dirty="0"/>
                    </a:p>
                  </a:txBody>
                  <a:tcPr/>
                </a:tc>
                <a:tc>
                  <a:txBody>
                    <a:bodyPr/>
                    <a:lstStyle/>
                    <a:p>
                      <a:pPr algn="ctr" rtl="1"/>
                      <a:endParaRPr lang="ar-SA" sz="1400" b="1" dirty="0"/>
                    </a:p>
                  </a:txBody>
                  <a:tcPr/>
                </a:tc>
              </a:tr>
            </a:tbl>
          </a:graphicData>
        </a:graphic>
      </p:graphicFrame>
      <p:sp>
        <p:nvSpPr>
          <p:cNvPr id="11" name="مستطيل 10"/>
          <p:cNvSpPr/>
          <p:nvPr/>
        </p:nvSpPr>
        <p:spPr>
          <a:xfrm>
            <a:off x="571472" y="428625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مستطيل 2"/>
          <p:cNvSpPr/>
          <p:nvPr/>
        </p:nvSpPr>
        <p:spPr>
          <a:xfrm>
            <a:off x="571472" y="14287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المقدمة</a:t>
            </a:r>
            <a:endParaRPr lang="ar-SA" sz="2800" b="1" dirty="0">
              <a:solidFill>
                <a:schemeClr val="bg2">
                  <a:lumMod val="10000"/>
                </a:schemeClr>
              </a:solidFill>
            </a:endParaRPr>
          </a:p>
        </p:txBody>
      </p:sp>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المهمة</a:t>
            </a:r>
            <a:endParaRPr lang="ar-SA" sz="2800" b="1" dirty="0">
              <a:solidFill>
                <a:schemeClr val="bg2">
                  <a:lumMod val="10000"/>
                </a:schemeClr>
              </a:solidFill>
            </a:endParaRP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الإجراءات</a:t>
            </a:r>
            <a:endParaRPr lang="ar-SA" sz="2800" b="1" dirty="0">
              <a:solidFill>
                <a:schemeClr val="bg2">
                  <a:lumMod val="10000"/>
                </a:schemeClr>
              </a:solidFill>
            </a:endParaRP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المصادر</a:t>
            </a:r>
            <a:endParaRPr lang="ar-SA" sz="2800" b="1" dirty="0">
              <a:solidFill>
                <a:schemeClr val="bg2">
                  <a:lumMod val="10000"/>
                </a:schemeClr>
              </a:solidFill>
            </a:endParaRP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التقويم</a:t>
            </a:r>
            <a:endParaRPr lang="ar-SA" sz="2800" b="1" dirty="0">
              <a:solidFill>
                <a:schemeClr val="bg2">
                  <a:lumMod val="10000"/>
                </a:schemeClr>
              </a:solidFill>
            </a:endParaRP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428860" y="1805712"/>
            <a:ext cx="4409131" cy="2677656"/>
          </a:xfrm>
          <a:prstGeom prst="rect">
            <a:avLst/>
          </a:prstGeom>
          <a:noFill/>
        </p:spPr>
        <p:txBody>
          <a:bodyPr wrap="square" rtlCol="1">
            <a:spAutoFit/>
          </a:bodyPr>
          <a:lstStyle/>
          <a:p>
            <a:pPr algn="ctr"/>
            <a:r>
              <a:rPr lang="ar-SA" sz="2400" dirty="0" smtClean="0"/>
              <a:t>أتمنى أن تكوني بعد إنجازك لهذه الرحلة المعرفية أن تكوني قد ألممت وتعلمت طريقة حديثة وشيقة ومفيدة يمكنك استخدامها لصياغة واجباتك وتقديمها لطالباتك. مما سيساهم في تحويلهن من متعلمات متلقنات إلى متعلمات نشطات يبحثن بأنفسهن عن المعلومة بطريقة علمية منظمة. </a:t>
            </a:r>
            <a:endParaRPr lang="ar-SA" sz="2400" dirty="0"/>
          </a:p>
        </p:txBody>
      </p:sp>
      <p:sp>
        <p:nvSpPr>
          <p:cNvPr id="10" name="مستطيل 9"/>
          <p:cNvSpPr/>
          <p:nvPr/>
        </p:nvSpPr>
        <p:spPr>
          <a:xfrm>
            <a:off x="571472" y="5000636"/>
            <a:ext cx="1500198" cy="571504"/>
          </a:xfrm>
          <a:prstGeom prst="rect">
            <a:avLst/>
          </a:prstGeom>
          <a:solidFill>
            <a:schemeClr val="accent2">
              <a:lumMod val="75000"/>
            </a:schemeClr>
          </a:solid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bg2">
                    <a:lumMod val="10000"/>
                  </a:schemeClr>
                </a:solidFill>
              </a:rPr>
              <a:t>الخاتمة</a:t>
            </a:r>
            <a:endParaRPr lang="ar-SA" sz="2800" b="1"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6"/>
          <p:cNvGrpSpPr/>
          <p:nvPr/>
        </p:nvGrpSpPr>
        <p:grpSpPr>
          <a:xfrm>
            <a:off x="0" y="0"/>
            <a:ext cx="9144000" cy="6858000"/>
            <a:chOff x="0" y="0"/>
            <a:chExt cx="9144000" cy="6858000"/>
          </a:xfrm>
        </p:grpSpPr>
        <p:pic>
          <p:nvPicPr>
            <p:cNvPr id="2" name="Picture 2" descr="Click to view next slide">
              <a:hlinkClick r:id="" action="ppaction://noaction"/>
            </p:cNvP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مستطيل مستدير الزوايا 3"/>
            <p:cNvSpPr/>
            <p:nvPr/>
          </p:nvSpPr>
          <p:spPr>
            <a:xfrm>
              <a:off x="1071538" y="428604"/>
              <a:ext cx="6357982" cy="928694"/>
            </a:xfrm>
            <a:prstGeom prst="roundRect">
              <a:avLst/>
            </a:prstGeom>
            <a:gradFill flip="none" rotWithShape="1">
              <a:gsLst>
                <a:gs pos="0">
                  <a:schemeClr val="accent1">
                    <a:lumMod val="75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5" name="مستطيل 4"/>
            <p:cNvSpPr/>
            <p:nvPr/>
          </p:nvSpPr>
          <p:spPr>
            <a:xfrm>
              <a:off x="285720" y="1785926"/>
              <a:ext cx="8572560" cy="4857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grpSp>
      <p:sp>
        <p:nvSpPr>
          <p:cNvPr id="8" name="Title 1"/>
          <p:cNvSpPr txBox="1">
            <a:spLocks/>
          </p:cNvSpPr>
          <p:nvPr/>
        </p:nvSpPr>
        <p:spPr>
          <a:xfrm>
            <a:off x="0" y="571480"/>
            <a:ext cx="8534400" cy="758952"/>
          </a:xfrm>
          <a:prstGeom prst="rect">
            <a:avLst/>
          </a:prstGeom>
        </p:spPr>
        <p:txBody>
          <a:bodyPr>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rgbClr val="C00000"/>
                </a:solidFill>
                <a:effectLst/>
                <a:uLnTx/>
                <a:uFillTx/>
                <a:latin typeface="+mj-lt"/>
                <a:ea typeface="+mj-ea"/>
                <a:cs typeface="+mj-cs"/>
              </a:rPr>
              <a:t>حكمة الأسبوع</a:t>
            </a:r>
            <a:endParaRPr kumimoji="0" lang="ar-SA" sz="4400" b="0" i="0" u="none" strike="noStrike" kern="1200" cap="none" spc="0" normalizeH="0" baseline="0" noProof="0" dirty="0">
              <a:ln>
                <a:noFill/>
              </a:ln>
              <a:solidFill>
                <a:srgbClr val="C00000"/>
              </a:solidFill>
              <a:effectLst/>
              <a:uLnTx/>
              <a:uFillTx/>
              <a:latin typeface="+mj-lt"/>
              <a:ea typeface="+mj-ea"/>
              <a:cs typeface="+mj-cs"/>
            </a:endParaRPr>
          </a:p>
        </p:txBody>
      </p:sp>
      <p:pic>
        <p:nvPicPr>
          <p:cNvPr id="9" name="صورة 23" descr="web_search.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rot="16200000">
            <a:off x="7443410" y="631408"/>
            <a:ext cx="1381124" cy="1404143"/>
          </a:xfrm>
          <a:prstGeom prst="rect">
            <a:avLst/>
          </a:prstGeom>
          <a:noFill/>
          <a:ln w="9525">
            <a:noFill/>
            <a:miter lim="800000"/>
            <a:headEnd/>
            <a:tailEnd/>
          </a:ln>
        </p:spPr>
      </p:pic>
      <p:sp>
        <p:nvSpPr>
          <p:cNvPr id="1026" name="AutoShape 2" descr="نتيجة بحث الصور عن نوكيا ستيفن بالم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28" name="AutoShape 4" descr="نتيجة بحث الصور عن نوكيا ستيفن بالم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2024042"/>
            <a:ext cx="7162371" cy="43572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6"/>
          <p:cNvGrpSpPr/>
          <p:nvPr/>
        </p:nvGrpSpPr>
        <p:grpSpPr>
          <a:xfrm>
            <a:off x="0" y="0"/>
            <a:ext cx="9144000" cy="6858000"/>
            <a:chOff x="0" y="0"/>
            <a:chExt cx="9144000" cy="6858000"/>
          </a:xfrm>
        </p:grpSpPr>
        <p:pic>
          <p:nvPicPr>
            <p:cNvPr id="2" name="Picture 2" descr="Click to view next slide">
              <a:hlinkClick r:id="" action="ppaction://noaction"/>
            </p:cNvP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مستطيل مستدير الزوايا 3"/>
            <p:cNvSpPr/>
            <p:nvPr/>
          </p:nvSpPr>
          <p:spPr>
            <a:xfrm>
              <a:off x="1071538" y="428604"/>
              <a:ext cx="6357982" cy="928694"/>
            </a:xfrm>
            <a:prstGeom prst="roundRect">
              <a:avLst/>
            </a:prstGeom>
            <a:gradFill flip="none" rotWithShape="1">
              <a:gsLst>
                <a:gs pos="0">
                  <a:schemeClr val="accent1">
                    <a:lumMod val="75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5" name="مستطيل 4"/>
            <p:cNvSpPr/>
            <p:nvPr/>
          </p:nvSpPr>
          <p:spPr>
            <a:xfrm>
              <a:off x="285720" y="1785926"/>
              <a:ext cx="8572560" cy="4739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لا تخش أن حياتك سوف يكون لها نهاية, لكن مايجب أن تخشاه هو أن تمضي حياتك دون أن تصنع منها شيئاً عظيماً أو تترك بصمة فيها.</a:t>
              </a:r>
            </a:p>
            <a:p>
              <a:endParaRPr lang="ar-SA" sz="2400" dirty="0">
                <a:solidFill>
                  <a:schemeClr val="tx1"/>
                </a:solidFill>
              </a:endParaRPr>
            </a:p>
            <a:p>
              <a:pPr algn="ctr"/>
              <a:r>
                <a:rPr lang="ar-SA" sz="2800" dirty="0" smtClean="0">
                  <a:solidFill>
                    <a:schemeClr val="tx1"/>
                  </a:solidFill>
                </a:rPr>
                <a:t>الفرصة الذهبية التي تبحث عنها توجد بداخلك أنت, وليست في البيئة المحيطة بك ولا في ما تتلقاه من الآخرين من مساعدات.</a:t>
              </a:r>
            </a:p>
            <a:p>
              <a:endParaRPr lang="ar-SA" sz="2400" dirty="0">
                <a:solidFill>
                  <a:schemeClr val="tx1"/>
                </a:solidFill>
              </a:endParaRPr>
            </a:p>
            <a:p>
              <a:endParaRPr lang="ar-SA" sz="2400" dirty="0">
                <a:solidFill>
                  <a:schemeClr val="tx1"/>
                </a:solidFill>
              </a:endParaRPr>
            </a:p>
            <a:p>
              <a:pPr algn="ctr"/>
              <a:r>
                <a:rPr lang="ar-SA" sz="3600" b="1" dirty="0" smtClean="0">
                  <a:solidFill>
                    <a:srgbClr val="C00000"/>
                  </a:solidFill>
                </a:rPr>
                <a:t>ما تتطلع إليه تصل إليه</a:t>
              </a:r>
              <a:endParaRPr lang="ar-SA" sz="3600" b="1" dirty="0">
                <a:solidFill>
                  <a:srgbClr val="C00000"/>
                </a:solidFill>
              </a:endParaRPr>
            </a:p>
          </p:txBody>
        </p:sp>
      </p:grpSp>
      <p:sp>
        <p:nvSpPr>
          <p:cNvPr id="8" name="Title 1"/>
          <p:cNvSpPr txBox="1">
            <a:spLocks/>
          </p:cNvSpPr>
          <p:nvPr/>
        </p:nvSpPr>
        <p:spPr>
          <a:xfrm>
            <a:off x="0" y="571480"/>
            <a:ext cx="8534400" cy="758952"/>
          </a:xfrm>
          <a:prstGeom prst="rect">
            <a:avLst/>
          </a:prstGeom>
        </p:spPr>
        <p:txBody>
          <a:bodyPr>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rgbClr val="C00000"/>
                </a:solidFill>
                <a:effectLst/>
                <a:uLnTx/>
                <a:uFillTx/>
                <a:latin typeface="+mj-lt"/>
                <a:ea typeface="+mj-ea"/>
                <a:cs typeface="+mj-cs"/>
              </a:rPr>
              <a:t>حكمة الأسبوع</a:t>
            </a:r>
            <a:endParaRPr kumimoji="0" lang="ar-SA" sz="4400" b="0" i="0" u="none" strike="noStrike" kern="1200" cap="none" spc="0" normalizeH="0" baseline="0" noProof="0" dirty="0">
              <a:ln>
                <a:noFill/>
              </a:ln>
              <a:solidFill>
                <a:srgbClr val="C00000"/>
              </a:solidFill>
              <a:effectLst/>
              <a:uLnTx/>
              <a:uFillTx/>
              <a:latin typeface="+mj-lt"/>
              <a:ea typeface="+mj-ea"/>
              <a:cs typeface="+mj-cs"/>
            </a:endParaRPr>
          </a:p>
        </p:txBody>
      </p:sp>
      <p:pic>
        <p:nvPicPr>
          <p:cNvPr id="9" name="صورة 23" descr="web_search.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rot="16200000">
            <a:off x="7443410" y="631408"/>
            <a:ext cx="1381124" cy="1404143"/>
          </a:xfrm>
          <a:prstGeom prst="rect">
            <a:avLst/>
          </a:prstGeom>
          <a:noFill/>
          <a:ln w="9525">
            <a:noFill/>
            <a:miter lim="800000"/>
            <a:headEnd/>
            <a:tailEnd/>
          </a:ln>
        </p:spPr>
      </p:pic>
      <p:sp>
        <p:nvSpPr>
          <p:cNvPr id="1026" name="AutoShape 2" descr="نتيجة بحث الصور عن نوكيا ستيفن بالم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28" name="AutoShape 4" descr="نتيجة بحث الصور عن نوكيا ستيفن بالم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 name="Rectangle 5"/>
          <p:cNvSpPr/>
          <p:nvPr/>
        </p:nvSpPr>
        <p:spPr>
          <a:xfrm>
            <a:off x="285720" y="5120405"/>
            <a:ext cx="8311778"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16111" y="3615575"/>
            <a:ext cx="8311778"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6"/>
          <p:cNvGrpSpPr/>
          <p:nvPr/>
        </p:nvGrpSpPr>
        <p:grpSpPr>
          <a:xfrm>
            <a:off x="0" y="0"/>
            <a:ext cx="9144000" cy="6858000"/>
            <a:chOff x="0" y="0"/>
            <a:chExt cx="9144000" cy="6858000"/>
          </a:xfrm>
        </p:grpSpPr>
        <p:pic>
          <p:nvPicPr>
            <p:cNvPr id="2" name="Picture 2" descr="Click to view next slide">
              <a:hlinkClick r:id="" action="ppaction://noaction"/>
            </p:cNvP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مستطيل مستدير الزوايا 3"/>
            <p:cNvSpPr/>
            <p:nvPr/>
          </p:nvSpPr>
          <p:spPr>
            <a:xfrm>
              <a:off x="1071538" y="428604"/>
              <a:ext cx="6357982" cy="928694"/>
            </a:xfrm>
            <a:prstGeom prst="roundRect">
              <a:avLst/>
            </a:prstGeom>
            <a:gradFill flip="none" rotWithShape="1">
              <a:gsLst>
                <a:gs pos="0">
                  <a:schemeClr val="accent1">
                    <a:lumMod val="75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5" name="مستطيل 4"/>
            <p:cNvSpPr/>
            <p:nvPr/>
          </p:nvSpPr>
          <p:spPr>
            <a:xfrm>
              <a:off x="285720" y="1785926"/>
              <a:ext cx="8572560" cy="4857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grpSp>
      <p:sp>
        <p:nvSpPr>
          <p:cNvPr id="8" name="Title 1"/>
          <p:cNvSpPr txBox="1">
            <a:spLocks/>
          </p:cNvSpPr>
          <p:nvPr/>
        </p:nvSpPr>
        <p:spPr>
          <a:xfrm>
            <a:off x="0" y="571480"/>
            <a:ext cx="8534400" cy="758952"/>
          </a:xfrm>
          <a:prstGeom prst="rect">
            <a:avLst/>
          </a:prstGeom>
        </p:spPr>
        <p:txBody>
          <a:bodyPr>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rgbClr val="C00000"/>
                </a:solidFill>
                <a:effectLst/>
                <a:uLnTx/>
                <a:uFillTx/>
                <a:latin typeface="+mj-lt"/>
                <a:ea typeface="+mj-ea"/>
                <a:cs typeface="+mj-cs"/>
              </a:rPr>
              <a:t>مميزات الرحلة المعرفية</a:t>
            </a:r>
            <a:endParaRPr kumimoji="0" lang="ar-SA" sz="4400" b="0" i="0" u="none" strike="noStrike" kern="1200" cap="none" spc="0" normalizeH="0" baseline="0" noProof="0" dirty="0">
              <a:ln>
                <a:noFill/>
              </a:ln>
              <a:solidFill>
                <a:srgbClr val="C00000"/>
              </a:solidFill>
              <a:effectLst/>
              <a:uLnTx/>
              <a:uFillTx/>
              <a:latin typeface="+mj-lt"/>
              <a:ea typeface="+mj-ea"/>
              <a:cs typeface="+mj-cs"/>
            </a:endParaRPr>
          </a:p>
        </p:txBody>
      </p:sp>
      <p:pic>
        <p:nvPicPr>
          <p:cNvPr id="9" name="صورة 23" descr="web_search.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rot="16200000">
            <a:off x="7443410" y="631408"/>
            <a:ext cx="1381124" cy="1404143"/>
          </a:xfrm>
          <a:prstGeom prst="rect">
            <a:avLst/>
          </a:prstGeom>
          <a:noFill/>
          <a:ln w="9525">
            <a:noFill/>
            <a:miter lim="800000"/>
            <a:headEnd/>
            <a:tailEnd/>
          </a:ln>
        </p:spPr>
      </p:pic>
      <p:sp>
        <p:nvSpPr>
          <p:cNvPr id="10" name="مربع نص 8"/>
          <p:cNvSpPr txBox="1"/>
          <p:nvPr/>
        </p:nvSpPr>
        <p:spPr>
          <a:xfrm>
            <a:off x="878892" y="2492896"/>
            <a:ext cx="7850832" cy="3046988"/>
          </a:xfrm>
          <a:prstGeom prst="rect">
            <a:avLst/>
          </a:prstGeom>
          <a:noFill/>
        </p:spPr>
        <p:txBody>
          <a:bodyPr wrap="square" rtlCol="1">
            <a:spAutoFit/>
          </a:bodyPr>
          <a:lstStyle/>
          <a:p>
            <a:pPr algn="just"/>
            <a:r>
              <a:rPr lang="ar-SA" sz="3200" dirty="0" smtClean="0"/>
              <a:t>1- تتمحور حول اعتماد الطالب على نفسه في الفهم والبحث والحل.</a:t>
            </a:r>
            <a:endParaRPr lang="ar-SA" sz="3200" dirty="0"/>
          </a:p>
          <a:p>
            <a:pPr algn="just"/>
            <a:r>
              <a:rPr lang="ar-SA" sz="3200" dirty="0" smtClean="0"/>
              <a:t>2- تنمي التعلم التعاوني.</a:t>
            </a:r>
            <a:endParaRPr lang="ar-SA" sz="3200" dirty="0"/>
          </a:p>
          <a:p>
            <a:pPr algn="just"/>
            <a:r>
              <a:rPr lang="ar-SA" sz="3200" dirty="0" smtClean="0"/>
              <a:t>3- تنمي مهارات التعامل مع مصادر المعرفة.</a:t>
            </a:r>
          </a:p>
          <a:p>
            <a:pPr algn="just"/>
            <a:r>
              <a:rPr lang="ar-SA" sz="3200" dirty="0" smtClean="0"/>
              <a:t>4- تنمي مهارات التعامل مع التكنولوجيا.</a:t>
            </a:r>
          </a:p>
          <a:p>
            <a:pPr algn="just"/>
            <a:endParaRPr lang="ar-SA" sz="3200" dirty="0"/>
          </a:p>
        </p:txBody>
      </p:sp>
    </p:spTree>
    <p:extLst>
      <p:ext uri="{BB962C8B-B14F-4D97-AF65-F5344CB8AC3E}">
        <p14:creationId xmlns:p14="http://schemas.microsoft.com/office/powerpoint/2010/main" val="2402288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Freeform 7"/>
          <p:cNvSpPr>
            <a:spLocks/>
          </p:cNvSpPr>
          <p:nvPr/>
        </p:nvSpPr>
        <p:spPr bwMode="auto">
          <a:xfrm>
            <a:off x="5715000" y="3233738"/>
            <a:ext cx="6350" cy="3175"/>
          </a:xfrm>
          <a:custGeom>
            <a:avLst/>
            <a:gdLst>
              <a:gd name="T0" fmla="*/ 1820 w 11"/>
              <a:gd name="T1" fmla="*/ 1206 h 7"/>
              <a:gd name="T2" fmla="*/ 0 w 11"/>
              <a:gd name="T3" fmla="*/ 0 h 7"/>
              <a:gd name="T4" fmla="*/ 0 w 11"/>
              <a:gd name="T5" fmla="*/ 1206 h 7"/>
              <a:gd name="T6" fmla="*/ 1820 w 11"/>
              <a:gd name="T7" fmla="*/ 1206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11" y="7"/>
                </a:moveTo>
                <a:lnTo>
                  <a:pt x="0" y="0"/>
                </a:lnTo>
                <a:lnTo>
                  <a:pt x="0" y="7"/>
                </a:lnTo>
                <a:lnTo>
                  <a:pt x="11" y="7"/>
                </a:lnTo>
                <a:close/>
              </a:path>
            </a:pathLst>
          </a:custGeom>
          <a:solidFill>
            <a:srgbClr val="00FF00"/>
          </a:solidFill>
          <a:ln w="9525">
            <a:noFill/>
            <a:round/>
            <a:headEnd/>
            <a:tailEnd/>
          </a:ln>
        </p:spPr>
        <p:txBody>
          <a:bodyPr/>
          <a:lstStyle/>
          <a:p>
            <a:endParaRPr lang="ar-SA"/>
          </a:p>
        </p:txBody>
      </p:sp>
      <p:sp>
        <p:nvSpPr>
          <p:cNvPr id="2051" name="Rectangle 3"/>
          <p:cNvSpPr>
            <a:spLocks noChangeArrowheads="1"/>
          </p:cNvSpPr>
          <p:nvPr/>
        </p:nvSpPr>
        <p:spPr bwMode="auto">
          <a:xfrm>
            <a:off x="1000100" y="5857892"/>
            <a:ext cx="707229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US" sz="2000" b="1" dirty="0">
                <a:latin typeface="Arial" pitchFamily="34" charset="0"/>
                <a:ea typeface="Calibri" pitchFamily="34" charset="0"/>
                <a:cs typeface="Arial" pitchFamily="34" charset="0"/>
                <a:hlinkClick r:id="rId2"/>
              </a:rPr>
              <a:t>http://</a:t>
            </a:r>
            <a:r>
              <a:rPr lang="en-US" sz="2000" b="1" dirty="0" smtClean="0">
                <a:latin typeface="Arial" pitchFamily="34" charset="0"/>
                <a:ea typeface="Calibri" pitchFamily="34" charset="0"/>
                <a:cs typeface="Arial" pitchFamily="34" charset="0"/>
                <a:hlinkClick r:id="rId2"/>
              </a:rPr>
              <a:t>universt.net/3/intro.html</a:t>
            </a:r>
            <a:r>
              <a:rPr lang="en-US" sz="2000" b="1" dirty="0" smtClean="0">
                <a:latin typeface="Arial" pitchFamily="34" charset="0"/>
                <a:ea typeface="Calibri"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039" t="7503" r="10282" b="21645"/>
          <a:stretch/>
        </p:blipFill>
        <p:spPr bwMode="auto">
          <a:xfrm>
            <a:off x="986076" y="332656"/>
            <a:ext cx="7330340"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10550"/>
            <a:ext cx="2025254" cy="6847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45224"/>
            <a:ext cx="2339752" cy="1412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مستطيل 3"/>
          <p:cNvSpPr/>
          <p:nvPr/>
        </p:nvSpPr>
        <p:spPr>
          <a:xfrm>
            <a:off x="0" y="10550"/>
            <a:ext cx="2339752" cy="5434674"/>
          </a:xfrm>
          <a:prstGeom prst="rect">
            <a:avLst/>
          </a:prstGeom>
          <a:solidFill>
            <a:schemeClr val="accent2">
              <a:lumMod val="60000"/>
              <a:lumOff val="4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sp>
        <p:nvSpPr>
          <p:cNvPr id="5" name="مستطيل مستدير الزوايا 4"/>
          <p:cNvSpPr/>
          <p:nvPr/>
        </p:nvSpPr>
        <p:spPr>
          <a:xfrm>
            <a:off x="824831" y="476672"/>
            <a:ext cx="1440160" cy="909195"/>
          </a:xfrm>
          <a:prstGeom prst="roundRect">
            <a:avLst/>
          </a:prstGeom>
          <a:solidFill>
            <a:schemeClr val="accent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prstClr val="white">
                    <a:lumMod val="95000"/>
                  </a:prstClr>
                </a:solidFill>
              </a:rPr>
              <a:t>المقدمة</a:t>
            </a:r>
            <a:r>
              <a:rPr lang="ar-SA" dirty="0" smtClean="0">
                <a:solidFill>
                  <a:prstClr val="white"/>
                </a:solidFill>
              </a:rPr>
              <a:t> </a:t>
            </a:r>
            <a:endParaRPr lang="ar-SA" dirty="0">
              <a:solidFill>
                <a:prstClr val="white"/>
              </a:solidFill>
            </a:endParaRPr>
          </a:p>
        </p:txBody>
      </p:sp>
      <p:sp>
        <p:nvSpPr>
          <p:cNvPr id="6" name="مستطيل مستدير الزوايا 5"/>
          <p:cNvSpPr/>
          <p:nvPr/>
        </p:nvSpPr>
        <p:spPr>
          <a:xfrm>
            <a:off x="930094" y="1556792"/>
            <a:ext cx="1296144" cy="663235"/>
          </a:xfrm>
          <a:prstGeom prst="roundRect">
            <a:avLst/>
          </a:prstGeom>
          <a:solidFill>
            <a:schemeClr val="accent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err="1" smtClean="0">
                <a:solidFill>
                  <a:prstClr val="black"/>
                </a:solidFill>
              </a:rPr>
              <a:t>المهمه</a:t>
            </a:r>
            <a:endParaRPr lang="ar-SA" sz="2400" b="1" dirty="0">
              <a:solidFill>
                <a:prstClr val="black"/>
              </a:solidFill>
            </a:endParaRPr>
          </a:p>
        </p:txBody>
      </p:sp>
      <p:sp>
        <p:nvSpPr>
          <p:cNvPr id="7" name="مستطيل مستدير الزوايا 6"/>
          <p:cNvSpPr/>
          <p:nvPr/>
        </p:nvSpPr>
        <p:spPr>
          <a:xfrm>
            <a:off x="894090" y="2367847"/>
            <a:ext cx="1296144" cy="720080"/>
          </a:xfrm>
          <a:prstGeom prst="roundRect">
            <a:avLst/>
          </a:prstGeom>
          <a:solidFill>
            <a:schemeClr val="accent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prstClr val="black"/>
                </a:solidFill>
              </a:rPr>
              <a:t>الاجراءات</a:t>
            </a:r>
            <a:r>
              <a:rPr lang="ar-SA" dirty="0" smtClean="0">
                <a:solidFill>
                  <a:prstClr val="white"/>
                </a:solidFill>
              </a:rPr>
              <a:t> </a:t>
            </a:r>
            <a:endParaRPr lang="ar-SA" dirty="0">
              <a:solidFill>
                <a:prstClr val="white"/>
              </a:solidFill>
            </a:endParaRPr>
          </a:p>
        </p:txBody>
      </p:sp>
      <p:sp>
        <p:nvSpPr>
          <p:cNvPr id="8" name="مستطيل مستدير الزوايا 7"/>
          <p:cNvSpPr/>
          <p:nvPr/>
        </p:nvSpPr>
        <p:spPr>
          <a:xfrm>
            <a:off x="894089" y="3248980"/>
            <a:ext cx="1299701" cy="612068"/>
          </a:xfrm>
          <a:prstGeom prst="roundRect">
            <a:avLst/>
          </a:prstGeom>
          <a:solidFill>
            <a:schemeClr val="accent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prstClr val="black"/>
                </a:solidFill>
              </a:rPr>
              <a:t>المصادر </a:t>
            </a:r>
            <a:endParaRPr lang="ar-SA" sz="2400" b="1" dirty="0">
              <a:solidFill>
                <a:prstClr val="black"/>
              </a:solidFill>
            </a:endParaRPr>
          </a:p>
        </p:txBody>
      </p:sp>
      <p:sp>
        <p:nvSpPr>
          <p:cNvPr id="9" name="مستطيل مستدير الزوايا 8"/>
          <p:cNvSpPr/>
          <p:nvPr/>
        </p:nvSpPr>
        <p:spPr>
          <a:xfrm>
            <a:off x="894088" y="3933056"/>
            <a:ext cx="1301647" cy="648072"/>
          </a:xfrm>
          <a:prstGeom prst="roundRect">
            <a:avLst/>
          </a:prstGeom>
          <a:solidFill>
            <a:schemeClr val="accent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prstClr val="black"/>
                </a:solidFill>
              </a:rPr>
              <a:t>التقويم</a:t>
            </a:r>
            <a:r>
              <a:rPr lang="ar-SA" dirty="0" smtClean="0">
                <a:solidFill>
                  <a:prstClr val="white"/>
                </a:solidFill>
              </a:rPr>
              <a:t> </a:t>
            </a:r>
            <a:endParaRPr lang="ar-SA" dirty="0">
              <a:solidFill>
                <a:prstClr val="white"/>
              </a:solidFill>
            </a:endParaRPr>
          </a:p>
        </p:txBody>
      </p:sp>
      <p:sp>
        <p:nvSpPr>
          <p:cNvPr id="10" name="مستطيل مستدير الزوايا 9"/>
          <p:cNvSpPr/>
          <p:nvPr/>
        </p:nvSpPr>
        <p:spPr>
          <a:xfrm>
            <a:off x="858085" y="4725144"/>
            <a:ext cx="1368153" cy="576064"/>
          </a:xfrm>
          <a:prstGeom prst="roundRect">
            <a:avLst/>
          </a:prstGeom>
          <a:solidFill>
            <a:schemeClr val="accent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prstClr val="black"/>
                </a:solidFill>
              </a:rPr>
              <a:t>الخاتمة</a:t>
            </a:r>
            <a:endParaRPr lang="ar-SA" sz="2400" b="1" dirty="0">
              <a:solidFill>
                <a:prstClr val="black"/>
              </a:solidFill>
            </a:endParaRPr>
          </a:p>
        </p:txBody>
      </p:sp>
      <p:sp>
        <p:nvSpPr>
          <p:cNvPr id="11" name="مستطيل 10"/>
          <p:cNvSpPr/>
          <p:nvPr/>
        </p:nvSpPr>
        <p:spPr>
          <a:xfrm>
            <a:off x="2466020" y="1550994"/>
            <a:ext cx="4572000" cy="1446550"/>
          </a:xfrm>
          <a:prstGeom prst="rect">
            <a:avLst/>
          </a:prstGeom>
        </p:spPr>
        <p:txBody>
          <a:bodyPr>
            <a:spAutoFit/>
          </a:bodyPr>
          <a:lstStyle/>
          <a:p>
            <a:pPr algn="ctr"/>
            <a:r>
              <a:rPr lang="ar-SA" sz="4400" b="1" dirty="0" smtClean="0">
                <a:solidFill>
                  <a:srgbClr val="663300"/>
                </a:solidFill>
              </a:rPr>
              <a:t>رحلة معرفية للتعرف على انواع الملامس</a:t>
            </a:r>
            <a:endParaRPr lang="ar-SA" sz="4400" b="1" dirty="0">
              <a:solidFill>
                <a:srgbClr val="663300"/>
              </a:solidFill>
            </a:endParaRPr>
          </a:p>
        </p:txBody>
      </p:sp>
      <p:pic>
        <p:nvPicPr>
          <p:cNvPr id="13" name="صورة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3205089"/>
            <a:ext cx="645319" cy="609600"/>
          </a:xfrm>
          <a:prstGeom prst="rect">
            <a:avLst/>
          </a:prstGeom>
        </p:spPr>
      </p:pic>
      <p:pic>
        <p:nvPicPr>
          <p:cNvPr id="15" name="صورة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421" y="2441604"/>
            <a:ext cx="536971" cy="435182"/>
          </a:xfrm>
          <a:prstGeom prst="rect">
            <a:avLst/>
          </a:prstGeom>
        </p:spPr>
      </p:pic>
      <p:pic>
        <p:nvPicPr>
          <p:cNvPr id="16" name="صورة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9992" y="664569"/>
            <a:ext cx="533400" cy="533400"/>
          </a:xfrm>
          <a:prstGeom prst="rect">
            <a:avLst/>
          </a:prstGeom>
        </p:spPr>
      </p:pic>
      <p:pic>
        <p:nvPicPr>
          <p:cNvPr id="17" name="صورة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8987" y="1475720"/>
            <a:ext cx="370928" cy="606973"/>
          </a:xfrm>
          <a:prstGeom prst="rect">
            <a:avLst/>
          </a:prstGeom>
        </p:spPr>
      </p:pic>
      <p:pic>
        <p:nvPicPr>
          <p:cNvPr id="18" name="صورة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4046" y="4002205"/>
            <a:ext cx="476250" cy="509774"/>
          </a:xfrm>
          <a:prstGeom prst="rect">
            <a:avLst/>
          </a:prstGeom>
        </p:spPr>
      </p:pic>
      <p:pic>
        <p:nvPicPr>
          <p:cNvPr id="19" name="صورة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5075" y="4799617"/>
            <a:ext cx="458752" cy="339440"/>
          </a:xfrm>
          <a:prstGeom prst="rect">
            <a:avLst/>
          </a:prstGeom>
        </p:spPr>
      </p:pic>
    </p:spTree>
    <p:extLst>
      <p:ext uri="{BB962C8B-B14F-4D97-AF65-F5344CB8AC3E}">
        <p14:creationId xmlns:p14="http://schemas.microsoft.com/office/powerpoint/2010/main" val="2592682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inVertical)">
                                      <p:cBhvr>
                                        <p:cTn id="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4355976" y="2130425"/>
            <a:ext cx="4102224" cy="1470025"/>
          </a:xfrm>
        </p:spPr>
        <p:txBody>
          <a:bodyPr/>
          <a:lstStyle/>
          <a:p>
            <a:endParaRPr lang="ar-SA" dirty="0"/>
          </a:p>
        </p:txBody>
      </p:sp>
      <p:sp>
        <p:nvSpPr>
          <p:cNvPr id="3" name="عنوان فرعي 2"/>
          <p:cNvSpPr>
            <a:spLocks noGrp="1"/>
          </p:cNvSpPr>
          <p:nvPr>
            <p:ph type="subTitle" idx="1"/>
          </p:nvPr>
        </p:nvSpPr>
        <p:spPr>
          <a:xfrm>
            <a:off x="3275856" y="3886200"/>
            <a:ext cx="4496544" cy="1752600"/>
          </a:xfrm>
        </p:spPr>
        <p:txBody>
          <a:bodyPr/>
          <a:lstStyle/>
          <a:p>
            <a:endParaRPr lang="ar-SA" dirty="0"/>
          </a:p>
        </p:txBody>
      </p:sp>
      <p:sp>
        <p:nvSpPr>
          <p:cNvPr id="5" name="مستطيل 4"/>
          <p:cNvSpPr/>
          <p:nvPr/>
        </p:nvSpPr>
        <p:spPr>
          <a:xfrm>
            <a:off x="375094" y="620688"/>
            <a:ext cx="2088232" cy="648072"/>
          </a:xfrm>
          <a:prstGeom prst="rect">
            <a:avLst/>
          </a:prstGeom>
          <a:effectLst>
            <a:softEdge rad="12700"/>
          </a:effectLst>
        </p:spPr>
        <p:style>
          <a:lnRef idx="2">
            <a:schemeClr val="accent1"/>
          </a:lnRef>
          <a:fillRef idx="1">
            <a:schemeClr val="lt1"/>
          </a:fillRef>
          <a:effectRef idx="0">
            <a:schemeClr val="accent1"/>
          </a:effectRef>
          <a:fontRef idx="minor">
            <a:schemeClr val="dk1"/>
          </a:fontRef>
        </p:style>
        <p:txBody>
          <a:bodyPr rtlCol="1" anchor="ctr"/>
          <a:lstStyle/>
          <a:p>
            <a:pPr algn="ctr"/>
            <a:r>
              <a:rPr lang="ar-SA" b="1" dirty="0" smtClean="0">
                <a:solidFill>
                  <a:srgbClr val="1F497D">
                    <a:lumMod val="60000"/>
                    <a:lumOff val="40000"/>
                  </a:srgbClr>
                </a:solidFill>
              </a:rPr>
              <a:t>المقدمة</a:t>
            </a:r>
            <a:endParaRPr lang="ar-SA" b="1" dirty="0">
              <a:solidFill>
                <a:srgbClr val="1F497D">
                  <a:lumMod val="60000"/>
                  <a:lumOff val="40000"/>
                </a:srgbClr>
              </a:solidFill>
            </a:endParaRPr>
          </a:p>
        </p:txBody>
      </p:sp>
      <p:sp>
        <p:nvSpPr>
          <p:cNvPr id="4" name="مستطيل 3"/>
          <p:cNvSpPr/>
          <p:nvPr/>
        </p:nvSpPr>
        <p:spPr>
          <a:xfrm>
            <a:off x="2627784" y="620688"/>
            <a:ext cx="6120680" cy="5616624"/>
          </a:xfrm>
          <a:prstGeom prst="rect">
            <a:avLst/>
          </a:prstGeom>
          <a:blipFill dpi="0" rotWithShape="1">
            <a:blip r:embed="rId3">
              <a:extLst>
                <a:ext uri="{28A0092B-C50C-407E-A947-70E740481C1C}">
                  <a14:useLocalDpi xmlns:a14="http://schemas.microsoft.com/office/drawing/2010/main" val="0"/>
                </a:ext>
              </a:extLst>
            </a:blip>
            <a:srcRect/>
            <a:stretch>
              <a:fillRect/>
            </a:stretch>
          </a:blipFill>
        </p:spPr>
        <p:style>
          <a:lnRef idx="1">
            <a:schemeClr val="accent1"/>
          </a:lnRef>
          <a:fillRef idx="2">
            <a:schemeClr val="accent1"/>
          </a:fillRef>
          <a:effectRef idx="1">
            <a:schemeClr val="accent1"/>
          </a:effectRef>
          <a:fontRef idx="minor">
            <a:schemeClr val="dk1"/>
          </a:fontRef>
        </p:style>
        <p:txBody>
          <a:bodyPr rtlCol="1" anchor="ctr"/>
          <a:lstStyle/>
          <a:p>
            <a:r>
              <a:rPr lang="ar-SA" dirty="0" smtClean="0">
                <a:solidFill>
                  <a:srgbClr val="0070C0"/>
                </a:solidFill>
              </a:rPr>
              <a:t>    </a:t>
            </a:r>
          </a:p>
          <a:p>
            <a:r>
              <a:rPr lang="ar-SA" dirty="0">
                <a:solidFill>
                  <a:srgbClr val="0070C0"/>
                </a:solidFill>
              </a:rPr>
              <a:t> </a:t>
            </a:r>
            <a:r>
              <a:rPr lang="ar-SA" dirty="0" smtClean="0">
                <a:solidFill>
                  <a:srgbClr val="0070C0"/>
                </a:solidFill>
              </a:rPr>
              <a:t>   أهلاً بك عزيزي الطالب :</a:t>
            </a:r>
          </a:p>
          <a:p>
            <a:r>
              <a:rPr lang="ar-SA" dirty="0" smtClean="0">
                <a:solidFill>
                  <a:srgbClr val="0070C0"/>
                </a:solidFill>
              </a:rPr>
              <a:t>    تخيل أنك في يوم من الأيام عطشت </a:t>
            </a:r>
          </a:p>
          <a:p>
            <a:r>
              <a:rPr lang="ar-SA" dirty="0" smtClean="0">
                <a:solidFill>
                  <a:srgbClr val="0070C0"/>
                </a:solidFill>
              </a:rPr>
              <a:t>    ولم تجد الماء ماذا ستفعل ! </a:t>
            </a:r>
          </a:p>
          <a:p>
            <a:r>
              <a:rPr lang="ar-SA" dirty="0" smtClean="0">
                <a:solidFill>
                  <a:srgbClr val="0070C0"/>
                </a:solidFill>
              </a:rPr>
              <a:t>    </a:t>
            </a:r>
            <a:r>
              <a:rPr lang="ar-SA" dirty="0" err="1" smtClean="0">
                <a:solidFill>
                  <a:srgbClr val="0070C0"/>
                </a:solidFill>
              </a:rPr>
              <a:t>مو</a:t>
            </a:r>
            <a:r>
              <a:rPr lang="ar-SA" dirty="0" smtClean="0">
                <a:solidFill>
                  <a:srgbClr val="0070C0"/>
                </a:solidFill>
              </a:rPr>
              <a:t> المؤكد انك ستبحث عن مصدراً للمياه </a:t>
            </a:r>
          </a:p>
          <a:p>
            <a:r>
              <a:rPr lang="ar-SA" dirty="0" smtClean="0">
                <a:solidFill>
                  <a:srgbClr val="0070C0"/>
                </a:solidFill>
              </a:rPr>
              <a:t>    لتروي عطشت أليس كذلك !</a:t>
            </a:r>
          </a:p>
          <a:p>
            <a:r>
              <a:rPr lang="ar-SA" dirty="0" smtClean="0">
                <a:solidFill>
                  <a:srgbClr val="0070C0"/>
                </a:solidFill>
              </a:rPr>
              <a:t>    هل فكرت كيف يتم الحصول </a:t>
            </a:r>
          </a:p>
          <a:p>
            <a:r>
              <a:rPr lang="ar-SA" dirty="0" smtClean="0">
                <a:solidFill>
                  <a:srgbClr val="0070C0"/>
                </a:solidFill>
              </a:rPr>
              <a:t>    على هذه المياه .. ومن أين !</a:t>
            </a:r>
          </a:p>
          <a:p>
            <a:r>
              <a:rPr lang="ar-SA" dirty="0" smtClean="0">
                <a:solidFill>
                  <a:srgbClr val="0070C0"/>
                </a:solidFill>
              </a:rPr>
              <a:t>    هيا لنقوم معاً في البحث </a:t>
            </a:r>
          </a:p>
          <a:p>
            <a:r>
              <a:rPr lang="ar-SA" dirty="0" smtClean="0">
                <a:solidFill>
                  <a:srgbClr val="0070C0"/>
                </a:solidFill>
              </a:rPr>
              <a:t>    عن مصار المياه والتعرف عليها.</a:t>
            </a:r>
            <a:endParaRPr lang="ar-SA" dirty="0">
              <a:solidFill>
                <a:srgbClr val="0070C0"/>
              </a:solidFill>
            </a:endParaRPr>
          </a:p>
        </p:txBody>
      </p:sp>
      <p:sp>
        <p:nvSpPr>
          <p:cNvPr id="17" name="مستطيل 16"/>
          <p:cNvSpPr/>
          <p:nvPr/>
        </p:nvSpPr>
        <p:spPr>
          <a:xfrm>
            <a:off x="375094" y="3638297"/>
            <a:ext cx="2088232" cy="648072"/>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b="1" dirty="0" smtClean="0">
                <a:solidFill>
                  <a:prstClr val="white"/>
                </a:solidFill>
              </a:rPr>
              <a:t>المصادر</a:t>
            </a:r>
            <a:endParaRPr lang="ar-SA" b="1" dirty="0">
              <a:solidFill>
                <a:prstClr val="white"/>
              </a:solidFill>
            </a:endParaRPr>
          </a:p>
        </p:txBody>
      </p:sp>
      <p:sp>
        <p:nvSpPr>
          <p:cNvPr id="18" name="مستطيل 17"/>
          <p:cNvSpPr/>
          <p:nvPr/>
        </p:nvSpPr>
        <p:spPr>
          <a:xfrm>
            <a:off x="375094" y="1628800"/>
            <a:ext cx="2088232" cy="648072"/>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b="1" dirty="0" smtClean="0">
                <a:solidFill>
                  <a:prstClr val="white"/>
                </a:solidFill>
              </a:rPr>
              <a:t>المهمة</a:t>
            </a:r>
            <a:endParaRPr lang="ar-SA" b="1" dirty="0">
              <a:solidFill>
                <a:prstClr val="white"/>
              </a:solidFill>
            </a:endParaRPr>
          </a:p>
        </p:txBody>
      </p:sp>
      <p:sp>
        <p:nvSpPr>
          <p:cNvPr id="19" name="مستطيل 18"/>
          <p:cNvSpPr/>
          <p:nvPr/>
        </p:nvSpPr>
        <p:spPr>
          <a:xfrm>
            <a:off x="375094" y="4600826"/>
            <a:ext cx="2088232" cy="648072"/>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b="1" dirty="0" smtClean="0">
                <a:solidFill>
                  <a:prstClr val="white"/>
                </a:solidFill>
              </a:rPr>
              <a:t>التقييم</a:t>
            </a:r>
            <a:endParaRPr lang="ar-SA" b="1" dirty="0">
              <a:solidFill>
                <a:prstClr val="white"/>
              </a:solidFill>
            </a:endParaRPr>
          </a:p>
        </p:txBody>
      </p:sp>
      <p:sp>
        <p:nvSpPr>
          <p:cNvPr id="20" name="مستطيل 19"/>
          <p:cNvSpPr/>
          <p:nvPr/>
        </p:nvSpPr>
        <p:spPr>
          <a:xfrm>
            <a:off x="375094" y="2635289"/>
            <a:ext cx="2088232" cy="648072"/>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b="1" dirty="0" smtClean="0">
                <a:solidFill>
                  <a:prstClr val="white"/>
                </a:solidFill>
              </a:rPr>
              <a:t>الإجراءات </a:t>
            </a:r>
            <a:endParaRPr lang="ar-SA" b="1" dirty="0">
              <a:solidFill>
                <a:prstClr val="white"/>
              </a:solidFill>
            </a:endParaRPr>
          </a:p>
        </p:txBody>
      </p:sp>
      <p:sp>
        <p:nvSpPr>
          <p:cNvPr id="21" name="مستطيل 20"/>
          <p:cNvSpPr/>
          <p:nvPr/>
        </p:nvSpPr>
        <p:spPr>
          <a:xfrm>
            <a:off x="375094" y="5589240"/>
            <a:ext cx="2088232" cy="648072"/>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b="1" dirty="0" smtClean="0">
                <a:solidFill>
                  <a:prstClr val="white"/>
                </a:solidFill>
              </a:rPr>
              <a:t>الخاتمة</a:t>
            </a:r>
            <a:endParaRPr lang="ar-SA" b="1" dirty="0">
              <a:solidFill>
                <a:prstClr val="white"/>
              </a:solidFill>
            </a:endParaRPr>
          </a:p>
        </p:txBody>
      </p:sp>
      <p:pic>
        <p:nvPicPr>
          <p:cNvPr id="6" name="صورة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3688" y="692696"/>
            <a:ext cx="504056" cy="432048"/>
          </a:xfrm>
          <a:prstGeom prst="rect">
            <a:avLst/>
          </a:prstGeom>
        </p:spPr>
      </p:pic>
    </p:spTree>
    <p:extLst>
      <p:ext uri="{BB962C8B-B14F-4D97-AF65-F5344CB8AC3E}">
        <p14:creationId xmlns:p14="http://schemas.microsoft.com/office/powerpoint/2010/main" val="847419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4" name="مستطيل 3"/>
          <p:cNvSpPr/>
          <p:nvPr/>
        </p:nvSpPr>
        <p:spPr>
          <a:xfrm>
            <a:off x="571472" y="214311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ACCBF9">
                    <a:lumMod val="10000"/>
                  </a:srgbClr>
                </a:solidFill>
              </a:rPr>
              <a:t>المهمة</a:t>
            </a:r>
          </a:p>
        </p:txBody>
      </p:sp>
      <p:sp>
        <p:nvSpPr>
          <p:cNvPr id="5" name="مستطيل 4"/>
          <p:cNvSpPr/>
          <p:nvPr/>
        </p:nvSpPr>
        <p:spPr>
          <a:xfrm>
            <a:off x="571472" y="285749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ACCBF9">
                    <a:lumMod val="10000"/>
                  </a:srgbClr>
                </a:solidFill>
              </a:rPr>
              <a:t>الإجراءات</a:t>
            </a:r>
          </a:p>
        </p:txBody>
      </p:sp>
      <p:sp>
        <p:nvSpPr>
          <p:cNvPr id="6" name="مستطيل 5"/>
          <p:cNvSpPr/>
          <p:nvPr/>
        </p:nvSpPr>
        <p:spPr>
          <a:xfrm>
            <a:off x="571472" y="357187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ACCBF9">
                    <a:lumMod val="10000"/>
                  </a:srgbClr>
                </a:solidFill>
              </a:rPr>
              <a:t>المصادر</a:t>
            </a:r>
          </a:p>
        </p:txBody>
      </p:sp>
      <p:sp>
        <p:nvSpPr>
          <p:cNvPr id="7" name="مستطيل 6"/>
          <p:cNvSpPr/>
          <p:nvPr/>
        </p:nvSpPr>
        <p:spPr>
          <a:xfrm>
            <a:off x="571472" y="428625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ACCBF9">
                    <a:lumMod val="10000"/>
                  </a:srgbClr>
                </a:solidFill>
              </a:rPr>
              <a:t>التقويم</a:t>
            </a:r>
          </a:p>
        </p:txBody>
      </p:sp>
      <p:sp>
        <p:nvSpPr>
          <p:cNvPr id="8" name="مستطيل 7"/>
          <p:cNvSpPr/>
          <p:nvPr/>
        </p:nvSpPr>
        <p:spPr>
          <a:xfrm>
            <a:off x="571472" y="5000636"/>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ACCBF9">
                    <a:lumMod val="10000"/>
                  </a:srgbClr>
                </a:solidFill>
              </a:rPr>
              <a:t>الخاتمة</a:t>
            </a:r>
          </a:p>
        </p:txBody>
      </p:sp>
      <p:pic>
        <p:nvPicPr>
          <p:cNvPr id="1026" name="Picture 1" descr="http://www.mrpearse.com/Images/webques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370863">
            <a:off x="7177792" y="388326"/>
            <a:ext cx="1973882" cy="1261029"/>
          </a:xfrm>
          <a:prstGeom prst="rect">
            <a:avLst/>
          </a:prstGeom>
          <a:noFill/>
          <a:ln w="9525">
            <a:noFill/>
            <a:miter lim="800000"/>
            <a:headEnd/>
            <a:tailEnd/>
          </a:ln>
        </p:spPr>
      </p:pic>
      <p:sp>
        <p:nvSpPr>
          <p:cNvPr id="9" name="مربع نص 8"/>
          <p:cNvSpPr txBox="1"/>
          <p:nvPr/>
        </p:nvSpPr>
        <p:spPr>
          <a:xfrm>
            <a:off x="2291105" y="2833381"/>
            <a:ext cx="4824536" cy="1015663"/>
          </a:xfrm>
          <a:prstGeom prst="rect">
            <a:avLst/>
          </a:prstGeom>
          <a:solidFill>
            <a:schemeClr val="accent2"/>
          </a:solidFill>
        </p:spPr>
        <p:txBody>
          <a:bodyPr wrap="square" rtlCol="1">
            <a:spAutoFit/>
          </a:bodyPr>
          <a:lstStyle/>
          <a:p>
            <a:pPr algn="ctr"/>
            <a:r>
              <a:rPr lang="ar-SA" sz="6000" b="1" dirty="0" smtClean="0">
                <a:solidFill>
                  <a:prstClr val="white"/>
                </a:solidFill>
                <a:latin typeface="Traditional Arabic" pitchFamily="18" charset="-78"/>
                <a:cs typeface="Traditional Arabic" pitchFamily="18" charset="-78"/>
              </a:rPr>
              <a:t>الغذاء الصحي</a:t>
            </a:r>
            <a:endParaRPr lang="ar-SA" sz="6000" b="1" dirty="0">
              <a:solidFill>
                <a:prstClr val="white"/>
              </a:solidFill>
              <a:latin typeface="Traditional Arabic" pitchFamily="18" charset="-78"/>
              <a:cs typeface="Traditional Arabic" pitchFamily="18" charset="-78"/>
            </a:endParaRPr>
          </a:p>
        </p:txBody>
      </p:sp>
      <p:sp>
        <p:nvSpPr>
          <p:cNvPr id="10" name="مستطيل 3"/>
          <p:cNvSpPr/>
          <p:nvPr/>
        </p:nvSpPr>
        <p:spPr>
          <a:xfrm>
            <a:off x="571472" y="1466203"/>
            <a:ext cx="1500198" cy="571504"/>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ACCBF9">
                    <a:lumMod val="10000"/>
                  </a:srgbClr>
                </a:solidFill>
              </a:rPr>
              <a:t>المقدمة</a:t>
            </a:r>
            <a:endParaRPr lang="ar-SA" sz="2000" b="1" dirty="0">
              <a:solidFill>
                <a:srgbClr val="ACCBF9">
                  <a:lumMod val="10000"/>
                </a:srgbClr>
              </a:solidFill>
            </a:endParaRPr>
          </a:p>
        </p:txBody>
      </p:sp>
    </p:spTree>
    <p:extLst>
      <p:ext uri="{BB962C8B-B14F-4D97-AF65-F5344CB8AC3E}">
        <p14:creationId xmlns:p14="http://schemas.microsoft.com/office/powerpoint/2010/main" val="1206361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311" y="957262"/>
            <a:ext cx="2514600" cy="2447925"/>
          </a:xfrm>
          <a:prstGeom prst="rect">
            <a:avLst/>
          </a:prstGeom>
          <a:ln>
            <a:noFill/>
          </a:ln>
          <a:effectLst>
            <a:softEdge rad="112500"/>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598" y="1192143"/>
            <a:ext cx="2438401" cy="2438401"/>
          </a:xfrm>
          <a:prstGeom prst="rect">
            <a:avLst/>
          </a:prstGeom>
          <a:ln>
            <a:noFill/>
          </a:ln>
          <a:effectLst>
            <a:softEdge rad="112500"/>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4935" y="1371600"/>
            <a:ext cx="2819400" cy="1619250"/>
          </a:xfrm>
          <a:prstGeom prst="rect">
            <a:avLst/>
          </a:prstGeom>
          <a:ln>
            <a:noFill/>
          </a:ln>
          <a:effectLst>
            <a:softEdge rad="112500"/>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9573" y="4186821"/>
            <a:ext cx="2181225" cy="2095500"/>
          </a:xfrm>
          <a:prstGeom prst="rect">
            <a:avLst/>
          </a:prstGeom>
          <a:ln>
            <a:noFill/>
          </a:ln>
          <a:effectLst>
            <a:softEdge rad="112500"/>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91395" y="4206950"/>
            <a:ext cx="1905000" cy="2400300"/>
          </a:xfrm>
          <a:prstGeom prst="rect">
            <a:avLst/>
          </a:prstGeom>
          <a:ln>
            <a:noFill/>
          </a:ln>
          <a:effectLst>
            <a:softEdge rad="112500"/>
          </a:effectLst>
        </p:spPr>
      </p:pic>
      <p:sp>
        <p:nvSpPr>
          <p:cNvPr id="8" name="TextBox 7"/>
          <p:cNvSpPr txBox="1"/>
          <p:nvPr/>
        </p:nvSpPr>
        <p:spPr>
          <a:xfrm>
            <a:off x="762000" y="228600"/>
            <a:ext cx="2628902" cy="769441"/>
          </a:xfrm>
          <a:prstGeom prst="rect">
            <a:avLst/>
          </a:prstGeom>
          <a:noFill/>
        </p:spPr>
        <p:txBody>
          <a:bodyPr wrap="square" rtlCol="0">
            <a:spAutoFit/>
          </a:bodyPr>
          <a:lstStyle/>
          <a:p>
            <a:pPr algn="l" rtl="0"/>
            <a:r>
              <a:rPr lang="ar-SA" sz="44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hlinkClick r:id="rId7" action="ppaction://hlinkpres?slideindex=1&amp;slidetitle="/>
              </a:rPr>
              <a:t>المقدمه</a:t>
            </a:r>
            <a:r>
              <a:rPr lang="ar-SA" sz="44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44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TextBox 8"/>
          <p:cNvSpPr txBox="1"/>
          <p:nvPr/>
        </p:nvSpPr>
        <p:spPr>
          <a:xfrm>
            <a:off x="3379208" y="290155"/>
            <a:ext cx="2773507" cy="707886"/>
          </a:xfrm>
          <a:prstGeom prst="rect">
            <a:avLst/>
          </a:prstGeom>
          <a:noFill/>
        </p:spPr>
        <p:txBody>
          <a:bodyPr wrap="square" rtlCol="0">
            <a:spAutoFit/>
          </a:bodyPr>
          <a:lstStyle/>
          <a:p>
            <a:pPr algn="ctr" rtl="0"/>
            <a:r>
              <a:rPr lang="ar-SA" sz="40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hlinkClick r:id="rId8" action="ppaction://hlinkpres?slideindex=1&amp;slidetitle="/>
              </a:rPr>
              <a:t>المهمة</a:t>
            </a:r>
            <a:endParaRPr lang="en-US" sz="40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TextBox 9"/>
          <p:cNvSpPr txBox="1"/>
          <p:nvPr/>
        </p:nvSpPr>
        <p:spPr>
          <a:xfrm>
            <a:off x="6454486" y="331857"/>
            <a:ext cx="2400298" cy="707886"/>
          </a:xfrm>
          <a:prstGeom prst="rect">
            <a:avLst/>
          </a:prstGeom>
          <a:noFill/>
        </p:spPr>
        <p:txBody>
          <a:bodyPr wrap="square" rtlCol="0">
            <a:spAutoFit/>
          </a:bodyPr>
          <a:lstStyle/>
          <a:p>
            <a:pPr algn="ctr" rtl="0"/>
            <a:r>
              <a:rPr lang="ar-SA" sz="40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hlinkClick r:id="rId9" action="ppaction://hlinkpres?slideindex=1&amp;slidetitle="/>
              </a:rPr>
              <a:t>الأجراءات</a:t>
            </a:r>
            <a:r>
              <a:rPr lang="ar-SA" sz="40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40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1" name="TextBox 10"/>
          <p:cNvSpPr txBox="1"/>
          <p:nvPr/>
        </p:nvSpPr>
        <p:spPr>
          <a:xfrm>
            <a:off x="547685" y="3540490"/>
            <a:ext cx="1905000" cy="646331"/>
          </a:xfrm>
          <a:prstGeom prst="rect">
            <a:avLst/>
          </a:prstGeom>
          <a:noFill/>
        </p:spPr>
        <p:txBody>
          <a:bodyPr wrap="square" rtlCol="0">
            <a:spAutoFit/>
          </a:bodyPr>
          <a:lstStyle/>
          <a:p>
            <a:pPr algn="ctr" rtl="0"/>
            <a:r>
              <a:rPr lang="ar-SA" sz="36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hlinkClick r:id="rId10" action="ppaction://hlinkpres?slideindex=1&amp;slidetitle="/>
              </a:rPr>
              <a:t>المصادر</a:t>
            </a:r>
            <a:r>
              <a:rPr lang="ar-SA" sz="36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36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TextBox 11"/>
          <p:cNvSpPr txBox="1"/>
          <p:nvPr/>
        </p:nvSpPr>
        <p:spPr>
          <a:xfrm>
            <a:off x="4247715" y="3568199"/>
            <a:ext cx="1905000" cy="646331"/>
          </a:xfrm>
          <a:prstGeom prst="rect">
            <a:avLst/>
          </a:prstGeom>
          <a:noFill/>
        </p:spPr>
        <p:txBody>
          <a:bodyPr wrap="square" rtlCol="0">
            <a:spAutoFit/>
          </a:bodyPr>
          <a:lstStyle/>
          <a:p>
            <a:pPr algn="l" rtl="0"/>
            <a:r>
              <a:rPr lang="ar-SA" sz="36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hlinkClick r:id="rId11" action="ppaction://hlinkpres?slideindex=1&amp;slidetitle="/>
              </a:rPr>
              <a:t>التقييم</a:t>
            </a:r>
            <a:r>
              <a:rPr lang="ar-SA" sz="36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36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68810" y="4320171"/>
            <a:ext cx="2295525" cy="1990725"/>
          </a:xfrm>
          <a:prstGeom prst="rect">
            <a:avLst/>
          </a:prstGeom>
        </p:spPr>
      </p:pic>
      <p:sp>
        <p:nvSpPr>
          <p:cNvPr id="13" name="TextBox 12"/>
          <p:cNvSpPr txBox="1"/>
          <p:nvPr/>
        </p:nvSpPr>
        <p:spPr>
          <a:xfrm>
            <a:off x="7258047" y="3549512"/>
            <a:ext cx="1676400" cy="646331"/>
          </a:xfrm>
          <a:prstGeom prst="rect">
            <a:avLst/>
          </a:prstGeom>
          <a:noFill/>
        </p:spPr>
        <p:txBody>
          <a:bodyPr wrap="square" rtlCol="0">
            <a:spAutoFit/>
          </a:bodyPr>
          <a:lstStyle/>
          <a:p>
            <a:pPr algn="l" rtl="0"/>
            <a:r>
              <a:rPr lang="ar-SA" sz="3600" dirty="0" smtClean="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الخاتمه </a:t>
            </a:r>
            <a:endParaRPr lang="en-US" sz="36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57695415"/>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دفق الهواء">
  <a:themeElements>
    <a:clrScheme name="عنصري">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6.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1226</TotalTime>
  <Words>935</Words>
  <Application>Microsoft Office PowerPoint</Application>
  <PresentationFormat>On-screen Show (4:3)</PresentationFormat>
  <Paragraphs>189</Paragraphs>
  <Slides>33</Slides>
  <Notes>1</Notes>
  <HiddenSlides>0</HiddenSlides>
  <MMClips>0</MMClips>
  <ScaleCrop>false</ScaleCrop>
  <HeadingPairs>
    <vt:vector size="4" baseType="variant">
      <vt:variant>
        <vt:lpstr>Theme</vt:lpstr>
      </vt:variant>
      <vt:variant>
        <vt:i4>5</vt:i4>
      </vt:variant>
      <vt:variant>
        <vt:lpstr>Slide Titles</vt:lpstr>
      </vt:variant>
      <vt:variant>
        <vt:i4>33</vt:i4>
      </vt:variant>
    </vt:vector>
  </HeadingPairs>
  <TitlesOfParts>
    <vt:vector size="38" baseType="lpstr">
      <vt:lpstr>سمة Office</vt:lpstr>
      <vt:lpstr>Office Theme</vt:lpstr>
      <vt:lpstr>نسق Office</vt:lpstr>
      <vt:lpstr>1_نسق Office</vt:lpstr>
      <vt:lpstr>دفق الهواء</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Nada Gehad Saleh</cp:lastModifiedBy>
  <cp:revision>71</cp:revision>
  <dcterms:created xsi:type="dcterms:W3CDTF">2010-01-05T16:29:58Z</dcterms:created>
  <dcterms:modified xsi:type="dcterms:W3CDTF">2016-04-14T06:35:17Z</dcterms:modified>
</cp:coreProperties>
</file>